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1.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93" r:id="rId3"/>
    <p:sldId id="302" r:id="rId4"/>
    <p:sldId id="287" r:id="rId5"/>
    <p:sldId id="304" r:id="rId6"/>
    <p:sldId id="305" r:id="rId7"/>
    <p:sldId id="306" r:id="rId8"/>
    <p:sldId id="296" r:id="rId9"/>
    <p:sldId id="303" r:id="rId10"/>
    <p:sldId id="268" r:id="rId11"/>
    <p:sldId id="269" r:id="rId12"/>
    <p:sldId id="270" r:id="rId13"/>
    <p:sldId id="274" r:id="rId14"/>
    <p:sldId id="271" r:id="rId15"/>
    <p:sldId id="272" r:id="rId16"/>
    <p:sldId id="276" r:id="rId17"/>
    <p:sldId id="277" r:id="rId18"/>
    <p:sldId id="307" r:id="rId19"/>
    <p:sldId id="299" r:id="rId20"/>
    <p:sldId id="292" r:id="rId21"/>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CEEF6FE-17CF-4CCA-9C00-2403BCA821AE}">
          <p14:sldIdLst>
            <p14:sldId id="256"/>
            <p14:sldId id="293"/>
          </p14:sldIdLst>
        </p14:section>
        <p14:section name="Untitled Section" id="{A2581397-3E44-407E-98FA-9DD3898DD7BC}">
          <p14:sldIdLst>
            <p14:sldId id="302"/>
            <p14:sldId id="287"/>
            <p14:sldId id="304"/>
            <p14:sldId id="305"/>
            <p14:sldId id="306"/>
            <p14:sldId id="296"/>
            <p14:sldId id="303"/>
            <p14:sldId id="268"/>
            <p14:sldId id="269"/>
            <p14:sldId id="270"/>
            <p14:sldId id="274"/>
            <p14:sldId id="271"/>
            <p14:sldId id="272"/>
            <p14:sldId id="276"/>
            <p14:sldId id="277"/>
            <p14:sldId id="307"/>
            <p14:sldId id="299"/>
            <p14:sldId id="29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gley, Edward (MBWCB)" initials="LE(" lastIdx="41" clrIdx="0">
    <p:extLst>
      <p:ext uri="{19B8F6BF-5375-455C-9EA6-DF929625EA0E}">
        <p15:presenceInfo xmlns:p15="http://schemas.microsoft.com/office/powerpoint/2012/main" userId="S-1-5-21-3432221409-3570315047-4101495255-3947384" providerId="AD"/>
      </p:ext>
    </p:extLst>
  </p:cmAuthor>
  <p:cmAuthor id="2" name="Brownie, Daniel (MBWCB)" initials="BD(" lastIdx="1" clrIdx="1">
    <p:extLst>
      <p:ext uri="{19B8F6BF-5375-455C-9EA6-DF929625EA0E}">
        <p15:presenceInfo xmlns:p15="http://schemas.microsoft.com/office/powerpoint/2012/main" userId="S-1-5-21-3432221409-3570315047-4101495255-12147747" providerId="AD"/>
      </p:ext>
    </p:extLst>
  </p:cmAuthor>
  <p:cmAuthor id="3" name="Allanah Kalafatelis" initials="AK" lastIdx="6" clrIdx="2">
    <p:extLst>
      <p:ext uri="{19B8F6BF-5375-455C-9EA6-DF929625EA0E}">
        <p15:presenceInfo xmlns:p15="http://schemas.microsoft.com/office/powerpoint/2012/main" userId="S-1-5-21-4132476519-3781576734-1981069822-11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B2C9"/>
    <a:srgbClr val="12556D"/>
    <a:srgbClr val="595959"/>
    <a:srgbClr val="A5A5A5"/>
    <a:srgbClr val="C2C2C2"/>
    <a:srgbClr val="D9D9D9"/>
    <a:srgbClr val="71D7E8"/>
    <a:srgbClr val="3D3D3D"/>
    <a:srgbClr val="989898"/>
    <a:srgbClr val="36C6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84" autoAdjust="0"/>
    <p:restoredTop sz="94660"/>
  </p:normalViewPr>
  <p:slideViewPr>
    <p:cSldViewPr snapToGrid="0">
      <p:cViewPr varScale="1">
        <p:scale>
          <a:sx n="118" d="100"/>
          <a:sy n="118" d="100"/>
        </p:scale>
        <p:origin x="570" y="102"/>
      </p:cViewPr>
      <p:guideLst/>
    </p:cSldViewPr>
  </p:slideViewPr>
  <p:notesTextViewPr>
    <p:cViewPr>
      <p:scale>
        <a:sx n="1" d="1"/>
        <a:sy n="1" d="1"/>
      </p:scale>
      <p:origin x="0" y="0"/>
    </p:cViewPr>
  </p:notesTextViewPr>
  <p:sorterViewPr>
    <p:cViewPr>
      <p:scale>
        <a:sx n="100" d="100"/>
        <a:sy n="100" d="100"/>
      </p:scale>
      <p:origin x="0" y="-32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w="44450"/>
          </c:spPr>
          <c:dPt>
            <c:idx val="0"/>
            <c:bubble3D val="0"/>
            <c:spPr>
              <a:solidFill>
                <a:srgbClr val="21B2C9"/>
              </a:solidFill>
              <a:ln w="25400">
                <a:solidFill>
                  <a:schemeClr val="bg1"/>
                </a:solidFill>
              </a:ln>
              <a:effectLst/>
            </c:spPr>
            <c:extLst xmlns:c16r2="http://schemas.microsoft.com/office/drawing/2015/06/chart">
              <c:ext xmlns:c16="http://schemas.microsoft.com/office/drawing/2014/chart" uri="{C3380CC4-5D6E-409C-BE32-E72D297353CC}">
                <c16:uniqueId val="{00000001-86E1-4E55-B47F-9753D34718C7}"/>
              </c:ext>
            </c:extLst>
          </c:dPt>
          <c:dPt>
            <c:idx val="1"/>
            <c:bubble3D val="0"/>
            <c:spPr>
              <a:solidFill>
                <a:schemeClr val="bg1"/>
              </a:solidFill>
              <a:ln w="25400">
                <a:solidFill>
                  <a:schemeClr val="lt1"/>
                </a:solidFill>
              </a:ln>
              <a:effectLst/>
            </c:spPr>
            <c:extLst xmlns:c16r2="http://schemas.microsoft.com/office/drawing/2015/06/chart">
              <c:ext xmlns:c16="http://schemas.microsoft.com/office/drawing/2014/chart" uri="{C3380CC4-5D6E-409C-BE32-E72D297353CC}">
                <c16:uniqueId val="{00000002-86E1-4E55-B47F-9753D34718C7}"/>
              </c:ext>
            </c:extLst>
          </c:dPt>
          <c:cat>
            <c:strRef>
              <c:f>Sheet1!$A$2:$A$3</c:f>
              <c:strCache>
                <c:ptCount val="2"/>
                <c:pt idx="0">
                  <c:v>1st Qtr</c:v>
                </c:pt>
                <c:pt idx="1">
                  <c:v>2nd Qtr</c:v>
                </c:pt>
              </c:strCache>
            </c:strRef>
          </c:cat>
          <c:val>
            <c:numRef>
              <c:f>Sheet1!$B$2:$B$3</c:f>
              <c:numCache>
                <c:formatCode>General</c:formatCode>
                <c:ptCount val="2"/>
                <c:pt idx="0">
                  <c:v>92</c:v>
                </c:pt>
                <c:pt idx="1">
                  <c:v>8</c:v>
                </c:pt>
              </c:numCache>
            </c:numRef>
          </c:val>
          <c:extLst xmlns:c16r2="http://schemas.microsoft.com/office/drawing/2015/06/chart">
            <c:ext xmlns:c16="http://schemas.microsoft.com/office/drawing/2014/chart" uri="{C3380CC4-5D6E-409C-BE32-E72D297353CC}">
              <c16:uniqueId val="{00000000-86E1-4E55-B47F-9753D34718C7}"/>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2018</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Sheet1!$A$2:$A$20</c:f>
              <c:strCache>
                <c:ptCount val="19"/>
                <c:pt idx="0">
                  <c:v>Funds NZ made programmes / content on TV</c:v>
                </c:pt>
                <c:pt idx="1">
                  <c:v>Funds the production of NZ made programmes / content</c:v>
                </c:pt>
                <c:pt idx="2">
                  <c:v>Funds NZ movies / films</c:v>
                </c:pt>
                <c:pt idx="3">
                  <c:v>Funds NZ made programmes / content on radio</c:v>
                </c:pt>
                <c:pt idx="4">
                  <c:v>Funds NZ musicians / artists</c:v>
                </c:pt>
                <c:pt idx="5">
                  <c:v>Broadcasts TV</c:v>
                </c:pt>
                <c:pt idx="6">
                  <c:v>Broadcasts TV and radio</c:v>
                </c:pt>
                <c:pt idx="7">
                  <c:v>Broadcasting company / authority</c:v>
                </c:pt>
                <c:pt idx="8">
                  <c:v>Radio / radio station / governs radio</c:v>
                </c:pt>
                <c:pt idx="9">
                  <c:v>Often see NZ on Air / NZ on Air logo</c:v>
                </c:pt>
                <c:pt idx="10">
                  <c:v>Provide content for NZ programmes / local programming</c:v>
                </c:pt>
                <c:pt idx="11">
                  <c:v>Produces / creates programmes / local programmes</c:v>
                </c:pt>
                <c:pt idx="12">
                  <c:v>Regulates / monitors content that is broadcast</c:v>
                </c:pt>
                <c:pt idx="13">
                  <c:v>Receives / deals with TV complaints</c:v>
                </c:pt>
                <c:pt idx="14">
                  <c:v>Government funded / run</c:v>
                </c:pt>
                <c:pt idx="15">
                  <c:v>Promotes / supports NZ made programmes / content</c:v>
                </c:pt>
                <c:pt idx="16">
                  <c:v>Brings us information / up to date information / news</c:v>
                </c:pt>
                <c:pt idx="17">
                  <c:v>Other</c:v>
                </c:pt>
                <c:pt idx="18">
                  <c:v>Dont know</c:v>
                </c:pt>
              </c:strCache>
            </c:strRef>
          </c:cat>
          <c:val>
            <c:numRef>
              <c:f>Sheet1!$B$2:$B$20</c:f>
              <c:numCache>
                <c:formatCode>0%</c:formatCode>
                <c:ptCount val="19"/>
                <c:pt idx="0">
                  <c:v>0.18</c:v>
                </c:pt>
                <c:pt idx="1">
                  <c:v>0.1</c:v>
                </c:pt>
                <c:pt idx="2">
                  <c:v>0.08</c:v>
                </c:pt>
                <c:pt idx="3">
                  <c:v>7.0000000000000007E-2</c:v>
                </c:pt>
                <c:pt idx="4">
                  <c:v>0.06</c:v>
                </c:pt>
                <c:pt idx="5">
                  <c:v>0.12</c:v>
                </c:pt>
                <c:pt idx="6">
                  <c:v>0.09</c:v>
                </c:pt>
                <c:pt idx="7">
                  <c:v>0.04</c:v>
                </c:pt>
                <c:pt idx="8">
                  <c:v>0.11</c:v>
                </c:pt>
                <c:pt idx="9">
                  <c:v>0.08</c:v>
                </c:pt>
                <c:pt idx="10">
                  <c:v>7.0000000000000007E-2</c:v>
                </c:pt>
                <c:pt idx="11">
                  <c:v>0.06</c:v>
                </c:pt>
                <c:pt idx="12">
                  <c:v>0.05</c:v>
                </c:pt>
                <c:pt idx="13">
                  <c:v>0.05</c:v>
                </c:pt>
                <c:pt idx="14">
                  <c:v>0.04</c:v>
                </c:pt>
                <c:pt idx="15">
                  <c:v>0.04</c:v>
                </c:pt>
                <c:pt idx="16">
                  <c:v>0.03</c:v>
                </c:pt>
                <c:pt idx="17">
                  <c:v>0.08</c:v>
                </c:pt>
                <c:pt idx="18">
                  <c:v>0.16</c:v>
                </c:pt>
              </c:numCache>
            </c:numRef>
          </c:val>
          <c:extLst xmlns:c16r2="http://schemas.microsoft.com/office/drawing/2015/06/chart">
            <c:ext xmlns:c16="http://schemas.microsoft.com/office/drawing/2014/chart" uri="{C3380CC4-5D6E-409C-BE32-E72D297353CC}">
              <c16:uniqueId val="{00000000-82E9-455D-A014-5AC98E97552D}"/>
            </c:ext>
          </c:extLst>
        </c:ser>
        <c:dLbls>
          <c:dLblPos val="outEnd"/>
          <c:showLegendKey val="0"/>
          <c:showVal val="1"/>
          <c:showCatName val="0"/>
          <c:showSerName val="0"/>
          <c:showPercent val="0"/>
          <c:showBubbleSize val="0"/>
        </c:dLbls>
        <c:gapWidth val="96"/>
        <c:overlap val="-63"/>
        <c:axId val="698739744"/>
        <c:axId val="698740304"/>
      </c:barChart>
      <c:catAx>
        <c:axId val="6987397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8740304"/>
        <c:crosses val="autoZero"/>
        <c:auto val="1"/>
        <c:lblAlgn val="ctr"/>
        <c:lblOffset val="100"/>
        <c:noMultiLvlLbl val="0"/>
      </c:catAx>
      <c:valAx>
        <c:axId val="698740304"/>
        <c:scaling>
          <c:orientation val="minMax"/>
        </c:scaling>
        <c:delete val="1"/>
        <c:axPos val="t"/>
        <c:numFmt formatCode="0%" sourceLinked="1"/>
        <c:majorTickMark val="none"/>
        <c:minorTickMark val="none"/>
        <c:tickLblPos val="nextTo"/>
        <c:crossAx val="698739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410635751247364E-2"/>
          <c:y val="3.3973498336349307E-2"/>
          <c:w val="0.6937130872564915"/>
          <c:h val="0.73787447408034612"/>
        </c:manualLayout>
      </c:layout>
      <c:lineChart>
        <c:grouping val="standard"/>
        <c:varyColors val="0"/>
        <c:ser>
          <c:idx val="0"/>
          <c:order val="0"/>
          <c:tx>
            <c:strRef>
              <c:f>Sheet1!$B$1</c:f>
              <c:strCache>
                <c:ptCount val="1"/>
                <c:pt idx="0">
                  <c:v>   Television</c:v>
                </c:pt>
              </c:strCache>
            </c:strRef>
          </c:tx>
          <c:spPr>
            <a:ln w="38100" cap="rnd">
              <a:solidFill>
                <a:srgbClr val="04617B"/>
              </a:solidFill>
              <a:round/>
            </a:ln>
            <a:effectLst/>
          </c:spPr>
          <c:marker>
            <c:symbol val="none"/>
          </c:marker>
          <c:dLbls>
            <c:dLbl>
              <c:idx val="0"/>
              <c:layout>
                <c:manualLayout>
                  <c:x val="-3.2345826845472381E-2"/>
                  <c:y val="-1.1888464211668949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CA51-4728-8E29-5702988B5F27}"/>
                </c:ext>
                <c:ext xmlns:c15="http://schemas.microsoft.com/office/drawing/2012/chart" uri="{CE6537A1-D6FC-4f65-9D91-7224C49458BB}"/>
              </c:extLst>
            </c:dLbl>
            <c:dLbl>
              <c:idx val="2"/>
              <c:layout>
                <c:manualLayout>
                  <c:x val="-1.4442910366352282E-2"/>
                  <c:y val="-2.5284490768424064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CA51-4728-8E29-5702988B5F27}"/>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2014</c:v>
                </c:pt>
                <c:pt idx="1">
                  <c:v>2015</c:v>
                </c:pt>
                <c:pt idx="2">
                  <c:v>2016</c:v>
                </c:pt>
                <c:pt idx="3">
                  <c:v>2017</c:v>
                </c:pt>
                <c:pt idx="4">
                  <c:v>2018</c:v>
                </c:pt>
              </c:strCache>
            </c:strRef>
          </c:cat>
          <c:val>
            <c:numRef>
              <c:f>Sheet1!$B$2:$B$6</c:f>
              <c:numCache>
                <c:formatCode>0%</c:formatCode>
                <c:ptCount val="5"/>
                <c:pt idx="0">
                  <c:v>0.95</c:v>
                </c:pt>
                <c:pt idx="1">
                  <c:v>0.9</c:v>
                </c:pt>
                <c:pt idx="2">
                  <c:v>0.92</c:v>
                </c:pt>
                <c:pt idx="3">
                  <c:v>0.92</c:v>
                </c:pt>
                <c:pt idx="4">
                  <c:v>0.89</c:v>
                </c:pt>
              </c:numCache>
            </c:numRef>
          </c:val>
          <c:smooth val="0"/>
          <c:extLst xmlns:c16r2="http://schemas.microsoft.com/office/drawing/2015/06/chart">
            <c:ext xmlns:c16="http://schemas.microsoft.com/office/drawing/2014/chart" uri="{C3380CC4-5D6E-409C-BE32-E72D297353CC}">
              <c16:uniqueId val="{00000002-CA51-4728-8E29-5702988B5F27}"/>
            </c:ext>
          </c:extLst>
        </c:ser>
        <c:ser>
          <c:idx val="1"/>
          <c:order val="1"/>
          <c:tx>
            <c:strRef>
              <c:f>Sheet1!$C$1</c:f>
              <c:strCache>
                <c:ptCount val="1"/>
                <c:pt idx="0">
                  <c:v>   Radio</c:v>
                </c:pt>
              </c:strCache>
            </c:strRef>
          </c:tx>
          <c:spPr>
            <a:ln w="38100" cap="rnd">
              <a:solidFill>
                <a:srgbClr val="21B2C9"/>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2014</c:v>
                </c:pt>
                <c:pt idx="1">
                  <c:v>2015</c:v>
                </c:pt>
                <c:pt idx="2">
                  <c:v>2016</c:v>
                </c:pt>
                <c:pt idx="3">
                  <c:v>2017</c:v>
                </c:pt>
                <c:pt idx="4">
                  <c:v>2018</c:v>
                </c:pt>
              </c:strCache>
            </c:strRef>
          </c:cat>
          <c:val>
            <c:numRef>
              <c:f>Sheet1!$C$2:$C$6</c:f>
              <c:numCache>
                <c:formatCode>0%</c:formatCode>
                <c:ptCount val="5"/>
                <c:pt idx="0">
                  <c:v>0.82</c:v>
                </c:pt>
                <c:pt idx="1">
                  <c:v>0.72</c:v>
                </c:pt>
                <c:pt idx="2">
                  <c:v>0.76</c:v>
                </c:pt>
                <c:pt idx="3">
                  <c:v>0.77</c:v>
                </c:pt>
                <c:pt idx="4">
                  <c:v>0.76</c:v>
                </c:pt>
              </c:numCache>
            </c:numRef>
          </c:val>
          <c:smooth val="0"/>
          <c:extLst xmlns:c16r2="http://schemas.microsoft.com/office/drawing/2015/06/chart">
            <c:ext xmlns:c16="http://schemas.microsoft.com/office/drawing/2014/chart" uri="{C3380CC4-5D6E-409C-BE32-E72D297353CC}">
              <c16:uniqueId val="{00000003-CA51-4728-8E29-5702988B5F27}"/>
            </c:ext>
          </c:extLst>
        </c:ser>
        <c:ser>
          <c:idx val="2"/>
          <c:order val="2"/>
          <c:tx>
            <c:strRef>
              <c:f>Sheet1!$D$1</c:f>
              <c:strCache>
                <c:ptCount val="1"/>
                <c:pt idx="0">
                  <c:v>   Community broadcasting</c:v>
                </c:pt>
              </c:strCache>
            </c:strRef>
          </c:tx>
          <c:spPr>
            <a:ln w="38100" cap="rnd">
              <a:solidFill>
                <a:schemeClr val="bg1">
                  <a:lumMod val="75000"/>
                </a:schemeClr>
              </a:solidFill>
              <a:round/>
            </a:ln>
            <a:effectLst/>
          </c:spPr>
          <c:marker>
            <c:symbol val="none"/>
          </c:marker>
          <c:dLbls>
            <c:dLbl>
              <c:idx val="1"/>
              <c:layout>
                <c:manualLayout>
                  <c:x val="-2.2903471328191542E-2"/>
                  <c:y val="2.5284490768424053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CA51-4728-8E29-5702988B5F27}"/>
                </c:ext>
                <c:ext xmlns:c15="http://schemas.microsoft.com/office/drawing/2012/chart" uri="{CE6537A1-D6FC-4f65-9D91-7224C49458BB}"/>
              </c:extLst>
            </c:dLbl>
            <c:dLbl>
              <c:idx val="2"/>
              <c:spPr>
                <a:solidFill>
                  <a:schemeClr val="bg1"/>
                </a:solid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b"/>
              <c:showLegendKey val="0"/>
              <c:showVal val="1"/>
              <c:showCatName val="0"/>
              <c:showSerName val="0"/>
              <c:showPercent val="0"/>
              <c:showBubbleSize val="0"/>
            </c:dLbl>
            <c:dLbl>
              <c:idx val="3"/>
              <c:layout>
                <c:manualLayout>
                  <c:x val="-1.7353494502329231E-2"/>
                  <c:y val="-2.2518199973353484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CA51-4728-8E29-5702988B5F27}"/>
                </c:ext>
                <c:ext xmlns:c15="http://schemas.microsoft.com/office/drawing/2012/chart" uri="{CE6537A1-D6FC-4f65-9D91-7224C49458BB}"/>
              </c:extLst>
            </c:dLbl>
            <c:dLbl>
              <c:idx val="4"/>
              <c:layout>
                <c:manualLayout>
                  <c:x val="-1.6285095335276698E-2"/>
                  <c:y val="-2.2563163012552023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CA51-4728-8E29-5702988B5F27}"/>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2014</c:v>
                </c:pt>
                <c:pt idx="1">
                  <c:v>2015</c:v>
                </c:pt>
                <c:pt idx="2">
                  <c:v>2016</c:v>
                </c:pt>
                <c:pt idx="3">
                  <c:v>2017</c:v>
                </c:pt>
                <c:pt idx="4">
                  <c:v>2018</c:v>
                </c:pt>
              </c:strCache>
            </c:strRef>
          </c:cat>
          <c:val>
            <c:numRef>
              <c:f>Sheet1!$D$2:$D$6</c:f>
              <c:numCache>
                <c:formatCode>General</c:formatCode>
                <c:ptCount val="5"/>
                <c:pt idx="3" formatCode="0%">
                  <c:v>0.65</c:v>
                </c:pt>
                <c:pt idx="4" formatCode="0%">
                  <c:v>0.68</c:v>
                </c:pt>
              </c:numCache>
            </c:numRef>
          </c:val>
          <c:smooth val="0"/>
          <c:extLst xmlns:c16r2="http://schemas.microsoft.com/office/drawing/2015/06/chart">
            <c:ext xmlns:c16="http://schemas.microsoft.com/office/drawing/2014/chart" uri="{C3380CC4-5D6E-409C-BE32-E72D297353CC}">
              <c16:uniqueId val="{00000007-CA51-4728-8E29-5702988B5F27}"/>
            </c:ext>
          </c:extLst>
        </c:ser>
        <c:ser>
          <c:idx val="3"/>
          <c:order val="3"/>
          <c:tx>
            <c:strRef>
              <c:f>Sheet1!$E$1</c:f>
              <c:strCache>
                <c:ptCount val="1"/>
                <c:pt idx="0">
                  <c:v>   Music</c:v>
                </c:pt>
              </c:strCache>
            </c:strRef>
          </c:tx>
          <c:spPr>
            <a:ln w="38100" cap="rnd">
              <a:solidFill>
                <a:srgbClr val="7ED7E3"/>
              </a:solidFill>
              <a:round/>
            </a:ln>
            <a:effectLst/>
          </c:spPr>
          <c:marker>
            <c:symbol val="none"/>
          </c:marker>
          <c:dLbls>
            <c:spPr>
              <a:solidFill>
                <a:schemeClr val="bg1"/>
              </a:solid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2014</c:v>
                </c:pt>
                <c:pt idx="1">
                  <c:v>2015</c:v>
                </c:pt>
                <c:pt idx="2">
                  <c:v>2016</c:v>
                </c:pt>
                <c:pt idx="3">
                  <c:v>2017</c:v>
                </c:pt>
                <c:pt idx="4">
                  <c:v>2018</c:v>
                </c:pt>
              </c:strCache>
            </c:strRef>
          </c:cat>
          <c:val>
            <c:numRef>
              <c:f>Sheet1!$E$2:$E$6</c:f>
              <c:numCache>
                <c:formatCode>0%</c:formatCode>
                <c:ptCount val="5"/>
                <c:pt idx="0">
                  <c:v>0.7</c:v>
                </c:pt>
                <c:pt idx="1">
                  <c:v>0.63</c:v>
                </c:pt>
                <c:pt idx="2">
                  <c:v>0.61</c:v>
                </c:pt>
                <c:pt idx="3">
                  <c:v>0.61</c:v>
                </c:pt>
                <c:pt idx="4">
                  <c:v>0.64</c:v>
                </c:pt>
              </c:numCache>
            </c:numRef>
          </c:val>
          <c:smooth val="0"/>
          <c:extLst xmlns:c16r2="http://schemas.microsoft.com/office/drawing/2015/06/chart">
            <c:ext xmlns:c16="http://schemas.microsoft.com/office/drawing/2014/chart" uri="{C3380CC4-5D6E-409C-BE32-E72D297353CC}">
              <c16:uniqueId val="{00000008-CA51-4728-8E29-5702988B5F27}"/>
            </c:ext>
          </c:extLst>
        </c:ser>
        <c:ser>
          <c:idx val="4"/>
          <c:order val="4"/>
          <c:tx>
            <c:strRef>
              <c:f>Sheet1!$F$1</c:f>
              <c:strCache>
                <c:ptCount val="1"/>
                <c:pt idx="0">
                  <c:v>   Digital media</c:v>
                </c:pt>
              </c:strCache>
            </c:strRef>
          </c:tx>
          <c:spPr>
            <a:ln w="38100" cap="rnd">
              <a:solidFill>
                <a:srgbClr val="595959"/>
              </a:solidFill>
              <a:round/>
            </a:ln>
            <a:effectLst/>
          </c:spPr>
          <c:marker>
            <c:symbol val="none"/>
          </c:marker>
          <c:dLbls>
            <c:spPr>
              <a:solidFill>
                <a:schemeClr val="bg1"/>
              </a:solid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2014</c:v>
                </c:pt>
                <c:pt idx="1">
                  <c:v>2015</c:v>
                </c:pt>
                <c:pt idx="2">
                  <c:v>2016</c:v>
                </c:pt>
                <c:pt idx="3">
                  <c:v>2017</c:v>
                </c:pt>
                <c:pt idx="4">
                  <c:v>2018</c:v>
                </c:pt>
              </c:strCache>
            </c:strRef>
          </c:cat>
          <c:val>
            <c:numRef>
              <c:f>Sheet1!$F$2:$F$6</c:f>
              <c:numCache>
                <c:formatCode>0%</c:formatCode>
                <c:ptCount val="5"/>
                <c:pt idx="0">
                  <c:v>0.3</c:v>
                </c:pt>
                <c:pt idx="1">
                  <c:v>0.3</c:v>
                </c:pt>
                <c:pt idx="2">
                  <c:v>0.27</c:v>
                </c:pt>
                <c:pt idx="3">
                  <c:v>0.31</c:v>
                </c:pt>
                <c:pt idx="4">
                  <c:v>0.33</c:v>
                </c:pt>
              </c:numCache>
            </c:numRef>
          </c:val>
          <c:smooth val="0"/>
          <c:extLst xmlns:c16r2="http://schemas.microsoft.com/office/drawing/2015/06/chart">
            <c:ext xmlns:c16="http://schemas.microsoft.com/office/drawing/2014/chart" uri="{C3380CC4-5D6E-409C-BE32-E72D297353CC}">
              <c16:uniqueId val="{00000009-CA51-4728-8E29-5702988B5F27}"/>
            </c:ext>
          </c:extLst>
        </c:ser>
        <c:dLbls>
          <c:dLblPos val="b"/>
          <c:showLegendKey val="0"/>
          <c:showVal val="1"/>
          <c:showCatName val="0"/>
          <c:showSerName val="0"/>
          <c:showPercent val="0"/>
          <c:showBubbleSize val="0"/>
        </c:dLbls>
        <c:smooth val="0"/>
        <c:axId val="699605200"/>
        <c:axId val="699605760"/>
      </c:lineChart>
      <c:catAx>
        <c:axId val="699605200"/>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9605760"/>
        <c:crosses val="autoZero"/>
        <c:auto val="1"/>
        <c:lblAlgn val="ctr"/>
        <c:lblOffset val="100"/>
        <c:noMultiLvlLbl val="0"/>
      </c:catAx>
      <c:valAx>
        <c:axId val="699605760"/>
        <c:scaling>
          <c:orientation val="minMax"/>
          <c:max val="1"/>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9605200"/>
        <c:crosses val="autoZero"/>
        <c:crossBetween val="between"/>
      </c:valAx>
      <c:spPr>
        <a:solidFill>
          <a:schemeClr val="bg1"/>
        </a:solidFill>
        <a:ln>
          <a:noFill/>
        </a:ln>
        <a:effectLst/>
      </c:spPr>
    </c:plotArea>
    <c:legend>
      <c:legendPos val="b"/>
      <c:layout>
        <c:manualLayout>
          <c:xMode val="edge"/>
          <c:yMode val="edge"/>
          <c:x val="0.76435127181143214"/>
          <c:y val="3.1608069966275347E-2"/>
          <c:w val="0.20531183329363975"/>
          <c:h val="0.69234797700637507"/>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000">
          <a:latin typeface="Arial" panose="020B0604020202020204" pitchFamily="34" charset="0"/>
          <a:cs typeface="Arial" panose="020B060402020202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202400045744765E-2"/>
          <c:y val="4.1762416860620211E-2"/>
          <c:w val="0.74254998125234351"/>
          <c:h val="0.80391924172592599"/>
        </c:manualLayout>
      </c:layout>
      <c:lineChart>
        <c:grouping val="standard"/>
        <c:varyColors val="0"/>
        <c:ser>
          <c:idx val="0"/>
          <c:order val="0"/>
          <c:tx>
            <c:strRef>
              <c:f>Sheet1!$C$1</c:f>
              <c:strCache>
                <c:ptCount val="1"/>
                <c:pt idx="0">
                  <c:v>   Broadcasting</c:v>
                </c:pt>
              </c:strCache>
            </c:strRef>
          </c:tx>
          <c:spPr>
            <a:ln w="38100" cap="rnd">
              <a:solidFill>
                <a:srgbClr val="12556D"/>
              </a:solidFill>
              <a:round/>
            </a:ln>
            <a:effectLst/>
          </c:spPr>
          <c:marker>
            <c:symbol val="none"/>
          </c:marker>
          <c:dPt>
            <c:idx val="1"/>
            <c:marker>
              <c:symbol val="none"/>
            </c:marker>
            <c:bubble3D val="0"/>
            <c:spPr>
              <a:ln w="38100" cap="rnd">
                <a:solidFill>
                  <a:srgbClr val="12556D"/>
                </a:solidFill>
                <a:round/>
              </a:ln>
              <a:effectLst/>
            </c:spPr>
            <c:extLst xmlns:c16r2="http://schemas.microsoft.com/office/drawing/2015/06/chart">
              <c:ext xmlns:c16="http://schemas.microsoft.com/office/drawing/2014/chart" uri="{C3380CC4-5D6E-409C-BE32-E72D297353CC}">
                <c16:uniqueId val="{00000001-5CBB-431E-B3D8-2F2169218CA6}"/>
              </c:ext>
            </c:extLst>
          </c:dPt>
          <c:dPt>
            <c:idx val="2"/>
            <c:marker>
              <c:symbol val="none"/>
            </c:marker>
            <c:bubble3D val="0"/>
            <c:spPr>
              <a:ln w="38100" cap="rnd">
                <a:solidFill>
                  <a:srgbClr val="12556D"/>
                </a:solidFill>
                <a:round/>
              </a:ln>
              <a:effectLst/>
            </c:spPr>
            <c:extLst xmlns:c16r2="http://schemas.microsoft.com/office/drawing/2015/06/chart">
              <c:ext xmlns:c16="http://schemas.microsoft.com/office/drawing/2014/chart" uri="{C3380CC4-5D6E-409C-BE32-E72D297353CC}">
                <c16:uniqueId val="{0000000A-09E2-4425-A1BF-8A2DC21863D6}"/>
              </c:ext>
            </c:extLst>
          </c:dPt>
          <c:dPt>
            <c:idx val="3"/>
            <c:marker>
              <c:symbol val="none"/>
            </c:marker>
            <c:bubble3D val="0"/>
            <c:spPr>
              <a:ln w="38100" cap="rnd">
                <a:solidFill>
                  <a:srgbClr val="12556D"/>
                </a:solidFill>
                <a:round/>
              </a:ln>
              <a:effectLst/>
            </c:spPr>
            <c:extLst xmlns:c16r2="http://schemas.microsoft.com/office/drawing/2015/06/chart">
              <c:ext xmlns:c16="http://schemas.microsoft.com/office/drawing/2014/chart" uri="{C3380CC4-5D6E-409C-BE32-E72D297353CC}">
                <c16:uniqueId val="{00000006-A742-4FB8-9058-AA5A663CF948}"/>
              </c:ext>
            </c:extLst>
          </c:dPt>
          <c:dPt>
            <c:idx val="4"/>
            <c:marker>
              <c:symbol val="none"/>
            </c:marker>
            <c:bubble3D val="0"/>
            <c:spPr>
              <a:ln w="38100" cap="rnd">
                <a:solidFill>
                  <a:srgbClr val="12556D"/>
                </a:solidFill>
                <a:round/>
              </a:ln>
              <a:effectLst/>
            </c:spPr>
            <c:extLst xmlns:c16r2="http://schemas.microsoft.com/office/drawing/2015/06/chart">
              <c:ext xmlns:c16="http://schemas.microsoft.com/office/drawing/2014/chart" uri="{C3380CC4-5D6E-409C-BE32-E72D297353CC}">
                <c16:uniqueId val="{00000009-09E2-4425-A1BF-8A2DC21863D6}"/>
              </c:ext>
            </c:extLst>
          </c:dPt>
          <c:dLbls>
            <c:dLbl>
              <c:idx val="0"/>
              <c:layout>
                <c:manualLayout>
                  <c:x val="-3.3247043010752687E-2"/>
                  <c:y val="-1.124485596707819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A742-4FB8-9058-AA5A663CF948}"/>
                </c:ext>
                <c:ext xmlns:c15="http://schemas.microsoft.com/office/drawing/2012/chart" uri="{CE6537A1-D6FC-4f65-9D91-7224C49458BB}">
                  <c15:layout/>
                </c:ext>
              </c:extLst>
            </c:dLbl>
            <c:dLbl>
              <c:idx val="1"/>
              <c:layout>
                <c:manualLayout>
                  <c:x val="-1.9021774193548387E-2"/>
                  <c:y val="2.480735596707816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CBB-431E-B3D8-2F2169218CA6}"/>
                </c:ext>
                <c:ext xmlns:c15="http://schemas.microsoft.com/office/drawing/2012/chart" uri="{CE6537A1-D6FC-4f65-9D91-7224C49458BB}">
                  <c15:layout/>
                </c:ext>
              </c:extLst>
            </c:dLbl>
            <c:dLbl>
              <c:idx val="3"/>
              <c:layout>
                <c:manualLayout>
                  <c:x val="-1.1499462365591564E-2"/>
                  <c:y val="-3.2999485596707817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A742-4FB8-9058-AA5A663CF948}"/>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Sheet1!$A$2:$A$6</c:f>
              <c:numCache>
                <c:formatCode>General</c:formatCode>
                <c:ptCount val="5"/>
                <c:pt idx="0">
                  <c:v>2014</c:v>
                </c:pt>
                <c:pt idx="1">
                  <c:v>2015</c:v>
                </c:pt>
                <c:pt idx="2">
                  <c:v>2016</c:v>
                </c:pt>
                <c:pt idx="3" formatCode="@">
                  <c:v>2017</c:v>
                </c:pt>
                <c:pt idx="4" formatCode="@">
                  <c:v>2018</c:v>
                </c:pt>
              </c:numCache>
            </c:numRef>
          </c:cat>
          <c:val>
            <c:numRef>
              <c:f>Sheet1!$C$2:$C$6</c:f>
              <c:numCache>
                <c:formatCode>0%</c:formatCode>
                <c:ptCount val="5"/>
                <c:pt idx="0">
                  <c:v>0.8</c:v>
                </c:pt>
                <c:pt idx="1">
                  <c:v>0.81</c:v>
                </c:pt>
                <c:pt idx="2">
                  <c:v>0.8</c:v>
                </c:pt>
                <c:pt idx="3">
                  <c:v>0.82</c:v>
                </c:pt>
                <c:pt idx="4">
                  <c:v>0.83</c:v>
                </c:pt>
              </c:numCache>
            </c:numRef>
          </c:val>
          <c:smooth val="0"/>
          <c:extLst xmlns:c16r2="http://schemas.microsoft.com/office/drawing/2015/06/chart">
            <c:ext xmlns:c16="http://schemas.microsoft.com/office/drawing/2014/chart" uri="{C3380CC4-5D6E-409C-BE32-E72D297353CC}">
              <c16:uniqueId val="{00000007-A742-4FB8-9058-AA5A663CF948}"/>
            </c:ext>
          </c:extLst>
        </c:ser>
        <c:ser>
          <c:idx val="1"/>
          <c:order val="1"/>
          <c:tx>
            <c:strRef>
              <c:f>Sheet1!$B$1</c:f>
              <c:strCache>
                <c:ptCount val="1"/>
                <c:pt idx="0">
                  <c:v>   Funding</c:v>
                </c:pt>
              </c:strCache>
            </c:strRef>
          </c:tx>
          <c:spPr>
            <a:ln w="38100" cap="rnd">
              <a:solidFill>
                <a:srgbClr val="21B2C9"/>
              </a:solidFill>
              <a:round/>
            </a:ln>
            <a:effectLst/>
          </c:spPr>
          <c:marker>
            <c:symbol val="none"/>
          </c:marker>
          <c:dPt>
            <c:idx val="1"/>
            <c:marker>
              <c:symbol val="none"/>
            </c:marker>
            <c:bubble3D val="0"/>
            <c:spPr>
              <a:ln w="38100" cap="rnd">
                <a:solidFill>
                  <a:srgbClr val="21B2C9"/>
                </a:solidFill>
                <a:round/>
              </a:ln>
              <a:effectLst/>
            </c:spPr>
            <c:extLst xmlns:c16r2="http://schemas.microsoft.com/office/drawing/2015/06/chart">
              <c:ext xmlns:c16="http://schemas.microsoft.com/office/drawing/2014/chart" uri="{C3380CC4-5D6E-409C-BE32-E72D297353CC}">
                <c16:uniqueId val="{0000000B-09E2-4425-A1BF-8A2DC21863D6}"/>
              </c:ext>
            </c:extLst>
          </c:dPt>
          <c:dPt>
            <c:idx val="2"/>
            <c:marker>
              <c:symbol val="none"/>
            </c:marker>
            <c:bubble3D val="0"/>
            <c:spPr>
              <a:ln w="38100" cap="rnd">
                <a:solidFill>
                  <a:srgbClr val="21B2C9"/>
                </a:solidFill>
                <a:round/>
              </a:ln>
              <a:effectLst/>
            </c:spPr>
            <c:extLst xmlns:c16r2="http://schemas.microsoft.com/office/drawing/2015/06/chart">
              <c:ext xmlns:c16="http://schemas.microsoft.com/office/drawing/2014/chart" uri="{C3380CC4-5D6E-409C-BE32-E72D297353CC}">
                <c16:uniqueId val="{00000000-5CBB-431E-B3D8-2F2169218CA6}"/>
              </c:ext>
            </c:extLst>
          </c:dPt>
          <c:dPt>
            <c:idx val="3"/>
            <c:marker>
              <c:symbol val="none"/>
            </c:marker>
            <c:bubble3D val="0"/>
            <c:spPr>
              <a:ln w="38100" cap="rnd">
                <a:solidFill>
                  <a:srgbClr val="21B2C9"/>
                </a:solidFill>
                <a:round/>
              </a:ln>
              <a:effectLst/>
            </c:spPr>
            <c:extLst xmlns:c16r2="http://schemas.microsoft.com/office/drawing/2015/06/chart">
              <c:ext xmlns:c16="http://schemas.microsoft.com/office/drawing/2014/chart" uri="{C3380CC4-5D6E-409C-BE32-E72D297353CC}">
                <c16:uniqueId val="{00000002-A742-4FB8-9058-AA5A663CF948}"/>
              </c:ext>
            </c:extLst>
          </c:dPt>
          <c:dPt>
            <c:idx val="4"/>
            <c:marker>
              <c:symbol val="none"/>
            </c:marker>
            <c:bubble3D val="0"/>
            <c:spPr>
              <a:ln w="38100" cap="rnd">
                <a:solidFill>
                  <a:srgbClr val="21B2C9"/>
                </a:solidFill>
                <a:round/>
              </a:ln>
              <a:effectLst/>
            </c:spPr>
            <c:extLst xmlns:c16r2="http://schemas.microsoft.com/office/drawing/2015/06/chart">
              <c:ext xmlns:c16="http://schemas.microsoft.com/office/drawing/2014/chart" uri="{C3380CC4-5D6E-409C-BE32-E72D297353CC}">
                <c16:uniqueId val="{00000008-09E2-4425-A1BF-8A2DC21863D6}"/>
              </c:ext>
            </c:extLst>
          </c:dPt>
          <c:dLbls>
            <c:dLbl>
              <c:idx val="0"/>
              <c:layout>
                <c:manualLayout>
                  <c:x val="-2.0603405017921145E-2"/>
                  <c:y val="-2.6466563786008247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A742-4FB8-9058-AA5A663CF948}"/>
                </c:ext>
                <c:ext xmlns:c15="http://schemas.microsoft.com/office/drawing/2012/chart" uri="{CE6537A1-D6FC-4f65-9D91-7224C49458BB}">
                  <c15:layout/>
                </c:ext>
              </c:extLst>
            </c:dLbl>
            <c:dLbl>
              <c:idx val="2"/>
              <c:layout>
                <c:manualLayout>
                  <c:x val="-1.9465412186379927E-2"/>
                  <c:y val="2.3200102880658435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5CBB-431E-B3D8-2F2169218CA6}"/>
                </c:ext>
                <c:ext xmlns:c15="http://schemas.microsoft.com/office/drawing/2012/chart" uri="{CE6537A1-D6FC-4f65-9D91-7224C49458BB}">
                  <c15:layout/>
                </c:ext>
              </c:extLst>
            </c:dLbl>
            <c:dLbl>
              <c:idx val="3"/>
              <c:layout>
                <c:manualLayout>
                  <c:x val="-1.5203763440860215E-2"/>
                  <c:y val="1.6186471193415607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A742-4FB8-9058-AA5A663CF948}"/>
                </c:ext>
                <c:ext xmlns:c15="http://schemas.microsoft.com/office/drawing/2012/chart" uri="{CE6537A1-D6FC-4f65-9D91-7224C49458BB}">
                  <c15:layout/>
                </c:ext>
              </c:extLst>
            </c:dLbl>
            <c:dLbl>
              <c:idx val="4"/>
              <c:layout>
                <c:manualLayout>
                  <c:x val="-1.1953405017921146E-4"/>
                  <c:y val="-3.626594650205761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Sheet1!$A$2:$A$6</c:f>
              <c:numCache>
                <c:formatCode>General</c:formatCode>
                <c:ptCount val="5"/>
                <c:pt idx="0">
                  <c:v>2014</c:v>
                </c:pt>
                <c:pt idx="1">
                  <c:v>2015</c:v>
                </c:pt>
                <c:pt idx="2">
                  <c:v>2016</c:v>
                </c:pt>
                <c:pt idx="3" formatCode="@">
                  <c:v>2017</c:v>
                </c:pt>
                <c:pt idx="4" formatCode="@">
                  <c:v>2018</c:v>
                </c:pt>
              </c:numCache>
            </c:numRef>
          </c:cat>
          <c:val>
            <c:numRef>
              <c:f>Sheet1!$B$2:$B$6</c:f>
              <c:numCache>
                <c:formatCode>0%</c:formatCode>
                <c:ptCount val="5"/>
                <c:pt idx="0">
                  <c:v>0.85</c:v>
                </c:pt>
                <c:pt idx="1">
                  <c:v>0.81</c:v>
                </c:pt>
                <c:pt idx="2">
                  <c:v>0.77</c:v>
                </c:pt>
                <c:pt idx="3">
                  <c:v>0.78</c:v>
                </c:pt>
                <c:pt idx="4">
                  <c:v>0.73</c:v>
                </c:pt>
              </c:numCache>
            </c:numRef>
          </c:val>
          <c:smooth val="0"/>
          <c:extLst xmlns:c16r2="http://schemas.microsoft.com/office/drawing/2015/06/chart">
            <c:ext xmlns:c16="http://schemas.microsoft.com/office/drawing/2014/chart" uri="{C3380CC4-5D6E-409C-BE32-E72D297353CC}">
              <c16:uniqueId val="{00000003-A742-4FB8-9058-AA5A663CF948}"/>
            </c:ext>
          </c:extLst>
        </c:ser>
        <c:ser>
          <c:idx val="2"/>
          <c:order val="2"/>
          <c:tx>
            <c:strRef>
              <c:f>Sheet1!$D$1</c:f>
              <c:strCache>
                <c:ptCount val="1"/>
                <c:pt idx="0">
                  <c:v>   Promoting</c:v>
                </c:pt>
              </c:strCache>
            </c:strRef>
          </c:tx>
          <c:spPr>
            <a:ln w="38100" cap="rnd">
              <a:solidFill>
                <a:srgbClr val="989898"/>
              </a:solidFill>
              <a:round/>
            </a:ln>
            <a:effectLst/>
          </c:spPr>
          <c:marker>
            <c:symbol val="none"/>
          </c:marker>
          <c:dLbls>
            <c:dLbl>
              <c:idx val="0"/>
              <c:layout>
                <c:manualLayout>
                  <c:x val="-2.515537634408602E-2"/>
                  <c:y val="2.6131687242798324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5CBB-431E-B3D8-2F2169218CA6}"/>
                </c:ext>
                <c:ext xmlns:c15="http://schemas.microsoft.com/office/drawing/2012/chart" uri="{CE6537A1-D6FC-4f65-9D91-7224C49458BB}">
                  <c15:layout/>
                </c:ext>
              </c:extLst>
            </c:dLbl>
            <c:dLbl>
              <c:idx val="1"/>
              <c:layout>
                <c:manualLayout>
                  <c:x val="-1.9465412186379927E-2"/>
                  <c:y val="-2.6131687242798355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5CBB-431E-B3D8-2F2169218CA6}"/>
                </c:ext>
                <c:ext xmlns:c15="http://schemas.microsoft.com/office/drawing/2012/chart" uri="{CE6537A1-D6FC-4f65-9D91-7224C49458BB}">
                  <c15:layout/>
                </c:ext>
              </c:extLst>
            </c:dLbl>
            <c:dLbl>
              <c:idx val="2"/>
              <c:layout>
                <c:manualLayout>
                  <c:x val="-2.0603405017921229E-2"/>
                  <c:y val="-2.646656378600826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A742-4FB8-9058-AA5A663CF948}"/>
                </c:ext>
                <c:ext xmlns:c15="http://schemas.microsoft.com/office/drawing/2012/chart" uri="{CE6537A1-D6FC-4f65-9D91-7224C49458BB}">
                  <c15:layout/>
                </c:ext>
              </c:extLst>
            </c:dLbl>
            <c:dLbl>
              <c:idx val="3"/>
              <c:layout>
                <c:manualLayout>
                  <c:x val="-9.2234767025089603E-3"/>
                  <c:y val="-2.9063271604938271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A742-4FB8-9058-AA5A663CF948}"/>
                </c:ext>
                <c:ext xmlns:c15="http://schemas.microsoft.com/office/drawing/2012/chart" uri="{CE6537A1-D6FC-4f65-9D91-7224C49458BB}">
                  <c15:layout/>
                </c:ext>
              </c:extLst>
            </c:dLbl>
            <c:dLbl>
              <c:idx val="4"/>
              <c:layout>
                <c:manualLayout>
                  <c:x val="1.0184587813620071E-3"/>
                  <c:y val="3.2664609053497645E-3"/>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5CBB-431E-B3D8-2F2169218CA6}"/>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Sheet1!$A$2:$A$6</c:f>
              <c:numCache>
                <c:formatCode>General</c:formatCode>
                <c:ptCount val="5"/>
                <c:pt idx="0">
                  <c:v>2014</c:v>
                </c:pt>
                <c:pt idx="1">
                  <c:v>2015</c:v>
                </c:pt>
                <c:pt idx="2">
                  <c:v>2016</c:v>
                </c:pt>
                <c:pt idx="3" formatCode="@">
                  <c:v>2017</c:v>
                </c:pt>
                <c:pt idx="4" formatCode="@">
                  <c:v>2018</c:v>
                </c:pt>
              </c:numCache>
            </c:numRef>
          </c:cat>
          <c:val>
            <c:numRef>
              <c:f>Sheet1!$D$2:$D$6</c:f>
              <c:numCache>
                <c:formatCode>0%</c:formatCode>
                <c:ptCount val="5"/>
                <c:pt idx="0">
                  <c:v>0.79</c:v>
                </c:pt>
                <c:pt idx="1">
                  <c:v>0.69</c:v>
                </c:pt>
                <c:pt idx="2">
                  <c:v>0.66</c:v>
                </c:pt>
                <c:pt idx="3">
                  <c:v>0.68</c:v>
                </c:pt>
                <c:pt idx="4">
                  <c:v>0.71</c:v>
                </c:pt>
              </c:numCache>
            </c:numRef>
          </c:val>
          <c:smooth val="0"/>
          <c:extLst xmlns:c16r2="http://schemas.microsoft.com/office/drawing/2015/06/chart">
            <c:ext xmlns:c16="http://schemas.microsoft.com/office/drawing/2014/chart" uri="{C3380CC4-5D6E-409C-BE32-E72D297353CC}">
              <c16:uniqueId val="{0000000C-A742-4FB8-9058-AA5A663CF948}"/>
            </c:ext>
          </c:extLst>
        </c:ser>
        <c:ser>
          <c:idx val="3"/>
          <c:order val="3"/>
          <c:tx>
            <c:strRef>
              <c:f>Sheet1!$E$1</c:f>
              <c:strCache>
                <c:ptCount val="1"/>
                <c:pt idx="0">
                  <c:v>   Producing</c:v>
                </c:pt>
              </c:strCache>
            </c:strRef>
          </c:tx>
          <c:spPr>
            <a:ln w="38100" cap="rnd">
              <a:solidFill>
                <a:srgbClr val="989898"/>
              </a:solidFill>
              <a:round/>
            </a:ln>
            <a:effectLst/>
          </c:spPr>
          <c:marker>
            <c:symbol val="none"/>
          </c:marker>
          <c:dPt>
            <c:idx val="1"/>
            <c:marker>
              <c:symbol val="none"/>
            </c:marker>
            <c:bubble3D val="0"/>
            <c:spPr>
              <a:ln w="38100" cap="rnd">
                <a:solidFill>
                  <a:srgbClr val="3D3D3D"/>
                </a:solidFill>
                <a:round/>
              </a:ln>
              <a:effectLst/>
            </c:spPr>
            <c:extLst xmlns:c16r2="http://schemas.microsoft.com/office/drawing/2015/06/chart">
              <c:ext xmlns:c16="http://schemas.microsoft.com/office/drawing/2014/chart" uri="{C3380CC4-5D6E-409C-BE32-E72D297353CC}">
                <c16:uniqueId val="{00000004-5CBB-431E-B3D8-2F2169218CA6}"/>
              </c:ext>
            </c:extLst>
          </c:dPt>
          <c:dPt>
            <c:idx val="2"/>
            <c:marker>
              <c:symbol val="none"/>
            </c:marker>
            <c:bubble3D val="0"/>
            <c:spPr>
              <a:ln w="38100" cap="rnd">
                <a:solidFill>
                  <a:srgbClr val="3D3D3D"/>
                </a:solidFill>
                <a:round/>
              </a:ln>
              <a:effectLst/>
            </c:spPr>
            <c:extLst xmlns:c16r2="http://schemas.microsoft.com/office/drawing/2015/06/chart">
              <c:ext xmlns:c16="http://schemas.microsoft.com/office/drawing/2014/chart" uri="{C3380CC4-5D6E-409C-BE32-E72D297353CC}">
                <c16:uniqueId val="{00000003-5CBB-431E-B3D8-2F2169218CA6}"/>
              </c:ext>
            </c:extLst>
          </c:dPt>
          <c:dPt>
            <c:idx val="3"/>
            <c:marker>
              <c:symbol val="none"/>
            </c:marker>
            <c:bubble3D val="0"/>
            <c:spPr>
              <a:ln w="38100" cap="rnd">
                <a:solidFill>
                  <a:srgbClr val="3D3D3D"/>
                </a:solidFill>
                <a:round/>
              </a:ln>
              <a:effectLst/>
            </c:spPr>
            <c:extLst xmlns:c16r2="http://schemas.microsoft.com/office/drawing/2015/06/chart">
              <c:ext xmlns:c16="http://schemas.microsoft.com/office/drawing/2014/chart" uri="{C3380CC4-5D6E-409C-BE32-E72D297353CC}">
                <c16:uniqueId val="{0000000D-A742-4FB8-9058-AA5A663CF948}"/>
              </c:ext>
            </c:extLst>
          </c:dPt>
          <c:dPt>
            <c:idx val="4"/>
            <c:marker>
              <c:symbol val="none"/>
            </c:marker>
            <c:bubble3D val="0"/>
            <c:spPr>
              <a:ln w="38100" cap="rnd">
                <a:solidFill>
                  <a:srgbClr val="3D3D3D"/>
                </a:solidFill>
                <a:round/>
              </a:ln>
              <a:effectLst/>
            </c:spPr>
            <c:extLst xmlns:c16r2="http://schemas.microsoft.com/office/drawing/2015/06/chart">
              <c:ext xmlns:c16="http://schemas.microsoft.com/office/drawing/2014/chart" uri="{C3380CC4-5D6E-409C-BE32-E72D297353CC}">
                <c16:uniqueId val="{00000002-5CBB-431E-B3D8-2F2169218CA6}"/>
              </c:ext>
            </c:extLst>
          </c:dPt>
          <c:dLbls>
            <c:dLbl>
              <c:idx val="3"/>
              <c:layout>
                <c:manualLayout>
                  <c:x val="-1.0361469534050179E-2"/>
                  <c:y val="4.2798868312757199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A742-4FB8-9058-AA5A663CF948}"/>
                </c:ext>
                <c:ext xmlns:c15="http://schemas.microsoft.com/office/drawing/2012/chart" uri="{CE6537A1-D6FC-4f65-9D91-7224C49458BB}">
                  <c15:layout/>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Sheet1!$A$2:$A$6</c:f>
              <c:numCache>
                <c:formatCode>General</c:formatCode>
                <c:ptCount val="5"/>
                <c:pt idx="0">
                  <c:v>2014</c:v>
                </c:pt>
                <c:pt idx="1">
                  <c:v>2015</c:v>
                </c:pt>
                <c:pt idx="2">
                  <c:v>2016</c:v>
                </c:pt>
                <c:pt idx="3" formatCode="@">
                  <c:v>2017</c:v>
                </c:pt>
                <c:pt idx="4" formatCode="@">
                  <c:v>2018</c:v>
                </c:pt>
              </c:numCache>
            </c:numRef>
          </c:cat>
          <c:val>
            <c:numRef>
              <c:f>Sheet1!$E$2:$E$6</c:f>
              <c:numCache>
                <c:formatCode>0%</c:formatCode>
                <c:ptCount val="5"/>
                <c:pt idx="0">
                  <c:v>0.64</c:v>
                </c:pt>
                <c:pt idx="1">
                  <c:v>0.63</c:v>
                </c:pt>
                <c:pt idx="2">
                  <c:v>0.62</c:v>
                </c:pt>
                <c:pt idx="3">
                  <c:v>0.67</c:v>
                </c:pt>
                <c:pt idx="4">
                  <c:v>0.68</c:v>
                </c:pt>
              </c:numCache>
            </c:numRef>
          </c:val>
          <c:smooth val="0"/>
          <c:extLst xmlns:c16r2="http://schemas.microsoft.com/office/drawing/2015/06/chart">
            <c:ext xmlns:c16="http://schemas.microsoft.com/office/drawing/2014/chart" uri="{C3380CC4-5D6E-409C-BE32-E72D297353CC}">
              <c16:uniqueId val="{0000000E-A742-4FB8-9058-AA5A663CF948}"/>
            </c:ext>
          </c:extLst>
        </c:ser>
        <c:dLbls>
          <c:showLegendKey val="0"/>
          <c:showVal val="0"/>
          <c:showCatName val="0"/>
          <c:showSerName val="0"/>
          <c:showPercent val="0"/>
          <c:showBubbleSize val="0"/>
        </c:dLbls>
        <c:smooth val="0"/>
        <c:axId val="580077168"/>
        <c:axId val="580077728"/>
      </c:lineChart>
      <c:catAx>
        <c:axId val="580077168"/>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580077728"/>
        <c:crosses val="autoZero"/>
        <c:auto val="1"/>
        <c:lblAlgn val="ctr"/>
        <c:lblOffset val="100"/>
        <c:noMultiLvlLbl val="0"/>
      </c:catAx>
      <c:valAx>
        <c:axId val="580077728"/>
        <c:scaling>
          <c:orientation val="minMax"/>
          <c:max val="1"/>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580077168"/>
        <c:crosses val="autoZero"/>
        <c:crossBetween val="between"/>
      </c:valAx>
      <c:spPr>
        <a:solidFill>
          <a:schemeClr val="bg1"/>
        </a:solidFill>
        <a:ln>
          <a:noFill/>
        </a:ln>
        <a:effectLst/>
      </c:spPr>
    </c:plotArea>
    <c:legend>
      <c:legendPos val="b"/>
      <c:layout>
        <c:manualLayout>
          <c:xMode val="edge"/>
          <c:yMode val="edge"/>
          <c:x val="0.83956164874551975"/>
          <c:y val="8.5628086419753086E-2"/>
          <c:w val="0.14336845878136201"/>
          <c:h val="0.56159413580246897"/>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000">
          <a:latin typeface="Arial" panose="020B0604020202020204" pitchFamily="34" charset="0"/>
          <a:cs typeface="Arial" panose="020B0604020202020204" pitchFamily="34" charset="0"/>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52956989247312E-2"/>
          <c:y val="3.3973496432212029E-2"/>
          <c:w val="0.67477359599289111"/>
          <c:h val="0.80391924172592599"/>
        </c:manualLayout>
      </c:layout>
      <c:lineChart>
        <c:grouping val="standard"/>
        <c:varyColors val="0"/>
        <c:ser>
          <c:idx val="0"/>
          <c:order val="0"/>
          <c:tx>
            <c:strRef>
              <c:f>Sheet1!$B$1</c:f>
              <c:strCache>
                <c:ptCount val="1"/>
                <c:pt idx="0">
                  <c:v>   NZ On Air supports local content that is important to New Zealanders</c:v>
                </c:pt>
              </c:strCache>
            </c:strRef>
          </c:tx>
          <c:spPr>
            <a:ln w="38100" cap="rnd">
              <a:solidFill>
                <a:schemeClr val="accent1"/>
              </a:solidFill>
              <a:round/>
            </a:ln>
            <a:effectLst/>
          </c:spPr>
          <c:marker>
            <c:symbol val="none"/>
          </c:marker>
          <c:dLbls>
            <c:dLbl>
              <c:idx val="3"/>
              <c:layout>
                <c:manualLayout>
                  <c:x val="-1.5006028022157055E-2"/>
                  <c:y val="-4.6120030581039785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6AC-4594-BBF2-D9ED91BD5433}"/>
                </c:ext>
                <c:ext xmlns:c15="http://schemas.microsoft.com/office/drawing/2012/chart" uri="{CE6537A1-D6FC-4f65-9D91-7224C49458BB}">
                  <c15:layout/>
                </c:ext>
              </c:extLst>
            </c:dLbl>
            <c:dLbl>
              <c:idx val="4"/>
              <c:layout>
                <c:manualLayout>
                  <c:x val="1.5465949820789289E-3"/>
                  <c:y val="1.2136850152905198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36AC-4594-BBF2-D9ED91BD5433}"/>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2014</c:v>
                </c:pt>
                <c:pt idx="1">
                  <c:v>2015</c:v>
                </c:pt>
                <c:pt idx="2">
                  <c:v>2016</c:v>
                </c:pt>
                <c:pt idx="3">
                  <c:v>2017</c:v>
                </c:pt>
                <c:pt idx="4">
                  <c:v>2018</c:v>
                </c:pt>
              </c:strCache>
            </c:strRef>
          </c:cat>
          <c:val>
            <c:numRef>
              <c:f>Sheet1!$B$2:$B$6</c:f>
              <c:numCache>
                <c:formatCode>General</c:formatCode>
                <c:ptCount val="5"/>
                <c:pt idx="3" formatCode="0%">
                  <c:v>0.79</c:v>
                </c:pt>
                <c:pt idx="4" formatCode="0%">
                  <c:v>0.74</c:v>
                </c:pt>
              </c:numCache>
            </c:numRef>
          </c:val>
          <c:smooth val="0"/>
          <c:extLst xmlns:c16r2="http://schemas.microsoft.com/office/drawing/2015/06/chart">
            <c:ext xmlns:c16="http://schemas.microsoft.com/office/drawing/2014/chart" uri="{C3380CC4-5D6E-409C-BE32-E72D297353CC}">
              <c16:uniqueId val="{00000000-042A-40BF-8726-B212949A388A}"/>
            </c:ext>
          </c:extLst>
        </c:ser>
        <c:ser>
          <c:idx val="1"/>
          <c:order val="1"/>
          <c:tx>
            <c:strRef>
              <c:f>Sheet1!$C$1</c:f>
              <c:strCache>
                <c:ptCount val="1"/>
                <c:pt idx="0">
                  <c:v>   NZ On Air supports television programmes and activities that are important to New Zealanders</c:v>
                </c:pt>
              </c:strCache>
            </c:strRef>
          </c:tx>
          <c:spPr>
            <a:ln w="38100" cap="rnd">
              <a:solidFill>
                <a:srgbClr val="21B2C9"/>
              </a:solidFill>
              <a:round/>
            </a:ln>
            <a:effectLst/>
          </c:spPr>
          <c:marker>
            <c:symbol val="none"/>
          </c:marker>
          <c:dPt>
            <c:idx val="3"/>
            <c:marker>
              <c:symbol val="none"/>
            </c:marker>
            <c:bubble3D val="0"/>
            <c:extLst xmlns:c16r2="http://schemas.microsoft.com/office/drawing/2015/06/chart">
              <c:ext xmlns:c16="http://schemas.microsoft.com/office/drawing/2014/chart" uri="{C3380CC4-5D6E-409C-BE32-E72D297353CC}">
                <c16:uniqueId val="{00000001-042A-40BF-8726-B212949A388A}"/>
              </c:ext>
            </c:extLst>
          </c:dPt>
          <c:dLbls>
            <c:dLbl>
              <c:idx val="0"/>
              <c:layout>
                <c:manualLayout>
                  <c:x val="-1.9144183773216032E-2"/>
                  <c:y val="-2.9937563710499489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6AC-4594-BBF2-D9ED91BD5433}"/>
                </c:ext>
                <c:ext xmlns:c15="http://schemas.microsoft.com/office/drawing/2012/chart" uri="{CE6537A1-D6FC-4f65-9D91-7224C49458BB}">
                  <c15:layout/>
                </c:ext>
              </c:extLst>
            </c:dLbl>
            <c:dLbl>
              <c:idx val="1"/>
              <c:layout>
                <c:manualLayout>
                  <c:x val="-1.9144183773216032E-2"/>
                  <c:y val="-4.6120030581039785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36AC-4594-BBF2-D9ED91BD5433}"/>
                </c:ext>
                <c:ext xmlns:c15="http://schemas.microsoft.com/office/drawing/2012/chart" uri="{CE6537A1-D6FC-4f65-9D91-7224C49458BB}">
                  <c15:layout/>
                </c:ext>
              </c:extLst>
            </c:dLbl>
            <c:dLbl>
              <c:idx val="2"/>
              <c:layout>
                <c:manualLayout>
                  <c:x val="-1.9144183773216032E-2"/>
                  <c:y val="-2.9937563710499489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36AC-4594-BBF2-D9ED91BD5433}"/>
                </c:ext>
                <c:ext xmlns:c15="http://schemas.microsoft.com/office/drawing/2012/chart" uri="{CE6537A1-D6FC-4f65-9D91-7224C49458BB}">
                  <c15:layout/>
                </c:ext>
              </c:extLst>
            </c:dLbl>
            <c:dLbl>
              <c:idx val="3"/>
              <c:layout>
                <c:manualLayout>
                  <c:x val="-2.2247800586510266E-2"/>
                  <c:y val="2.184633027522933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042A-40BF-8726-B212949A388A}"/>
                </c:ext>
                <c:ext xmlns:c15="http://schemas.microsoft.com/office/drawing/2012/chart" uri="{CE6537A1-D6FC-4f65-9D91-7224C49458BB}">
                  <c15:layout/>
                </c:ext>
              </c:extLst>
            </c:dLbl>
            <c:dLbl>
              <c:idx val="4"/>
              <c:layout>
                <c:manualLayout>
                  <c:x val="-2.5915607689801995E-3"/>
                  <c:y val="-3.9647043832823678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36AC-4594-BBF2-D9ED91BD5433}"/>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2014</c:v>
                </c:pt>
                <c:pt idx="1">
                  <c:v>2015</c:v>
                </c:pt>
                <c:pt idx="2">
                  <c:v>2016</c:v>
                </c:pt>
                <c:pt idx="3">
                  <c:v>2017</c:v>
                </c:pt>
                <c:pt idx="4">
                  <c:v>2018</c:v>
                </c:pt>
              </c:strCache>
            </c:strRef>
          </c:cat>
          <c:val>
            <c:numRef>
              <c:f>Sheet1!$C$2:$C$6</c:f>
              <c:numCache>
                <c:formatCode>0%</c:formatCode>
                <c:ptCount val="5"/>
                <c:pt idx="0">
                  <c:v>0.75</c:v>
                </c:pt>
                <c:pt idx="1">
                  <c:v>0.73</c:v>
                </c:pt>
                <c:pt idx="2">
                  <c:v>0.75</c:v>
                </c:pt>
                <c:pt idx="3">
                  <c:v>0.78</c:v>
                </c:pt>
                <c:pt idx="4">
                  <c:v>0.76</c:v>
                </c:pt>
              </c:numCache>
            </c:numRef>
          </c:val>
          <c:smooth val="0"/>
          <c:extLst xmlns:c16r2="http://schemas.microsoft.com/office/drawing/2015/06/chart">
            <c:ext xmlns:c16="http://schemas.microsoft.com/office/drawing/2014/chart" uri="{C3380CC4-5D6E-409C-BE32-E72D297353CC}">
              <c16:uniqueId val="{00000002-042A-40BF-8726-B212949A388A}"/>
            </c:ext>
          </c:extLst>
        </c:ser>
        <c:ser>
          <c:idx val="2"/>
          <c:order val="2"/>
          <c:tx>
            <c:strRef>
              <c:f>Sheet1!$D$1</c:f>
              <c:strCache>
                <c:ptCount val="1"/>
                <c:pt idx="0">
                  <c:v>   NZ On Air supports local content for radio that is important to New Zealanders</c:v>
                </c:pt>
              </c:strCache>
            </c:strRef>
          </c:tx>
          <c:spPr>
            <a:ln w="38100" cap="rnd">
              <a:solidFill>
                <a:schemeClr val="accent3">
                  <a:lumMod val="90000"/>
                </a:schemeClr>
              </a:solidFill>
              <a:round/>
            </a:ln>
            <a:effectLst/>
          </c:spPr>
          <c:marker>
            <c:symbol val="none"/>
          </c:marker>
          <c:dLbls>
            <c:dLbl>
              <c:idx val="4"/>
              <c:layout>
                <c:manualLayout>
                  <c:x val="1.5465949820789289E-3"/>
                  <c:y val="2.8319317023445464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9FA6-4725-9D87-4DD6375050BF}"/>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Sheet1!$A$2:$A$6</c:f>
              <c:strCache>
                <c:ptCount val="5"/>
                <c:pt idx="0">
                  <c:v>2014</c:v>
                </c:pt>
                <c:pt idx="1">
                  <c:v>2015</c:v>
                </c:pt>
                <c:pt idx="2">
                  <c:v>2016</c:v>
                </c:pt>
                <c:pt idx="3">
                  <c:v>2017</c:v>
                </c:pt>
                <c:pt idx="4">
                  <c:v>2018</c:v>
                </c:pt>
              </c:strCache>
            </c:strRef>
          </c:cat>
          <c:val>
            <c:numRef>
              <c:f>Sheet1!$D$2:$D$6</c:f>
              <c:numCache>
                <c:formatCode>0%</c:formatCode>
                <c:ptCount val="5"/>
                <c:pt idx="0">
                  <c:v>0.68</c:v>
                </c:pt>
                <c:pt idx="1">
                  <c:v>0.68</c:v>
                </c:pt>
                <c:pt idx="2">
                  <c:v>0.7</c:v>
                </c:pt>
                <c:pt idx="3">
                  <c:v>0.7</c:v>
                </c:pt>
                <c:pt idx="4">
                  <c:v>0.66</c:v>
                </c:pt>
              </c:numCache>
            </c:numRef>
          </c:val>
          <c:smooth val="0"/>
          <c:extLst xmlns:c16r2="http://schemas.microsoft.com/office/drawing/2015/06/chart">
            <c:ext xmlns:c16="http://schemas.microsoft.com/office/drawing/2014/chart" uri="{C3380CC4-5D6E-409C-BE32-E72D297353CC}">
              <c16:uniqueId val="{00000004-042A-40BF-8726-B212949A388A}"/>
            </c:ext>
          </c:extLst>
        </c:ser>
        <c:dLbls>
          <c:showLegendKey val="0"/>
          <c:showVal val="0"/>
          <c:showCatName val="0"/>
          <c:showSerName val="0"/>
          <c:showPercent val="0"/>
          <c:showBubbleSize val="0"/>
        </c:dLbls>
        <c:smooth val="0"/>
        <c:axId val="699041056"/>
        <c:axId val="699041616"/>
      </c:lineChart>
      <c:catAx>
        <c:axId val="699041056"/>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9041616"/>
        <c:crosses val="autoZero"/>
        <c:auto val="1"/>
        <c:lblAlgn val="ctr"/>
        <c:lblOffset val="100"/>
        <c:noMultiLvlLbl val="0"/>
      </c:catAx>
      <c:valAx>
        <c:axId val="699041616"/>
        <c:scaling>
          <c:orientation val="minMax"/>
          <c:max val="1"/>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9041056"/>
        <c:crosses val="autoZero"/>
        <c:crossBetween val="between"/>
      </c:valAx>
      <c:spPr>
        <a:solidFill>
          <a:schemeClr val="bg1"/>
        </a:solidFill>
        <a:ln>
          <a:noFill/>
        </a:ln>
        <a:effectLst/>
      </c:spPr>
    </c:plotArea>
    <c:legend>
      <c:legendPos val="r"/>
      <c:layout>
        <c:manualLayout>
          <c:xMode val="edge"/>
          <c:yMode val="edge"/>
          <c:x val="0.75905775496904526"/>
          <c:y val="0.13803899082568807"/>
          <c:w val="0.18323231371054272"/>
          <c:h val="0.5899923031869712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000">
          <a:latin typeface="Arial" panose="020B0604020202020204" pitchFamily="34" charset="0"/>
          <a:cs typeface="Arial" panose="020B0604020202020204" pitchFamily="34" charset="0"/>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410635751247364E-2"/>
          <c:y val="3.3973498336349307E-2"/>
          <c:w val="0.71874985408663772"/>
          <c:h val="0.80391924172592599"/>
        </c:manualLayout>
      </c:layout>
      <c:lineChart>
        <c:grouping val="standard"/>
        <c:varyColors val="0"/>
        <c:ser>
          <c:idx val="1"/>
          <c:order val="0"/>
          <c:tx>
            <c:strRef>
              <c:f>Sheet1!$B$1</c:f>
              <c:strCache>
                <c:ptCount val="1"/>
                <c:pt idx="0">
                  <c:v>   Local music and artists</c:v>
                </c:pt>
              </c:strCache>
            </c:strRef>
          </c:tx>
          <c:spPr>
            <a:ln w="38100" cap="rnd">
              <a:solidFill>
                <a:srgbClr val="21B2C9"/>
              </a:solidFill>
              <a:round/>
            </a:ln>
            <a:effectLst/>
          </c:spPr>
          <c:marker>
            <c:symbol val="none"/>
          </c:marker>
          <c:dLbls>
            <c:dLbl>
              <c:idx val="3"/>
              <c:layout/>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9948-40C4-981F-04D169DE04D2}"/>
                </c:ext>
                <c:ext xmlns:c15="http://schemas.microsoft.com/office/drawing/2012/chart" uri="{CE6537A1-D6FC-4f65-9D91-7224C49458BB}">
                  <c15:layout/>
                </c:ext>
              </c:extLst>
            </c:dLbl>
            <c:dLbl>
              <c:idx val="4"/>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E6AC-4665-A2C1-3113ADCC0F37}"/>
                </c:ext>
                <c:ext xmlns:c15="http://schemas.microsoft.com/office/drawing/2012/chart" uri="{CE6537A1-D6FC-4f65-9D91-7224C49458BB}">
                  <c15:layout/>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Sheet1!$A$2:$A$6</c:f>
              <c:strCache>
                <c:ptCount val="5"/>
                <c:pt idx="0">
                  <c:v>2014</c:v>
                </c:pt>
                <c:pt idx="1">
                  <c:v>2015</c:v>
                </c:pt>
                <c:pt idx="2">
                  <c:v>2016</c:v>
                </c:pt>
                <c:pt idx="3">
                  <c:v>2017</c:v>
                </c:pt>
                <c:pt idx="4">
                  <c:v>2018</c:v>
                </c:pt>
              </c:strCache>
            </c:strRef>
          </c:cat>
          <c:val>
            <c:numRef>
              <c:f>Sheet1!$B$2:$B$6</c:f>
              <c:numCache>
                <c:formatCode>0%</c:formatCode>
                <c:ptCount val="5"/>
                <c:pt idx="0">
                  <c:v>0.72</c:v>
                </c:pt>
                <c:pt idx="1">
                  <c:v>0.7</c:v>
                </c:pt>
                <c:pt idx="2">
                  <c:v>0.73</c:v>
                </c:pt>
                <c:pt idx="3">
                  <c:v>0.77</c:v>
                </c:pt>
                <c:pt idx="4">
                  <c:v>0.81</c:v>
                </c:pt>
              </c:numCache>
            </c:numRef>
          </c:val>
          <c:smooth val="0"/>
          <c:extLst xmlns:c16r2="http://schemas.microsoft.com/office/drawing/2015/06/chart">
            <c:ext xmlns:c16="http://schemas.microsoft.com/office/drawing/2014/chart" uri="{C3380CC4-5D6E-409C-BE32-E72D297353CC}">
              <c16:uniqueId val="{00000001-9948-40C4-981F-04D169DE04D2}"/>
            </c:ext>
          </c:extLst>
        </c:ser>
        <c:ser>
          <c:idx val="2"/>
          <c:order val="1"/>
          <c:tx>
            <c:strRef>
              <c:f>Sheet1!$C$1</c:f>
              <c:strCache>
                <c:ptCount val="1"/>
                <c:pt idx="0">
                  <c:v>   Community Broadcasting</c:v>
                </c:pt>
              </c:strCache>
            </c:strRef>
          </c:tx>
          <c:spPr>
            <a:ln w="38100" cap="rnd">
              <a:solidFill>
                <a:srgbClr val="04617B"/>
              </a:solidFill>
              <a:round/>
            </a:ln>
            <a:effectLst/>
          </c:spPr>
          <c:marker>
            <c:symbol val="none"/>
          </c:marker>
          <c:dLbls>
            <c:dLbl>
              <c:idx val="3"/>
              <c:layout/>
              <c:dLblPos val="b"/>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9948-40C4-981F-04D169DE04D2}"/>
                </c:ext>
                <c:ext xmlns:c15="http://schemas.microsoft.com/office/drawing/2012/chart" uri="{CE6537A1-D6FC-4f65-9D91-7224C49458BB}">
                  <c15:layout/>
                </c:ext>
              </c:extLst>
            </c:dLbl>
            <c:dLbl>
              <c:idx val="4"/>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E6AC-4665-A2C1-3113ADCC0F37}"/>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2014</c:v>
                </c:pt>
                <c:pt idx="1">
                  <c:v>2015</c:v>
                </c:pt>
                <c:pt idx="2">
                  <c:v>2016</c:v>
                </c:pt>
                <c:pt idx="3">
                  <c:v>2017</c:v>
                </c:pt>
                <c:pt idx="4">
                  <c:v>2018</c:v>
                </c:pt>
              </c:strCache>
            </c:strRef>
          </c:cat>
          <c:val>
            <c:numRef>
              <c:f>Sheet1!$C$2:$C$6</c:f>
              <c:numCache>
                <c:formatCode>General</c:formatCode>
                <c:ptCount val="5"/>
                <c:pt idx="3" formatCode="0%">
                  <c:v>0.76</c:v>
                </c:pt>
                <c:pt idx="4" formatCode="0%">
                  <c:v>0.76</c:v>
                </c:pt>
              </c:numCache>
            </c:numRef>
          </c:val>
          <c:smooth val="0"/>
          <c:extLst xmlns:c16r2="http://schemas.microsoft.com/office/drawing/2015/06/chart">
            <c:ext xmlns:c16="http://schemas.microsoft.com/office/drawing/2014/chart" uri="{C3380CC4-5D6E-409C-BE32-E72D297353CC}">
              <c16:uniqueId val="{00000003-9948-40C4-981F-04D169DE04D2}"/>
            </c:ext>
          </c:extLst>
        </c:ser>
        <c:ser>
          <c:idx val="3"/>
          <c:order val="2"/>
          <c:tx>
            <c:strRef>
              <c:f>Sheet1!$D$1</c:f>
              <c:strCache>
                <c:ptCount val="1"/>
                <c:pt idx="0">
                  <c:v>   Digital media </c:v>
                </c:pt>
              </c:strCache>
            </c:strRef>
          </c:tx>
          <c:spPr>
            <a:ln w="38100" cap="rnd">
              <a:solidFill>
                <a:srgbClr val="A6A6A6"/>
              </a:solidFill>
              <a:round/>
            </a:ln>
            <a:effectLst/>
          </c:spPr>
          <c:marker>
            <c:symbol val="none"/>
          </c:marker>
          <c:dLbls>
            <c:dLbl>
              <c:idx val="4"/>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8EF7-46F4-B12A-C28D1C78B5C8}"/>
                </c:ext>
                <c:ext xmlns:c15="http://schemas.microsoft.com/office/drawing/2012/chart" uri="{CE6537A1-D6FC-4f65-9D91-7224C49458BB}">
                  <c15:layout/>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2014</c:v>
                </c:pt>
                <c:pt idx="1">
                  <c:v>2015</c:v>
                </c:pt>
                <c:pt idx="2">
                  <c:v>2016</c:v>
                </c:pt>
                <c:pt idx="3">
                  <c:v>2017</c:v>
                </c:pt>
                <c:pt idx="4">
                  <c:v>2018</c:v>
                </c:pt>
              </c:strCache>
            </c:strRef>
          </c:cat>
          <c:val>
            <c:numRef>
              <c:f>Sheet1!$D$2:$D$6</c:f>
              <c:numCache>
                <c:formatCode>0%</c:formatCode>
                <c:ptCount val="5"/>
                <c:pt idx="0">
                  <c:v>0.49</c:v>
                </c:pt>
                <c:pt idx="1">
                  <c:v>0.52</c:v>
                </c:pt>
                <c:pt idx="2">
                  <c:v>0.51</c:v>
                </c:pt>
                <c:pt idx="3">
                  <c:v>0.54</c:v>
                </c:pt>
                <c:pt idx="4">
                  <c:v>0.57999999999999996</c:v>
                </c:pt>
              </c:numCache>
            </c:numRef>
          </c:val>
          <c:smooth val="0"/>
          <c:extLst xmlns:c16r2="http://schemas.microsoft.com/office/drawing/2015/06/chart">
            <c:ext xmlns:c16="http://schemas.microsoft.com/office/drawing/2014/chart" uri="{C3380CC4-5D6E-409C-BE32-E72D297353CC}">
              <c16:uniqueId val="{00000004-9948-40C4-981F-04D169DE04D2}"/>
            </c:ext>
          </c:extLst>
        </c:ser>
        <c:dLbls>
          <c:showLegendKey val="0"/>
          <c:showVal val="0"/>
          <c:showCatName val="0"/>
          <c:showSerName val="0"/>
          <c:showPercent val="0"/>
          <c:showBubbleSize val="0"/>
        </c:dLbls>
        <c:smooth val="0"/>
        <c:axId val="699504912"/>
        <c:axId val="699505472"/>
      </c:lineChart>
      <c:catAx>
        <c:axId val="699504912"/>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9505472"/>
        <c:crosses val="autoZero"/>
        <c:auto val="1"/>
        <c:lblAlgn val="ctr"/>
        <c:lblOffset val="100"/>
        <c:noMultiLvlLbl val="0"/>
      </c:catAx>
      <c:valAx>
        <c:axId val="699505472"/>
        <c:scaling>
          <c:orientation val="minMax"/>
          <c:max val="1"/>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9504912"/>
        <c:crosses val="autoZero"/>
        <c:crossBetween val="between"/>
      </c:valAx>
      <c:spPr>
        <a:solidFill>
          <a:schemeClr val="bg1"/>
        </a:solidFill>
        <a:ln>
          <a:noFill/>
        </a:ln>
        <a:effectLst/>
      </c:spPr>
    </c:plotArea>
    <c:legend>
      <c:legendPos val="b"/>
      <c:layout>
        <c:manualLayout>
          <c:xMode val="edge"/>
          <c:yMode val="edge"/>
          <c:x val="0.76874466704306155"/>
          <c:y val="0.12119954128440366"/>
          <c:w val="0.21574430452689974"/>
          <c:h val="0.39390265035677885"/>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000">
          <a:latin typeface="Arial" panose="020B0604020202020204" pitchFamily="34" charset="0"/>
          <a:cs typeface="Arial" panose="020B0604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70759778470059E-2"/>
          <c:y val="2.5306990147459015E-2"/>
          <c:w val="0.71876280719972307"/>
          <c:h val="0.86280511129668158"/>
        </c:manualLayout>
      </c:layout>
      <c:lineChart>
        <c:grouping val="standard"/>
        <c:varyColors val="0"/>
        <c:ser>
          <c:idx val="2"/>
          <c:order val="0"/>
          <c:tx>
            <c:strRef>
              <c:f>Sheet1!$C$1</c:f>
              <c:strCache>
                <c:ptCount val="1"/>
                <c:pt idx="0">
                  <c:v>   Local music and artists (n=359)</c:v>
                </c:pt>
              </c:strCache>
            </c:strRef>
          </c:tx>
          <c:spPr>
            <a:ln w="38100" cap="rnd">
              <a:solidFill>
                <a:srgbClr val="21B2C9"/>
              </a:solidFill>
              <a:round/>
            </a:ln>
            <a:effectLst/>
          </c:spPr>
          <c:marker>
            <c:symbol val="none"/>
          </c:marker>
          <c:dLbls>
            <c:dLbl>
              <c:idx val="0"/>
              <c:layout>
                <c:manualLayout>
                  <c:x val="-3.1038421599169263E-2"/>
                  <c:y val="-4.131197504586708E-3"/>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EBD9-483C-8CE8-3DABB3D695B4}"/>
                </c:ext>
                <c:ext xmlns:c15="http://schemas.microsoft.com/office/drawing/2012/chart" uri="{CE6537A1-D6FC-4f65-9D91-7224C49458BB}">
                  <c15:layout/>
                </c:ext>
              </c:extLst>
            </c:dLbl>
            <c:dLbl>
              <c:idx val="1"/>
              <c:layout>
                <c:manualLayout>
                  <c:x val="-1.6751471097265491E-2"/>
                  <c:y val="1.8012282657165313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EBD9-483C-8CE8-3DABB3D695B4}"/>
                </c:ext>
                <c:ext xmlns:c15="http://schemas.microsoft.com/office/drawing/2012/chart" uri="{CE6537A1-D6FC-4f65-9D91-7224C49458BB}">
                  <c15:layout/>
                </c:ext>
              </c:extLst>
            </c:dLbl>
            <c:dLbl>
              <c:idx val="4"/>
              <c:layout>
                <c:manualLayout>
                  <c:x val="-1.3655244029076611E-3"/>
                  <c:y val="-2.9042612686557757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5F26-4F36-8139-A912A4234147}"/>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Sheet1!$A$2:$A$6</c:f>
              <c:strCache>
                <c:ptCount val="5"/>
                <c:pt idx="0">
                  <c:v>2014</c:v>
                </c:pt>
                <c:pt idx="1">
                  <c:v>2015</c:v>
                </c:pt>
                <c:pt idx="2">
                  <c:v>2016</c:v>
                </c:pt>
                <c:pt idx="3">
                  <c:v>2017</c:v>
                </c:pt>
                <c:pt idx="4">
                  <c:v>2018</c:v>
                </c:pt>
              </c:strCache>
            </c:strRef>
          </c:cat>
          <c:val>
            <c:numRef>
              <c:f>Sheet1!$C$2:$C$6</c:f>
              <c:numCache>
                <c:formatCode>0%</c:formatCode>
                <c:ptCount val="5"/>
                <c:pt idx="0">
                  <c:v>0.65</c:v>
                </c:pt>
                <c:pt idx="1">
                  <c:v>0.7</c:v>
                </c:pt>
                <c:pt idx="2">
                  <c:v>0.7</c:v>
                </c:pt>
                <c:pt idx="3">
                  <c:v>0.71</c:v>
                </c:pt>
                <c:pt idx="4">
                  <c:v>0.73</c:v>
                </c:pt>
              </c:numCache>
            </c:numRef>
          </c:val>
          <c:smooth val="0"/>
          <c:extLst xmlns:c16r2="http://schemas.microsoft.com/office/drawing/2015/06/chart">
            <c:ext xmlns:c16="http://schemas.microsoft.com/office/drawing/2014/chart" uri="{C3380CC4-5D6E-409C-BE32-E72D297353CC}">
              <c16:uniqueId val="{00000004-EBD9-483C-8CE8-3DABB3D695B4}"/>
            </c:ext>
          </c:extLst>
        </c:ser>
        <c:ser>
          <c:idx val="1"/>
          <c:order val="1"/>
          <c:tx>
            <c:strRef>
              <c:f>Sheet1!$B$1</c:f>
              <c:strCache>
                <c:ptCount val="1"/>
                <c:pt idx="0">
                  <c:v>   Television programmes (n=500)</c:v>
                </c:pt>
              </c:strCache>
            </c:strRef>
          </c:tx>
          <c:spPr>
            <a:ln w="38100" cap="rnd">
              <a:solidFill>
                <a:srgbClr val="04617B"/>
              </a:solidFill>
              <a:round/>
            </a:ln>
            <a:effectLst/>
          </c:spPr>
          <c:marker>
            <c:symbol val="none"/>
          </c:marker>
          <c:dLbls>
            <c:dLbl>
              <c:idx val="0"/>
              <c:layout>
                <c:manualLayout>
                  <c:x val="-1.4553478712357237E-2"/>
                  <c:y val="-2.7679350202190076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F26-4F36-8139-A912A4234147}"/>
                </c:ext>
                <c:ext xmlns:c15="http://schemas.microsoft.com/office/drawing/2012/chart" uri="{CE6537A1-D6FC-4f65-9D91-7224C49458BB}">
                  <c15:layout/>
                </c:ext>
              </c:extLst>
            </c:dLbl>
            <c:dLbl>
              <c:idx val="1"/>
              <c:layout>
                <c:manualLayout>
                  <c:x val="-1.8949463482173762E-2"/>
                  <c:y val="-2.7679350202190076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5F26-4F36-8139-A912A4234147}"/>
                </c:ext>
                <c:ext xmlns:c15="http://schemas.microsoft.com/office/drawing/2012/chart" uri="{CE6537A1-D6FC-4f65-9D91-7224C49458BB}">
                  <c15:layout/>
                </c:ext>
              </c:extLst>
            </c:dLbl>
            <c:dLbl>
              <c:idx val="2"/>
              <c:layout>
                <c:manualLayout>
                  <c:x val="-2.3345404984423675E-2"/>
                  <c:y val="1.7991577631423516E-2"/>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EBD9-483C-8CE8-3DABB3D695B4}"/>
                </c:ext>
                <c:ext xmlns:c15="http://schemas.microsoft.com/office/drawing/2012/chart" uri="{CE6537A1-D6FC-4f65-9D91-7224C49458BB}">
                  <c15:layout>
                    <c:manualLayout>
                      <c:w val="2.8007961232260292E-2"/>
                      <c:h val="3.0405875170925436E-2"/>
                    </c:manualLayout>
                  </c15:layout>
                </c:ext>
              </c:extLst>
            </c:dLbl>
            <c:dLbl>
              <c:idx val="3"/>
              <c:layout>
                <c:manualLayout>
                  <c:x val="-1.6751471097265491E-2"/>
                  <c:y val="1.6607610121313964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EBD9-483C-8CE8-3DABB3D695B4}"/>
                </c:ext>
                <c:ext xmlns:c15="http://schemas.microsoft.com/office/drawing/2012/chart" uri="{CE6537A1-D6FC-4f65-9D91-7224C49458BB}">
                  <c15:layout/>
                </c:ext>
              </c:extLst>
            </c:dLbl>
            <c:dLbl>
              <c:idx val="4"/>
              <c:layout>
                <c:manualLayout>
                  <c:x val="-2.6652821045360526E-4"/>
                  <c:y val="2.767935020218952E-3"/>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5F26-4F36-8139-A912A4234147}"/>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2014</c:v>
                </c:pt>
                <c:pt idx="1">
                  <c:v>2015</c:v>
                </c:pt>
                <c:pt idx="2">
                  <c:v>2016</c:v>
                </c:pt>
                <c:pt idx="3">
                  <c:v>2017</c:v>
                </c:pt>
                <c:pt idx="4">
                  <c:v>2018</c:v>
                </c:pt>
              </c:strCache>
            </c:strRef>
          </c:cat>
          <c:val>
            <c:numRef>
              <c:f>Sheet1!$B$2:$B$6</c:f>
              <c:numCache>
                <c:formatCode>0%</c:formatCode>
                <c:ptCount val="5"/>
                <c:pt idx="0">
                  <c:v>0.7</c:v>
                </c:pt>
                <c:pt idx="1">
                  <c:v>0.71</c:v>
                </c:pt>
                <c:pt idx="2">
                  <c:v>0.69</c:v>
                </c:pt>
                <c:pt idx="3">
                  <c:v>0.71</c:v>
                </c:pt>
                <c:pt idx="4">
                  <c:v>0.72</c:v>
                </c:pt>
              </c:numCache>
            </c:numRef>
          </c:val>
          <c:smooth val="0"/>
          <c:extLst xmlns:c16r2="http://schemas.microsoft.com/office/drawing/2015/06/chart">
            <c:ext xmlns:c16="http://schemas.microsoft.com/office/drawing/2014/chart" uri="{C3380CC4-5D6E-409C-BE32-E72D297353CC}">
              <c16:uniqueId val="{00000007-EBD9-483C-8CE8-3DABB3D695B4}"/>
            </c:ext>
          </c:extLst>
        </c:ser>
        <c:ser>
          <c:idx val="3"/>
          <c:order val="2"/>
          <c:tx>
            <c:strRef>
              <c:f>Sheet1!$D$1</c:f>
              <c:strCache>
                <c:ptCount val="1"/>
                <c:pt idx="0">
                  <c:v>   Community broadcasting (n=382)</c:v>
                </c:pt>
              </c:strCache>
            </c:strRef>
          </c:tx>
          <c:spPr>
            <a:ln w="38100" cap="rnd">
              <a:solidFill>
                <a:srgbClr val="7ED7E3"/>
              </a:solidFill>
              <a:round/>
            </a:ln>
            <a:effectLst/>
          </c:spPr>
          <c:marker>
            <c:symbol val="none"/>
          </c:marker>
          <c:dLbls>
            <c:dLbl>
              <c:idx val="0"/>
              <c:layout>
                <c:manualLayout>
                  <c:x val="-2.2246452059536171E-2"/>
                  <c:y val="1.4540010193679859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EBD9-483C-8CE8-3DABB3D695B4}"/>
                </c:ext>
                <c:ext xmlns:c15="http://schemas.microsoft.com/office/drawing/2012/chart" uri="{CE6537A1-D6FC-4f65-9D91-7224C49458BB}"/>
              </c:extLst>
            </c:dLbl>
            <c:dLbl>
              <c:idx val="1"/>
              <c:layout>
                <c:manualLayout>
                  <c:x val="-1.7850467289719625E-2"/>
                  <c:y val="-1.4540010193679918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EBD9-483C-8CE8-3DABB3D695B4}"/>
                </c:ext>
                <c:ext xmlns:c15="http://schemas.microsoft.com/office/drawing/2012/chart" uri="{CE6537A1-D6FC-4f65-9D91-7224C49458BB}"/>
              </c:extLst>
            </c:dLbl>
            <c:dLbl>
              <c:idx val="2"/>
              <c:layout>
                <c:manualLayout>
                  <c:x val="-1.7843025268258914E-2"/>
                  <c:y val="1.5470183486238473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EBD9-483C-8CE8-3DABB3D695B4}"/>
                </c:ext>
                <c:ext xmlns:c15="http://schemas.microsoft.com/office/drawing/2012/chart" uri="{CE6537A1-D6FC-4f65-9D91-7224C49458BB}"/>
              </c:extLst>
            </c:dLbl>
            <c:dLbl>
              <c:idx val="3"/>
              <c:layout>
                <c:manualLayout>
                  <c:x val="-6.8946867428176647E-3"/>
                  <c:y val="2.0781307415581252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EBD9-483C-8CE8-3DABB3D695B4}"/>
                </c:ext>
                <c:ext xmlns:c15="http://schemas.microsoft.com/office/drawing/2012/chart" uri="{CE6537A1-D6FC-4f65-9D91-7224C49458BB}">
                  <c15:layout/>
                </c:ext>
              </c:extLst>
            </c:dLbl>
            <c:dLbl>
              <c:idx val="4"/>
              <c:layout>
                <c:manualLayout>
                  <c:x val="-2.6652821045344409E-4"/>
                  <c:y val="1.1071740080875959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5F26-4F36-8139-A912A4234147}"/>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2014</c:v>
                </c:pt>
                <c:pt idx="1">
                  <c:v>2015</c:v>
                </c:pt>
                <c:pt idx="2">
                  <c:v>2016</c:v>
                </c:pt>
                <c:pt idx="3">
                  <c:v>2017</c:v>
                </c:pt>
                <c:pt idx="4">
                  <c:v>2018</c:v>
                </c:pt>
              </c:strCache>
            </c:strRef>
          </c:cat>
          <c:val>
            <c:numRef>
              <c:f>Sheet1!$D$2:$D$6</c:f>
              <c:numCache>
                <c:formatCode>General</c:formatCode>
                <c:ptCount val="5"/>
                <c:pt idx="3" formatCode="0%">
                  <c:v>0.57999999999999996</c:v>
                </c:pt>
                <c:pt idx="4" formatCode="0%">
                  <c:v>0.61</c:v>
                </c:pt>
              </c:numCache>
            </c:numRef>
          </c:val>
          <c:smooth val="0"/>
          <c:extLst xmlns:c16r2="http://schemas.microsoft.com/office/drawing/2015/06/chart">
            <c:ext xmlns:c16="http://schemas.microsoft.com/office/drawing/2014/chart" uri="{C3380CC4-5D6E-409C-BE32-E72D297353CC}">
              <c16:uniqueId val="{0000000C-EBD9-483C-8CE8-3DABB3D695B4}"/>
            </c:ext>
          </c:extLst>
        </c:ser>
        <c:ser>
          <c:idx val="0"/>
          <c:order val="3"/>
          <c:tx>
            <c:strRef>
              <c:f>Sheet1!$E$1</c:f>
              <c:strCache>
                <c:ptCount val="1"/>
                <c:pt idx="0">
                  <c:v>   Digital media (n=176)</c:v>
                </c:pt>
              </c:strCache>
            </c:strRef>
          </c:tx>
          <c:spPr>
            <a:ln w="38100" cap="rnd">
              <a:solidFill>
                <a:srgbClr val="A6A6A6"/>
              </a:solidFill>
              <a:round/>
            </a:ln>
            <a:effectLst/>
          </c:spPr>
          <c:marker>
            <c:symbol val="none"/>
          </c:marker>
          <c:dLbls>
            <c:dLbl>
              <c:idx val="1"/>
              <c:layout>
                <c:manualLayout>
                  <c:x val="-1.7850467289719667E-2"/>
                  <c:y val="-3.4578482726995735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EE83-4822-9378-BC147D503962}"/>
                </c:ext>
                <c:ext xmlns:c15="http://schemas.microsoft.com/office/drawing/2012/chart" uri="{CE6537A1-D6FC-4f65-9D91-7224C49458BB}">
                  <c15:layout/>
                </c:ext>
              </c:extLst>
            </c:dLbl>
            <c:dLbl>
              <c:idx val="2"/>
              <c:layout>
                <c:manualLayout>
                  <c:x val="-1.8949463482173842E-2"/>
                  <c:y val="1.8012282657165313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EBD9-483C-8CE8-3DABB3D695B4}"/>
                </c:ext>
                <c:ext xmlns:c15="http://schemas.microsoft.com/office/drawing/2012/chart" uri="{CE6537A1-D6FC-4f65-9D91-7224C49458BB}">
                  <c15:layout/>
                </c:ext>
              </c:extLst>
            </c:dLbl>
            <c:dLbl>
              <c:idx val="4"/>
              <c:layout>
                <c:manualLayout>
                  <c:x val="8.3246798200069228E-4"/>
                  <c:y val="1.404672535851297E-3"/>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5F26-4F36-8139-A912A4234147}"/>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Sheet1!$A$2:$A$6</c:f>
              <c:strCache>
                <c:ptCount val="5"/>
                <c:pt idx="0">
                  <c:v>2014</c:v>
                </c:pt>
                <c:pt idx="1">
                  <c:v>2015</c:v>
                </c:pt>
                <c:pt idx="2">
                  <c:v>2016</c:v>
                </c:pt>
                <c:pt idx="3">
                  <c:v>2017</c:v>
                </c:pt>
                <c:pt idx="4">
                  <c:v>2018</c:v>
                </c:pt>
              </c:strCache>
            </c:strRef>
          </c:cat>
          <c:val>
            <c:numRef>
              <c:f>Sheet1!$E$2:$E$6</c:f>
              <c:numCache>
                <c:formatCode>0%</c:formatCode>
                <c:ptCount val="5"/>
                <c:pt idx="0">
                  <c:v>0.53</c:v>
                </c:pt>
                <c:pt idx="1">
                  <c:v>0.59</c:v>
                </c:pt>
                <c:pt idx="2">
                  <c:v>0.63</c:v>
                </c:pt>
                <c:pt idx="3">
                  <c:v>0.57999999999999996</c:v>
                </c:pt>
                <c:pt idx="4">
                  <c:v>0.68</c:v>
                </c:pt>
              </c:numCache>
            </c:numRef>
          </c:val>
          <c:smooth val="0"/>
          <c:extLst xmlns:c16r2="http://schemas.microsoft.com/office/drawing/2015/06/chart">
            <c:ext xmlns:c16="http://schemas.microsoft.com/office/drawing/2014/chart" uri="{C3380CC4-5D6E-409C-BE32-E72D297353CC}">
              <c16:uniqueId val="{00000011-EBD9-483C-8CE8-3DABB3D695B4}"/>
            </c:ext>
          </c:extLst>
        </c:ser>
        <c:ser>
          <c:idx val="4"/>
          <c:order val="4"/>
          <c:tx>
            <c:strRef>
              <c:f>Sheet1!$F$1</c:f>
              <c:strCache>
                <c:ptCount val="1"/>
                <c:pt idx="0">
                  <c:v>   Radio programmes (n=449)</c:v>
                </c:pt>
              </c:strCache>
            </c:strRef>
          </c:tx>
          <c:spPr>
            <a:ln w="38100" cap="rnd">
              <a:solidFill>
                <a:srgbClr val="595959"/>
              </a:solidFill>
              <a:round/>
            </a:ln>
            <a:effectLst/>
          </c:spPr>
          <c:marker>
            <c:symbol val="none"/>
          </c:marker>
          <c:dLbls>
            <c:dLbl>
              <c:idx val="0"/>
              <c:layout>
                <c:manualLayout>
                  <c:x val="-1.7850467289719625E-2"/>
                  <c:y val="2.4249490316004079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EBD9-483C-8CE8-3DABB3D695B4}"/>
                </c:ext>
                <c:ext xmlns:c15="http://schemas.microsoft.com/office/drawing/2012/chart" uri="{CE6537A1-D6FC-4f65-9D91-7224C49458BB}">
                  <c15:layout/>
                </c:ext>
              </c:extLst>
            </c:dLbl>
            <c:dLbl>
              <c:idx val="1"/>
              <c:layout>
                <c:manualLayout>
                  <c:x val="-1.6751471097265491E-2"/>
                  <c:y val="2.4249490316004079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EBD9-483C-8CE8-3DABB3D695B4}"/>
                </c:ext>
                <c:ext xmlns:c15="http://schemas.microsoft.com/office/drawing/2012/chart" uri="{CE6537A1-D6FC-4f65-9D91-7224C49458BB}">
                  <c15:layout/>
                </c:ext>
              </c:extLst>
            </c:dLbl>
            <c:dLbl>
              <c:idx val="2"/>
              <c:layout>
                <c:manualLayout>
                  <c:x val="-1.7850467289719625E-2"/>
                  <c:y val="3.395897043832824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EBD9-483C-8CE8-3DABB3D695B4}"/>
                </c:ext>
                <c:ext xmlns:c15="http://schemas.microsoft.com/office/drawing/2012/chart" uri="{CE6537A1-D6FC-4f65-9D91-7224C49458BB}">
                  <c15:layout/>
                </c:ext>
              </c:extLst>
            </c:dLbl>
            <c:dLbl>
              <c:idx val="3"/>
              <c:layout>
                <c:manualLayout>
                  <c:x val="-2.9939425406715126E-2"/>
                  <c:y val="2.7486030646053469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EBD9-483C-8CE8-3DABB3D695B4}"/>
                </c:ext>
                <c:ext xmlns:c15="http://schemas.microsoft.com/office/drawing/2012/chart" uri="{CE6537A1-D6FC-4f65-9D91-7224C49458BB}">
                  <c15:layout/>
                </c:ext>
              </c:extLst>
            </c:dLbl>
            <c:dLbl>
              <c:idx val="4"/>
              <c:layout>
                <c:manualLayout>
                  <c:x val="8.3246798200069228E-4"/>
                  <c:y val="4.131197504586708E-3"/>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5F26-4F36-8139-A912A4234147}"/>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2014</c:v>
                </c:pt>
                <c:pt idx="1">
                  <c:v>2015</c:v>
                </c:pt>
                <c:pt idx="2">
                  <c:v>2016</c:v>
                </c:pt>
                <c:pt idx="3">
                  <c:v>2017</c:v>
                </c:pt>
                <c:pt idx="4">
                  <c:v>2018</c:v>
                </c:pt>
              </c:strCache>
            </c:strRef>
          </c:cat>
          <c:val>
            <c:numRef>
              <c:f>Sheet1!$F$2:$F$6</c:f>
              <c:numCache>
                <c:formatCode>0%</c:formatCode>
                <c:ptCount val="5"/>
                <c:pt idx="0">
                  <c:v>0.52</c:v>
                </c:pt>
                <c:pt idx="1">
                  <c:v>0.55000000000000004</c:v>
                </c:pt>
                <c:pt idx="2">
                  <c:v>0.56000000000000005</c:v>
                </c:pt>
                <c:pt idx="3">
                  <c:v>0.56999999999999995</c:v>
                </c:pt>
                <c:pt idx="4">
                  <c:v>0.64</c:v>
                </c:pt>
              </c:numCache>
            </c:numRef>
          </c:val>
          <c:smooth val="0"/>
          <c:extLst xmlns:c16r2="http://schemas.microsoft.com/office/drawing/2015/06/chart">
            <c:ext xmlns:c16="http://schemas.microsoft.com/office/drawing/2014/chart" uri="{C3380CC4-5D6E-409C-BE32-E72D297353CC}">
              <c16:uniqueId val="{00000016-EBD9-483C-8CE8-3DABB3D695B4}"/>
            </c:ext>
          </c:extLst>
        </c:ser>
        <c:dLbls>
          <c:showLegendKey val="0"/>
          <c:showVal val="0"/>
          <c:showCatName val="0"/>
          <c:showSerName val="0"/>
          <c:showPercent val="0"/>
          <c:showBubbleSize val="0"/>
        </c:dLbls>
        <c:smooth val="0"/>
        <c:axId val="699509952"/>
        <c:axId val="699510512"/>
      </c:lineChart>
      <c:catAx>
        <c:axId val="699509952"/>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9510512"/>
        <c:crosses val="autoZero"/>
        <c:auto val="1"/>
        <c:lblAlgn val="ctr"/>
        <c:lblOffset val="100"/>
        <c:noMultiLvlLbl val="0"/>
      </c:catAx>
      <c:valAx>
        <c:axId val="699510512"/>
        <c:scaling>
          <c:orientation val="minMax"/>
          <c:max val="1"/>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9509952"/>
        <c:crosses val="autoZero"/>
        <c:crossBetween val="between"/>
      </c:valAx>
      <c:spPr>
        <a:solidFill>
          <a:schemeClr val="bg1"/>
        </a:solidFill>
        <a:ln>
          <a:noFill/>
        </a:ln>
        <a:effectLst/>
      </c:spPr>
    </c:plotArea>
    <c:legend>
      <c:legendPos val="b"/>
      <c:layout>
        <c:manualLayout>
          <c:xMode val="edge"/>
          <c:yMode val="edge"/>
          <c:x val="0.77438503718732543"/>
          <c:y val="8.2867238768298851E-2"/>
          <c:w val="0.224204865488739"/>
          <c:h val="0.6919086585722256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000">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w="44450"/>
          </c:spPr>
          <c:dPt>
            <c:idx val="0"/>
            <c:bubble3D val="0"/>
            <c:spPr>
              <a:solidFill>
                <a:srgbClr val="21B2C9"/>
              </a:solidFill>
              <a:ln w="25400">
                <a:solidFill>
                  <a:schemeClr val="bg1"/>
                </a:solidFill>
              </a:ln>
              <a:effectLst/>
            </c:spPr>
            <c:extLst xmlns:c16r2="http://schemas.microsoft.com/office/drawing/2015/06/chart">
              <c:ext xmlns:c16="http://schemas.microsoft.com/office/drawing/2014/chart" uri="{C3380CC4-5D6E-409C-BE32-E72D297353CC}">
                <c16:uniqueId val="{00000001-D810-45C9-A0E6-B2F7EB822AC2}"/>
              </c:ext>
            </c:extLst>
          </c:dPt>
          <c:dPt>
            <c:idx val="1"/>
            <c:bubble3D val="0"/>
            <c:spPr>
              <a:solidFill>
                <a:schemeClr val="bg1"/>
              </a:solidFill>
              <a:ln w="25400">
                <a:solidFill>
                  <a:schemeClr val="lt1"/>
                </a:solidFill>
              </a:ln>
              <a:effectLst/>
            </c:spPr>
            <c:extLst xmlns:c16r2="http://schemas.microsoft.com/office/drawing/2015/06/chart">
              <c:ext xmlns:c16="http://schemas.microsoft.com/office/drawing/2014/chart" uri="{C3380CC4-5D6E-409C-BE32-E72D297353CC}">
                <c16:uniqueId val="{00000003-D810-45C9-A0E6-B2F7EB822AC2}"/>
              </c:ext>
            </c:extLst>
          </c:dPt>
          <c:cat>
            <c:strRef>
              <c:f>Sheet1!$A$2:$A$3</c:f>
              <c:strCache>
                <c:ptCount val="2"/>
                <c:pt idx="0">
                  <c:v>1st Qtr</c:v>
                </c:pt>
                <c:pt idx="1">
                  <c:v>2nd Qtr</c:v>
                </c:pt>
              </c:strCache>
            </c:strRef>
          </c:cat>
          <c:val>
            <c:numRef>
              <c:f>Sheet1!$B$2:$B$3</c:f>
              <c:numCache>
                <c:formatCode>General</c:formatCode>
                <c:ptCount val="2"/>
                <c:pt idx="0">
                  <c:v>85</c:v>
                </c:pt>
                <c:pt idx="1">
                  <c:v>15</c:v>
                </c:pt>
              </c:numCache>
            </c:numRef>
          </c:val>
          <c:extLst xmlns:c16r2="http://schemas.microsoft.com/office/drawing/2015/06/chart">
            <c:ext xmlns:c16="http://schemas.microsoft.com/office/drawing/2014/chart" uri="{C3380CC4-5D6E-409C-BE32-E72D297353CC}">
              <c16:uniqueId val="{00000004-D810-45C9-A0E6-B2F7EB822AC2}"/>
            </c:ext>
          </c:extLst>
        </c:ser>
        <c:dLbls>
          <c:showLegendKey val="0"/>
          <c:showVal val="0"/>
          <c:showCatName val="0"/>
          <c:showSerName val="0"/>
          <c:showPercent val="0"/>
          <c:showBubbleSize val="0"/>
          <c:showLeaderLines val="1"/>
        </c:dLbls>
        <c:firstSliceAng val="0"/>
        <c:holeSize val="59"/>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w="44450"/>
          </c:spPr>
          <c:dPt>
            <c:idx val="0"/>
            <c:bubble3D val="0"/>
            <c:spPr>
              <a:solidFill>
                <a:srgbClr val="21B2C9"/>
              </a:solidFill>
              <a:ln w="25400">
                <a:solidFill>
                  <a:schemeClr val="bg1"/>
                </a:solidFill>
              </a:ln>
              <a:effectLst/>
            </c:spPr>
            <c:extLst xmlns:c16r2="http://schemas.microsoft.com/office/drawing/2015/06/chart">
              <c:ext xmlns:c16="http://schemas.microsoft.com/office/drawing/2014/chart" uri="{C3380CC4-5D6E-409C-BE32-E72D297353CC}">
                <c16:uniqueId val="{00000001-560E-4A55-B1CC-030A845BD466}"/>
              </c:ext>
            </c:extLst>
          </c:dPt>
          <c:dPt>
            <c:idx val="1"/>
            <c:bubble3D val="0"/>
            <c:spPr>
              <a:solidFill>
                <a:schemeClr val="bg1"/>
              </a:solidFill>
              <a:ln w="25400">
                <a:solidFill>
                  <a:schemeClr val="lt1"/>
                </a:solidFill>
              </a:ln>
              <a:effectLst/>
            </c:spPr>
            <c:extLst xmlns:c16r2="http://schemas.microsoft.com/office/drawing/2015/06/chart">
              <c:ext xmlns:c16="http://schemas.microsoft.com/office/drawing/2014/chart" uri="{C3380CC4-5D6E-409C-BE32-E72D297353CC}">
                <c16:uniqueId val="{00000003-560E-4A55-B1CC-030A845BD466}"/>
              </c:ext>
            </c:extLst>
          </c:dPt>
          <c:cat>
            <c:strRef>
              <c:f>Sheet1!$A$2:$A$3</c:f>
              <c:strCache>
                <c:ptCount val="2"/>
                <c:pt idx="0">
                  <c:v>1st Qtr</c:v>
                </c:pt>
                <c:pt idx="1">
                  <c:v>2nd Qtr</c:v>
                </c:pt>
              </c:strCache>
            </c:strRef>
          </c:cat>
          <c:val>
            <c:numRef>
              <c:f>Sheet1!$B$2:$B$3</c:f>
              <c:numCache>
                <c:formatCode>General</c:formatCode>
                <c:ptCount val="2"/>
                <c:pt idx="0">
                  <c:v>84</c:v>
                </c:pt>
                <c:pt idx="1">
                  <c:v>16</c:v>
                </c:pt>
              </c:numCache>
            </c:numRef>
          </c:val>
          <c:extLst xmlns:c16r2="http://schemas.microsoft.com/office/drawing/2015/06/chart">
            <c:ext xmlns:c16="http://schemas.microsoft.com/office/drawing/2014/chart" uri="{C3380CC4-5D6E-409C-BE32-E72D297353CC}">
              <c16:uniqueId val="{00000004-560E-4A55-B1CC-030A845BD466}"/>
            </c:ext>
          </c:extLst>
        </c:ser>
        <c:dLbls>
          <c:showLegendKey val="0"/>
          <c:showVal val="0"/>
          <c:showCatName val="0"/>
          <c:showSerName val="0"/>
          <c:showPercent val="0"/>
          <c:showBubbleSize val="0"/>
          <c:showLeaderLines val="1"/>
        </c:dLbls>
        <c:firstSliceAng val="0"/>
        <c:holeSize val="59"/>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rgbClr val="21B2C9"/>
              </a:solidFill>
              <a:ln>
                <a:solidFill>
                  <a:srgbClr val="21B2C9"/>
                </a:solidFill>
              </a:ln>
              <a:effectLst/>
            </c:spPr>
            <c:extLst xmlns:c16r2="http://schemas.microsoft.com/office/drawing/2015/06/chart">
              <c:ext xmlns:c16="http://schemas.microsoft.com/office/drawing/2014/chart" uri="{C3380CC4-5D6E-409C-BE32-E72D297353CC}">
                <c16:uniqueId val="{00000003-F3CC-47A9-9CA2-76A572F75C5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Category 1</c:v>
                </c:pt>
                <c:pt idx="1">
                  <c:v>2</c:v>
                </c:pt>
              </c:strCache>
            </c:strRef>
          </c:cat>
          <c:val>
            <c:numRef>
              <c:f>Sheet1!$B$2:$B$3</c:f>
              <c:numCache>
                <c:formatCode>0%</c:formatCode>
                <c:ptCount val="2"/>
                <c:pt idx="0">
                  <c:v>0.7</c:v>
                </c:pt>
                <c:pt idx="1">
                  <c:v>0.68</c:v>
                </c:pt>
              </c:numCache>
            </c:numRef>
          </c:val>
          <c:extLst xmlns:c16r2="http://schemas.microsoft.com/office/drawing/2015/06/chart">
            <c:ext xmlns:c16="http://schemas.microsoft.com/office/drawing/2014/chart" uri="{C3380CC4-5D6E-409C-BE32-E72D297353CC}">
              <c16:uniqueId val="{00000000-F3CC-47A9-9CA2-76A572F75C52}"/>
            </c:ext>
          </c:extLst>
        </c:ser>
        <c:ser>
          <c:idx val="1"/>
          <c:order val="1"/>
          <c:tx>
            <c:strRef>
              <c:f>Sheet1!$C$1</c:f>
              <c:strCache>
                <c:ptCount val="1"/>
                <c:pt idx="0">
                  <c:v>Series 2</c:v>
                </c:pt>
              </c:strCache>
            </c:strRef>
          </c:tx>
          <c:spPr>
            <a:noFill/>
            <a:ln>
              <a:noFill/>
            </a:ln>
            <a:effectLst/>
          </c:spPr>
          <c:invertIfNegative val="0"/>
          <c:dLbls>
            <c:delete val="1"/>
          </c:dLbls>
          <c:cat>
            <c:strRef>
              <c:f>Sheet1!$A$2:$A$3</c:f>
              <c:strCache>
                <c:ptCount val="2"/>
                <c:pt idx="0">
                  <c:v>Category 1</c:v>
                </c:pt>
                <c:pt idx="1">
                  <c:v>2</c:v>
                </c:pt>
              </c:strCache>
            </c:strRef>
          </c:cat>
          <c:val>
            <c:numRef>
              <c:f>Sheet1!$C$2:$C$3</c:f>
              <c:numCache>
                <c:formatCode>0%</c:formatCode>
                <c:ptCount val="2"/>
                <c:pt idx="0">
                  <c:v>0.3</c:v>
                </c:pt>
                <c:pt idx="1">
                  <c:v>0.32</c:v>
                </c:pt>
              </c:numCache>
            </c:numRef>
          </c:val>
          <c:extLst xmlns:c16r2="http://schemas.microsoft.com/office/drawing/2015/06/chart">
            <c:ext xmlns:c16="http://schemas.microsoft.com/office/drawing/2014/chart" uri="{C3380CC4-5D6E-409C-BE32-E72D297353CC}">
              <c16:uniqueId val="{00000001-F3CC-47A9-9CA2-76A572F75C52}"/>
            </c:ext>
          </c:extLst>
        </c:ser>
        <c:dLbls>
          <c:dLblPos val="ctr"/>
          <c:showLegendKey val="0"/>
          <c:showVal val="1"/>
          <c:showCatName val="0"/>
          <c:showSerName val="0"/>
          <c:showPercent val="0"/>
          <c:showBubbleSize val="0"/>
        </c:dLbls>
        <c:gapWidth val="30"/>
        <c:overlap val="100"/>
        <c:axId val="697016016"/>
        <c:axId val="697016576"/>
      </c:barChart>
      <c:catAx>
        <c:axId val="697016016"/>
        <c:scaling>
          <c:orientation val="minMax"/>
        </c:scaling>
        <c:delete val="1"/>
        <c:axPos val="l"/>
        <c:numFmt formatCode="General" sourceLinked="1"/>
        <c:majorTickMark val="none"/>
        <c:minorTickMark val="none"/>
        <c:tickLblPos val="nextTo"/>
        <c:crossAx val="697016576"/>
        <c:crosses val="autoZero"/>
        <c:auto val="1"/>
        <c:lblAlgn val="ctr"/>
        <c:lblOffset val="100"/>
        <c:noMultiLvlLbl val="0"/>
      </c:catAx>
      <c:valAx>
        <c:axId val="697016576"/>
        <c:scaling>
          <c:orientation val="minMax"/>
        </c:scaling>
        <c:delete val="1"/>
        <c:axPos val="b"/>
        <c:numFmt formatCode="0%" sourceLinked="1"/>
        <c:majorTickMark val="none"/>
        <c:minorTickMark val="none"/>
        <c:tickLblPos val="nextTo"/>
        <c:crossAx val="6970160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rgbClr val="21B2C9"/>
              </a:solidFill>
              <a:ln>
                <a:solidFill>
                  <a:srgbClr val="21B2C9"/>
                </a:solidFill>
              </a:ln>
              <a:effectLst/>
            </c:spPr>
            <c:extLst xmlns:c16r2="http://schemas.microsoft.com/office/drawing/2015/06/chart">
              <c:ext xmlns:c16="http://schemas.microsoft.com/office/drawing/2014/chart" uri="{C3380CC4-5D6E-409C-BE32-E72D297353CC}">
                <c16:uniqueId val="{00000001-F680-440D-B276-4E09472BC8E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Category 1</c:v>
                </c:pt>
                <c:pt idx="1">
                  <c:v>2</c:v>
                </c:pt>
              </c:strCache>
            </c:strRef>
          </c:cat>
          <c:val>
            <c:numRef>
              <c:f>Sheet1!$B$2:$B$3</c:f>
              <c:numCache>
                <c:formatCode>0%</c:formatCode>
                <c:ptCount val="2"/>
                <c:pt idx="0">
                  <c:v>0.72</c:v>
                </c:pt>
                <c:pt idx="1">
                  <c:v>0.73</c:v>
                </c:pt>
              </c:numCache>
            </c:numRef>
          </c:val>
          <c:extLst xmlns:c16r2="http://schemas.microsoft.com/office/drawing/2015/06/chart">
            <c:ext xmlns:c16="http://schemas.microsoft.com/office/drawing/2014/chart" uri="{C3380CC4-5D6E-409C-BE32-E72D297353CC}">
              <c16:uniqueId val="{00000002-F680-440D-B276-4E09472BC8E9}"/>
            </c:ext>
          </c:extLst>
        </c:ser>
        <c:ser>
          <c:idx val="1"/>
          <c:order val="1"/>
          <c:tx>
            <c:strRef>
              <c:f>Sheet1!$C$1</c:f>
              <c:strCache>
                <c:ptCount val="1"/>
                <c:pt idx="0">
                  <c:v>Series 2</c:v>
                </c:pt>
              </c:strCache>
            </c:strRef>
          </c:tx>
          <c:spPr>
            <a:noFill/>
            <a:ln>
              <a:noFill/>
            </a:ln>
            <a:effectLst/>
          </c:spPr>
          <c:invertIfNegative val="0"/>
          <c:dLbls>
            <c:delete val="1"/>
          </c:dLbls>
          <c:cat>
            <c:strRef>
              <c:f>Sheet1!$A$2:$A$3</c:f>
              <c:strCache>
                <c:ptCount val="2"/>
                <c:pt idx="0">
                  <c:v>Category 1</c:v>
                </c:pt>
                <c:pt idx="1">
                  <c:v>2</c:v>
                </c:pt>
              </c:strCache>
            </c:strRef>
          </c:cat>
          <c:val>
            <c:numRef>
              <c:f>Sheet1!$C$2:$C$3</c:f>
              <c:numCache>
                <c:formatCode>0%</c:formatCode>
                <c:ptCount val="2"/>
                <c:pt idx="0">
                  <c:v>0.28000000000000003</c:v>
                </c:pt>
                <c:pt idx="1">
                  <c:v>0.27</c:v>
                </c:pt>
              </c:numCache>
            </c:numRef>
          </c:val>
          <c:extLst xmlns:c16r2="http://schemas.microsoft.com/office/drawing/2015/06/chart">
            <c:ext xmlns:c16="http://schemas.microsoft.com/office/drawing/2014/chart" uri="{C3380CC4-5D6E-409C-BE32-E72D297353CC}">
              <c16:uniqueId val="{00000003-F680-440D-B276-4E09472BC8E9}"/>
            </c:ext>
          </c:extLst>
        </c:ser>
        <c:dLbls>
          <c:dLblPos val="ctr"/>
          <c:showLegendKey val="0"/>
          <c:showVal val="1"/>
          <c:showCatName val="0"/>
          <c:showSerName val="0"/>
          <c:showPercent val="0"/>
          <c:showBubbleSize val="0"/>
        </c:dLbls>
        <c:gapWidth val="30"/>
        <c:overlap val="100"/>
        <c:axId val="697001232"/>
        <c:axId val="697001792"/>
      </c:barChart>
      <c:catAx>
        <c:axId val="697001232"/>
        <c:scaling>
          <c:orientation val="minMax"/>
        </c:scaling>
        <c:delete val="1"/>
        <c:axPos val="l"/>
        <c:numFmt formatCode="General" sourceLinked="1"/>
        <c:majorTickMark val="none"/>
        <c:minorTickMark val="none"/>
        <c:tickLblPos val="nextTo"/>
        <c:crossAx val="697001792"/>
        <c:crosses val="autoZero"/>
        <c:auto val="1"/>
        <c:lblAlgn val="ctr"/>
        <c:lblOffset val="100"/>
        <c:noMultiLvlLbl val="0"/>
      </c:catAx>
      <c:valAx>
        <c:axId val="697001792"/>
        <c:scaling>
          <c:orientation val="minMax"/>
        </c:scaling>
        <c:delete val="1"/>
        <c:axPos val="b"/>
        <c:numFmt formatCode="0%" sourceLinked="1"/>
        <c:majorTickMark val="none"/>
        <c:minorTickMark val="none"/>
        <c:tickLblPos val="nextTo"/>
        <c:crossAx val="697001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40127195639005E-2"/>
          <c:y val="3.3973498336349307E-2"/>
          <c:w val="0.89795987280436096"/>
          <c:h val="0.76108095388545183"/>
        </c:manualLayout>
      </c:layout>
      <c:lineChart>
        <c:grouping val="standard"/>
        <c:varyColors val="0"/>
        <c:ser>
          <c:idx val="0"/>
          <c:order val="0"/>
          <c:tx>
            <c:strRef>
              <c:f>Sheet1!$B$1</c:f>
              <c:strCache>
                <c:ptCount val="1"/>
                <c:pt idx="0">
                  <c:v>Aware of NZ On Air</c:v>
                </c:pt>
              </c:strCache>
            </c:strRef>
          </c:tx>
          <c:spPr>
            <a:ln w="38100" cap="rnd">
              <a:solidFill>
                <a:schemeClr val="accent2"/>
              </a:solidFill>
              <a:round/>
            </a:ln>
            <a:effectLst/>
          </c:spPr>
          <c:marker>
            <c:symbol val="none"/>
          </c:marker>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1992</c:v>
                </c:pt>
                <c:pt idx="1">
                  <c:v>1997</c:v>
                </c:pt>
                <c:pt idx="2">
                  <c:v>2002</c:v>
                </c:pt>
                <c:pt idx="3">
                  <c:v>2007</c:v>
                </c:pt>
                <c:pt idx="4">
                  <c:v>2011</c:v>
                </c:pt>
                <c:pt idx="5">
                  <c:v>2012</c:v>
                </c:pt>
                <c:pt idx="6">
                  <c:v>2013</c:v>
                </c:pt>
                <c:pt idx="7">
                  <c:v>2014</c:v>
                </c:pt>
                <c:pt idx="8">
                  <c:v>2015</c:v>
                </c:pt>
                <c:pt idx="9">
                  <c:v>2016</c:v>
                </c:pt>
                <c:pt idx="10">
                  <c:v>2017</c:v>
                </c:pt>
                <c:pt idx="11">
                  <c:v>2018</c:v>
                </c:pt>
              </c:strCache>
            </c:strRef>
          </c:cat>
          <c:val>
            <c:numRef>
              <c:f>Sheet1!$B$2:$B$13</c:f>
              <c:numCache>
                <c:formatCode>0%</c:formatCode>
                <c:ptCount val="12"/>
                <c:pt idx="0">
                  <c:v>0.77</c:v>
                </c:pt>
                <c:pt idx="1">
                  <c:v>0.94</c:v>
                </c:pt>
                <c:pt idx="2">
                  <c:v>0.95</c:v>
                </c:pt>
                <c:pt idx="3">
                  <c:v>0.88</c:v>
                </c:pt>
                <c:pt idx="4">
                  <c:v>0.91</c:v>
                </c:pt>
                <c:pt idx="5">
                  <c:v>0.93</c:v>
                </c:pt>
                <c:pt idx="6">
                  <c:v>0.91</c:v>
                </c:pt>
                <c:pt idx="7">
                  <c:v>0.93</c:v>
                </c:pt>
                <c:pt idx="8">
                  <c:v>0.92</c:v>
                </c:pt>
                <c:pt idx="9">
                  <c:v>0.83</c:v>
                </c:pt>
                <c:pt idx="10">
                  <c:v>0.89</c:v>
                </c:pt>
                <c:pt idx="11">
                  <c:v>0.92</c:v>
                </c:pt>
              </c:numCache>
            </c:numRef>
          </c:val>
          <c:smooth val="0"/>
          <c:extLst xmlns:c16r2="http://schemas.microsoft.com/office/drawing/2015/06/chart">
            <c:ext xmlns:c16="http://schemas.microsoft.com/office/drawing/2014/chart" uri="{C3380CC4-5D6E-409C-BE32-E72D297353CC}">
              <c16:uniqueId val="{00000000-52F7-4E86-8EA3-A4942A03FE93}"/>
            </c:ext>
          </c:extLst>
        </c:ser>
        <c:dLbls>
          <c:showLegendKey val="0"/>
          <c:showVal val="0"/>
          <c:showCatName val="0"/>
          <c:showSerName val="0"/>
          <c:showPercent val="0"/>
          <c:showBubbleSize val="0"/>
        </c:dLbls>
        <c:smooth val="0"/>
        <c:axId val="697004032"/>
        <c:axId val="697004592"/>
      </c:lineChart>
      <c:catAx>
        <c:axId val="697004032"/>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7004592"/>
        <c:crosses val="autoZero"/>
        <c:auto val="1"/>
        <c:lblAlgn val="ctr"/>
        <c:lblOffset val="100"/>
        <c:noMultiLvlLbl val="0"/>
      </c:catAx>
      <c:valAx>
        <c:axId val="69700459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7004032"/>
        <c:crosses val="autoZero"/>
        <c:crossBetween val="between"/>
      </c:valAx>
      <c:spPr>
        <a:solidFill>
          <a:schemeClr val="bg1"/>
        </a:solidFill>
        <a:ln>
          <a:noFill/>
        </a:ln>
        <a:effectLst/>
      </c:spPr>
    </c:plotArea>
    <c:legend>
      <c:legendPos val="b"/>
      <c:layout>
        <c:manualLayout>
          <c:xMode val="edge"/>
          <c:yMode val="edge"/>
          <c:x val="0.74286573855888172"/>
          <c:y val="0.67007539769955249"/>
          <c:w val="0.21967626808830909"/>
          <c:h val="6.903974341007393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000">
          <a:latin typeface="Arial" panose="020B0604020202020204" pitchFamily="34" charset="0"/>
          <a:cs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410635751247364E-2"/>
          <c:y val="3.3973498336349307E-2"/>
          <c:w val="0.93188763575605682"/>
          <c:h val="0.80391924172592599"/>
        </c:manualLayout>
      </c:layout>
      <c:lineChart>
        <c:grouping val="standard"/>
        <c:varyColors val="0"/>
        <c:ser>
          <c:idx val="1"/>
          <c:order val="0"/>
          <c:tx>
            <c:strRef>
              <c:f>Sheet1!$B$1</c:f>
              <c:strCache>
                <c:ptCount val="1"/>
                <c:pt idx="0">
                  <c:v>Column1</c:v>
                </c:pt>
              </c:strCache>
            </c:strRef>
          </c:tx>
          <c:spPr>
            <a:ln w="3810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lt"/>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2014</c:v>
                </c:pt>
                <c:pt idx="1">
                  <c:v>2015</c:v>
                </c:pt>
                <c:pt idx="2">
                  <c:v>2016</c:v>
                </c:pt>
                <c:pt idx="3">
                  <c:v>2017</c:v>
                </c:pt>
                <c:pt idx="4">
                  <c:v>2018</c:v>
                </c:pt>
              </c:strCache>
            </c:strRef>
          </c:cat>
          <c:val>
            <c:numRef>
              <c:f>Sheet1!$B$2:$B$6</c:f>
              <c:numCache>
                <c:formatCode>0%</c:formatCode>
                <c:ptCount val="5"/>
                <c:pt idx="0">
                  <c:v>0.83</c:v>
                </c:pt>
                <c:pt idx="1">
                  <c:v>0.84</c:v>
                </c:pt>
                <c:pt idx="2">
                  <c:v>0.85</c:v>
                </c:pt>
                <c:pt idx="3">
                  <c:v>0.84</c:v>
                </c:pt>
                <c:pt idx="4">
                  <c:v>0.85</c:v>
                </c:pt>
              </c:numCache>
            </c:numRef>
          </c:val>
          <c:smooth val="0"/>
          <c:extLst xmlns:c16r2="http://schemas.microsoft.com/office/drawing/2015/06/chart">
            <c:ext xmlns:c16="http://schemas.microsoft.com/office/drawing/2014/chart" uri="{C3380CC4-5D6E-409C-BE32-E72D297353CC}">
              <c16:uniqueId val="{00000000-7C3A-49A3-87AE-119E6BEEBA5B}"/>
            </c:ext>
          </c:extLst>
        </c:ser>
        <c:dLbls>
          <c:showLegendKey val="0"/>
          <c:showVal val="0"/>
          <c:showCatName val="0"/>
          <c:showSerName val="0"/>
          <c:showPercent val="0"/>
          <c:showBubbleSize val="0"/>
        </c:dLbls>
        <c:smooth val="0"/>
        <c:axId val="697921776"/>
        <c:axId val="697922336"/>
      </c:lineChart>
      <c:catAx>
        <c:axId val="697921776"/>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7922336"/>
        <c:crosses val="autoZero"/>
        <c:auto val="1"/>
        <c:lblAlgn val="ctr"/>
        <c:lblOffset val="100"/>
        <c:noMultiLvlLbl val="0"/>
      </c:catAx>
      <c:valAx>
        <c:axId val="697922336"/>
        <c:scaling>
          <c:orientation val="minMax"/>
          <c:max val="1"/>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Arial" panose="020B0604020202020204" pitchFamily="34" charset="0"/>
              </a:defRPr>
            </a:pPr>
            <a:endParaRPr lang="en-US"/>
          </a:p>
        </c:txPr>
        <c:crossAx val="697921776"/>
        <c:crosses val="autoZero"/>
        <c:crossBetween val="between"/>
      </c:valAx>
      <c:spPr>
        <a:solidFill>
          <a:schemeClr val="bg1"/>
        </a:solidFill>
        <a:ln>
          <a:noFill/>
        </a:ln>
        <a:effectLst/>
      </c:spPr>
    </c:plotArea>
    <c:plotVisOnly val="1"/>
    <c:dispBlanksAs val="gap"/>
    <c:showDLblsOverMax val="0"/>
  </c:chart>
  <c:spPr>
    <a:noFill/>
    <a:ln>
      <a:noFill/>
    </a:ln>
    <a:effectLst/>
  </c:spPr>
  <c:txPr>
    <a:bodyPr/>
    <a:lstStyle/>
    <a:p>
      <a:pPr>
        <a:defRPr sz="1000">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5.832491482919034E-2"/>
          <c:y val="0.19136461621318174"/>
          <c:w val="0.87669364904802605"/>
          <c:h val="0.62015631975027563"/>
        </c:manualLayout>
      </c:layout>
      <c:barChart>
        <c:barDir val="bar"/>
        <c:grouping val="percentStacked"/>
        <c:varyColors val="0"/>
        <c:ser>
          <c:idx val="0"/>
          <c:order val="0"/>
          <c:tx>
            <c:strRef>
              <c:f>Sheet1!$A$2</c:f>
              <c:strCache>
                <c:ptCount val="1"/>
                <c:pt idx="0">
                  <c:v>5 Strongly agree</c:v>
                </c:pt>
              </c:strCache>
            </c:strRef>
          </c:tx>
          <c:spPr>
            <a:solidFill>
              <a:srgbClr val="21B2C9"/>
            </a:solidFill>
            <a:ln w="19050">
              <a:solidFill>
                <a:schemeClr val="lt1"/>
              </a:solidFill>
            </a:ln>
            <a:effectLst/>
          </c:spPr>
          <c:invertIfNegative val="0"/>
          <c:dPt>
            <c:idx val="0"/>
            <c:invertIfNegative val="0"/>
            <c:bubble3D val="0"/>
            <c:spPr>
              <a:solidFill>
                <a:srgbClr val="21B2C9"/>
              </a:solidFill>
              <a:ln w="19050">
                <a:solidFill>
                  <a:schemeClr val="lt1"/>
                </a:solidFill>
              </a:ln>
              <a:effectLst/>
            </c:spPr>
            <c:extLst xmlns:c16r2="http://schemas.microsoft.com/office/drawing/2015/06/chart">
              <c:ext xmlns:c16="http://schemas.microsoft.com/office/drawing/2014/chart" uri="{C3380CC4-5D6E-409C-BE32-E72D297353CC}">
                <c16:uniqueId val="{00000001-08A5-4CD1-9CE7-9DF5998A0206}"/>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Sheet1!$B$2:$C$2</c:f>
              <c:numCache>
                <c:formatCode>0%</c:formatCode>
                <c:ptCount val="2"/>
                <c:pt idx="0">
                  <c:v>0.41</c:v>
                </c:pt>
                <c:pt idx="1">
                  <c:v>0.41</c:v>
                </c:pt>
              </c:numCache>
            </c:numRef>
          </c:val>
          <c:extLst xmlns:c16r2="http://schemas.microsoft.com/office/drawing/2015/06/chart">
            <c:ext xmlns:c16="http://schemas.microsoft.com/office/drawing/2014/chart" uri="{C3380CC4-5D6E-409C-BE32-E72D297353CC}">
              <c16:uniqueId val="{0000000C-08A5-4CD1-9CE7-9DF5998A0206}"/>
            </c:ext>
          </c:extLst>
        </c:ser>
        <c:ser>
          <c:idx val="1"/>
          <c:order val="1"/>
          <c:tx>
            <c:strRef>
              <c:f>Sheet1!$A$3</c:f>
              <c:strCache>
                <c:ptCount val="1"/>
                <c:pt idx="0">
                  <c:v>4</c:v>
                </c:pt>
              </c:strCache>
            </c:strRef>
          </c:tx>
          <c:spPr>
            <a:solidFill>
              <a:srgbClr val="71D7E8"/>
            </a:solidFill>
            <a:ln w="19050">
              <a:solidFill>
                <a:schemeClr val="lt1"/>
              </a:solidFill>
            </a:ln>
            <a:effectLst/>
          </c:spPr>
          <c:invertIfNegative val="0"/>
          <c:dPt>
            <c:idx val="0"/>
            <c:invertIfNegative val="0"/>
            <c:bubble3D val="0"/>
            <c:spPr>
              <a:solidFill>
                <a:srgbClr val="71D7E8"/>
              </a:solidFill>
              <a:ln w="19050">
                <a:solidFill>
                  <a:schemeClr val="lt1"/>
                </a:solidFill>
              </a:ln>
              <a:effectLst/>
            </c:spPr>
            <c:extLst xmlns:c16r2="http://schemas.microsoft.com/office/drawing/2015/06/chart">
              <c:ext xmlns:c16="http://schemas.microsoft.com/office/drawing/2014/chart" uri="{C3380CC4-5D6E-409C-BE32-E72D297353CC}">
                <c16:uniqueId val="{00000003-99EF-4B5F-8F95-8407A9D00349}"/>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Sheet1!$B$3:$C$3</c:f>
              <c:numCache>
                <c:formatCode>0%</c:formatCode>
                <c:ptCount val="2"/>
                <c:pt idx="0">
                  <c:v>0.28000000000000003</c:v>
                </c:pt>
                <c:pt idx="1">
                  <c:v>0.28999999999999998</c:v>
                </c:pt>
              </c:numCache>
            </c:numRef>
          </c:val>
          <c:extLst xmlns:c16r2="http://schemas.microsoft.com/office/drawing/2015/06/chart">
            <c:ext xmlns:c16="http://schemas.microsoft.com/office/drawing/2014/chart" uri="{C3380CC4-5D6E-409C-BE32-E72D297353CC}">
              <c16:uniqueId val="{0000000C-B65F-4176-ABE6-D6B44E3B2DE7}"/>
            </c:ext>
          </c:extLst>
        </c:ser>
        <c:ser>
          <c:idx val="2"/>
          <c:order val="2"/>
          <c:tx>
            <c:strRef>
              <c:f>Sheet1!$A$4</c:f>
              <c:strCache>
                <c:ptCount val="1"/>
                <c:pt idx="0">
                  <c:v>3</c:v>
                </c:pt>
              </c:strCache>
            </c:strRef>
          </c:tx>
          <c:spPr>
            <a:solidFill>
              <a:srgbClr val="D9D9D9"/>
            </a:solidFill>
            <a:ln w="19050">
              <a:solidFill>
                <a:schemeClr val="lt1"/>
              </a:solidFill>
            </a:ln>
            <a:effectLst/>
          </c:spPr>
          <c:invertIfNegative val="0"/>
          <c:dPt>
            <c:idx val="0"/>
            <c:invertIfNegative val="0"/>
            <c:bubble3D val="0"/>
            <c:spPr>
              <a:solidFill>
                <a:srgbClr val="D9D9D9"/>
              </a:solidFill>
              <a:ln w="19050">
                <a:solidFill>
                  <a:schemeClr val="lt1"/>
                </a:solidFill>
              </a:ln>
              <a:effectLst/>
            </c:spPr>
            <c:extLst xmlns:c16r2="http://schemas.microsoft.com/office/drawing/2015/06/chart">
              <c:ext xmlns:c16="http://schemas.microsoft.com/office/drawing/2014/chart" uri="{C3380CC4-5D6E-409C-BE32-E72D297353CC}">
                <c16:uniqueId val="{00000005-99EF-4B5F-8F95-8407A9D00349}"/>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Sheet1!$B$4:$C$4</c:f>
              <c:numCache>
                <c:formatCode>0%</c:formatCode>
                <c:ptCount val="2"/>
                <c:pt idx="0">
                  <c:v>0.21</c:v>
                </c:pt>
                <c:pt idx="1">
                  <c:v>0.22</c:v>
                </c:pt>
              </c:numCache>
            </c:numRef>
          </c:val>
          <c:extLst xmlns:c16r2="http://schemas.microsoft.com/office/drawing/2015/06/chart">
            <c:ext xmlns:c16="http://schemas.microsoft.com/office/drawing/2014/chart" uri="{C3380CC4-5D6E-409C-BE32-E72D297353CC}">
              <c16:uniqueId val="{0000000D-B65F-4176-ABE6-D6B44E3B2DE7}"/>
            </c:ext>
          </c:extLst>
        </c:ser>
        <c:ser>
          <c:idx val="3"/>
          <c:order val="3"/>
          <c:tx>
            <c:strRef>
              <c:f>Sheet1!$A$5</c:f>
              <c:strCache>
                <c:ptCount val="1"/>
                <c:pt idx="0">
                  <c:v>2</c:v>
                </c:pt>
              </c:strCache>
            </c:strRef>
          </c:tx>
          <c:spPr>
            <a:solidFill>
              <a:srgbClr val="C2C2C2"/>
            </a:solidFill>
            <a:ln w="19050">
              <a:solidFill>
                <a:schemeClr val="lt1"/>
              </a:solidFill>
            </a:ln>
            <a:effectLst/>
          </c:spPr>
          <c:invertIfNegative val="0"/>
          <c:dPt>
            <c:idx val="0"/>
            <c:invertIfNegative val="0"/>
            <c:bubble3D val="0"/>
            <c:spPr>
              <a:solidFill>
                <a:srgbClr val="C2C2C2"/>
              </a:solidFill>
              <a:ln w="19050">
                <a:solidFill>
                  <a:schemeClr val="lt1"/>
                </a:solidFill>
              </a:ln>
              <a:effectLst/>
            </c:spPr>
            <c:extLst xmlns:c16r2="http://schemas.microsoft.com/office/drawing/2015/06/chart">
              <c:ext xmlns:c16="http://schemas.microsoft.com/office/drawing/2014/chart" uri="{C3380CC4-5D6E-409C-BE32-E72D297353CC}">
                <c16:uniqueId val="{00000007-99EF-4B5F-8F95-8407A9D00349}"/>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Sheet1!$B$5:$C$5</c:f>
              <c:numCache>
                <c:formatCode>0%</c:formatCode>
                <c:ptCount val="2"/>
                <c:pt idx="0">
                  <c:v>0.03</c:v>
                </c:pt>
                <c:pt idx="1">
                  <c:v>0.03</c:v>
                </c:pt>
              </c:numCache>
            </c:numRef>
          </c:val>
          <c:extLst xmlns:c16r2="http://schemas.microsoft.com/office/drawing/2015/06/chart">
            <c:ext xmlns:c16="http://schemas.microsoft.com/office/drawing/2014/chart" uri="{C3380CC4-5D6E-409C-BE32-E72D297353CC}">
              <c16:uniqueId val="{0000000E-B65F-4176-ABE6-D6B44E3B2DE7}"/>
            </c:ext>
          </c:extLst>
        </c:ser>
        <c:ser>
          <c:idx val="4"/>
          <c:order val="4"/>
          <c:tx>
            <c:strRef>
              <c:f>Sheet1!$A$6</c:f>
              <c:strCache>
                <c:ptCount val="1"/>
                <c:pt idx="0">
                  <c:v>1 Strongly disagree</c:v>
                </c:pt>
              </c:strCache>
            </c:strRef>
          </c:tx>
          <c:spPr>
            <a:solidFill>
              <a:srgbClr val="A5A5A5"/>
            </a:solidFill>
            <a:ln w="19050">
              <a:solidFill>
                <a:schemeClr val="lt1"/>
              </a:solidFill>
            </a:ln>
            <a:effectLst/>
          </c:spPr>
          <c:invertIfNegative val="0"/>
          <c:dPt>
            <c:idx val="0"/>
            <c:invertIfNegative val="0"/>
            <c:bubble3D val="0"/>
            <c:spPr>
              <a:solidFill>
                <a:srgbClr val="A5A5A5"/>
              </a:solidFill>
              <a:ln w="19050">
                <a:solidFill>
                  <a:schemeClr val="lt1"/>
                </a:solidFill>
              </a:ln>
              <a:effectLst/>
            </c:spPr>
            <c:extLst xmlns:c16r2="http://schemas.microsoft.com/office/drawing/2015/06/chart">
              <c:ext xmlns:c16="http://schemas.microsoft.com/office/drawing/2014/chart" uri="{C3380CC4-5D6E-409C-BE32-E72D297353CC}">
                <c16:uniqueId val="{00000009-99EF-4B5F-8F95-8407A9D00349}"/>
              </c:ext>
            </c:extLst>
          </c:dPt>
          <c:dLbls>
            <c:dLbl>
              <c:idx val="0"/>
              <c:tx>
                <c:rich>
                  <a:bodyPr/>
                  <a:lstStyle/>
                  <a:p>
                    <a:r>
                      <a:rPr lang="en-US"/>
                      <a:t>1</a:t>
                    </a:r>
                    <a:endParaRPr lang="en-US" dirty="0"/>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99EF-4B5F-8F95-8407A9D00349}"/>
                </c:ext>
                <c:ext xmlns:c15="http://schemas.microsoft.com/office/drawing/2012/chart" uri="{CE6537A1-D6FC-4f65-9D91-7224C49458BB}"/>
              </c:extLst>
            </c:dLbl>
            <c:dLbl>
              <c:idx val="1"/>
              <c:tx>
                <c:rich>
                  <a:bodyPr/>
                  <a:lstStyle/>
                  <a:p>
                    <a:r>
                      <a:rPr lang="en-US"/>
                      <a:t>1</a:t>
                    </a:r>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6B93-4284-872C-DF20AF3F7B93}"/>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Sheet1!$B$6:$C$6</c:f>
              <c:numCache>
                <c:formatCode>0%</c:formatCode>
                <c:ptCount val="2"/>
                <c:pt idx="0">
                  <c:v>0.01</c:v>
                </c:pt>
                <c:pt idx="1">
                  <c:v>0.01</c:v>
                </c:pt>
              </c:numCache>
            </c:numRef>
          </c:val>
          <c:extLst xmlns:c16r2="http://schemas.microsoft.com/office/drawing/2015/06/chart">
            <c:ext xmlns:c16="http://schemas.microsoft.com/office/drawing/2014/chart" uri="{C3380CC4-5D6E-409C-BE32-E72D297353CC}">
              <c16:uniqueId val="{0000000F-B65F-4176-ABE6-D6B44E3B2DE7}"/>
            </c:ext>
          </c:extLst>
        </c:ser>
        <c:ser>
          <c:idx val="5"/>
          <c:order val="5"/>
          <c:tx>
            <c:strRef>
              <c:f>Sheet1!$A$7</c:f>
              <c:strCache>
                <c:ptCount val="1"/>
                <c:pt idx="0">
                  <c:v>Don't know</c:v>
                </c:pt>
              </c:strCache>
            </c:strRef>
          </c:tx>
          <c:spPr>
            <a:solidFill>
              <a:srgbClr val="595959"/>
            </a:solidFill>
            <a:ln w="19050">
              <a:solidFill>
                <a:schemeClr val="lt1"/>
              </a:solidFill>
            </a:ln>
            <a:effectLst/>
          </c:spPr>
          <c:invertIfNegative val="0"/>
          <c:dPt>
            <c:idx val="0"/>
            <c:invertIfNegative val="0"/>
            <c:bubble3D val="0"/>
            <c:spPr>
              <a:solidFill>
                <a:srgbClr val="595959"/>
              </a:solidFill>
              <a:ln w="19050">
                <a:solidFill>
                  <a:schemeClr val="lt1"/>
                </a:solidFill>
              </a:ln>
              <a:effectLst/>
            </c:spPr>
            <c:extLst xmlns:c16r2="http://schemas.microsoft.com/office/drawing/2015/06/chart">
              <c:ext xmlns:c16="http://schemas.microsoft.com/office/drawing/2014/chart" uri="{C3380CC4-5D6E-409C-BE32-E72D297353CC}">
                <c16:uniqueId val="{0000000B-99EF-4B5F-8F95-8407A9D00349}"/>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Sheet1!$B$7:$C$7</c:f>
              <c:numCache>
                <c:formatCode>0%</c:formatCode>
                <c:ptCount val="2"/>
                <c:pt idx="0">
                  <c:v>7.0000000000000007E-2</c:v>
                </c:pt>
                <c:pt idx="1">
                  <c:v>0.05</c:v>
                </c:pt>
              </c:numCache>
            </c:numRef>
          </c:val>
          <c:extLst xmlns:c16r2="http://schemas.microsoft.com/office/drawing/2015/06/chart">
            <c:ext xmlns:c16="http://schemas.microsoft.com/office/drawing/2014/chart" uri="{C3380CC4-5D6E-409C-BE32-E72D297353CC}">
              <c16:uniqueId val="{00000010-B65F-4176-ABE6-D6B44E3B2DE7}"/>
            </c:ext>
          </c:extLst>
        </c:ser>
        <c:dLbls>
          <c:dLblPos val="ctr"/>
          <c:showLegendKey val="0"/>
          <c:showVal val="1"/>
          <c:showCatName val="0"/>
          <c:showSerName val="0"/>
          <c:showPercent val="0"/>
          <c:showBubbleSize val="0"/>
        </c:dLbls>
        <c:gapWidth val="100"/>
        <c:overlap val="100"/>
        <c:axId val="698059360"/>
        <c:axId val="697927376"/>
      </c:barChart>
      <c:valAx>
        <c:axId val="697927376"/>
        <c:scaling>
          <c:orientation val="minMax"/>
        </c:scaling>
        <c:delete val="1"/>
        <c:axPos val="t"/>
        <c:numFmt formatCode="0%" sourceLinked="1"/>
        <c:majorTickMark val="out"/>
        <c:minorTickMark val="none"/>
        <c:tickLblPos val="nextTo"/>
        <c:crossAx val="698059360"/>
        <c:crosses val="autoZero"/>
        <c:crossBetween val="between"/>
      </c:valAx>
      <c:catAx>
        <c:axId val="698059360"/>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97927376"/>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4.6417648475272334E-2"/>
          <c:y val="0.10871727027741131"/>
          <c:w val="0.9535823515247277"/>
          <c:h val="0.30979304925920109"/>
        </c:manualLayout>
      </c:layout>
      <c:barChart>
        <c:barDir val="bar"/>
        <c:grouping val="percentStacked"/>
        <c:varyColors val="0"/>
        <c:ser>
          <c:idx val="0"/>
          <c:order val="0"/>
          <c:tx>
            <c:strRef>
              <c:f>Sheet1!$A$2</c:f>
              <c:strCache>
                <c:ptCount val="1"/>
                <c:pt idx="0">
                  <c:v>5 Strongly agree</c:v>
                </c:pt>
              </c:strCache>
            </c:strRef>
          </c:tx>
          <c:spPr>
            <a:solidFill>
              <a:srgbClr val="21B2C9"/>
            </a:solidFill>
            <a:ln w="19050">
              <a:solidFill>
                <a:schemeClr val="lt1"/>
              </a:solidFill>
            </a:ln>
            <a:effectLst/>
          </c:spPr>
          <c:invertIfNegative val="0"/>
          <c:dPt>
            <c:idx val="0"/>
            <c:invertIfNegative val="0"/>
            <c:bubble3D val="0"/>
            <c:spPr>
              <a:solidFill>
                <a:srgbClr val="21B2C9"/>
              </a:solidFill>
              <a:ln w="19050">
                <a:solidFill>
                  <a:schemeClr val="lt1"/>
                </a:solidFill>
              </a:ln>
              <a:effectLst/>
            </c:spPr>
            <c:extLst xmlns:c16r2="http://schemas.microsoft.com/office/drawing/2015/06/chart">
              <c:ext xmlns:c16="http://schemas.microsoft.com/office/drawing/2014/chart" uri="{C3380CC4-5D6E-409C-BE32-E72D297353CC}">
                <c16:uniqueId val="{00000001-CDAD-464C-816D-4183D28BBE2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Sheet1!$B$2:$C$2</c:f>
              <c:numCache>
                <c:formatCode>0%</c:formatCode>
                <c:ptCount val="2"/>
                <c:pt idx="0">
                  <c:v>0.45</c:v>
                </c:pt>
                <c:pt idx="1">
                  <c:v>0.38</c:v>
                </c:pt>
              </c:numCache>
            </c:numRef>
          </c:val>
          <c:extLst xmlns:c16r2="http://schemas.microsoft.com/office/drawing/2015/06/chart">
            <c:ext xmlns:c16="http://schemas.microsoft.com/office/drawing/2014/chart" uri="{C3380CC4-5D6E-409C-BE32-E72D297353CC}">
              <c16:uniqueId val="{0000000C-CDAD-464C-816D-4183D28BBE2C}"/>
            </c:ext>
          </c:extLst>
        </c:ser>
        <c:ser>
          <c:idx val="1"/>
          <c:order val="1"/>
          <c:tx>
            <c:strRef>
              <c:f>Sheet1!$A$3</c:f>
              <c:strCache>
                <c:ptCount val="1"/>
                <c:pt idx="0">
                  <c:v>4</c:v>
                </c:pt>
              </c:strCache>
            </c:strRef>
          </c:tx>
          <c:spPr>
            <a:solidFill>
              <a:srgbClr val="71D7E8"/>
            </a:solidFill>
            <a:ln w="19050">
              <a:solidFill>
                <a:schemeClr val="lt1"/>
              </a:solidFill>
            </a:ln>
            <a:effectLst/>
          </c:spPr>
          <c:invertIfNegative val="0"/>
          <c:dPt>
            <c:idx val="0"/>
            <c:invertIfNegative val="0"/>
            <c:bubble3D val="0"/>
            <c:spPr>
              <a:solidFill>
                <a:srgbClr val="71D7E8"/>
              </a:solidFill>
              <a:ln w="19050">
                <a:solidFill>
                  <a:schemeClr val="lt1"/>
                </a:solidFill>
              </a:ln>
              <a:effectLst/>
            </c:spPr>
            <c:extLst xmlns:c16r2="http://schemas.microsoft.com/office/drawing/2015/06/chart">
              <c:ext xmlns:c16="http://schemas.microsoft.com/office/drawing/2014/chart" uri="{C3380CC4-5D6E-409C-BE32-E72D297353CC}">
                <c16:uniqueId val="{00000003-C80A-4272-9630-09FCE2C06A7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Sheet1!$B$3:$C$3</c:f>
              <c:numCache>
                <c:formatCode>0%</c:formatCode>
                <c:ptCount val="2"/>
                <c:pt idx="0">
                  <c:v>0.28000000000000003</c:v>
                </c:pt>
                <c:pt idx="1">
                  <c:v>0.34</c:v>
                </c:pt>
              </c:numCache>
            </c:numRef>
          </c:val>
          <c:extLst xmlns:c16r2="http://schemas.microsoft.com/office/drawing/2015/06/chart">
            <c:ext xmlns:c16="http://schemas.microsoft.com/office/drawing/2014/chart" uri="{C3380CC4-5D6E-409C-BE32-E72D297353CC}">
              <c16:uniqueId val="{0000000C-5A3D-4FD2-8660-A9C9CB41D355}"/>
            </c:ext>
          </c:extLst>
        </c:ser>
        <c:ser>
          <c:idx val="2"/>
          <c:order val="2"/>
          <c:tx>
            <c:strRef>
              <c:f>Sheet1!$A$4</c:f>
              <c:strCache>
                <c:ptCount val="1"/>
                <c:pt idx="0">
                  <c:v>3</c:v>
                </c:pt>
              </c:strCache>
            </c:strRef>
          </c:tx>
          <c:spPr>
            <a:solidFill>
              <a:srgbClr val="D9D9D9"/>
            </a:solidFill>
            <a:ln w="19050">
              <a:solidFill>
                <a:schemeClr val="lt1"/>
              </a:solidFill>
            </a:ln>
            <a:effectLst/>
          </c:spPr>
          <c:invertIfNegative val="0"/>
          <c:dPt>
            <c:idx val="0"/>
            <c:invertIfNegative val="0"/>
            <c:bubble3D val="0"/>
            <c:spPr>
              <a:solidFill>
                <a:srgbClr val="D9D9D9"/>
              </a:solidFill>
              <a:ln w="19050">
                <a:solidFill>
                  <a:schemeClr val="lt1"/>
                </a:solidFill>
              </a:ln>
              <a:effectLst/>
            </c:spPr>
            <c:extLst xmlns:c16r2="http://schemas.microsoft.com/office/drawing/2015/06/chart">
              <c:ext xmlns:c16="http://schemas.microsoft.com/office/drawing/2014/chart" uri="{C3380CC4-5D6E-409C-BE32-E72D297353CC}">
                <c16:uniqueId val="{00000005-C80A-4272-9630-09FCE2C06A7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Sheet1!$B$4:$C$4</c:f>
              <c:numCache>
                <c:formatCode>0%</c:formatCode>
                <c:ptCount val="2"/>
                <c:pt idx="0">
                  <c:v>0.19</c:v>
                </c:pt>
                <c:pt idx="1">
                  <c:v>0.19</c:v>
                </c:pt>
              </c:numCache>
            </c:numRef>
          </c:val>
          <c:extLst xmlns:c16r2="http://schemas.microsoft.com/office/drawing/2015/06/chart">
            <c:ext xmlns:c16="http://schemas.microsoft.com/office/drawing/2014/chart" uri="{C3380CC4-5D6E-409C-BE32-E72D297353CC}">
              <c16:uniqueId val="{0000000D-5A3D-4FD2-8660-A9C9CB41D355}"/>
            </c:ext>
          </c:extLst>
        </c:ser>
        <c:ser>
          <c:idx val="3"/>
          <c:order val="3"/>
          <c:tx>
            <c:strRef>
              <c:f>Sheet1!$A$5</c:f>
              <c:strCache>
                <c:ptCount val="1"/>
                <c:pt idx="0">
                  <c:v>2</c:v>
                </c:pt>
              </c:strCache>
            </c:strRef>
          </c:tx>
          <c:spPr>
            <a:solidFill>
              <a:srgbClr val="C2C2C2"/>
            </a:solidFill>
            <a:ln w="19050">
              <a:solidFill>
                <a:schemeClr val="lt1"/>
              </a:solidFill>
            </a:ln>
            <a:effectLst/>
          </c:spPr>
          <c:invertIfNegative val="0"/>
          <c:dPt>
            <c:idx val="0"/>
            <c:invertIfNegative val="0"/>
            <c:bubble3D val="0"/>
            <c:spPr>
              <a:solidFill>
                <a:srgbClr val="C2C2C2"/>
              </a:solidFill>
              <a:ln w="19050">
                <a:solidFill>
                  <a:schemeClr val="lt1"/>
                </a:solidFill>
              </a:ln>
              <a:effectLst/>
            </c:spPr>
            <c:extLst xmlns:c16r2="http://schemas.microsoft.com/office/drawing/2015/06/chart">
              <c:ext xmlns:c16="http://schemas.microsoft.com/office/drawing/2014/chart" uri="{C3380CC4-5D6E-409C-BE32-E72D297353CC}">
                <c16:uniqueId val="{00000007-C80A-4272-9630-09FCE2C06A7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Sheet1!$B$5:$C$5</c:f>
              <c:numCache>
                <c:formatCode>0%</c:formatCode>
                <c:ptCount val="2"/>
                <c:pt idx="0">
                  <c:v>0.03</c:v>
                </c:pt>
                <c:pt idx="1">
                  <c:v>0.03</c:v>
                </c:pt>
              </c:numCache>
            </c:numRef>
          </c:val>
          <c:extLst xmlns:c16r2="http://schemas.microsoft.com/office/drawing/2015/06/chart">
            <c:ext xmlns:c16="http://schemas.microsoft.com/office/drawing/2014/chart" uri="{C3380CC4-5D6E-409C-BE32-E72D297353CC}">
              <c16:uniqueId val="{0000000E-5A3D-4FD2-8660-A9C9CB41D355}"/>
            </c:ext>
          </c:extLst>
        </c:ser>
        <c:ser>
          <c:idx val="4"/>
          <c:order val="4"/>
          <c:tx>
            <c:strRef>
              <c:f>Sheet1!$A$6</c:f>
              <c:strCache>
                <c:ptCount val="1"/>
                <c:pt idx="0">
                  <c:v>1 Strongly disagree</c:v>
                </c:pt>
              </c:strCache>
            </c:strRef>
          </c:tx>
          <c:spPr>
            <a:solidFill>
              <a:srgbClr val="A5A5A5"/>
            </a:solidFill>
            <a:ln w="19050">
              <a:solidFill>
                <a:schemeClr val="lt1"/>
              </a:solidFill>
            </a:ln>
            <a:effectLst/>
          </c:spPr>
          <c:invertIfNegative val="0"/>
          <c:dPt>
            <c:idx val="0"/>
            <c:invertIfNegative val="0"/>
            <c:bubble3D val="0"/>
            <c:spPr>
              <a:solidFill>
                <a:srgbClr val="A5A5A5"/>
              </a:solidFill>
              <a:ln w="19050">
                <a:solidFill>
                  <a:schemeClr val="lt1"/>
                </a:solidFill>
              </a:ln>
              <a:effectLst/>
            </c:spPr>
            <c:extLst xmlns:c16r2="http://schemas.microsoft.com/office/drawing/2015/06/chart">
              <c:ext xmlns:c16="http://schemas.microsoft.com/office/drawing/2014/chart" uri="{C3380CC4-5D6E-409C-BE32-E72D297353CC}">
                <c16:uniqueId val="{00000009-C80A-4272-9630-09FCE2C06A7B}"/>
              </c:ext>
            </c:extLst>
          </c:dPt>
          <c:dLbls>
            <c:dLbl>
              <c:idx val="0"/>
              <c:tx>
                <c:rich>
                  <a:bodyPr/>
                  <a:lstStyle/>
                  <a:p>
                    <a:r>
                      <a:rPr lang="en-US"/>
                      <a:t>1</a:t>
                    </a:r>
                    <a:endParaRPr lang="en-US" dirty="0"/>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C80A-4272-9630-09FCE2C06A7B}"/>
                </c:ext>
                <c:ext xmlns:c15="http://schemas.microsoft.com/office/drawing/2012/chart" uri="{CE6537A1-D6FC-4f65-9D91-7224C49458BB}"/>
              </c:extLst>
            </c:dLbl>
            <c:dLbl>
              <c:idx val="1"/>
              <c:tx>
                <c:rich>
                  <a:bodyPr/>
                  <a:lstStyle/>
                  <a:p>
                    <a:r>
                      <a:rPr lang="en-US"/>
                      <a:t>2</a:t>
                    </a:r>
                    <a:endParaRPr lang="en-US" dirty="0"/>
                  </a:p>
                </c:rich>
              </c:tx>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33CE-460F-A6F8-5A6FF4E6007D}"/>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Sheet1!$B$6:$C$6</c:f>
              <c:numCache>
                <c:formatCode>0%</c:formatCode>
                <c:ptCount val="2"/>
                <c:pt idx="0">
                  <c:v>0.01</c:v>
                </c:pt>
                <c:pt idx="1">
                  <c:v>0.02</c:v>
                </c:pt>
              </c:numCache>
            </c:numRef>
          </c:val>
          <c:extLst xmlns:c16r2="http://schemas.microsoft.com/office/drawing/2015/06/chart">
            <c:ext xmlns:c16="http://schemas.microsoft.com/office/drawing/2014/chart" uri="{C3380CC4-5D6E-409C-BE32-E72D297353CC}">
              <c16:uniqueId val="{0000000F-5A3D-4FD2-8660-A9C9CB41D355}"/>
            </c:ext>
          </c:extLst>
        </c:ser>
        <c:ser>
          <c:idx val="5"/>
          <c:order val="5"/>
          <c:tx>
            <c:strRef>
              <c:f>Sheet1!$A$7</c:f>
              <c:strCache>
                <c:ptCount val="1"/>
                <c:pt idx="0">
                  <c:v>Don't know</c:v>
                </c:pt>
              </c:strCache>
            </c:strRef>
          </c:tx>
          <c:spPr>
            <a:solidFill>
              <a:srgbClr val="595959"/>
            </a:solidFill>
            <a:ln w="19050">
              <a:solidFill>
                <a:schemeClr val="lt1"/>
              </a:solidFill>
            </a:ln>
            <a:effectLst/>
          </c:spPr>
          <c:invertIfNegative val="0"/>
          <c:dPt>
            <c:idx val="0"/>
            <c:invertIfNegative val="0"/>
            <c:bubble3D val="0"/>
            <c:spPr>
              <a:solidFill>
                <a:srgbClr val="595959"/>
              </a:solidFill>
              <a:ln w="19050">
                <a:solidFill>
                  <a:schemeClr val="lt1"/>
                </a:solidFill>
              </a:ln>
              <a:effectLst/>
            </c:spPr>
            <c:extLst xmlns:c16r2="http://schemas.microsoft.com/office/drawing/2015/06/chart">
              <c:ext xmlns:c16="http://schemas.microsoft.com/office/drawing/2014/chart" uri="{C3380CC4-5D6E-409C-BE32-E72D297353CC}">
                <c16:uniqueId val="{0000000B-C80A-4272-9630-09FCE2C06A7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2018</c:v>
                </c:pt>
                <c:pt idx="1">
                  <c:v>2017</c:v>
                </c:pt>
              </c:strCache>
            </c:strRef>
          </c:cat>
          <c:val>
            <c:numRef>
              <c:f>Sheet1!$B$7:$C$7</c:f>
              <c:numCache>
                <c:formatCode>0%</c:formatCode>
                <c:ptCount val="2"/>
                <c:pt idx="0">
                  <c:v>0.04</c:v>
                </c:pt>
                <c:pt idx="1">
                  <c:v>0.04</c:v>
                </c:pt>
              </c:numCache>
            </c:numRef>
          </c:val>
          <c:extLst xmlns:c16r2="http://schemas.microsoft.com/office/drawing/2015/06/chart">
            <c:ext xmlns:c16="http://schemas.microsoft.com/office/drawing/2014/chart" uri="{C3380CC4-5D6E-409C-BE32-E72D297353CC}">
              <c16:uniqueId val="{00000010-5A3D-4FD2-8660-A9C9CB41D355}"/>
            </c:ext>
          </c:extLst>
        </c:ser>
        <c:dLbls>
          <c:dLblPos val="ctr"/>
          <c:showLegendKey val="0"/>
          <c:showVal val="1"/>
          <c:showCatName val="0"/>
          <c:showSerName val="0"/>
          <c:showPercent val="0"/>
          <c:showBubbleSize val="0"/>
        </c:dLbls>
        <c:gapWidth val="100"/>
        <c:overlap val="100"/>
        <c:axId val="698064960"/>
        <c:axId val="698064400"/>
      </c:barChart>
      <c:valAx>
        <c:axId val="698064400"/>
        <c:scaling>
          <c:orientation val="minMax"/>
        </c:scaling>
        <c:delete val="1"/>
        <c:axPos val="t"/>
        <c:numFmt formatCode="0%" sourceLinked="1"/>
        <c:majorTickMark val="out"/>
        <c:minorTickMark val="none"/>
        <c:tickLblPos val="nextTo"/>
        <c:crossAx val="698064960"/>
        <c:crosses val="autoZero"/>
        <c:crossBetween val="between"/>
      </c:valAx>
      <c:catAx>
        <c:axId val="698064960"/>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98064400"/>
        <c:crosses val="autoZero"/>
        <c:auto val="1"/>
        <c:lblAlgn val="ctr"/>
        <c:lblOffset val="100"/>
        <c:noMultiLvlLbl val="0"/>
      </c:catAx>
      <c:spPr>
        <a:noFill/>
        <a:ln>
          <a:noFill/>
        </a:ln>
        <a:effectLst/>
      </c:spPr>
    </c:plotArea>
    <c:legend>
      <c:legendPos val="t"/>
      <c:layout>
        <c:manualLayout>
          <c:xMode val="edge"/>
          <c:yMode val="edge"/>
          <c:x val="0.2607048719795062"/>
          <c:y val="0"/>
          <c:w val="0.51634276874484064"/>
          <c:h val="7.860748657818669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 id="18">
  <a:schemeClr val="accent5"/>
</cs:colorStyle>
</file>

<file path=ppt/charts/colors9.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0.68026</cdr:x>
      <cdr:y>0.73856</cdr:y>
    </cdr:from>
    <cdr:to>
      <cdr:x>0.68026</cdr:x>
      <cdr:y>0.90796</cdr:y>
    </cdr:to>
    <cdr:cxnSp macro="">
      <cdr:nvCxnSpPr>
        <cdr:cNvPr id="2" name="Straight Arrow Connector 1">
          <a:extLst xmlns:a="http://schemas.openxmlformats.org/drawingml/2006/main">
            <a:ext uri="{FF2B5EF4-FFF2-40B4-BE49-F238E27FC236}">
              <a16:creationId xmlns:a16="http://schemas.microsoft.com/office/drawing/2014/main" xmlns="" id="{BD04D87B-A190-423C-9FDF-E1A06812FE28}"/>
            </a:ext>
          </a:extLst>
        </cdr:cNvPr>
        <cdr:cNvCxnSpPr>
          <a:cxnSpLocks xmlns:a="http://schemas.openxmlformats.org/drawingml/2006/main"/>
        </cdr:cNvCxnSpPr>
      </cdr:nvCxnSpPr>
      <cdr:spPr>
        <a:xfrm xmlns:a="http://schemas.openxmlformats.org/drawingml/2006/main" flipV="1">
          <a:off x="7150185" y="3169809"/>
          <a:ext cx="0" cy="727059"/>
        </a:xfrm>
        <a:prstGeom xmlns:a="http://schemas.openxmlformats.org/drawingml/2006/main" prst="straightConnector1">
          <a:avLst/>
        </a:prstGeom>
        <a:ln xmlns:a="http://schemas.openxmlformats.org/drawingml/2006/main" w="19050">
          <a:solidFill>
            <a:srgbClr val="21B2C9"/>
          </a:solidFill>
          <a:headEnd type="none"/>
          <a:tailEnd type="ova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0.79142</cdr:x>
      <cdr:y>0.73856</cdr:y>
    </cdr:from>
    <cdr:to>
      <cdr:x>0.79254</cdr:x>
      <cdr:y>0.94714</cdr:y>
    </cdr:to>
    <cdr:cxnSp macro="">
      <cdr:nvCxnSpPr>
        <cdr:cNvPr id="3" name="Straight Arrow Connector 2">
          <a:extLst xmlns:a="http://schemas.openxmlformats.org/drawingml/2006/main">
            <a:ext uri="{FF2B5EF4-FFF2-40B4-BE49-F238E27FC236}">
              <a16:creationId xmlns:a16="http://schemas.microsoft.com/office/drawing/2014/main" xmlns="" id="{BD04D87B-A190-423C-9FDF-E1A06812FE28}"/>
            </a:ext>
          </a:extLst>
        </cdr:cNvPr>
        <cdr:cNvCxnSpPr>
          <a:cxnSpLocks xmlns:a="http://schemas.openxmlformats.org/drawingml/2006/main"/>
        </cdr:cNvCxnSpPr>
      </cdr:nvCxnSpPr>
      <cdr:spPr>
        <a:xfrm xmlns:a="http://schemas.openxmlformats.org/drawingml/2006/main" flipH="1" flipV="1">
          <a:off x="8318625" y="3169809"/>
          <a:ext cx="11730" cy="895215"/>
        </a:xfrm>
        <a:prstGeom xmlns:a="http://schemas.openxmlformats.org/drawingml/2006/main" prst="straightConnector1">
          <a:avLst/>
        </a:prstGeom>
        <a:ln xmlns:a="http://schemas.openxmlformats.org/drawingml/2006/main" w="19050">
          <a:solidFill>
            <a:srgbClr val="21B2C9"/>
          </a:solidFill>
          <a:headEnd type="none"/>
          <a:tailEnd type="ova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0.66508</cdr:x>
      <cdr:y>0.73856</cdr:y>
    </cdr:from>
    <cdr:to>
      <cdr:x>0.66508</cdr:x>
      <cdr:y>0.86937</cdr:y>
    </cdr:to>
    <cdr:cxnSp macro="">
      <cdr:nvCxnSpPr>
        <cdr:cNvPr id="4" name="Straight Arrow Connector 3">
          <a:extLst xmlns:a="http://schemas.openxmlformats.org/drawingml/2006/main">
            <a:ext uri="{FF2B5EF4-FFF2-40B4-BE49-F238E27FC236}">
              <a16:creationId xmlns:a16="http://schemas.microsoft.com/office/drawing/2014/main" xmlns="" id="{BD04D87B-A190-423C-9FDF-E1A06812FE28}"/>
            </a:ext>
          </a:extLst>
        </cdr:cNvPr>
        <cdr:cNvCxnSpPr>
          <a:cxnSpLocks xmlns:a="http://schemas.openxmlformats.org/drawingml/2006/main"/>
        </cdr:cNvCxnSpPr>
      </cdr:nvCxnSpPr>
      <cdr:spPr>
        <a:xfrm xmlns:a="http://schemas.openxmlformats.org/drawingml/2006/main" flipV="1">
          <a:off x="6990629" y="3169810"/>
          <a:ext cx="0" cy="561425"/>
        </a:xfrm>
        <a:prstGeom xmlns:a="http://schemas.openxmlformats.org/drawingml/2006/main" prst="straightConnector1">
          <a:avLst/>
        </a:prstGeom>
        <a:ln xmlns:a="http://schemas.openxmlformats.org/drawingml/2006/main" w="19050">
          <a:solidFill>
            <a:srgbClr val="21B2C9"/>
          </a:solidFill>
          <a:headEnd type="none"/>
          <a:tailEnd type="ova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p:cNvSpPr/>
          <p:nvPr userDrawn="1"/>
        </p:nvSpPr>
        <p:spPr>
          <a:xfrm>
            <a:off x="-17066" y="0"/>
            <a:ext cx="2929187" cy="68580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12" name="Rectangle 11"/>
          <p:cNvSpPr/>
          <p:nvPr userDrawn="1"/>
        </p:nvSpPr>
        <p:spPr>
          <a:xfrm>
            <a:off x="2912124" y="0"/>
            <a:ext cx="550616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13" name="Parallelogram 12"/>
          <p:cNvSpPr/>
          <p:nvPr userDrawn="1"/>
        </p:nvSpPr>
        <p:spPr>
          <a:xfrm>
            <a:off x="3935065" y="0"/>
            <a:ext cx="4544643" cy="6858000"/>
          </a:xfrm>
          <a:prstGeom prst="parallelogram">
            <a:avLst>
              <a:gd name="adj" fmla="val 45000"/>
            </a:avLst>
          </a:prstGeom>
          <a:solidFill>
            <a:schemeClr val="accent2">
              <a:alpha val="48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solidFill>
                <a:prstClr val="white"/>
              </a:solidFill>
            </a:endParaRPr>
          </a:p>
        </p:txBody>
      </p:sp>
      <p:sp>
        <p:nvSpPr>
          <p:cNvPr id="14" name="Parallelogram 13"/>
          <p:cNvSpPr/>
          <p:nvPr userDrawn="1"/>
        </p:nvSpPr>
        <p:spPr>
          <a:xfrm>
            <a:off x="2912126" y="0"/>
            <a:ext cx="2625079" cy="6858000"/>
          </a:xfrm>
          <a:prstGeom prst="parallelogram">
            <a:avLst>
              <a:gd name="adj" fmla="val 81605"/>
            </a:avLst>
          </a:prstGeom>
          <a:solidFill>
            <a:schemeClr val="accent1">
              <a:lumMod val="75000"/>
              <a:alpha val="48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solidFill>
                <a:prstClr val="white"/>
              </a:solidFill>
            </a:endParaRPr>
          </a:p>
        </p:txBody>
      </p:sp>
      <p:sp>
        <p:nvSpPr>
          <p:cNvPr id="15" name="Parallelogram 14"/>
          <p:cNvSpPr/>
          <p:nvPr userDrawn="1"/>
        </p:nvSpPr>
        <p:spPr>
          <a:xfrm flipH="1">
            <a:off x="2912122" y="0"/>
            <a:ext cx="5091071" cy="6858000"/>
          </a:xfrm>
          <a:prstGeom prst="parallelogram">
            <a:avLst>
              <a:gd name="adj" fmla="val 81605"/>
            </a:avLst>
          </a:prstGeom>
          <a:solidFill>
            <a:schemeClr val="accent1">
              <a:lumMod val="75000"/>
              <a:alpha val="48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solidFill>
                <a:prstClr val="white"/>
              </a:solidFill>
            </a:endParaRP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890" y="344729"/>
            <a:ext cx="2721275" cy="877487"/>
          </a:xfrm>
          <a:prstGeom prst="rect">
            <a:avLst/>
          </a:prstGeom>
        </p:spPr>
      </p:pic>
      <p:pic>
        <p:nvPicPr>
          <p:cNvPr id="19" name="Picture 8" descr="http://www.makingtracksfunding.co.nz/assets/nzoa-logo-white-transparent-0720718e3f5f3307b24f33154c846d32.png"/>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35527" y="1404258"/>
            <a:ext cx="1224000" cy="64014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userDrawn="1"/>
        </p:nvSpPr>
        <p:spPr>
          <a:xfrm>
            <a:off x="7845137" y="0"/>
            <a:ext cx="4346868" cy="68580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cxnSp>
        <p:nvCxnSpPr>
          <p:cNvPr id="10" name="Straight Connector 9"/>
          <p:cNvCxnSpPr/>
          <p:nvPr userDrawn="1"/>
        </p:nvCxnSpPr>
        <p:spPr>
          <a:xfrm>
            <a:off x="8650571" y="4760686"/>
            <a:ext cx="273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8440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7" name="Rectangle 6"/>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nchor="ctr"/>
          <a:lstStyle>
            <a:lvl1pPr>
              <a:defRPr sz="14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sp>
        <p:nvSpPr>
          <p:cNvPr id="9" name="Rectangle 8"/>
          <p:cNvSpPr/>
          <p:nvPr userDrawn="1"/>
        </p:nvSpPr>
        <p:spPr>
          <a:xfrm>
            <a:off x="0" y="1170960"/>
            <a:ext cx="12192000" cy="51490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0" name="Rectangle 6"/>
          <p:cNvSpPr/>
          <p:nvPr userDrawn="1"/>
        </p:nvSpPr>
        <p:spPr>
          <a:xfrm>
            <a:off x="0" y="1170960"/>
            <a:ext cx="12193200" cy="299337"/>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200" b="1" dirty="0">
              <a:solidFill>
                <a:srgbClr val="FFFFFF"/>
              </a:solidFill>
              <a:latin typeface="+mj-lt"/>
            </a:endParaRPr>
          </a:p>
        </p:txBody>
      </p:sp>
      <p:pic>
        <p:nvPicPr>
          <p:cNvPr id="12"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userDrawn="1"/>
        </p:nvCxnSpPr>
        <p:spPr>
          <a:xfrm>
            <a:off x="1085850" y="6412712"/>
            <a:ext cx="0" cy="36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2460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7" name="Rectangle 6"/>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nchor="ctr"/>
          <a:lstStyle>
            <a:lvl1pPr>
              <a:defRPr sz="14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sp>
        <p:nvSpPr>
          <p:cNvPr id="9" name="Rectangle 8"/>
          <p:cNvSpPr/>
          <p:nvPr userDrawn="1"/>
        </p:nvSpPr>
        <p:spPr>
          <a:xfrm>
            <a:off x="0" y="1170960"/>
            <a:ext cx="12192000" cy="51490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0" name="Rectangle 6"/>
          <p:cNvSpPr/>
          <p:nvPr userDrawn="1"/>
        </p:nvSpPr>
        <p:spPr>
          <a:xfrm>
            <a:off x="0" y="1170960"/>
            <a:ext cx="12193200" cy="299337"/>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200" b="1" dirty="0">
              <a:solidFill>
                <a:srgbClr val="FFFFFF"/>
              </a:solidFill>
              <a:latin typeface="+mj-lt"/>
            </a:endParaRPr>
          </a:p>
        </p:txBody>
      </p:sp>
      <p:pic>
        <p:nvPicPr>
          <p:cNvPr id="12"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userDrawn="1"/>
        </p:nvCxnSpPr>
        <p:spPr>
          <a:xfrm>
            <a:off x="1085850" y="6412712"/>
            <a:ext cx="0" cy="36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5515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7" name="Rectangle 6"/>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nchor="ctr"/>
          <a:lstStyle>
            <a:lvl1pPr>
              <a:defRPr sz="14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sp>
        <p:nvSpPr>
          <p:cNvPr id="9" name="Rectangle 8"/>
          <p:cNvSpPr/>
          <p:nvPr userDrawn="1"/>
        </p:nvSpPr>
        <p:spPr>
          <a:xfrm>
            <a:off x="0" y="1170960"/>
            <a:ext cx="12192000" cy="51490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pic>
        <p:nvPicPr>
          <p:cNvPr id="12"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userDrawn="1"/>
        </p:nvCxnSpPr>
        <p:spPr>
          <a:xfrm>
            <a:off x="1085850" y="6412712"/>
            <a:ext cx="0" cy="36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9116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7" name="Rectangle 6"/>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nchor="ctr"/>
          <a:lstStyle>
            <a:lvl1pPr>
              <a:defRPr sz="14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sp>
        <p:nvSpPr>
          <p:cNvPr id="9" name="Rectangle 8"/>
          <p:cNvSpPr/>
          <p:nvPr userDrawn="1"/>
        </p:nvSpPr>
        <p:spPr>
          <a:xfrm>
            <a:off x="0" y="1170960"/>
            <a:ext cx="12192000" cy="51490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0" name="Rectangle 6"/>
          <p:cNvSpPr/>
          <p:nvPr userDrawn="1"/>
        </p:nvSpPr>
        <p:spPr>
          <a:xfrm>
            <a:off x="0" y="1170960"/>
            <a:ext cx="12193200" cy="299337"/>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200" b="1" dirty="0">
              <a:solidFill>
                <a:srgbClr val="FFFFFF"/>
              </a:solidFill>
              <a:latin typeface="+mj-lt"/>
            </a:endParaRPr>
          </a:p>
        </p:txBody>
      </p:sp>
      <p:pic>
        <p:nvPicPr>
          <p:cNvPr id="12"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userDrawn="1"/>
        </p:nvCxnSpPr>
        <p:spPr>
          <a:xfrm>
            <a:off x="1085850" y="6412712"/>
            <a:ext cx="0" cy="36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0151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7" name="Rectangle 6"/>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nchor="ctr"/>
          <a:lstStyle>
            <a:lvl1pPr>
              <a:defRPr sz="14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sp>
        <p:nvSpPr>
          <p:cNvPr id="9" name="Rectangle 8"/>
          <p:cNvSpPr/>
          <p:nvPr userDrawn="1"/>
        </p:nvSpPr>
        <p:spPr>
          <a:xfrm>
            <a:off x="0" y="1170960"/>
            <a:ext cx="12192000" cy="51490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0" name="Rectangle 6"/>
          <p:cNvSpPr/>
          <p:nvPr userDrawn="1"/>
        </p:nvSpPr>
        <p:spPr>
          <a:xfrm>
            <a:off x="0" y="1170960"/>
            <a:ext cx="12193200" cy="299337"/>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200" b="1" dirty="0">
              <a:solidFill>
                <a:srgbClr val="FFFFFF"/>
              </a:solidFill>
              <a:latin typeface="+mj-lt"/>
            </a:endParaRPr>
          </a:p>
        </p:txBody>
      </p:sp>
      <p:pic>
        <p:nvPicPr>
          <p:cNvPr id="12"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userDrawn="1"/>
        </p:nvCxnSpPr>
        <p:spPr>
          <a:xfrm>
            <a:off x="1085850" y="6412712"/>
            <a:ext cx="0" cy="36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9179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3_Title and Content">
    <p:spTree>
      <p:nvGrpSpPr>
        <p:cNvPr id="1" name=""/>
        <p:cNvGrpSpPr/>
        <p:nvPr/>
      </p:nvGrpSpPr>
      <p:grpSpPr>
        <a:xfrm>
          <a:off x="0" y="0"/>
          <a:ext cx="0" cy="0"/>
          <a:chOff x="0" y="0"/>
          <a:chExt cx="0" cy="0"/>
        </a:xfrm>
      </p:grpSpPr>
      <p:sp>
        <p:nvSpPr>
          <p:cNvPr id="10" name="Rectangle 9"/>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lstStyle>
            <a:lvl1pPr>
              <a:defRPr sz="20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sp>
        <p:nvSpPr>
          <p:cNvPr id="9" name="Rectangle 8"/>
          <p:cNvSpPr/>
          <p:nvPr userDrawn="1"/>
        </p:nvSpPr>
        <p:spPr>
          <a:xfrm>
            <a:off x="6" y="983457"/>
            <a:ext cx="12191999" cy="5341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15" name="Rectangle 6"/>
          <p:cNvSpPr/>
          <p:nvPr userDrawn="1"/>
        </p:nvSpPr>
        <p:spPr>
          <a:xfrm>
            <a:off x="0" y="1170960"/>
            <a:ext cx="12193200" cy="299337"/>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200" b="1" dirty="0">
              <a:solidFill>
                <a:srgbClr val="FFFFFF"/>
              </a:solidFill>
              <a:latin typeface="+mj-lt"/>
            </a:endParaRPr>
          </a:p>
        </p:txBody>
      </p:sp>
      <p:pic>
        <p:nvPicPr>
          <p:cNvPr id="16"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Straight Connector 16"/>
          <p:cNvCxnSpPr/>
          <p:nvPr userDrawn="1"/>
        </p:nvCxnSpPr>
        <p:spPr>
          <a:xfrm>
            <a:off x="1085850" y="6412712"/>
            <a:ext cx="0" cy="36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3155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96333" y="184377"/>
            <a:ext cx="11717867" cy="621845"/>
          </a:xfrm>
          <a:prstGeom prst="rect">
            <a:avLst/>
          </a:prstGeom>
        </p:spPr>
        <p:txBody>
          <a:bodyPr/>
          <a:lstStyle>
            <a:lvl1pPr>
              <a:defRPr sz="2000">
                <a:solidFill>
                  <a:schemeClr val="tx1">
                    <a:lumMod val="65000"/>
                    <a:lumOff val="35000"/>
                  </a:schemeClr>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pic>
        <p:nvPicPr>
          <p:cNvPr id="7"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8021" y="6372183"/>
            <a:ext cx="866339" cy="467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58034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5_Title and Content">
    <p:spTree>
      <p:nvGrpSpPr>
        <p:cNvPr id="1" name=""/>
        <p:cNvGrpSpPr/>
        <p:nvPr/>
      </p:nvGrpSpPr>
      <p:grpSpPr>
        <a:xfrm>
          <a:off x="0" y="0"/>
          <a:ext cx="0" cy="0"/>
          <a:chOff x="0" y="0"/>
          <a:chExt cx="0" cy="0"/>
        </a:xfrm>
      </p:grpSpPr>
      <p:sp>
        <p:nvSpPr>
          <p:cNvPr id="9" name="Rectangle 8"/>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lstStyle>
            <a:lvl1pPr>
              <a:defRPr sz="2000">
                <a:solidFill>
                  <a:schemeClr val="bg1"/>
                </a:solidFill>
                <a:latin typeface="Candara" panose="020E0502030303020204" pitchFamily="34" charset="0"/>
              </a:defRPr>
            </a:lvl1pPr>
          </a:lstStyle>
          <a:p>
            <a:r>
              <a:rPr lang="en-US" dirty="0"/>
              <a:t>Click to edit Master title style</a:t>
            </a:r>
          </a:p>
        </p:txBody>
      </p: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pic>
        <p:nvPicPr>
          <p:cNvPr id="7"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8021" y="6372183"/>
            <a:ext cx="866339" cy="467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018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6_Title and Content">
    <p:spTree>
      <p:nvGrpSpPr>
        <p:cNvPr id="1" name=""/>
        <p:cNvGrpSpPr/>
        <p:nvPr/>
      </p:nvGrpSpPr>
      <p:grpSpPr>
        <a:xfrm>
          <a:off x="0" y="0"/>
          <a:ext cx="0" cy="0"/>
          <a:chOff x="0" y="0"/>
          <a:chExt cx="0" cy="0"/>
        </a:xfrm>
      </p:grpSpPr>
      <p:sp>
        <p:nvSpPr>
          <p:cNvPr id="9" name="Rectangle 8"/>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lstStyle>
            <a:lvl1pPr>
              <a:defRPr sz="20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pic>
        <p:nvPicPr>
          <p:cNvPr id="8"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8021" y="6372183"/>
            <a:ext cx="866339" cy="467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4010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p:cNvSpPr/>
          <p:nvPr userDrawn="1"/>
        </p:nvSpPr>
        <p:spPr>
          <a:xfrm>
            <a:off x="6032503" y="0"/>
            <a:ext cx="6159500" cy="68580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NZ" sz="1800" dirty="0"/>
          </a:p>
        </p:txBody>
      </p:sp>
      <p:sp>
        <p:nvSpPr>
          <p:cNvPr id="10" name="Rectangle 9"/>
          <p:cNvSpPr/>
          <p:nvPr userDrawn="1"/>
        </p:nvSpPr>
        <p:spPr>
          <a:xfrm>
            <a:off x="6727828" y="4981575"/>
            <a:ext cx="4768851" cy="1108076"/>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11" name="Rectangle 10"/>
          <p:cNvSpPr/>
          <p:nvPr userDrawn="1"/>
        </p:nvSpPr>
        <p:spPr>
          <a:xfrm>
            <a:off x="1" y="0"/>
            <a:ext cx="60324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12" name="Parallelogram 11"/>
          <p:cNvSpPr/>
          <p:nvPr userDrawn="1"/>
        </p:nvSpPr>
        <p:spPr>
          <a:xfrm>
            <a:off x="3" y="0"/>
            <a:ext cx="5915079" cy="6858000"/>
          </a:xfrm>
          <a:prstGeom prst="parallelogram">
            <a:avLst>
              <a:gd name="adj" fmla="val 45000"/>
            </a:avLst>
          </a:prstGeom>
          <a:solidFill>
            <a:schemeClr val="accent2">
              <a:lumMod val="40000"/>
              <a:lumOff val="60000"/>
              <a:alpha val="48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solidFill>
                <a:prstClr val="white"/>
              </a:solidFill>
            </a:endParaRPr>
          </a:p>
        </p:txBody>
      </p:sp>
      <p:sp>
        <p:nvSpPr>
          <p:cNvPr id="13" name="Parallelogram 12"/>
          <p:cNvSpPr/>
          <p:nvPr userDrawn="1"/>
        </p:nvSpPr>
        <p:spPr>
          <a:xfrm>
            <a:off x="0" y="0"/>
            <a:ext cx="3231125" cy="6858000"/>
          </a:xfrm>
          <a:prstGeom prst="parallelogram">
            <a:avLst>
              <a:gd name="adj" fmla="val 81605"/>
            </a:avLst>
          </a:prstGeom>
          <a:solidFill>
            <a:schemeClr val="accent2">
              <a:lumMod val="40000"/>
              <a:lumOff val="60000"/>
              <a:alpha val="48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solidFill>
                <a:prstClr val="white"/>
              </a:solidFill>
            </a:endParaRPr>
          </a:p>
        </p:txBody>
      </p:sp>
      <p:sp>
        <p:nvSpPr>
          <p:cNvPr id="14" name="Parallelogram 13"/>
          <p:cNvSpPr/>
          <p:nvPr userDrawn="1"/>
        </p:nvSpPr>
        <p:spPr>
          <a:xfrm flipH="1">
            <a:off x="-286075" y="0"/>
            <a:ext cx="4434741" cy="6858000"/>
          </a:xfrm>
          <a:prstGeom prst="parallelogram">
            <a:avLst>
              <a:gd name="adj" fmla="val 81605"/>
            </a:avLst>
          </a:prstGeom>
          <a:solidFill>
            <a:schemeClr val="accent2">
              <a:lumMod val="40000"/>
              <a:lumOff val="60000"/>
              <a:alpha val="48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solidFill>
                <a:prstClr val="white"/>
              </a:solidFill>
            </a:endParaRP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51616" y="344729"/>
            <a:ext cx="2721275" cy="877487"/>
          </a:xfrm>
          <a:prstGeom prst="rect">
            <a:avLst/>
          </a:prstGeom>
        </p:spPr>
      </p:pic>
      <p:pic>
        <p:nvPicPr>
          <p:cNvPr id="16" name="Picture 8" descr="http://www.makingtracksfunding.co.nz/assets/nzoa-logo-white-transparent-0720718e3f5f3307b24f33154c846d32.png"/>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500253" y="1404258"/>
            <a:ext cx="1224000" cy="640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46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Rectangle 6"/>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nchor="ctr"/>
          <a:lstStyle>
            <a:lvl1pPr>
              <a:defRPr sz="14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pic>
        <p:nvPicPr>
          <p:cNvPr id="12"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12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Rectangle 8"/>
          <p:cNvSpPr/>
          <p:nvPr userDrawn="1"/>
        </p:nvSpPr>
        <p:spPr>
          <a:xfrm>
            <a:off x="6032503" y="0"/>
            <a:ext cx="6159500" cy="68580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NZ" sz="1800" dirty="0"/>
          </a:p>
        </p:txBody>
      </p:sp>
      <p:sp>
        <p:nvSpPr>
          <p:cNvPr id="2" name="Title 1"/>
          <p:cNvSpPr>
            <a:spLocks noGrp="1"/>
          </p:cNvSpPr>
          <p:nvPr>
            <p:ph type="title"/>
          </p:nvPr>
        </p:nvSpPr>
        <p:spPr>
          <a:xfrm>
            <a:off x="7380123" y="2780631"/>
            <a:ext cx="3464260" cy="1870076"/>
          </a:xfrm>
          <a:prstGeom prst="rect">
            <a:avLst/>
          </a:prstGeom>
        </p:spPr>
        <p:txBody>
          <a:bodyPr anchor="ctr"/>
          <a:lstStyle>
            <a:lvl1pPr algn="ctr">
              <a:defRPr lang="en-US" sz="2400" dirty="0">
                <a:solidFill>
                  <a:schemeClr val="bg1"/>
                </a:solidFill>
                <a:latin typeface="Arial Black" panose="020B0A04020102020204" pitchFamily="34" charset="0"/>
              </a:defRPr>
            </a:lvl1pPr>
          </a:lstStyle>
          <a:p>
            <a:pPr lvl="0" algn="ctr"/>
            <a:r>
              <a:rPr lang="en-US" dirty="0"/>
              <a:t>Click to edit Master title style</a:t>
            </a:r>
          </a:p>
        </p:txBody>
      </p:sp>
      <p:sp>
        <p:nvSpPr>
          <p:cNvPr id="10" name="Rectangle 9"/>
          <p:cNvSpPr/>
          <p:nvPr userDrawn="1"/>
        </p:nvSpPr>
        <p:spPr>
          <a:xfrm>
            <a:off x="1" y="0"/>
            <a:ext cx="60324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14" name="Parallelogram 13"/>
          <p:cNvSpPr/>
          <p:nvPr userDrawn="1"/>
        </p:nvSpPr>
        <p:spPr>
          <a:xfrm>
            <a:off x="3" y="0"/>
            <a:ext cx="5915079" cy="6858000"/>
          </a:xfrm>
          <a:prstGeom prst="parallelogram">
            <a:avLst>
              <a:gd name="adj" fmla="val 45000"/>
            </a:avLst>
          </a:prstGeom>
          <a:solidFill>
            <a:schemeClr val="accent2">
              <a:lumMod val="40000"/>
              <a:lumOff val="60000"/>
              <a:alpha val="48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solidFill>
                <a:prstClr val="white"/>
              </a:solidFill>
            </a:endParaRPr>
          </a:p>
        </p:txBody>
      </p:sp>
      <p:sp>
        <p:nvSpPr>
          <p:cNvPr id="15" name="Parallelogram 14"/>
          <p:cNvSpPr/>
          <p:nvPr userDrawn="1"/>
        </p:nvSpPr>
        <p:spPr>
          <a:xfrm>
            <a:off x="0" y="0"/>
            <a:ext cx="3231125" cy="6858000"/>
          </a:xfrm>
          <a:prstGeom prst="parallelogram">
            <a:avLst>
              <a:gd name="adj" fmla="val 81605"/>
            </a:avLst>
          </a:prstGeom>
          <a:solidFill>
            <a:schemeClr val="accent2">
              <a:lumMod val="40000"/>
              <a:lumOff val="60000"/>
              <a:alpha val="48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solidFill>
                <a:prstClr val="white"/>
              </a:solidFill>
            </a:endParaRPr>
          </a:p>
        </p:txBody>
      </p:sp>
      <p:sp>
        <p:nvSpPr>
          <p:cNvPr id="16" name="Parallelogram 15"/>
          <p:cNvSpPr/>
          <p:nvPr userDrawn="1"/>
        </p:nvSpPr>
        <p:spPr>
          <a:xfrm flipH="1">
            <a:off x="9200" y="0"/>
            <a:ext cx="4434741" cy="6858000"/>
          </a:xfrm>
          <a:prstGeom prst="parallelogram">
            <a:avLst>
              <a:gd name="adj" fmla="val 81605"/>
            </a:avLst>
          </a:prstGeom>
          <a:solidFill>
            <a:schemeClr val="accent2">
              <a:lumMod val="40000"/>
              <a:lumOff val="60000"/>
              <a:alpha val="48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solidFill>
                <a:prstClr val="white"/>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51616" y="344729"/>
            <a:ext cx="2721275" cy="877487"/>
          </a:xfrm>
          <a:prstGeom prst="rect">
            <a:avLst/>
          </a:prstGeom>
        </p:spPr>
      </p:pic>
      <p:pic>
        <p:nvPicPr>
          <p:cNvPr id="17" name="Picture 8" descr="http://www.makingtracksfunding.co.nz/assets/nzoa-logo-white-transparent-0720718e3f5f3307b24f33154c846d32.png"/>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500253" y="1404258"/>
            <a:ext cx="1224000" cy="640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341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7" name="Rectangle 6"/>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nchor="ctr"/>
          <a:lstStyle>
            <a:lvl1pPr>
              <a:defRPr sz="14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2" y="6465893"/>
            <a:ext cx="1888659"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sp>
        <p:nvSpPr>
          <p:cNvPr id="9" name="Rectangle 8"/>
          <p:cNvSpPr/>
          <p:nvPr userDrawn="1"/>
        </p:nvSpPr>
        <p:spPr>
          <a:xfrm>
            <a:off x="0" y="1170960"/>
            <a:ext cx="12192000" cy="51490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0" name="Rectangle 6"/>
          <p:cNvSpPr/>
          <p:nvPr userDrawn="1"/>
        </p:nvSpPr>
        <p:spPr>
          <a:xfrm>
            <a:off x="0" y="1170960"/>
            <a:ext cx="12193200" cy="299337"/>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200" b="1" dirty="0">
              <a:solidFill>
                <a:srgbClr val="FFFFFF"/>
              </a:solidFill>
              <a:latin typeface="+mj-lt"/>
            </a:endParaRPr>
          </a:p>
        </p:txBody>
      </p:sp>
      <p:pic>
        <p:nvPicPr>
          <p:cNvPr id="12"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userDrawn="1"/>
        </p:nvCxnSpPr>
        <p:spPr>
          <a:xfrm>
            <a:off x="1085850" y="6412712"/>
            <a:ext cx="0" cy="36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4203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7" name="Rectangle 6"/>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nchor="ctr"/>
          <a:lstStyle>
            <a:lvl1pPr>
              <a:defRPr sz="14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sp>
        <p:nvSpPr>
          <p:cNvPr id="9" name="Rectangle 8"/>
          <p:cNvSpPr/>
          <p:nvPr userDrawn="1"/>
        </p:nvSpPr>
        <p:spPr>
          <a:xfrm>
            <a:off x="0" y="1170960"/>
            <a:ext cx="12192000" cy="51490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0" name="Rectangle 6"/>
          <p:cNvSpPr/>
          <p:nvPr userDrawn="1"/>
        </p:nvSpPr>
        <p:spPr>
          <a:xfrm>
            <a:off x="0" y="1170960"/>
            <a:ext cx="12193200" cy="299337"/>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200" b="1" dirty="0">
              <a:solidFill>
                <a:srgbClr val="FFFFFF"/>
              </a:solidFill>
              <a:latin typeface="+mj-lt"/>
            </a:endParaRPr>
          </a:p>
        </p:txBody>
      </p:sp>
      <p:pic>
        <p:nvPicPr>
          <p:cNvPr id="12"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userDrawn="1"/>
        </p:nvCxnSpPr>
        <p:spPr>
          <a:xfrm>
            <a:off x="1085850" y="6412712"/>
            <a:ext cx="0" cy="36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6233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7" name="Rectangle 6"/>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nchor="ctr"/>
          <a:lstStyle>
            <a:lvl1pPr>
              <a:defRPr sz="14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sp>
        <p:nvSpPr>
          <p:cNvPr id="9" name="Rectangle 8"/>
          <p:cNvSpPr/>
          <p:nvPr userDrawn="1"/>
        </p:nvSpPr>
        <p:spPr>
          <a:xfrm>
            <a:off x="0" y="1170960"/>
            <a:ext cx="12192000" cy="51490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0" name="Rectangle 6"/>
          <p:cNvSpPr/>
          <p:nvPr userDrawn="1"/>
        </p:nvSpPr>
        <p:spPr>
          <a:xfrm>
            <a:off x="0" y="1170960"/>
            <a:ext cx="12193200" cy="299337"/>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200" b="1" dirty="0">
              <a:solidFill>
                <a:srgbClr val="FFFFFF"/>
              </a:solidFill>
              <a:latin typeface="+mj-lt"/>
            </a:endParaRPr>
          </a:p>
        </p:txBody>
      </p:sp>
      <p:pic>
        <p:nvPicPr>
          <p:cNvPr id="12"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userDrawn="1"/>
        </p:nvCxnSpPr>
        <p:spPr>
          <a:xfrm>
            <a:off x="1085850" y="6412712"/>
            <a:ext cx="0" cy="36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0261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7" name="Rectangle 6"/>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nchor="ctr"/>
          <a:lstStyle>
            <a:lvl1pPr>
              <a:defRPr sz="14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sp>
        <p:nvSpPr>
          <p:cNvPr id="9" name="Rectangle 8"/>
          <p:cNvSpPr/>
          <p:nvPr userDrawn="1"/>
        </p:nvSpPr>
        <p:spPr>
          <a:xfrm>
            <a:off x="0" y="1170960"/>
            <a:ext cx="12192000" cy="51490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0" name="Rectangle 6"/>
          <p:cNvSpPr/>
          <p:nvPr userDrawn="1"/>
        </p:nvSpPr>
        <p:spPr>
          <a:xfrm>
            <a:off x="0" y="1170960"/>
            <a:ext cx="12193200" cy="299337"/>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200" b="1" dirty="0">
              <a:solidFill>
                <a:srgbClr val="FFFFFF"/>
              </a:solidFill>
              <a:latin typeface="+mj-lt"/>
            </a:endParaRPr>
          </a:p>
        </p:txBody>
      </p:sp>
      <p:pic>
        <p:nvPicPr>
          <p:cNvPr id="12"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userDrawn="1"/>
        </p:nvCxnSpPr>
        <p:spPr>
          <a:xfrm>
            <a:off x="1085850" y="6412712"/>
            <a:ext cx="0" cy="36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83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7" name="Rectangle 6"/>
          <p:cNvSpPr/>
          <p:nvPr userDrawn="1"/>
        </p:nvSpPr>
        <p:spPr>
          <a:xfrm>
            <a:off x="-17065" y="2"/>
            <a:ext cx="12209065" cy="98107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 name="Title 1"/>
          <p:cNvSpPr>
            <a:spLocks noGrp="1"/>
          </p:cNvSpPr>
          <p:nvPr>
            <p:ph type="title"/>
          </p:nvPr>
        </p:nvSpPr>
        <p:spPr>
          <a:xfrm>
            <a:off x="296333" y="184377"/>
            <a:ext cx="11717867" cy="621845"/>
          </a:xfrm>
          <a:prstGeom prst="rect">
            <a:avLst/>
          </a:prstGeom>
        </p:spPr>
        <p:txBody>
          <a:bodyPr anchor="ctr"/>
          <a:lstStyle>
            <a:lvl1pPr>
              <a:defRPr sz="1400">
                <a:solidFill>
                  <a:schemeClr val="bg1"/>
                </a:solidFill>
                <a:latin typeface="Candara" panose="020E0502030303020204" pitchFamily="34" charset="0"/>
              </a:defRPr>
            </a:lvl1pPr>
          </a:lstStyle>
          <a:p>
            <a:r>
              <a:rPr lang="en-US" dirty="0"/>
              <a:t>Click to edit Master title style</a:t>
            </a:r>
          </a:p>
        </p:txBody>
      </p:sp>
      <p:cxnSp>
        <p:nvCxnSpPr>
          <p:cNvPr id="11" name="Straight Connector 10"/>
          <p:cNvCxnSpPr/>
          <p:nvPr userDrawn="1"/>
        </p:nvCxnSpPr>
        <p:spPr>
          <a:xfrm>
            <a:off x="-17065" y="6324237"/>
            <a:ext cx="12209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0303343" y="6465893"/>
            <a:ext cx="1888658" cy="246221"/>
          </a:xfrm>
          <a:prstGeom prst="rect">
            <a:avLst/>
          </a:prstGeom>
          <a:noFill/>
        </p:spPr>
        <p:txBody>
          <a:bodyPr wrap="none" rtlCol="0">
            <a:spAutoFit/>
          </a:bodyPr>
          <a:lstStyle/>
          <a:p>
            <a:pPr algn="r"/>
            <a:r>
              <a:rPr lang="en-NZ" sz="1000" dirty="0">
                <a:solidFill>
                  <a:schemeClr val="tx1">
                    <a:lumMod val="65000"/>
                    <a:lumOff val="35000"/>
                  </a:schemeClr>
                </a:solidFill>
                <a:latin typeface="+mj-lt"/>
              </a:rPr>
              <a:t>Colmar Brunton 2018 | SLIDE</a:t>
            </a:r>
            <a:r>
              <a:rPr lang="en-NZ" sz="1000" baseline="0" dirty="0"/>
              <a:t> </a:t>
            </a:r>
            <a:fld id="{D576C956-1046-4348-96A6-545805B6AAF6}" type="slidenum">
              <a:rPr lang="en-NZ" sz="1000" b="1" baseline="0" smtClean="0">
                <a:solidFill>
                  <a:schemeClr val="bg1">
                    <a:lumMod val="50000"/>
                  </a:schemeClr>
                </a:solidFill>
                <a:latin typeface="Arial" panose="020B0604020202020204" pitchFamily="34" charset="0"/>
                <a:cs typeface="Arial" panose="020B0604020202020204" pitchFamily="34" charset="0"/>
              </a:rPr>
              <a:pPr algn="r"/>
              <a:t>‹#›</a:t>
            </a:fld>
            <a:endParaRPr lang="en-NZ" sz="1000" b="1" dirty="0">
              <a:solidFill>
                <a:schemeClr val="bg1">
                  <a:lumMod val="50000"/>
                </a:schemeClr>
              </a:solidFill>
              <a:latin typeface="Arial" panose="020B0604020202020204" pitchFamily="34" charset="0"/>
              <a:cs typeface="Arial" panose="020B0604020202020204" pitchFamily="34" charset="0"/>
            </a:endParaRPr>
          </a:p>
        </p:txBody>
      </p:sp>
      <p:sp>
        <p:nvSpPr>
          <p:cNvPr id="9" name="Rectangle 8"/>
          <p:cNvSpPr/>
          <p:nvPr userDrawn="1"/>
        </p:nvSpPr>
        <p:spPr>
          <a:xfrm>
            <a:off x="0" y="1170960"/>
            <a:ext cx="12192000" cy="51490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0" name="Rectangle 6"/>
          <p:cNvSpPr/>
          <p:nvPr userDrawn="1"/>
        </p:nvSpPr>
        <p:spPr>
          <a:xfrm>
            <a:off x="0" y="1170960"/>
            <a:ext cx="12193200" cy="299337"/>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200" b="1" dirty="0">
              <a:solidFill>
                <a:srgbClr val="FFFFFF"/>
              </a:solidFill>
              <a:latin typeface="+mj-lt"/>
            </a:endParaRPr>
          </a:p>
        </p:txBody>
      </p:sp>
      <p:pic>
        <p:nvPicPr>
          <p:cNvPr id="12" name="Picture 2" descr="http://nzonair.govt.nz/images/logo-small.png?156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4512" t="12811" r="16060" b="15644"/>
          <a:stretch/>
        </p:blipFill>
        <p:spPr bwMode="auto">
          <a:xfrm>
            <a:off x="93746" y="6372183"/>
            <a:ext cx="866339" cy="46740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userDrawn="1"/>
        </p:nvCxnSpPr>
        <p:spPr>
          <a:xfrm>
            <a:off x="1085850" y="6412712"/>
            <a:ext cx="0" cy="36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6093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6/7/2018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555217240"/>
      </p:ext>
    </p:extLst>
  </p:cSld>
  <p:clrMap bg1="lt1" tx1="dk1" bg2="lt2" tx2="dk2" accent1="accent1" accent2="accent2" accent3="accent3" accent4="accent4" accent5="accent5" accent6="accent6" hlink="hlink" folHlink="folHlink"/>
  <p:sldLayoutIdLst>
    <p:sldLayoutId id="2147483679" r:id="rId1"/>
    <p:sldLayoutId id="2147483681" r:id="rId2"/>
    <p:sldLayoutId id="2147483690" r:id="rId3"/>
    <p:sldLayoutId id="2147483692" r:id="rId4"/>
    <p:sldLayoutId id="2147483696" r:id="rId5"/>
    <p:sldLayoutId id="2147483697" r:id="rId6"/>
    <p:sldLayoutId id="2147483698" r:id="rId7"/>
    <p:sldLayoutId id="2147483699" r:id="rId8"/>
    <p:sldLayoutId id="2147483700" r:id="rId9"/>
    <p:sldLayoutId id="2147483701" r:id="rId10"/>
    <p:sldLayoutId id="2147483703" r:id="rId11"/>
    <p:sldLayoutId id="2147483704" r:id="rId12"/>
    <p:sldLayoutId id="2147483709" r:id="rId13"/>
    <p:sldLayoutId id="2147483710" r:id="rId14"/>
    <p:sldLayoutId id="2147483673" r:id="rId15"/>
    <p:sldLayoutId id="2147483672" r:id="rId16"/>
    <p:sldLayoutId id="2147483671" r:id="rId17"/>
    <p:sldLayoutId id="2147483670"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2.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11.sv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00656" y="3688772"/>
            <a:ext cx="2635827" cy="725199"/>
          </a:xfrm>
        </p:spPr>
        <p:txBody>
          <a:bodyPr>
            <a:normAutofit/>
          </a:bodyPr>
          <a:lstStyle/>
          <a:p>
            <a:r>
              <a:rPr lang="en-NZ" sz="3600" b="1" dirty="0">
                <a:solidFill>
                  <a:schemeClr val="bg1"/>
                </a:solidFill>
                <a:latin typeface="+mj-lt"/>
              </a:rPr>
              <a:t>NZ ON AIR</a:t>
            </a:r>
          </a:p>
        </p:txBody>
      </p:sp>
      <p:sp>
        <p:nvSpPr>
          <p:cNvPr id="3" name="Subtitle 2"/>
          <p:cNvSpPr>
            <a:spLocks noGrp="1"/>
          </p:cNvSpPr>
          <p:nvPr>
            <p:ph type="subTitle" idx="1"/>
          </p:nvPr>
        </p:nvSpPr>
        <p:spPr>
          <a:xfrm>
            <a:off x="7855528" y="5056768"/>
            <a:ext cx="4326082" cy="1655762"/>
          </a:xfrm>
        </p:spPr>
        <p:txBody>
          <a:bodyPr>
            <a:normAutofit/>
          </a:bodyPr>
          <a:lstStyle/>
          <a:p>
            <a:r>
              <a:rPr lang="en-NZ" sz="2000" b="1" dirty="0">
                <a:solidFill>
                  <a:srgbClr val="7ED7E3"/>
                </a:solidFill>
                <a:latin typeface="+mj-lt"/>
              </a:rPr>
              <a:t>PUBLIC AWARENESS AND </a:t>
            </a:r>
          </a:p>
          <a:p>
            <a:r>
              <a:rPr lang="en-NZ" sz="2000" b="1" dirty="0">
                <a:solidFill>
                  <a:srgbClr val="7ED7E3"/>
                </a:solidFill>
                <a:latin typeface="+mj-lt"/>
              </a:rPr>
              <a:t>ATTITUDES SURVEY</a:t>
            </a:r>
          </a:p>
          <a:p>
            <a:r>
              <a:rPr lang="en-NZ" sz="3200" b="1" dirty="0">
                <a:solidFill>
                  <a:srgbClr val="7ED7E3"/>
                </a:solidFill>
                <a:latin typeface="+mj-lt"/>
              </a:rPr>
              <a:t>2018</a:t>
            </a:r>
          </a:p>
        </p:txBody>
      </p:sp>
    </p:spTree>
    <p:extLst>
      <p:ext uri="{BB962C8B-B14F-4D97-AF65-F5344CB8AC3E}">
        <p14:creationId xmlns:p14="http://schemas.microsoft.com/office/powerpoint/2010/main" val="1828822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xmlns="" id="{F21D0D83-9B57-4151-BA7B-30896917587E}"/>
              </a:ext>
            </a:extLst>
          </p:cNvPr>
          <p:cNvGraphicFramePr/>
          <p:nvPr>
            <p:extLst>
              <p:ext uri="{D42A27DB-BD31-4B8C-83A1-F6EECF244321}">
                <p14:modId xmlns:p14="http://schemas.microsoft.com/office/powerpoint/2010/main" val="2653392224"/>
              </p:ext>
            </p:extLst>
          </p:nvPr>
        </p:nvGraphicFramePr>
        <p:xfrm>
          <a:off x="769121" y="1516697"/>
          <a:ext cx="9970879" cy="4791824"/>
        </p:xfrm>
        <a:graphic>
          <a:graphicData uri="http://schemas.openxmlformats.org/drawingml/2006/chart">
            <c:chart xmlns:c="http://schemas.openxmlformats.org/drawingml/2006/chart" xmlns:r="http://schemas.openxmlformats.org/officeDocument/2006/relationships" r:id="rId2"/>
          </a:graphicData>
        </a:graphic>
      </p:graphicFrame>
      <p:sp>
        <p:nvSpPr>
          <p:cNvPr id="41" name="Rectangle 40"/>
          <p:cNvSpPr/>
          <p:nvPr/>
        </p:nvSpPr>
        <p:spPr>
          <a:xfrm>
            <a:off x="526991" y="1602156"/>
            <a:ext cx="11138018" cy="1237141"/>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ln>
                <a:solidFill>
                  <a:schemeClr val="tx1">
                    <a:lumMod val="50000"/>
                    <a:lumOff val="50000"/>
                  </a:schemeClr>
                </a:solidFill>
              </a:ln>
            </a:endParaRPr>
          </a:p>
        </p:txBody>
      </p:sp>
      <p:sp>
        <p:nvSpPr>
          <p:cNvPr id="42" name="Rectangle 41"/>
          <p:cNvSpPr/>
          <p:nvPr/>
        </p:nvSpPr>
        <p:spPr>
          <a:xfrm>
            <a:off x="526991" y="2839298"/>
            <a:ext cx="11138018" cy="710785"/>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ln>
                <a:solidFill>
                  <a:schemeClr val="tx1">
                    <a:lumMod val="50000"/>
                    <a:lumOff val="50000"/>
                  </a:schemeClr>
                </a:solidFill>
              </a:ln>
            </a:endParaRPr>
          </a:p>
        </p:txBody>
      </p:sp>
      <p:sp>
        <p:nvSpPr>
          <p:cNvPr id="2" name="Title 1"/>
          <p:cNvSpPr>
            <a:spLocks noGrp="1"/>
          </p:cNvSpPr>
          <p:nvPr>
            <p:ph type="title"/>
          </p:nvPr>
        </p:nvSpPr>
        <p:spPr>
          <a:xfrm>
            <a:off x="296333" y="184385"/>
            <a:ext cx="11501855" cy="621845"/>
          </a:xfrm>
        </p:spPr>
        <p:txBody>
          <a:bodyPr>
            <a:normAutofit/>
          </a:bodyPr>
          <a:lstStyle/>
          <a:p>
            <a:r>
              <a:rPr lang="en-NZ" dirty="0">
                <a:latin typeface="+mj-lt"/>
              </a:rPr>
              <a:t>When it comes to top-of-mind awareness of what NZ On Air does, around a third of those aware of NZ On Air know of your funding role, and one in four think you are a broadcaster.</a:t>
            </a:r>
          </a:p>
        </p:txBody>
      </p:sp>
      <p:sp>
        <p:nvSpPr>
          <p:cNvPr id="4" name="Rectangle 3"/>
          <p:cNvSpPr/>
          <p:nvPr/>
        </p:nvSpPr>
        <p:spPr>
          <a:xfrm>
            <a:off x="1095375" y="6393662"/>
            <a:ext cx="3732112" cy="400110"/>
          </a:xfrm>
          <a:prstGeom prst="rect">
            <a:avLst/>
          </a:prstGeom>
        </p:spPr>
        <p:txBody>
          <a:bodyPr wrap="none">
            <a:spAutoFit/>
          </a:bodyPr>
          <a:lstStyle/>
          <a:p>
            <a:pPr defTabSz="633039"/>
            <a:r>
              <a:rPr lang="en-NZ" sz="1000" dirty="0">
                <a:solidFill>
                  <a:schemeClr val="tx1">
                    <a:lumMod val="75000"/>
                    <a:lumOff val="25000"/>
                  </a:schemeClr>
                </a:solidFill>
                <a:latin typeface="+mj-lt"/>
                <a:cs typeface="Arial" panose="020B0604020202020204" pitchFamily="34" charset="0"/>
              </a:rPr>
              <a:t>Base: All New Zealanders who are aware of NZ On Air, 2018 (n=566).</a:t>
            </a:r>
          </a:p>
          <a:p>
            <a:pPr defTabSz="633039"/>
            <a:r>
              <a:rPr lang="en-NZ" sz="1000" dirty="0">
                <a:solidFill>
                  <a:schemeClr val="tx1">
                    <a:lumMod val="75000"/>
                    <a:lumOff val="25000"/>
                  </a:schemeClr>
                </a:solidFill>
                <a:latin typeface="+mj-lt"/>
                <a:cs typeface="Arial" panose="020B0604020202020204" pitchFamily="34" charset="0"/>
              </a:rPr>
              <a:t>Source: A2.</a:t>
            </a:r>
          </a:p>
        </p:txBody>
      </p:sp>
      <p:sp>
        <p:nvSpPr>
          <p:cNvPr id="3" name="Rectangle 2"/>
          <p:cNvSpPr/>
          <p:nvPr/>
        </p:nvSpPr>
        <p:spPr>
          <a:xfrm>
            <a:off x="296333" y="1169249"/>
            <a:ext cx="6334683" cy="276999"/>
          </a:xfrm>
          <a:prstGeom prst="rect">
            <a:avLst/>
          </a:prstGeom>
        </p:spPr>
        <p:txBody>
          <a:bodyPr wrap="none">
            <a:spAutoFit/>
          </a:bodyPr>
          <a:lstStyle/>
          <a:p>
            <a:pPr defTabSz="633039"/>
            <a:r>
              <a:rPr lang="en-NZ" sz="1200" i="1" dirty="0">
                <a:solidFill>
                  <a:schemeClr val="bg1"/>
                </a:solidFill>
                <a:latin typeface="+mj-lt"/>
              </a:rPr>
              <a:t>Q: ‘Can you please tell me everything you know about what NZ On Air does?’ (Open ended question)</a:t>
            </a:r>
          </a:p>
        </p:txBody>
      </p:sp>
      <p:sp>
        <p:nvSpPr>
          <p:cNvPr id="36" name="Rectangle 35"/>
          <p:cNvSpPr/>
          <p:nvPr/>
        </p:nvSpPr>
        <p:spPr>
          <a:xfrm>
            <a:off x="10128260" y="2809880"/>
            <a:ext cx="1424940" cy="769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i="1" dirty="0">
                <a:solidFill>
                  <a:schemeClr val="tx1">
                    <a:lumMod val="65000"/>
                    <a:lumOff val="35000"/>
                  </a:schemeClr>
                </a:solidFill>
                <a:latin typeface="+mj-lt"/>
              </a:rPr>
              <a:t>NETT: Broadcasting</a:t>
            </a:r>
          </a:p>
          <a:p>
            <a:pPr algn="ctr"/>
            <a:r>
              <a:rPr lang="en-NZ" sz="1200" i="1" dirty="0">
                <a:solidFill>
                  <a:schemeClr val="tx1">
                    <a:lumMod val="65000"/>
                    <a:lumOff val="35000"/>
                  </a:schemeClr>
                </a:solidFill>
                <a:latin typeface="+mj-lt"/>
              </a:rPr>
              <a:t>24%</a:t>
            </a:r>
          </a:p>
        </p:txBody>
      </p:sp>
      <p:sp>
        <p:nvSpPr>
          <p:cNvPr id="5" name="Rectangle 4"/>
          <p:cNvSpPr/>
          <p:nvPr/>
        </p:nvSpPr>
        <p:spPr>
          <a:xfrm>
            <a:off x="10299710" y="1873140"/>
            <a:ext cx="1082040" cy="6577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i="1" dirty="0">
                <a:solidFill>
                  <a:schemeClr val="tx1">
                    <a:lumMod val="65000"/>
                    <a:lumOff val="35000"/>
                  </a:schemeClr>
                </a:solidFill>
                <a:latin typeface="+mj-lt"/>
              </a:rPr>
              <a:t>NETT: Funding</a:t>
            </a:r>
          </a:p>
          <a:p>
            <a:pPr algn="ctr"/>
            <a:r>
              <a:rPr lang="en-NZ" sz="1200" i="1" dirty="0">
                <a:solidFill>
                  <a:schemeClr val="tx1">
                    <a:lumMod val="65000"/>
                    <a:lumOff val="35000"/>
                  </a:schemeClr>
                </a:solidFill>
                <a:latin typeface="+mj-lt"/>
              </a:rPr>
              <a:t>35%</a:t>
            </a:r>
          </a:p>
        </p:txBody>
      </p:sp>
    </p:spTree>
    <p:extLst>
      <p:ext uri="{BB962C8B-B14F-4D97-AF65-F5344CB8AC3E}">
        <p14:creationId xmlns:p14="http://schemas.microsoft.com/office/powerpoint/2010/main" val="3081485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333" y="184377"/>
            <a:ext cx="11717867" cy="621845"/>
          </a:xfrm>
        </p:spPr>
        <p:txBody>
          <a:bodyPr/>
          <a:lstStyle/>
          <a:p>
            <a:r>
              <a:rPr lang="en-NZ" dirty="0">
                <a:latin typeface="+mj-lt"/>
              </a:rPr>
              <a:t>Awareness of NZ On Air’s support for community broadcasting, music, and digital media appears to be trending upwards, although the increases are not statistically significant.</a:t>
            </a:r>
          </a:p>
        </p:txBody>
      </p:sp>
      <p:sp>
        <p:nvSpPr>
          <p:cNvPr id="4" name="Rectangle 3"/>
          <p:cNvSpPr/>
          <p:nvPr/>
        </p:nvSpPr>
        <p:spPr>
          <a:xfrm>
            <a:off x="1095375" y="6394362"/>
            <a:ext cx="6793848" cy="400110"/>
          </a:xfrm>
          <a:prstGeom prst="rect">
            <a:avLst/>
          </a:prstGeom>
        </p:spPr>
        <p:txBody>
          <a:bodyPr wrap="none">
            <a:spAutoFit/>
          </a:bodyPr>
          <a:lstStyle/>
          <a:p>
            <a:pPr defTabSz="633039"/>
            <a:r>
              <a:rPr lang="en-NZ" sz="1000" dirty="0">
                <a:solidFill>
                  <a:schemeClr val="tx1">
                    <a:lumMod val="75000"/>
                    <a:lumOff val="25000"/>
                  </a:schemeClr>
                </a:solidFill>
                <a:latin typeface="+mj-lt"/>
                <a:cs typeface="Arial" panose="020B0604020202020204" pitchFamily="34" charset="0"/>
              </a:rPr>
              <a:t>Base: All New Zealanders who are aware of NZ On Air, 2018 (n=566), 2017 (n=553), 2016 (n=540), 2015 (n=553), 2014 (n=458). </a:t>
            </a:r>
          </a:p>
          <a:p>
            <a:pPr defTabSz="633039"/>
            <a:r>
              <a:rPr lang="en-NZ" sz="1000" dirty="0">
                <a:solidFill>
                  <a:schemeClr val="tx1">
                    <a:lumMod val="75000"/>
                    <a:lumOff val="25000"/>
                  </a:schemeClr>
                </a:solidFill>
                <a:latin typeface="+mj-lt"/>
                <a:cs typeface="Arial" panose="020B0604020202020204" pitchFamily="34" charset="0"/>
              </a:rPr>
              <a:t>Source: A3.</a:t>
            </a:r>
          </a:p>
        </p:txBody>
      </p:sp>
      <p:graphicFrame>
        <p:nvGraphicFramePr>
          <p:cNvPr id="9" name="Chart 8"/>
          <p:cNvGraphicFramePr/>
          <p:nvPr>
            <p:extLst>
              <p:ext uri="{D42A27DB-BD31-4B8C-83A1-F6EECF244321}">
                <p14:modId xmlns:p14="http://schemas.microsoft.com/office/powerpoint/2010/main" val="831301025"/>
              </p:ext>
            </p:extLst>
          </p:nvPr>
        </p:nvGraphicFramePr>
        <p:xfrm>
          <a:off x="123825" y="1864644"/>
          <a:ext cx="11886943" cy="4225693"/>
        </p:xfrm>
        <a:graphic>
          <a:graphicData uri="http://schemas.openxmlformats.org/drawingml/2006/chart">
            <c:chart xmlns:c="http://schemas.openxmlformats.org/drawingml/2006/chart" xmlns:r="http://schemas.openxmlformats.org/officeDocument/2006/relationships" r:id="rId2"/>
          </a:graphicData>
        </a:graphic>
      </p:graphicFrame>
      <p:sp>
        <p:nvSpPr>
          <p:cNvPr id="10" name="Oval 9"/>
          <p:cNvSpPr/>
          <p:nvPr/>
        </p:nvSpPr>
        <p:spPr>
          <a:xfrm>
            <a:off x="9449847" y="2065092"/>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1" name="Oval 10"/>
          <p:cNvSpPr/>
          <p:nvPr/>
        </p:nvSpPr>
        <p:spPr>
          <a:xfrm>
            <a:off x="9449847" y="2654435"/>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2" name="Oval 11"/>
          <p:cNvSpPr/>
          <p:nvPr/>
        </p:nvSpPr>
        <p:spPr>
          <a:xfrm>
            <a:off x="9449847" y="3237119"/>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3" name="Oval 12"/>
          <p:cNvSpPr/>
          <p:nvPr/>
        </p:nvSpPr>
        <p:spPr>
          <a:xfrm>
            <a:off x="9449847" y="3816088"/>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4" name="Oval 13"/>
          <p:cNvSpPr/>
          <p:nvPr/>
        </p:nvSpPr>
        <p:spPr>
          <a:xfrm>
            <a:off x="9449847" y="4396344"/>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grpSp>
        <p:nvGrpSpPr>
          <p:cNvPr id="28" name="Group 23"/>
          <p:cNvGrpSpPr>
            <a:grpSpLocks noChangeAspect="1"/>
          </p:cNvGrpSpPr>
          <p:nvPr/>
        </p:nvGrpSpPr>
        <p:grpSpPr bwMode="auto">
          <a:xfrm>
            <a:off x="9531123" y="2162895"/>
            <a:ext cx="275994" cy="249456"/>
            <a:chOff x="1399" y="889"/>
            <a:chExt cx="2964" cy="2679"/>
          </a:xfrm>
          <a:solidFill>
            <a:srgbClr val="04617B"/>
          </a:solidFill>
        </p:grpSpPr>
        <p:sp>
          <p:nvSpPr>
            <p:cNvPr id="29" name="Freeform 24"/>
            <p:cNvSpPr>
              <a:spLocks/>
            </p:cNvSpPr>
            <p:nvPr/>
          </p:nvSpPr>
          <p:spPr bwMode="auto">
            <a:xfrm>
              <a:off x="1529" y="3365"/>
              <a:ext cx="125" cy="203"/>
            </a:xfrm>
            <a:custGeom>
              <a:avLst/>
              <a:gdLst>
                <a:gd name="T0" fmla="*/ 0 w 53"/>
                <a:gd name="T1" fmla="*/ 86 h 86"/>
                <a:gd name="T2" fmla="*/ 53 w 53"/>
                <a:gd name="T3" fmla="*/ 53 h 86"/>
                <a:gd name="T4" fmla="*/ 53 w 53"/>
                <a:gd name="T5" fmla="*/ 0 h 86"/>
                <a:gd name="T6" fmla="*/ 0 w 53"/>
                <a:gd name="T7" fmla="*/ 0 h 86"/>
                <a:gd name="T8" fmla="*/ 0 w 53"/>
                <a:gd name="T9" fmla="*/ 86 h 86"/>
              </a:gdLst>
              <a:ahLst/>
              <a:cxnLst>
                <a:cxn ang="0">
                  <a:pos x="T0" y="T1"/>
                </a:cxn>
                <a:cxn ang="0">
                  <a:pos x="T2" y="T3"/>
                </a:cxn>
                <a:cxn ang="0">
                  <a:pos x="T4" y="T5"/>
                </a:cxn>
                <a:cxn ang="0">
                  <a:pos x="T6" y="T7"/>
                </a:cxn>
                <a:cxn ang="0">
                  <a:pos x="T8" y="T9"/>
                </a:cxn>
              </a:cxnLst>
              <a:rect l="0" t="0" r="r" b="b"/>
              <a:pathLst>
                <a:path w="53" h="86">
                  <a:moveTo>
                    <a:pt x="0" y="86"/>
                  </a:moveTo>
                  <a:cubicBezTo>
                    <a:pt x="0" y="86"/>
                    <a:pt x="53" y="86"/>
                    <a:pt x="53" y="53"/>
                  </a:cubicBezTo>
                  <a:cubicBezTo>
                    <a:pt x="53" y="0"/>
                    <a:pt x="53" y="0"/>
                    <a:pt x="53" y="0"/>
                  </a:cubicBezTo>
                  <a:cubicBezTo>
                    <a:pt x="0" y="0"/>
                    <a:pt x="0" y="0"/>
                    <a:pt x="0" y="0"/>
                  </a:cubicBezTo>
                  <a:lnTo>
                    <a:pt x="0" y="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0" name="Freeform 25"/>
            <p:cNvSpPr>
              <a:spLocks/>
            </p:cNvSpPr>
            <p:nvPr/>
          </p:nvSpPr>
          <p:spPr bwMode="auto">
            <a:xfrm>
              <a:off x="4111" y="3365"/>
              <a:ext cx="125" cy="203"/>
            </a:xfrm>
            <a:custGeom>
              <a:avLst/>
              <a:gdLst>
                <a:gd name="T0" fmla="*/ 0 w 53"/>
                <a:gd name="T1" fmla="*/ 53 h 86"/>
                <a:gd name="T2" fmla="*/ 53 w 53"/>
                <a:gd name="T3" fmla="*/ 86 h 86"/>
                <a:gd name="T4" fmla="*/ 53 w 53"/>
                <a:gd name="T5" fmla="*/ 0 h 86"/>
                <a:gd name="T6" fmla="*/ 0 w 53"/>
                <a:gd name="T7" fmla="*/ 0 h 86"/>
                <a:gd name="T8" fmla="*/ 0 w 53"/>
                <a:gd name="T9" fmla="*/ 53 h 86"/>
              </a:gdLst>
              <a:ahLst/>
              <a:cxnLst>
                <a:cxn ang="0">
                  <a:pos x="T0" y="T1"/>
                </a:cxn>
                <a:cxn ang="0">
                  <a:pos x="T2" y="T3"/>
                </a:cxn>
                <a:cxn ang="0">
                  <a:pos x="T4" y="T5"/>
                </a:cxn>
                <a:cxn ang="0">
                  <a:pos x="T6" y="T7"/>
                </a:cxn>
                <a:cxn ang="0">
                  <a:pos x="T8" y="T9"/>
                </a:cxn>
              </a:cxnLst>
              <a:rect l="0" t="0" r="r" b="b"/>
              <a:pathLst>
                <a:path w="53" h="86">
                  <a:moveTo>
                    <a:pt x="0" y="53"/>
                  </a:moveTo>
                  <a:cubicBezTo>
                    <a:pt x="0" y="86"/>
                    <a:pt x="53" y="86"/>
                    <a:pt x="53" y="86"/>
                  </a:cubicBezTo>
                  <a:cubicBezTo>
                    <a:pt x="53" y="0"/>
                    <a:pt x="53" y="0"/>
                    <a:pt x="53" y="0"/>
                  </a:cubicBezTo>
                  <a:cubicBezTo>
                    <a:pt x="0" y="0"/>
                    <a:pt x="0" y="0"/>
                    <a:pt x="0" y="0"/>
                  </a:cubicBezTo>
                  <a:lnTo>
                    <a:pt x="0" y="5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1" name="Rectangle 26"/>
            <p:cNvSpPr>
              <a:spLocks noChangeArrowheads="1"/>
            </p:cNvSpPr>
            <p:nvPr/>
          </p:nvSpPr>
          <p:spPr bwMode="auto">
            <a:xfrm>
              <a:off x="1564" y="2819"/>
              <a:ext cx="2679" cy="38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2" name="Freeform 27"/>
            <p:cNvSpPr>
              <a:spLocks noEditPoints="1"/>
            </p:cNvSpPr>
            <p:nvPr/>
          </p:nvSpPr>
          <p:spPr bwMode="auto">
            <a:xfrm>
              <a:off x="1399" y="889"/>
              <a:ext cx="2964" cy="2424"/>
            </a:xfrm>
            <a:custGeom>
              <a:avLst/>
              <a:gdLst>
                <a:gd name="T0" fmla="*/ 826 w 1255"/>
                <a:gd name="T1" fmla="*/ 777 h 1026"/>
                <a:gd name="T2" fmla="*/ 728 w 1255"/>
                <a:gd name="T3" fmla="*/ 748 h 1026"/>
                <a:gd name="T4" fmla="*/ 728 w 1255"/>
                <a:gd name="T5" fmla="*/ 689 h 1026"/>
                <a:gd name="T6" fmla="*/ 1165 w 1255"/>
                <a:gd name="T7" fmla="*/ 689 h 1026"/>
                <a:gd name="T8" fmla="*/ 1200 w 1255"/>
                <a:gd name="T9" fmla="*/ 660 h 1026"/>
                <a:gd name="T10" fmla="*/ 1200 w 1255"/>
                <a:gd name="T11" fmla="*/ 30 h 1026"/>
                <a:gd name="T12" fmla="*/ 1165 w 1255"/>
                <a:gd name="T13" fmla="*/ 0 h 1026"/>
                <a:gd name="T14" fmla="*/ 87 w 1255"/>
                <a:gd name="T15" fmla="*/ 0 h 1026"/>
                <a:gd name="T16" fmla="*/ 53 w 1255"/>
                <a:gd name="T17" fmla="*/ 30 h 1026"/>
                <a:gd name="T18" fmla="*/ 53 w 1255"/>
                <a:gd name="T19" fmla="*/ 660 h 1026"/>
                <a:gd name="T20" fmla="*/ 87 w 1255"/>
                <a:gd name="T21" fmla="*/ 689 h 1026"/>
                <a:gd name="T22" fmla="*/ 524 w 1255"/>
                <a:gd name="T23" fmla="*/ 689 h 1026"/>
                <a:gd name="T24" fmla="*/ 524 w 1255"/>
                <a:gd name="T25" fmla="*/ 748 h 1026"/>
                <a:gd name="T26" fmla="*/ 426 w 1255"/>
                <a:gd name="T27" fmla="*/ 777 h 1026"/>
                <a:gd name="T28" fmla="*/ 0 w 1255"/>
                <a:gd name="T29" fmla="*/ 777 h 1026"/>
                <a:gd name="T30" fmla="*/ 0 w 1255"/>
                <a:gd name="T31" fmla="*/ 1026 h 1026"/>
                <a:gd name="T32" fmla="*/ 1255 w 1255"/>
                <a:gd name="T33" fmla="*/ 1026 h 1026"/>
                <a:gd name="T34" fmla="*/ 1255 w 1255"/>
                <a:gd name="T35" fmla="*/ 777 h 1026"/>
                <a:gd name="T36" fmla="*/ 826 w 1255"/>
                <a:gd name="T37" fmla="*/ 777 h 1026"/>
                <a:gd name="T38" fmla="*/ 106 w 1255"/>
                <a:gd name="T39" fmla="*/ 605 h 1026"/>
                <a:gd name="T40" fmla="*/ 106 w 1255"/>
                <a:gd name="T41" fmla="*/ 49 h 1026"/>
                <a:gd name="T42" fmla="*/ 1147 w 1255"/>
                <a:gd name="T43" fmla="*/ 49 h 1026"/>
                <a:gd name="T44" fmla="*/ 1147 w 1255"/>
                <a:gd name="T45" fmla="*/ 605 h 1026"/>
                <a:gd name="T46" fmla="*/ 106 w 1255"/>
                <a:gd name="T47" fmla="*/ 605 h 1026"/>
                <a:gd name="T48" fmla="*/ 1222 w 1255"/>
                <a:gd name="T49" fmla="*/ 998 h 1026"/>
                <a:gd name="T50" fmla="*/ 52 w 1255"/>
                <a:gd name="T51" fmla="*/ 998 h 1026"/>
                <a:gd name="T52" fmla="*/ 52 w 1255"/>
                <a:gd name="T53" fmla="*/ 800 h 1026"/>
                <a:gd name="T54" fmla="*/ 1222 w 1255"/>
                <a:gd name="T55" fmla="*/ 800 h 1026"/>
                <a:gd name="T56" fmla="*/ 1222 w 1255"/>
                <a:gd name="T57" fmla="*/ 998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55" h="1026">
                  <a:moveTo>
                    <a:pt x="826" y="777"/>
                  </a:moveTo>
                  <a:cubicBezTo>
                    <a:pt x="728" y="748"/>
                    <a:pt x="728" y="748"/>
                    <a:pt x="728" y="748"/>
                  </a:cubicBezTo>
                  <a:cubicBezTo>
                    <a:pt x="728" y="689"/>
                    <a:pt x="728" y="689"/>
                    <a:pt x="728" y="689"/>
                  </a:cubicBezTo>
                  <a:cubicBezTo>
                    <a:pt x="1165" y="689"/>
                    <a:pt x="1165" y="689"/>
                    <a:pt x="1165" y="689"/>
                  </a:cubicBezTo>
                  <a:cubicBezTo>
                    <a:pt x="1184" y="689"/>
                    <a:pt x="1200" y="676"/>
                    <a:pt x="1200" y="660"/>
                  </a:cubicBezTo>
                  <a:cubicBezTo>
                    <a:pt x="1200" y="30"/>
                    <a:pt x="1200" y="30"/>
                    <a:pt x="1200" y="30"/>
                  </a:cubicBezTo>
                  <a:cubicBezTo>
                    <a:pt x="1200" y="13"/>
                    <a:pt x="1184" y="0"/>
                    <a:pt x="1165" y="0"/>
                  </a:cubicBezTo>
                  <a:cubicBezTo>
                    <a:pt x="87" y="0"/>
                    <a:pt x="87" y="0"/>
                    <a:pt x="87" y="0"/>
                  </a:cubicBezTo>
                  <a:cubicBezTo>
                    <a:pt x="68" y="0"/>
                    <a:pt x="53" y="13"/>
                    <a:pt x="53" y="30"/>
                  </a:cubicBezTo>
                  <a:cubicBezTo>
                    <a:pt x="53" y="660"/>
                    <a:pt x="53" y="660"/>
                    <a:pt x="53" y="660"/>
                  </a:cubicBezTo>
                  <a:cubicBezTo>
                    <a:pt x="53" y="676"/>
                    <a:pt x="68" y="689"/>
                    <a:pt x="87" y="689"/>
                  </a:cubicBezTo>
                  <a:cubicBezTo>
                    <a:pt x="259" y="689"/>
                    <a:pt x="403" y="689"/>
                    <a:pt x="524" y="689"/>
                  </a:cubicBezTo>
                  <a:cubicBezTo>
                    <a:pt x="524" y="748"/>
                    <a:pt x="524" y="748"/>
                    <a:pt x="524" y="748"/>
                  </a:cubicBezTo>
                  <a:cubicBezTo>
                    <a:pt x="426" y="777"/>
                    <a:pt x="426" y="777"/>
                    <a:pt x="426" y="777"/>
                  </a:cubicBezTo>
                  <a:cubicBezTo>
                    <a:pt x="0" y="777"/>
                    <a:pt x="0" y="777"/>
                    <a:pt x="0" y="777"/>
                  </a:cubicBezTo>
                  <a:cubicBezTo>
                    <a:pt x="0" y="1026"/>
                    <a:pt x="0" y="1026"/>
                    <a:pt x="0" y="1026"/>
                  </a:cubicBezTo>
                  <a:cubicBezTo>
                    <a:pt x="1255" y="1026"/>
                    <a:pt x="1255" y="1026"/>
                    <a:pt x="1255" y="1026"/>
                  </a:cubicBezTo>
                  <a:cubicBezTo>
                    <a:pt x="1255" y="777"/>
                    <a:pt x="1255" y="777"/>
                    <a:pt x="1255" y="777"/>
                  </a:cubicBezTo>
                  <a:lnTo>
                    <a:pt x="826" y="777"/>
                  </a:lnTo>
                  <a:close/>
                  <a:moveTo>
                    <a:pt x="106" y="605"/>
                  </a:moveTo>
                  <a:cubicBezTo>
                    <a:pt x="106" y="49"/>
                    <a:pt x="106" y="49"/>
                    <a:pt x="106" y="49"/>
                  </a:cubicBezTo>
                  <a:cubicBezTo>
                    <a:pt x="1147" y="49"/>
                    <a:pt x="1147" y="49"/>
                    <a:pt x="1147" y="49"/>
                  </a:cubicBezTo>
                  <a:cubicBezTo>
                    <a:pt x="1147" y="605"/>
                    <a:pt x="1147" y="605"/>
                    <a:pt x="1147" y="605"/>
                  </a:cubicBezTo>
                  <a:cubicBezTo>
                    <a:pt x="106" y="605"/>
                    <a:pt x="106" y="605"/>
                    <a:pt x="106" y="605"/>
                  </a:cubicBezTo>
                  <a:close/>
                  <a:moveTo>
                    <a:pt x="1222" y="998"/>
                  </a:moveTo>
                  <a:cubicBezTo>
                    <a:pt x="52" y="998"/>
                    <a:pt x="52" y="998"/>
                    <a:pt x="52" y="998"/>
                  </a:cubicBezTo>
                  <a:cubicBezTo>
                    <a:pt x="52" y="800"/>
                    <a:pt x="52" y="800"/>
                    <a:pt x="52" y="800"/>
                  </a:cubicBezTo>
                  <a:cubicBezTo>
                    <a:pt x="1222" y="800"/>
                    <a:pt x="1222" y="800"/>
                    <a:pt x="1222" y="800"/>
                  </a:cubicBezTo>
                  <a:lnTo>
                    <a:pt x="1222" y="9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grpSp>
      <p:sp>
        <p:nvSpPr>
          <p:cNvPr id="33" name="Freeform 114"/>
          <p:cNvSpPr>
            <a:spLocks noEditPoints="1"/>
          </p:cNvSpPr>
          <p:nvPr/>
        </p:nvSpPr>
        <p:spPr bwMode="auto">
          <a:xfrm>
            <a:off x="9548300" y="2739829"/>
            <a:ext cx="265688" cy="253879"/>
          </a:xfrm>
          <a:custGeom>
            <a:avLst/>
            <a:gdLst>
              <a:gd name="T0" fmla="*/ 36 w 192"/>
              <a:gd name="T1" fmla="*/ 139 h 185"/>
              <a:gd name="T2" fmla="*/ 46 w 192"/>
              <a:gd name="T3" fmla="*/ 149 h 185"/>
              <a:gd name="T4" fmla="*/ 56 w 192"/>
              <a:gd name="T5" fmla="*/ 139 h 185"/>
              <a:gd name="T6" fmla="*/ 46 w 192"/>
              <a:gd name="T7" fmla="*/ 129 h 185"/>
              <a:gd name="T8" fmla="*/ 36 w 192"/>
              <a:gd name="T9" fmla="*/ 139 h 185"/>
              <a:gd name="T10" fmla="*/ 134 w 192"/>
              <a:gd name="T11" fmla="*/ 45 h 185"/>
              <a:gd name="T12" fmla="*/ 35 w 192"/>
              <a:gd name="T13" fmla="*/ 2 h 185"/>
              <a:gd name="T14" fmla="*/ 24 w 192"/>
              <a:gd name="T15" fmla="*/ 6 h 185"/>
              <a:gd name="T16" fmla="*/ 30 w 192"/>
              <a:gd name="T17" fmla="*/ 18 h 185"/>
              <a:gd name="T18" fmla="*/ 92 w 192"/>
              <a:gd name="T19" fmla="*/ 45 h 185"/>
              <a:gd name="T20" fmla="*/ 16 w 192"/>
              <a:gd name="T21" fmla="*/ 45 h 185"/>
              <a:gd name="T22" fmla="*/ 0 w 192"/>
              <a:gd name="T23" fmla="*/ 61 h 185"/>
              <a:gd name="T24" fmla="*/ 0 w 192"/>
              <a:gd name="T25" fmla="*/ 169 h 185"/>
              <a:gd name="T26" fmla="*/ 16 w 192"/>
              <a:gd name="T27" fmla="*/ 185 h 185"/>
              <a:gd name="T28" fmla="*/ 160 w 192"/>
              <a:gd name="T29" fmla="*/ 185 h 185"/>
              <a:gd name="T30" fmla="*/ 176 w 192"/>
              <a:gd name="T31" fmla="*/ 169 h 185"/>
              <a:gd name="T32" fmla="*/ 176 w 192"/>
              <a:gd name="T33" fmla="*/ 113 h 185"/>
              <a:gd name="T34" fmla="*/ 183 w 192"/>
              <a:gd name="T35" fmla="*/ 113 h 185"/>
              <a:gd name="T36" fmla="*/ 192 w 192"/>
              <a:gd name="T37" fmla="*/ 104 h 185"/>
              <a:gd name="T38" fmla="*/ 192 w 192"/>
              <a:gd name="T39" fmla="*/ 82 h 185"/>
              <a:gd name="T40" fmla="*/ 183 w 192"/>
              <a:gd name="T41" fmla="*/ 73 h 185"/>
              <a:gd name="T42" fmla="*/ 176 w 192"/>
              <a:gd name="T43" fmla="*/ 73 h 185"/>
              <a:gd name="T44" fmla="*/ 176 w 192"/>
              <a:gd name="T45" fmla="*/ 61 h 185"/>
              <a:gd name="T46" fmla="*/ 160 w 192"/>
              <a:gd name="T47" fmla="*/ 45 h 185"/>
              <a:gd name="T48" fmla="*/ 134 w 192"/>
              <a:gd name="T49" fmla="*/ 45 h 185"/>
              <a:gd name="T50" fmla="*/ 29 w 192"/>
              <a:gd name="T51" fmla="*/ 65 h 185"/>
              <a:gd name="T52" fmla="*/ 147 w 192"/>
              <a:gd name="T53" fmla="*/ 65 h 185"/>
              <a:gd name="T54" fmla="*/ 156 w 192"/>
              <a:gd name="T55" fmla="*/ 74 h 185"/>
              <a:gd name="T56" fmla="*/ 156 w 192"/>
              <a:gd name="T57" fmla="*/ 88 h 185"/>
              <a:gd name="T58" fmla="*/ 147 w 192"/>
              <a:gd name="T59" fmla="*/ 97 h 185"/>
              <a:gd name="T60" fmla="*/ 68 w 192"/>
              <a:gd name="T61" fmla="*/ 97 h 185"/>
              <a:gd name="T62" fmla="*/ 56 w 192"/>
              <a:gd name="T63" fmla="*/ 85 h 185"/>
              <a:gd name="T64" fmla="*/ 44 w 192"/>
              <a:gd name="T65" fmla="*/ 97 h 185"/>
              <a:gd name="T66" fmla="*/ 29 w 192"/>
              <a:gd name="T67" fmla="*/ 97 h 185"/>
              <a:gd name="T68" fmla="*/ 20 w 192"/>
              <a:gd name="T69" fmla="*/ 88 h 185"/>
              <a:gd name="T70" fmla="*/ 20 w 192"/>
              <a:gd name="T71" fmla="*/ 74 h 185"/>
              <a:gd name="T72" fmla="*/ 29 w 192"/>
              <a:gd name="T73" fmla="*/ 65 h 185"/>
              <a:gd name="T74" fmla="*/ 136 w 192"/>
              <a:gd name="T75" fmla="*/ 123 h 185"/>
              <a:gd name="T76" fmla="*/ 146 w 192"/>
              <a:gd name="T77" fmla="*/ 113 h 185"/>
              <a:gd name="T78" fmla="*/ 156 w 192"/>
              <a:gd name="T79" fmla="*/ 123 h 185"/>
              <a:gd name="T80" fmla="*/ 146 w 192"/>
              <a:gd name="T81" fmla="*/ 133 h 185"/>
              <a:gd name="T82" fmla="*/ 136 w 192"/>
              <a:gd name="T83" fmla="*/ 123 h 185"/>
              <a:gd name="T84" fmla="*/ 20 w 192"/>
              <a:gd name="T85" fmla="*/ 139 h 185"/>
              <a:gd name="T86" fmla="*/ 46 w 192"/>
              <a:gd name="T87" fmla="*/ 113 h 185"/>
              <a:gd name="T88" fmla="*/ 72 w 192"/>
              <a:gd name="T89" fmla="*/ 139 h 185"/>
              <a:gd name="T90" fmla="*/ 46 w 192"/>
              <a:gd name="T91" fmla="*/ 165 h 185"/>
              <a:gd name="T92" fmla="*/ 20 w 192"/>
              <a:gd name="T93" fmla="*/ 139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92" h="185">
                <a:moveTo>
                  <a:pt x="36" y="139"/>
                </a:moveTo>
                <a:cubicBezTo>
                  <a:pt x="36" y="145"/>
                  <a:pt x="40" y="149"/>
                  <a:pt x="46" y="149"/>
                </a:cubicBezTo>
                <a:cubicBezTo>
                  <a:pt x="52" y="149"/>
                  <a:pt x="56" y="145"/>
                  <a:pt x="56" y="139"/>
                </a:cubicBezTo>
                <a:cubicBezTo>
                  <a:pt x="56" y="133"/>
                  <a:pt x="52" y="129"/>
                  <a:pt x="46" y="129"/>
                </a:cubicBezTo>
                <a:cubicBezTo>
                  <a:pt x="40" y="129"/>
                  <a:pt x="36" y="133"/>
                  <a:pt x="36" y="139"/>
                </a:cubicBezTo>
                <a:close/>
                <a:moveTo>
                  <a:pt x="134" y="45"/>
                </a:moveTo>
                <a:cubicBezTo>
                  <a:pt x="35" y="2"/>
                  <a:pt x="35" y="2"/>
                  <a:pt x="35" y="2"/>
                </a:cubicBezTo>
                <a:cubicBezTo>
                  <a:pt x="31" y="0"/>
                  <a:pt x="26" y="2"/>
                  <a:pt x="24" y="6"/>
                </a:cubicBezTo>
                <a:cubicBezTo>
                  <a:pt x="23" y="11"/>
                  <a:pt x="25" y="16"/>
                  <a:pt x="30" y="18"/>
                </a:cubicBezTo>
                <a:cubicBezTo>
                  <a:pt x="92" y="45"/>
                  <a:pt x="92" y="45"/>
                  <a:pt x="92" y="45"/>
                </a:cubicBezTo>
                <a:cubicBezTo>
                  <a:pt x="16" y="45"/>
                  <a:pt x="16" y="45"/>
                  <a:pt x="16" y="45"/>
                </a:cubicBezTo>
                <a:cubicBezTo>
                  <a:pt x="7" y="45"/>
                  <a:pt x="0" y="52"/>
                  <a:pt x="0" y="61"/>
                </a:cubicBezTo>
                <a:cubicBezTo>
                  <a:pt x="0" y="169"/>
                  <a:pt x="0" y="169"/>
                  <a:pt x="0" y="169"/>
                </a:cubicBezTo>
                <a:cubicBezTo>
                  <a:pt x="0" y="178"/>
                  <a:pt x="7" y="185"/>
                  <a:pt x="16" y="185"/>
                </a:cubicBezTo>
                <a:cubicBezTo>
                  <a:pt x="160" y="185"/>
                  <a:pt x="160" y="185"/>
                  <a:pt x="160" y="185"/>
                </a:cubicBezTo>
                <a:cubicBezTo>
                  <a:pt x="169" y="185"/>
                  <a:pt x="176" y="178"/>
                  <a:pt x="176" y="169"/>
                </a:cubicBezTo>
                <a:cubicBezTo>
                  <a:pt x="176" y="113"/>
                  <a:pt x="176" y="113"/>
                  <a:pt x="176" y="113"/>
                </a:cubicBezTo>
                <a:cubicBezTo>
                  <a:pt x="183" y="113"/>
                  <a:pt x="183" y="113"/>
                  <a:pt x="183" y="113"/>
                </a:cubicBezTo>
                <a:cubicBezTo>
                  <a:pt x="188" y="113"/>
                  <a:pt x="192" y="109"/>
                  <a:pt x="192" y="104"/>
                </a:cubicBezTo>
                <a:cubicBezTo>
                  <a:pt x="192" y="82"/>
                  <a:pt x="192" y="82"/>
                  <a:pt x="192" y="82"/>
                </a:cubicBezTo>
                <a:cubicBezTo>
                  <a:pt x="192" y="77"/>
                  <a:pt x="188" y="73"/>
                  <a:pt x="183" y="73"/>
                </a:cubicBezTo>
                <a:cubicBezTo>
                  <a:pt x="176" y="73"/>
                  <a:pt x="176" y="73"/>
                  <a:pt x="176" y="73"/>
                </a:cubicBezTo>
                <a:cubicBezTo>
                  <a:pt x="176" y="61"/>
                  <a:pt x="176" y="61"/>
                  <a:pt x="176" y="61"/>
                </a:cubicBezTo>
                <a:cubicBezTo>
                  <a:pt x="176" y="52"/>
                  <a:pt x="169" y="45"/>
                  <a:pt x="160" y="45"/>
                </a:cubicBezTo>
                <a:lnTo>
                  <a:pt x="134" y="45"/>
                </a:lnTo>
                <a:close/>
                <a:moveTo>
                  <a:pt x="29" y="65"/>
                </a:moveTo>
                <a:cubicBezTo>
                  <a:pt x="147" y="65"/>
                  <a:pt x="147" y="65"/>
                  <a:pt x="147" y="65"/>
                </a:cubicBezTo>
                <a:cubicBezTo>
                  <a:pt x="152" y="65"/>
                  <a:pt x="156" y="69"/>
                  <a:pt x="156" y="74"/>
                </a:cubicBezTo>
                <a:cubicBezTo>
                  <a:pt x="156" y="88"/>
                  <a:pt x="156" y="88"/>
                  <a:pt x="156" y="88"/>
                </a:cubicBezTo>
                <a:cubicBezTo>
                  <a:pt x="156" y="93"/>
                  <a:pt x="152" y="97"/>
                  <a:pt x="147" y="97"/>
                </a:cubicBezTo>
                <a:cubicBezTo>
                  <a:pt x="68" y="97"/>
                  <a:pt x="68" y="97"/>
                  <a:pt x="68" y="97"/>
                </a:cubicBezTo>
                <a:cubicBezTo>
                  <a:pt x="56" y="85"/>
                  <a:pt x="56" y="85"/>
                  <a:pt x="56" y="85"/>
                </a:cubicBezTo>
                <a:cubicBezTo>
                  <a:pt x="44" y="97"/>
                  <a:pt x="44" y="97"/>
                  <a:pt x="44" y="97"/>
                </a:cubicBezTo>
                <a:cubicBezTo>
                  <a:pt x="29" y="97"/>
                  <a:pt x="29" y="97"/>
                  <a:pt x="29" y="97"/>
                </a:cubicBezTo>
                <a:cubicBezTo>
                  <a:pt x="24" y="97"/>
                  <a:pt x="20" y="93"/>
                  <a:pt x="20" y="88"/>
                </a:cubicBezTo>
                <a:cubicBezTo>
                  <a:pt x="20" y="74"/>
                  <a:pt x="20" y="74"/>
                  <a:pt x="20" y="74"/>
                </a:cubicBezTo>
                <a:cubicBezTo>
                  <a:pt x="20" y="69"/>
                  <a:pt x="24" y="65"/>
                  <a:pt x="29" y="65"/>
                </a:cubicBezTo>
                <a:close/>
                <a:moveTo>
                  <a:pt x="136" y="123"/>
                </a:moveTo>
                <a:cubicBezTo>
                  <a:pt x="136" y="117"/>
                  <a:pt x="140" y="113"/>
                  <a:pt x="146" y="113"/>
                </a:cubicBezTo>
                <a:cubicBezTo>
                  <a:pt x="152" y="113"/>
                  <a:pt x="156" y="117"/>
                  <a:pt x="156" y="123"/>
                </a:cubicBezTo>
                <a:cubicBezTo>
                  <a:pt x="156" y="129"/>
                  <a:pt x="152" y="133"/>
                  <a:pt x="146" y="133"/>
                </a:cubicBezTo>
                <a:cubicBezTo>
                  <a:pt x="140" y="133"/>
                  <a:pt x="136" y="129"/>
                  <a:pt x="136" y="123"/>
                </a:cubicBezTo>
                <a:close/>
                <a:moveTo>
                  <a:pt x="20" y="139"/>
                </a:moveTo>
                <a:cubicBezTo>
                  <a:pt x="20" y="125"/>
                  <a:pt x="32" y="113"/>
                  <a:pt x="46" y="113"/>
                </a:cubicBezTo>
                <a:cubicBezTo>
                  <a:pt x="60" y="113"/>
                  <a:pt x="72" y="125"/>
                  <a:pt x="72" y="139"/>
                </a:cubicBezTo>
                <a:cubicBezTo>
                  <a:pt x="72" y="153"/>
                  <a:pt x="60" y="165"/>
                  <a:pt x="46" y="165"/>
                </a:cubicBezTo>
                <a:cubicBezTo>
                  <a:pt x="32" y="165"/>
                  <a:pt x="20" y="153"/>
                  <a:pt x="20" y="139"/>
                </a:cubicBezTo>
                <a:close/>
              </a:path>
            </a:pathLst>
          </a:custGeom>
          <a:solidFill>
            <a:srgbClr val="21B2C9"/>
          </a:solidFill>
          <a:ln>
            <a:noFill/>
          </a:ln>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34" name="Freeform 116"/>
          <p:cNvSpPr>
            <a:spLocks/>
          </p:cNvSpPr>
          <p:nvPr/>
        </p:nvSpPr>
        <p:spPr bwMode="auto">
          <a:xfrm>
            <a:off x="9536044" y="3921754"/>
            <a:ext cx="221629" cy="227034"/>
          </a:xfrm>
          <a:custGeom>
            <a:avLst/>
            <a:gdLst>
              <a:gd name="T0" fmla="*/ 52 w 176"/>
              <a:gd name="T1" fmla="*/ 112 h 180"/>
              <a:gd name="T2" fmla="*/ 36 w 176"/>
              <a:gd name="T3" fmla="*/ 108 h 180"/>
              <a:gd name="T4" fmla="*/ 0 w 176"/>
              <a:gd name="T5" fmla="*/ 144 h 180"/>
              <a:gd name="T6" fmla="*/ 36 w 176"/>
              <a:gd name="T7" fmla="*/ 180 h 180"/>
              <a:gd name="T8" fmla="*/ 72 w 176"/>
              <a:gd name="T9" fmla="*/ 144 h 180"/>
              <a:gd name="T10" fmla="*/ 72 w 176"/>
              <a:gd name="T11" fmla="*/ 64 h 180"/>
              <a:gd name="T12" fmla="*/ 80 w 176"/>
              <a:gd name="T13" fmla="*/ 56 h 180"/>
              <a:gd name="T14" fmla="*/ 148 w 176"/>
              <a:gd name="T15" fmla="*/ 56 h 180"/>
              <a:gd name="T16" fmla="*/ 156 w 176"/>
              <a:gd name="T17" fmla="*/ 64 h 180"/>
              <a:gd name="T18" fmla="*/ 156 w 176"/>
              <a:gd name="T19" fmla="*/ 112 h 180"/>
              <a:gd name="T20" fmla="*/ 140 w 176"/>
              <a:gd name="T21" fmla="*/ 108 h 180"/>
              <a:gd name="T22" fmla="*/ 104 w 176"/>
              <a:gd name="T23" fmla="*/ 144 h 180"/>
              <a:gd name="T24" fmla="*/ 140 w 176"/>
              <a:gd name="T25" fmla="*/ 180 h 180"/>
              <a:gd name="T26" fmla="*/ 176 w 176"/>
              <a:gd name="T27" fmla="*/ 144 h 180"/>
              <a:gd name="T28" fmla="*/ 176 w 176"/>
              <a:gd name="T29" fmla="*/ 9 h 180"/>
              <a:gd name="T30" fmla="*/ 167 w 176"/>
              <a:gd name="T31" fmla="*/ 0 h 180"/>
              <a:gd name="T32" fmla="*/ 61 w 176"/>
              <a:gd name="T33" fmla="*/ 0 h 180"/>
              <a:gd name="T34" fmla="*/ 52 w 176"/>
              <a:gd name="T35" fmla="*/ 9 h 180"/>
              <a:gd name="T36" fmla="*/ 52 w 176"/>
              <a:gd name="T37" fmla="*/ 112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6" h="180">
                <a:moveTo>
                  <a:pt x="52" y="112"/>
                </a:moveTo>
                <a:cubicBezTo>
                  <a:pt x="47" y="109"/>
                  <a:pt x="42" y="108"/>
                  <a:pt x="36" y="108"/>
                </a:cubicBezTo>
                <a:cubicBezTo>
                  <a:pt x="16" y="108"/>
                  <a:pt x="0" y="124"/>
                  <a:pt x="0" y="144"/>
                </a:cubicBezTo>
                <a:cubicBezTo>
                  <a:pt x="0" y="164"/>
                  <a:pt x="16" y="180"/>
                  <a:pt x="36" y="180"/>
                </a:cubicBezTo>
                <a:cubicBezTo>
                  <a:pt x="56" y="180"/>
                  <a:pt x="72" y="164"/>
                  <a:pt x="72" y="144"/>
                </a:cubicBezTo>
                <a:cubicBezTo>
                  <a:pt x="72" y="64"/>
                  <a:pt x="72" y="64"/>
                  <a:pt x="72" y="64"/>
                </a:cubicBezTo>
                <a:cubicBezTo>
                  <a:pt x="72" y="60"/>
                  <a:pt x="76" y="56"/>
                  <a:pt x="80" y="56"/>
                </a:cubicBezTo>
                <a:cubicBezTo>
                  <a:pt x="148" y="56"/>
                  <a:pt x="148" y="56"/>
                  <a:pt x="148" y="56"/>
                </a:cubicBezTo>
                <a:cubicBezTo>
                  <a:pt x="152" y="56"/>
                  <a:pt x="156" y="60"/>
                  <a:pt x="156" y="64"/>
                </a:cubicBezTo>
                <a:cubicBezTo>
                  <a:pt x="156" y="112"/>
                  <a:pt x="156" y="112"/>
                  <a:pt x="156" y="112"/>
                </a:cubicBezTo>
                <a:cubicBezTo>
                  <a:pt x="151" y="109"/>
                  <a:pt x="146" y="108"/>
                  <a:pt x="140" y="108"/>
                </a:cubicBezTo>
                <a:cubicBezTo>
                  <a:pt x="120" y="108"/>
                  <a:pt x="104" y="124"/>
                  <a:pt x="104" y="144"/>
                </a:cubicBezTo>
                <a:cubicBezTo>
                  <a:pt x="104" y="164"/>
                  <a:pt x="120" y="180"/>
                  <a:pt x="140" y="180"/>
                </a:cubicBezTo>
                <a:cubicBezTo>
                  <a:pt x="160" y="180"/>
                  <a:pt x="176" y="164"/>
                  <a:pt x="176" y="144"/>
                </a:cubicBezTo>
                <a:cubicBezTo>
                  <a:pt x="176" y="9"/>
                  <a:pt x="176" y="9"/>
                  <a:pt x="176" y="9"/>
                </a:cubicBezTo>
                <a:cubicBezTo>
                  <a:pt x="176" y="4"/>
                  <a:pt x="172" y="0"/>
                  <a:pt x="167" y="0"/>
                </a:cubicBezTo>
                <a:cubicBezTo>
                  <a:pt x="61" y="0"/>
                  <a:pt x="61" y="0"/>
                  <a:pt x="61" y="0"/>
                </a:cubicBezTo>
                <a:cubicBezTo>
                  <a:pt x="56" y="0"/>
                  <a:pt x="52" y="4"/>
                  <a:pt x="52" y="9"/>
                </a:cubicBezTo>
                <a:lnTo>
                  <a:pt x="52" y="112"/>
                </a:lnTo>
                <a:close/>
              </a:path>
            </a:pathLst>
          </a:custGeom>
          <a:solidFill>
            <a:schemeClr val="accent2">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35" name="Freeform 115"/>
          <p:cNvSpPr>
            <a:spLocks noEditPoints="1"/>
          </p:cNvSpPr>
          <p:nvPr/>
        </p:nvSpPr>
        <p:spPr bwMode="auto">
          <a:xfrm>
            <a:off x="9538789" y="3326048"/>
            <a:ext cx="256782" cy="242941"/>
          </a:xfrm>
          <a:custGeom>
            <a:avLst/>
            <a:gdLst>
              <a:gd name="T0" fmla="*/ 12 w 199"/>
              <a:gd name="T1" fmla="*/ 94 h 182"/>
              <a:gd name="T2" fmla="*/ 4 w 199"/>
              <a:gd name="T3" fmla="*/ 115 h 182"/>
              <a:gd name="T4" fmla="*/ 25 w 199"/>
              <a:gd name="T5" fmla="*/ 123 h 182"/>
              <a:gd name="T6" fmla="*/ 61 w 199"/>
              <a:gd name="T7" fmla="*/ 106 h 182"/>
              <a:gd name="T8" fmla="*/ 61 w 199"/>
              <a:gd name="T9" fmla="*/ 154 h 182"/>
              <a:gd name="T10" fmla="*/ 53 w 199"/>
              <a:gd name="T11" fmla="*/ 162 h 182"/>
              <a:gd name="T12" fmla="*/ 31 w 199"/>
              <a:gd name="T13" fmla="*/ 162 h 182"/>
              <a:gd name="T14" fmla="*/ 21 w 199"/>
              <a:gd name="T15" fmla="*/ 172 h 182"/>
              <a:gd name="T16" fmla="*/ 31 w 199"/>
              <a:gd name="T17" fmla="*/ 182 h 182"/>
              <a:gd name="T18" fmla="*/ 111 w 199"/>
              <a:gd name="T19" fmla="*/ 182 h 182"/>
              <a:gd name="T20" fmla="*/ 121 w 199"/>
              <a:gd name="T21" fmla="*/ 172 h 182"/>
              <a:gd name="T22" fmla="*/ 111 w 199"/>
              <a:gd name="T23" fmla="*/ 162 h 182"/>
              <a:gd name="T24" fmla="*/ 89 w 199"/>
              <a:gd name="T25" fmla="*/ 162 h 182"/>
              <a:gd name="T26" fmla="*/ 81 w 199"/>
              <a:gd name="T27" fmla="*/ 154 h 182"/>
              <a:gd name="T28" fmla="*/ 81 w 199"/>
              <a:gd name="T29" fmla="*/ 97 h 182"/>
              <a:gd name="T30" fmla="*/ 95 w 199"/>
              <a:gd name="T31" fmla="*/ 91 h 182"/>
              <a:gd name="T32" fmla="*/ 142 w 199"/>
              <a:gd name="T33" fmla="*/ 98 h 182"/>
              <a:gd name="T34" fmla="*/ 168 w 199"/>
              <a:gd name="T35" fmla="*/ 86 h 182"/>
              <a:gd name="T36" fmla="*/ 189 w 199"/>
              <a:gd name="T37" fmla="*/ 30 h 182"/>
              <a:gd name="T38" fmla="*/ 132 w 199"/>
              <a:gd name="T39" fmla="*/ 10 h 182"/>
              <a:gd name="T40" fmla="*/ 106 w 199"/>
              <a:gd name="T41" fmla="*/ 22 h 182"/>
              <a:gd name="T42" fmla="*/ 81 w 199"/>
              <a:gd name="T43" fmla="*/ 62 h 182"/>
              <a:gd name="T44" fmla="*/ 12 w 199"/>
              <a:gd name="T45" fmla="*/ 94 h 182"/>
              <a:gd name="T46" fmla="*/ 145 w 199"/>
              <a:gd name="T47" fmla="*/ 36 h 182"/>
              <a:gd name="T48" fmla="*/ 155 w 199"/>
              <a:gd name="T49" fmla="*/ 26 h 182"/>
              <a:gd name="T50" fmla="*/ 165 w 199"/>
              <a:gd name="T51" fmla="*/ 36 h 182"/>
              <a:gd name="T52" fmla="*/ 155 w 199"/>
              <a:gd name="T53" fmla="*/ 46 h 182"/>
              <a:gd name="T54" fmla="*/ 145 w 199"/>
              <a:gd name="T55" fmla="*/ 36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99" h="182">
                <a:moveTo>
                  <a:pt x="12" y="94"/>
                </a:moveTo>
                <a:cubicBezTo>
                  <a:pt x="4" y="98"/>
                  <a:pt x="0" y="107"/>
                  <a:pt x="4" y="115"/>
                </a:cubicBezTo>
                <a:cubicBezTo>
                  <a:pt x="8" y="123"/>
                  <a:pt x="17" y="127"/>
                  <a:pt x="25" y="123"/>
                </a:cubicBezTo>
                <a:cubicBezTo>
                  <a:pt x="61" y="106"/>
                  <a:pt x="61" y="106"/>
                  <a:pt x="61" y="106"/>
                </a:cubicBezTo>
                <a:cubicBezTo>
                  <a:pt x="61" y="154"/>
                  <a:pt x="61" y="154"/>
                  <a:pt x="61" y="154"/>
                </a:cubicBezTo>
                <a:cubicBezTo>
                  <a:pt x="61" y="158"/>
                  <a:pt x="57" y="162"/>
                  <a:pt x="53" y="162"/>
                </a:cubicBezTo>
                <a:cubicBezTo>
                  <a:pt x="31" y="162"/>
                  <a:pt x="31" y="162"/>
                  <a:pt x="31" y="162"/>
                </a:cubicBezTo>
                <a:cubicBezTo>
                  <a:pt x="25" y="162"/>
                  <a:pt x="21" y="166"/>
                  <a:pt x="21" y="172"/>
                </a:cubicBezTo>
                <a:cubicBezTo>
                  <a:pt x="21" y="178"/>
                  <a:pt x="25" y="182"/>
                  <a:pt x="31" y="182"/>
                </a:cubicBezTo>
                <a:cubicBezTo>
                  <a:pt x="111" y="182"/>
                  <a:pt x="111" y="182"/>
                  <a:pt x="111" y="182"/>
                </a:cubicBezTo>
                <a:cubicBezTo>
                  <a:pt x="117" y="182"/>
                  <a:pt x="121" y="178"/>
                  <a:pt x="121" y="172"/>
                </a:cubicBezTo>
                <a:cubicBezTo>
                  <a:pt x="121" y="166"/>
                  <a:pt x="117" y="162"/>
                  <a:pt x="111" y="162"/>
                </a:cubicBezTo>
                <a:cubicBezTo>
                  <a:pt x="89" y="162"/>
                  <a:pt x="89" y="162"/>
                  <a:pt x="89" y="162"/>
                </a:cubicBezTo>
                <a:cubicBezTo>
                  <a:pt x="85" y="162"/>
                  <a:pt x="81" y="158"/>
                  <a:pt x="81" y="154"/>
                </a:cubicBezTo>
                <a:cubicBezTo>
                  <a:pt x="81" y="97"/>
                  <a:pt x="81" y="97"/>
                  <a:pt x="81" y="97"/>
                </a:cubicBezTo>
                <a:cubicBezTo>
                  <a:pt x="95" y="91"/>
                  <a:pt x="95" y="91"/>
                  <a:pt x="95" y="91"/>
                </a:cubicBezTo>
                <a:cubicBezTo>
                  <a:pt x="107" y="102"/>
                  <a:pt x="126" y="106"/>
                  <a:pt x="142" y="98"/>
                </a:cubicBezTo>
                <a:cubicBezTo>
                  <a:pt x="168" y="86"/>
                  <a:pt x="168" y="86"/>
                  <a:pt x="168" y="86"/>
                </a:cubicBezTo>
                <a:cubicBezTo>
                  <a:pt x="190" y="76"/>
                  <a:pt x="199" y="51"/>
                  <a:pt x="189" y="30"/>
                </a:cubicBezTo>
                <a:cubicBezTo>
                  <a:pt x="179" y="9"/>
                  <a:pt x="153" y="0"/>
                  <a:pt x="132" y="10"/>
                </a:cubicBezTo>
                <a:cubicBezTo>
                  <a:pt x="106" y="22"/>
                  <a:pt x="106" y="22"/>
                  <a:pt x="106" y="22"/>
                </a:cubicBezTo>
                <a:cubicBezTo>
                  <a:pt x="90" y="29"/>
                  <a:pt x="80" y="45"/>
                  <a:pt x="81" y="62"/>
                </a:cubicBezTo>
                <a:lnTo>
                  <a:pt x="12" y="94"/>
                </a:lnTo>
                <a:close/>
                <a:moveTo>
                  <a:pt x="145" y="36"/>
                </a:moveTo>
                <a:cubicBezTo>
                  <a:pt x="145" y="30"/>
                  <a:pt x="149" y="26"/>
                  <a:pt x="155" y="26"/>
                </a:cubicBezTo>
                <a:cubicBezTo>
                  <a:pt x="161" y="26"/>
                  <a:pt x="165" y="30"/>
                  <a:pt x="165" y="36"/>
                </a:cubicBezTo>
                <a:cubicBezTo>
                  <a:pt x="165" y="42"/>
                  <a:pt x="161" y="46"/>
                  <a:pt x="155" y="46"/>
                </a:cubicBezTo>
                <a:cubicBezTo>
                  <a:pt x="149" y="46"/>
                  <a:pt x="145" y="42"/>
                  <a:pt x="145" y="36"/>
                </a:cubicBezTo>
                <a:close/>
              </a:path>
            </a:pathLst>
          </a:custGeom>
          <a:solidFill>
            <a:schemeClr val="bg1">
              <a:lumMod val="75000"/>
            </a:schemeClr>
          </a:solidFill>
          <a:ln>
            <a:noFill/>
          </a:ln>
          <a:extLst/>
        </p:spPr>
        <p:txBody>
          <a:bodyPr vert="horz" wrap="square" lIns="91440" tIns="45720" rIns="91440" bIns="45720" numCol="1" anchor="t" anchorCtr="0" compatLnSpc="1">
            <a:prstTxWarp prst="textNoShape">
              <a:avLst/>
            </a:prstTxWarp>
          </a:bodyPr>
          <a:lstStyle/>
          <a:p>
            <a:endParaRPr lang="en-NZ" dirty="0">
              <a:latin typeface="+mj-lt"/>
            </a:endParaRPr>
          </a:p>
        </p:txBody>
      </p:sp>
      <p:grpSp>
        <p:nvGrpSpPr>
          <p:cNvPr id="36" name="Group 4"/>
          <p:cNvGrpSpPr>
            <a:grpSpLocks noChangeAspect="1"/>
          </p:cNvGrpSpPr>
          <p:nvPr/>
        </p:nvGrpSpPr>
        <p:grpSpPr bwMode="auto">
          <a:xfrm>
            <a:off x="9520887" y="4509561"/>
            <a:ext cx="302930" cy="245289"/>
            <a:chOff x="-1092" y="1457"/>
            <a:chExt cx="473" cy="383"/>
          </a:xfrm>
          <a:solidFill>
            <a:srgbClr val="595959"/>
          </a:solidFill>
        </p:grpSpPr>
        <p:sp>
          <p:nvSpPr>
            <p:cNvPr id="37" name="Freeform 5"/>
            <p:cNvSpPr>
              <a:spLocks/>
            </p:cNvSpPr>
            <p:nvPr/>
          </p:nvSpPr>
          <p:spPr bwMode="auto">
            <a:xfrm>
              <a:off x="-946" y="1770"/>
              <a:ext cx="146" cy="48"/>
            </a:xfrm>
            <a:custGeom>
              <a:avLst/>
              <a:gdLst>
                <a:gd name="T0" fmla="*/ 53 w 61"/>
                <a:gd name="T1" fmla="*/ 12 h 20"/>
                <a:gd name="T2" fmla="*/ 51 w 61"/>
                <a:gd name="T3" fmla="*/ 9 h 20"/>
                <a:gd name="T4" fmla="*/ 51 w 61"/>
                <a:gd name="T5" fmla="*/ 0 h 20"/>
                <a:gd name="T6" fmla="*/ 35 w 61"/>
                <a:gd name="T7" fmla="*/ 0 h 20"/>
                <a:gd name="T8" fmla="*/ 26 w 61"/>
                <a:gd name="T9" fmla="*/ 0 h 20"/>
                <a:gd name="T10" fmla="*/ 10 w 61"/>
                <a:gd name="T11" fmla="*/ 0 h 20"/>
                <a:gd name="T12" fmla="*/ 10 w 61"/>
                <a:gd name="T13" fmla="*/ 9 h 20"/>
                <a:gd name="T14" fmla="*/ 8 w 61"/>
                <a:gd name="T15" fmla="*/ 12 h 20"/>
                <a:gd name="T16" fmla="*/ 0 w 61"/>
                <a:gd name="T17" fmla="*/ 19 h 20"/>
                <a:gd name="T18" fmla="*/ 1 w 61"/>
                <a:gd name="T19" fmla="*/ 20 h 20"/>
                <a:gd name="T20" fmla="*/ 26 w 61"/>
                <a:gd name="T21" fmla="*/ 20 h 20"/>
                <a:gd name="T22" fmla="*/ 35 w 61"/>
                <a:gd name="T23" fmla="*/ 20 h 20"/>
                <a:gd name="T24" fmla="*/ 60 w 61"/>
                <a:gd name="T25" fmla="*/ 20 h 20"/>
                <a:gd name="T26" fmla="*/ 61 w 61"/>
                <a:gd name="T27" fmla="*/ 19 h 20"/>
                <a:gd name="T28" fmla="*/ 53 w 61"/>
                <a:gd name="T29" fmla="*/ 12 h 20"/>
                <a:gd name="T30" fmla="*/ 53 w 61"/>
                <a:gd name="T31" fmla="*/ 1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 h="20">
                  <a:moveTo>
                    <a:pt x="53" y="12"/>
                  </a:moveTo>
                  <a:cubicBezTo>
                    <a:pt x="53" y="12"/>
                    <a:pt x="51" y="10"/>
                    <a:pt x="51" y="9"/>
                  </a:cubicBezTo>
                  <a:cubicBezTo>
                    <a:pt x="50" y="7"/>
                    <a:pt x="51" y="2"/>
                    <a:pt x="51" y="0"/>
                  </a:cubicBezTo>
                  <a:cubicBezTo>
                    <a:pt x="35" y="0"/>
                    <a:pt x="35" y="0"/>
                    <a:pt x="35" y="0"/>
                  </a:cubicBezTo>
                  <a:cubicBezTo>
                    <a:pt x="26" y="0"/>
                    <a:pt x="26" y="0"/>
                    <a:pt x="26" y="0"/>
                  </a:cubicBezTo>
                  <a:cubicBezTo>
                    <a:pt x="10" y="0"/>
                    <a:pt x="10" y="0"/>
                    <a:pt x="10" y="0"/>
                  </a:cubicBezTo>
                  <a:cubicBezTo>
                    <a:pt x="10" y="2"/>
                    <a:pt x="10" y="7"/>
                    <a:pt x="10" y="9"/>
                  </a:cubicBezTo>
                  <a:cubicBezTo>
                    <a:pt x="9" y="10"/>
                    <a:pt x="8" y="12"/>
                    <a:pt x="8" y="12"/>
                  </a:cubicBezTo>
                  <a:cubicBezTo>
                    <a:pt x="0" y="19"/>
                    <a:pt x="0" y="19"/>
                    <a:pt x="0" y="19"/>
                  </a:cubicBezTo>
                  <a:cubicBezTo>
                    <a:pt x="0" y="20"/>
                    <a:pt x="0" y="20"/>
                    <a:pt x="1" y="20"/>
                  </a:cubicBezTo>
                  <a:cubicBezTo>
                    <a:pt x="26" y="20"/>
                    <a:pt x="26" y="20"/>
                    <a:pt x="26" y="20"/>
                  </a:cubicBezTo>
                  <a:cubicBezTo>
                    <a:pt x="35" y="20"/>
                    <a:pt x="35" y="20"/>
                    <a:pt x="35" y="20"/>
                  </a:cubicBezTo>
                  <a:cubicBezTo>
                    <a:pt x="60" y="20"/>
                    <a:pt x="60" y="20"/>
                    <a:pt x="60" y="20"/>
                  </a:cubicBezTo>
                  <a:cubicBezTo>
                    <a:pt x="61" y="20"/>
                    <a:pt x="61" y="20"/>
                    <a:pt x="61" y="19"/>
                  </a:cubicBezTo>
                  <a:cubicBezTo>
                    <a:pt x="53" y="12"/>
                    <a:pt x="53" y="12"/>
                    <a:pt x="53" y="12"/>
                  </a:cubicBezTo>
                  <a:cubicBezTo>
                    <a:pt x="53" y="12"/>
                    <a:pt x="53" y="12"/>
                    <a:pt x="53"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38" name="Freeform 6"/>
            <p:cNvSpPr>
              <a:spLocks/>
            </p:cNvSpPr>
            <p:nvPr/>
          </p:nvSpPr>
          <p:spPr bwMode="auto">
            <a:xfrm>
              <a:off x="-1092" y="1457"/>
              <a:ext cx="437" cy="304"/>
            </a:xfrm>
            <a:custGeom>
              <a:avLst/>
              <a:gdLst>
                <a:gd name="T0" fmla="*/ 144 w 182"/>
                <a:gd name="T1" fmla="*/ 104 h 126"/>
                <a:gd name="T2" fmla="*/ 9 w 182"/>
                <a:gd name="T3" fmla="*/ 104 h 126"/>
                <a:gd name="T4" fmla="*/ 9 w 182"/>
                <a:gd name="T5" fmla="*/ 9 h 126"/>
                <a:gd name="T6" fmla="*/ 174 w 182"/>
                <a:gd name="T7" fmla="*/ 9 h 126"/>
                <a:gd name="T8" fmla="*/ 174 w 182"/>
                <a:gd name="T9" fmla="*/ 58 h 126"/>
                <a:gd name="T10" fmla="*/ 182 w 182"/>
                <a:gd name="T11" fmla="*/ 58 h 126"/>
                <a:gd name="T12" fmla="*/ 182 w 182"/>
                <a:gd name="T13" fmla="*/ 6 h 126"/>
                <a:gd name="T14" fmla="*/ 177 w 182"/>
                <a:gd name="T15" fmla="*/ 0 h 126"/>
                <a:gd name="T16" fmla="*/ 6 w 182"/>
                <a:gd name="T17" fmla="*/ 0 h 126"/>
                <a:gd name="T18" fmla="*/ 0 w 182"/>
                <a:gd name="T19" fmla="*/ 6 h 126"/>
                <a:gd name="T20" fmla="*/ 0 w 182"/>
                <a:gd name="T21" fmla="*/ 121 h 126"/>
                <a:gd name="T22" fmla="*/ 6 w 182"/>
                <a:gd name="T23" fmla="*/ 126 h 126"/>
                <a:gd name="T24" fmla="*/ 144 w 182"/>
                <a:gd name="T25" fmla="*/ 126 h 126"/>
                <a:gd name="T26" fmla="*/ 144 w 182"/>
                <a:gd name="T27" fmla="*/ 104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2" h="126">
                  <a:moveTo>
                    <a:pt x="144" y="104"/>
                  </a:moveTo>
                  <a:cubicBezTo>
                    <a:pt x="9" y="104"/>
                    <a:pt x="9" y="104"/>
                    <a:pt x="9" y="104"/>
                  </a:cubicBezTo>
                  <a:cubicBezTo>
                    <a:pt x="9" y="9"/>
                    <a:pt x="9" y="9"/>
                    <a:pt x="9" y="9"/>
                  </a:cubicBezTo>
                  <a:cubicBezTo>
                    <a:pt x="174" y="9"/>
                    <a:pt x="174" y="9"/>
                    <a:pt x="174" y="9"/>
                  </a:cubicBezTo>
                  <a:cubicBezTo>
                    <a:pt x="174" y="58"/>
                    <a:pt x="174" y="58"/>
                    <a:pt x="174" y="58"/>
                  </a:cubicBezTo>
                  <a:cubicBezTo>
                    <a:pt x="182" y="58"/>
                    <a:pt x="182" y="58"/>
                    <a:pt x="182" y="58"/>
                  </a:cubicBezTo>
                  <a:cubicBezTo>
                    <a:pt x="182" y="6"/>
                    <a:pt x="182" y="6"/>
                    <a:pt x="182" y="6"/>
                  </a:cubicBezTo>
                  <a:cubicBezTo>
                    <a:pt x="182" y="3"/>
                    <a:pt x="180" y="0"/>
                    <a:pt x="177" y="0"/>
                  </a:cubicBezTo>
                  <a:cubicBezTo>
                    <a:pt x="6" y="0"/>
                    <a:pt x="6" y="0"/>
                    <a:pt x="6" y="0"/>
                  </a:cubicBezTo>
                  <a:cubicBezTo>
                    <a:pt x="3" y="0"/>
                    <a:pt x="0" y="3"/>
                    <a:pt x="0" y="6"/>
                  </a:cubicBezTo>
                  <a:cubicBezTo>
                    <a:pt x="0" y="121"/>
                    <a:pt x="0" y="121"/>
                    <a:pt x="0" y="121"/>
                  </a:cubicBezTo>
                  <a:cubicBezTo>
                    <a:pt x="0" y="124"/>
                    <a:pt x="3" y="126"/>
                    <a:pt x="6" y="126"/>
                  </a:cubicBezTo>
                  <a:cubicBezTo>
                    <a:pt x="78" y="126"/>
                    <a:pt x="120" y="126"/>
                    <a:pt x="144" y="126"/>
                  </a:cubicBezTo>
                  <a:lnTo>
                    <a:pt x="14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39" name="Freeform 7"/>
            <p:cNvSpPr>
              <a:spLocks noEditPoints="1"/>
            </p:cNvSpPr>
            <p:nvPr/>
          </p:nvSpPr>
          <p:spPr bwMode="auto">
            <a:xfrm>
              <a:off x="-737" y="1604"/>
              <a:ext cx="118" cy="236"/>
            </a:xfrm>
            <a:custGeom>
              <a:avLst/>
              <a:gdLst>
                <a:gd name="T0" fmla="*/ 42 w 49"/>
                <a:gd name="T1" fmla="*/ 0 h 98"/>
                <a:gd name="T2" fmla="*/ 7 w 49"/>
                <a:gd name="T3" fmla="*/ 0 h 98"/>
                <a:gd name="T4" fmla="*/ 0 w 49"/>
                <a:gd name="T5" fmla="*/ 8 h 98"/>
                <a:gd name="T6" fmla="*/ 0 w 49"/>
                <a:gd name="T7" fmla="*/ 90 h 98"/>
                <a:gd name="T8" fmla="*/ 7 w 49"/>
                <a:gd name="T9" fmla="*/ 98 h 98"/>
                <a:gd name="T10" fmla="*/ 42 w 49"/>
                <a:gd name="T11" fmla="*/ 98 h 98"/>
                <a:gd name="T12" fmla="*/ 49 w 49"/>
                <a:gd name="T13" fmla="*/ 90 h 98"/>
                <a:gd name="T14" fmla="*/ 49 w 49"/>
                <a:gd name="T15" fmla="*/ 8 h 98"/>
                <a:gd name="T16" fmla="*/ 42 w 49"/>
                <a:gd name="T17" fmla="*/ 0 h 98"/>
                <a:gd name="T18" fmla="*/ 21 w 49"/>
                <a:gd name="T19" fmla="*/ 8 h 98"/>
                <a:gd name="T20" fmla="*/ 28 w 49"/>
                <a:gd name="T21" fmla="*/ 8 h 98"/>
                <a:gd name="T22" fmla="*/ 29 w 49"/>
                <a:gd name="T23" fmla="*/ 10 h 98"/>
                <a:gd name="T24" fmla="*/ 28 w 49"/>
                <a:gd name="T25" fmla="*/ 11 h 98"/>
                <a:gd name="T26" fmla="*/ 21 w 49"/>
                <a:gd name="T27" fmla="*/ 11 h 98"/>
                <a:gd name="T28" fmla="*/ 20 w 49"/>
                <a:gd name="T29" fmla="*/ 10 h 98"/>
                <a:gd name="T30" fmla="*/ 21 w 49"/>
                <a:gd name="T31" fmla="*/ 8 h 98"/>
                <a:gd name="T32" fmla="*/ 16 w 49"/>
                <a:gd name="T33" fmla="*/ 8 h 98"/>
                <a:gd name="T34" fmla="*/ 18 w 49"/>
                <a:gd name="T35" fmla="*/ 9 h 98"/>
                <a:gd name="T36" fmla="*/ 16 w 49"/>
                <a:gd name="T37" fmla="*/ 11 h 98"/>
                <a:gd name="T38" fmla="*/ 15 w 49"/>
                <a:gd name="T39" fmla="*/ 9 h 98"/>
                <a:gd name="T40" fmla="*/ 16 w 49"/>
                <a:gd name="T41" fmla="*/ 8 h 98"/>
                <a:gd name="T42" fmla="*/ 24 w 49"/>
                <a:gd name="T43" fmla="*/ 94 h 98"/>
                <a:gd name="T44" fmla="*/ 20 w 49"/>
                <a:gd name="T45" fmla="*/ 89 h 98"/>
                <a:gd name="T46" fmla="*/ 24 w 49"/>
                <a:gd name="T47" fmla="*/ 84 h 98"/>
                <a:gd name="T48" fmla="*/ 29 w 49"/>
                <a:gd name="T49" fmla="*/ 89 h 98"/>
                <a:gd name="T50" fmla="*/ 24 w 49"/>
                <a:gd name="T51" fmla="*/ 94 h 98"/>
                <a:gd name="T52" fmla="*/ 45 w 49"/>
                <a:gd name="T53" fmla="*/ 81 h 98"/>
                <a:gd name="T54" fmla="*/ 3 w 49"/>
                <a:gd name="T55" fmla="*/ 81 h 98"/>
                <a:gd name="T56" fmla="*/ 3 w 49"/>
                <a:gd name="T57" fmla="*/ 17 h 98"/>
                <a:gd name="T58" fmla="*/ 45 w 49"/>
                <a:gd name="T59" fmla="*/ 17 h 98"/>
                <a:gd name="T60" fmla="*/ 45 w 49"/>
                <a:gd name="T61" fmla="*/ 81 h 98"/>
                <a:gd name="T62" fmla="*/ 45 w 49"/>
                <a:gd name="T63" fmla="*/ 81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9" h="98">
                  <a:moveTo>
                    <a:pt x="42" y="0"/>
                  </a:moveTo>
                  <a:cubicBezTo>
                    <a:pt x="7" y="0"/>
                    <a:pt x="7" y="0"/>
                    <a:pt x="7" y="0"/>
                  </a:cubicBezTo>
                  <a:cubicBezTo>
                    <a:pt x="3" y="0"/>
                    <a:pt x="0" y="4"/>
                    <a:pt x="0" y="8"/>
                  </a:cubicBezTo>
                  <a:cubicBezTo>
                    <a:pt x="0" y="90"/>
                    <a:pt x="0" y="90"/>
                    <a:pt x="0" y="90"/>
                  </a:cubicBezTo>
                  <a:cubicBezTo>
                    <a:pt x="0" y="94"/>
                    <a:pt x="3" y="98"/>
                    <a:pt x="7" y="98"/>
                  </a:cubicBezTo>
                  <a:cubicBezTo>
                    <a:pt x="42" y="98"/>
                    <a:pt x="42" y="98"/>
                    <a:pt x="42" y="98"/>
                  </a:cubicBezTo>
                  <a:cubicBezTo>
                    <a:pt x="46" y="98"/>
                    <a:pt x="49" y="94"/>
                    <a:pt x="49" y="90"/>
                  </a:cubicBezTo>
                  <a:cubicBezTo>
                    <a:pt x="49" y="8"/>
                    <a:pt x="49" y="8"/>
                    <a:pt x="49" y="8"/>
                  </a:cubicBezTo>
                  <a:cubicBezTo>
                    <a:pt x="49" y="4"/>
                    <a:pt x="46" y="0"/>
                    <a:pt x="42" y="0"/>
                  </a:cubicBezTo>
                  <a:close/>
                  <a:moveTo>
                    <a:pt x="21" y="8"/>
                  </a:moveTo>
                  <a:cubicBezTo>
                    <a:pt x="28" y="8"/>
                    <a:pt x="28" y="8"/>
                    <a:pt x="28" y="8"/>
                  </a:cubicBezTo>
                  <a:cubicBezTo>
                    <a:pt x="29" y="8"/>
                    <a:pt x="29" y="9"/>
                    <a:pt x="29" y="10"/>
                  </a:cubicBezTo>
                  <a:cubicBezTo>
                    <a:pt x="29" y="10"/>
                    <a:pt x="29" y="11"/>
                    <a:pt x="28" y="11"/>
                  </a:cubicBezTo>
                  <a:cubicBezTo>
                    <a:pt x="21" y="11"/>
                    <a:pt x="21" y="11"/>
                    <a:pt x="21" y="11"/>
                  </a:cubicBezTo>
                  <a:cubicBezTo>
                    <a:pt x="20" y="11"/>
                    <a:pt x="20" y="10"/>
                    <a:pt x="20" y="10"/>
                  </a:cubicBezTo>
                  <a:cubicBezTo>
                    <a:pt x="20" y="9"/>
                    <a:pt x="20" y="8"/>
                    <a:pt x="21" y="8"/>
                  </a:cubicBezTo>
                  <a:close/>
                  <a:moveTo>
                    <a:pt x="16" y="8"/>
                  </a:moveTo>
                  <a:cubicBezTo>
                    <a:pt x="17" y="8"/>
                    <a:pt x="18" y="9"/>
                    <a:pt x="18" y="9"/>
                  </a:cubicBezTo>
                  <a:cubicBezTo>
                    <a:pt x="18" y="10"/>
                    <a:pt x="17" y="11"/>
                    <a:pt x="16" y="11"/>
                  </a:cubicBezTo>
                  <a:cubicBezTo>
                    <a:pt x="16" y="11"/>
                    <a:pt x="15" y="10"/>
                    <a:pt x="15" y="9"/>
                  </a:cubicBezTo>
                  <a:cubicBezTo>
                    <a:pt x="15" y="9"/>
                    <a:pt x="16" y="8"/>
                    <a:pt x="16" y="8"/>
                  </a:cubicBezTo>
                  <a:close/>
                  <a:moveTo>
                    <a:pt x="24" y="94"/>
                  </a:moveTo>
                  <a:cubicBezTo>
                    <a:pt x="22" y="94"/>
                    <a:pt x="20" y="92"/>
                    <a:pt x="20" y="89"/>
                  </a:cubicBezTo>
                  <a:cubicBezTo>
                    <a:pt x="20" y="86"/>
                    <a:pt x="22" y="84"/>
                    <a:pt x="24" y="84"/>
                  </a:cubicBezTo>
                  <a:cubicBezTo>
                    <a:pt x="27" y="84"/>
                    <a:pt x="29" y="86"/>
                    <a:pt x="29" y="89"/>
                  </a:cubicBezTo>
                  <a:cubicBezTo>
                    <a:pt x="29" y="92"/>
                    <a:pt x="27" y="94"/>
                    <a:pt x="24" y="94"/>
                  </a:cubicBezTo>
                  <a:close/>
                  <a:moveTo>
                    <a:pt x="45" y="81"/>
                  </a:moveTo>
                  <a:cubicBezTo>
                    <a:pt x="3" y="81"/>
                    <a:pt x="3" y="81"/>
                    <a:pt x="3" y="81"/>
                  </a:cubicBezTo>
                  <a:cubicBezTo>
                    <a:pt x="3" y="17"/>
                    <a:pt x="3" y="17"/>
                    <a:pt x="3" y="17"/>
                  </a:cubicBezTo>
                  <a:cubicBezTo>
                    <a:pt x="45" y="17"/>
                    <a:pt x="45" y="17"/>
                    <a:pt x="45" y="17"/>
                  </a:cubicBezTo>
                  <a:cubicBezTo>
                    <a:pt x="45" y="81"/>
                    <a:pt x="45" y="81"/>
                    <a:pt x="45" y="81"/>
                  </a:cubicBezTo>
                  <a:cubicBezTo>
                    <a:pt x="45" y="81"/>
                    <a:pt x="45" y="81"/>
                    <a:pt x="45" y="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latin typeface="+mj-lt"/>
              </a:endParaRPr>
            </a:p>
          </p:txBody>
        </p:sp>
      </p:grpSp>
      <p:sp>
        <p:nvSpPr>
          <p:cNvPr id="3" name="Rectangle 2"/>
          <p:cNvSpPr/>
          <p:nvPr/>
        </p:nvSpPr>
        <p:spPr>
          <a:xfrm>
            <a:off x="296333" y="1178710"/>
            <a:ext cx="3453381" cy="276999"/>
          </a:xfrm>
          <a:prstGeom prst="rect">
            <a:avLst/>
          </a:prstGeom>
        </p:spPr>
        <p:txBody>
          <a:bodyPr wrap="none">
            <a:spAutoFit/>
          </a:bodyPr>
          <a:lstStyle/>
          <a:p>
            <a:pPr defTabSz="633039"/>
            <a:r>
              <a:rPr lang="en-NZ" sz="1200" i="1" dirty="0">
                <a:solidFill>
                  <a:schemeClr val="bg1"/>
                </a:solidFill>
                <a:latin typeface="+mj-lt"/>
              </a:rPr>
              <a:t>Q: ‘Do you think NZ On Air supports the following? …’</a:t>
            </a:r>
          </a:p>
        </p:txBody>
      </p:sp>
      <p:sp>
        <p:nvSpPr>
          <p:cNvPr id="45" name="TextBox 44"/>
          <p:cNvSpPr txBox="1"/>
          <p:nvPr/>
        </p:nvSpPr>
        <p:spPr>
          <a:xfrm>
            <a:off x="8424043" y="4843428"/>
            <a:ext cx="621004" cy="276999"/>
          </a:xfrm>
          <a:prstGeom prst="rect">
            <a:avLst/>
          </a:prstGeom>
          <a:noFill/>
        </p:spPr>
        <p:txBody>
          <a:bodyPr wrap="none" rtlCol="0">
            <a:spAutoFit/>
          </a:bodyPr>
          <a:lstStyle>
            <a:defPPr>
              <a:defRPr lang="en-US"/>
            </a:defPPr>
            <a:lvl1pPr algn="ctr">
              <a:defRPr sz="1200">
                <a:solidFill>
                  <a:schemeClr val="tx1">
                    <a:lumMod val="65000"/>
                    <a:lumOff val="35000"/>
                  </a:schemeClr>
                </a:solidFill>
                <a:latin typeface="+mj-lt"/>
              </a:defRPr>
            </a:lvl1pPr>
          </a:lstStyle>
          <a:p>
            <a:r>
              <a:rPr lang="en-NZ" dirty="0"/>
              <a:t>% ‘YES’</a:t>
            </a:r>
          </a:p>
        </p:txBody>
      </p:sp>
    </p:spTree>
    <p:extLst>
      <p:ext uri="{BB962C8B-B14F-4D97-AF65-F5344CB8AC3E}">
        <p14:creationId xmlns:p14="http://schemas.microsoft.com/office/powerpoint/2010/main" val="4191078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a:latin typeface="+mj-lt"/>
              </a:rPr>
              <a:t>Awareness </a:t>
            </a:r>
            <a:r>
              <a:rPr lang="en-NZ" dirty="0" smtClean="0">
                <a:latin typeface="+mj-lt"/>
              </a:rPr>
              <a:t>of </a:t>
            </a:r>
            <a:r>
              <a:rPr lang="en-NZ" dirty="0">
                <a:latin typeface="+mj-lt"/>
              </a:rPr>
              <a:t>NZ On </a:t>
            </a:r>
            <a:r>
              <a:rPr lang="en-NZ" dirty="0" smtClean="0">
                <a:latin typeface="+mj-lt"/>
              </a:rPr>
              <a:t>Air’s funding role </a:t>
            </a:r>
            <a:r>
              <a:rPr lang="en-NZ" dirty="0">
                <a:latin typeface="+mj-lt"/>
              </a:rPr>
              <a:t>has seen </a:t>
            </a:r>
            <a:r>
              <a:rPr lang="en-NZ" dirty="0" smtClean="0">
                <a:latin typeface="+mj-lt"/>
              </a:rPr>
              <a:t>a slight, although not statistically significant, </a:t>
            </a:r>
            <a:r>
              <a:rPr lang="en-NZ" dirty="0">
                <a:latin typeface="+mj-lt"/>
              </a:rPr>
              <a:t>decline since last </a:t>
            </a:r>
            <a:r>
              <a:rPr lang="en-NZ" dirty="0" smtClean="0">
                <a:latin typeface="+mj-lt"/>
              </a:rPr>
              <a:t>year, while awareness </a:t>
            </a:r>
            <a:r>
              <a:rPr lang="en-NZ" dirty="0">
                <a:latin typeface="+mj-lt"/>
              </a:rPr>
              <a:t>of their </a:t>
            </a:r>
            <a:r>
              <a:rPr lang="en-NZ" dirty="0" smtClean="0">
                <a:latin typeface="+mj-lt"/>
              </a:rPr>
              <a:t>role </a:t>
            </a:r>
            <a:r>
              <a:rPr lang="en-NZ" dirty="0">
                <a:latin typeface="+mj-lt"/>
              </a:rPr>
              <a:t>in promoting </a:t>
            </a:r>
            <a:r>
              <a:rPr lang="en-NZ" dirty="0" smtClean="0">
                <a:latin typeface="+mj-lt"/>
              </a:rPr>
              <a:t>appears to be trending </a:t>
            </a:r>
            <a:r>
              <a:rPr lang="en-NZ" dirty="0">
                <a:latin typeface="+mj-lt"/>
              </a:rPr>
              <a:t>upwards. T</a:t>
            </a:r>
            <a:r>
              <a:rPr lang="en-NZ" dirty="0" smtClean="0">
                <a:latin typeface="+mj-lt"/>
              </a:rPr>
              <a:t>here also appears to have been an </a:t>
            </a:r>
            <a:r>
              <a:rPr lang="en-NZ" dirty="0">
                <a:latin typeface="+mj-lt"/>
              </a:rPr>
              <a:t>upwards </a:t>
            </a:r>
            <a:r>
              <a:rPr lang="en-NZ" dirty="0" smtClean="0">
                <a:latin typeface="+mj-lt"/>
              </a:rPr>
              <a:t>shift in perceptions </a:t>
            </a:r>
            <a:r>
              <a:rPr lang="en-NZ" dirty="0">
                <a:latin typeface="+mj-lt"/>
              </a:rPr>
              <a:t>that NZ On Air supports local content through broadcasting and producing, suggesting </a:t>
            </a:r>
            <a:r>
              <a:rPr lang="en-NZ" dirty="0" smtClean="0">
                <a:latin typeface="+mj-lt"/>
              </a:rPr>
              <a:t>there continues to be some </a:t>
            </a:r>
            <a:r>
              <a:rPr lang="en-NZ" dirty="0">
                <a:latin typeface="+mj-lt"/>
              </a:rPr>
              <a:t>confusion as to </a:t>
            </a:r>
            <a:r>
              <a:rPr lang="en-NZ" dirty="0" smtClean="0">
                <a:latin typeface="+mj-lt"/>
              </a:rPr>
              <a:t>NZOA’s role</a:t>
            </a:r>
            <a:r>
              <a:rPr lang="en-NZ" dirty="0">
                <a:latin typeface="+mj-lt"/>
              </a:rPr>
              <a:t>. </a:t>
            </a:r>
          </a:p>
        </p:txBody>
      </p:sp>
      <p:sp>
        <p:nvSpPr>
          <p:cNvPr id="5" name="Rectangle 4"/>
          <p:cNvSpPr/>
          <p:nvPr/>
        </p:nvSpPr>
        <p:spPr>
          <a:xfrm>
            <a:off x="1095375" y="6393662"/>
            <a:ext cx="7721986" cy="400110"/>
          </a:xfrm>
          <a:prstGeom prst="rect">
            <a:avLst/>
          </a:prstGeom>
        </p:spPr>
        <p:txBody>
          <a:bodyPr wrap="none">
            <a:spAutoFit/>
          </a:bodyPr>
          <a:lstStyle/>
          <a:p>
            <a:pPr defTabSz="633039"/>
            <a:r>
              <a:rPr lang="en-NZ" sz="1000" dirty="0">
                <a:solidFill>
                  <a:schemeClr val="tx1">
                    <a:lumMod val="75000"/>
                    <a:lumOff val="25000"/>
                  </a:schemeClr>
                </a:solidFill>
                <a:latin typeface="+mj-lt"/>
                <a:cs typeface="Arial" panose="020B0604020202020204" pitchFamily="34" charset="0"/>
              </a:rPr>
              <a:t>Base: Those who know of at least one type of media NZ On Air supports, 2018 (n=552), 2017 (n=542), 2016 (n=531), 2015 (n=540), 2014 (n=450).</a:t>
            </a:r>
          </a:p>
          <a:p>
            <a:pPr defTabSz="633039"/>
            <a:r>
              <a:rPr lang="en-NZ" sz="1000" dirty="0">
                <a:solidFill>
                  <a:schemeClr val="tx1">
                    <a:lumMod val="75000"/>
                    <a:lumOff val="25000"/>
                  </a:schemeClr>
                </a:solidFill>
                <a:latin typeface="+mj-lt"/>
                <a:cs typeface="Arial" panose="020B0604020202020204" pitchFamily="34" charset="0"/>
              </a:rPr>
              <a:t>Source: A4.</a:t>
            </a:r>
          </a:p>
        </p:txBody>
      </p:sp>
      <p:sp>
        <p:nvSpPr>
          <p:cNvPr id="12" name="TextBox 11"/>
          <p:cNvSpPr txBox="1"/>
          <p:nvPr/>
        </p:nvSpPr>
        <p:spPr>
          <a:xfrm>
            <a:off x="296333" y="1181010"/>
            <a:ext cx="4709695" cy="276999"/>
          </a:xfrm>
          <a:prstGeom prst="rect">
            <a:avLst/>
          </a:prstGeom>
          <a:noFill/>
          <a:ln w="12700">
            <a:noFill/>
          </a:ln>
        </p:spPr>
        <p:txBody>
          <a:bodyPr wrap="square" rtlCol="0">
            <a:spAutoFit/>
          </a:bodyPr>
          <a:lstStyle/>
          <a:p>
            <a:r>
              <a:rPr lang="en-NZ" sz="1200" i="1" dirty="0">
                <a:solidFill>
                  <a:schemeClr val="bg1"/>
                </a:solidFill>
                <a:latin typeface="+mj-lt"/>
              </a:rPr>
              <a:t>Q: ‘In what way do you think NZ On Air supports local content? By …’</a:t>
            </a:r>
          </a:p>
        </p:txBody>
      </p:sp>
      <p:graphicFrame>
        <p:nvGraphicFramePr>
          <p:cNvPr id="19" name="Chart 18"/>
          <p:cNvGraphicFramePr/>
          <p:nvPr>
            <p:extLst>
              <p:ext uri="{D42A27DB-BD31-4B8C-83A1-F6EECF244321}">
                <p14:modId xmlns:p14="http://schemas.microsoft.com/office/powerpoint/2010/main" val="1469187913"/>
              </p:ext>
            </p:extLst>
          </p:nvPr>
        </p:nvGraphicFramePr>
        <p:xfrm>
          <a:off x="-144138" y="1844202"/>
          <a:ext cx="11160000" cy="388800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p:cNvSpPr txBox="1"/>
          <p:nvPr/>
        </p:nvSpPr>
        <p:spPr>
          <a:xfrm>
            <a:off x="8416263" y="4826462"/>
            <a:ext cx="621004" cy="276999"/>
          </a:xfrm>
          <a:prstGeom prst="rect">
            <a:avLst/>
          </a:prstGeom>
          <a:noFill/>
        </p:spPr>
        <p:txBody>
          <a:bodyPr wrap="none" rtlCol="0">
            <a:spAutoFit/>
          </a:bodyPr>
          <a:lstStyle>
            <a:defPPr>
              <a:defRPr lang="en-US"/>
            </a:defPPr>
            <a:lvl1pPr algn="ctr">
              <a:defRPr sz="1200">
                <a:solidFill>
                  <a:schemeClr val="tx1">
                    <a:lumMod val="65000"/>
                    <a:lumOff val="35000"/>
                  </a:schemeClr>
                </a:solidFill>
                <a:latin typeface="+mj-lt"/>
              </a:defRPr>
            </a:lvl1pPr>
          </a:lstStyle>
          <a:p>
            <a:r>
              <a:rPr lang="en-NZ" dirty="0"/>
              <a:t>% ‘YES’</a:t>
            </a:r>
          </a:p>
        </p:txBody>
      </p:sp>
      <p:sp>
        <p:nvSpPr>
          <p:cNvPr id="9" name="Oval 8"/>
          <p:cNvSpPr/>
          <p:nvPr/>
        </p:nvSpPr>
        <p:spPr>
          <a:xfrm>
            <a:off x="9380175" y="2224370"/>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solidFill>
                <a:schemeClr val="bg1"/>
              </a:solidFill>
              <a:latin typeface="+mj-lt"/>
            </a:endParaRPr>
          </a:p>
        </p:txBody>
      </p:sp>
      <p:sp>
        <p:nvSpPr>
          <p:cNvPr id="10" name="Oval 9"/>
          <p:cNvSpPr/>
          <p:nvPr/>
        </p:nvSpPr>
        <p:spPr>
          <a:xfrm>
            <a:off x="9380175" y="2766543"/>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solidFill>
                <a:schemeClr val="bg1"/>
              </a:solidFill>
              <a:latin typeface="+mj-lt"/>
            </a:endParaRPr>
          </a:p>
        </p:txBody>
      </p:sp>
      <p:sp>
        <p:nvSpPr>
          <p:cNvPr id="11" name="Oval 10"/>
          <p:cNvSpPr/>
          <p:nvPr/>
        </p:nvSpPr>
        <p:spPr>
          <a:xfrm>
            <a:off x="9380175" y="3332977"/>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solidFill>
                <a:schemeClr val="bg1"/>
              </a:solidFill>
              <a:latin typeface="+mj-lt"/>
            </a:endParaRPr>
          </a:p>
        </p:txBody>
      </p:sp>
      <p:sp>
        <p:nvSpPr>
          <p:cNvPr id="13" name="Oval 12"/>
          <p:cNvSpPr/>
          <p:nvPr/>
        </p:nvSpPr>
        <p:spPr>
          <a:xfrm>
            <a:off x="9380175" y="3883235"/>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solidFill>
                <a:schemeClr val="bg1"/>
              </a:solidFill>
              <a:latin typeface="+mj-lt"/>
            </a:endParaRPr>
          </a:p>
        </p:txBody>
      </p:sp>
      <p:pic>
        <p:nvPicPr>
          <p:cNvPr id="15" name="Picture 14"/>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456317" y="2309622"/>
            <a:ext cx="288000" cy="288000"/>
          </a:xfrm>
          <a:prstGeom prst="rect">
            <a:avLst/>
          </a:prstGeom>
        </p:spPr>
      </p:pic>
      <p:pic>
        <p:nvPicPr>
          <p:cNvPr id="16" name="Picture 15"/>
          <p:cNvPicPr>
            <a:picLocks noChangeAspect="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396869" y="2790748"/>
            <a:ext cx="396000" cy="396000"/>
          </a:xfrm>
          <a:prstGeom prst="rect">
            <a:avLst/>
          </a:prstGeom>
        </p:spPr>
      </p:pic>
      <p:pic>
        <p:nvPicPr>
          <p:cNvPr id="17" name="Picture 16"/>
          <p:cNvPicPr>
            <a:picLocks noChangeAspect="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9424777" y="3395282"/>
            <a:ext cx="360000" cy="360000"/>
          </a:xfrm>
          <a:prstGeom prst="rect">
            <a:avLst/>
          </a:prstGeom>
        </p:spPr>
      </p:pic>
      <p:pic>
        <p:nvPicPr>
          <p:cNvPr id="18" name="Picture 17"/>
          <p:cNvPicPr>
            <a:picLocks noChangeAspect="1"/>
          </p:cNvPicPr>
          <p:nvPr/>
        </p:nvPicPr>
        <p:blipFill>
          <a:blip r:embed="rId6"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9448225" y="3960780"/>
            <a:ext cx="288000" cy="288000"/>
          </a:xfrm>
          <a:prstGeom prst="rect">
            <a:avLst/>
          </a:prstGeom>
        </p:spPr>
      </p:pic>
    </p:spTree>
    <p:extLst>
      <p:ext uri="{BB962C8B-B14F-4D97-AF65-F5344CB8AC3E}">
        <p14:creationId xmlns:p14="http://schemas.microsoft.com/office/powerpoint/2010/main" val="3013252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B4A416A8-2F38-4365-ACFB-6740D86CFE89}"/>
              </a:ext>
            </a:extLst>
          </p:cNvPr>
          <p:cNvSpPr txBox="1">
            <a:spLocks/>
          </p:cNvSpPr>
          <p:nvPr/>
        </p:nvSpPr>
        <p:spPr>
          <a:xfrm>
            <a:off x="7380123" y="3141133"/>
            <a:ext cx="3464260" cy="1509574"/>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n-US" sz="2400" kern="1200" dirty="0">
                <a:solidFill>
                  <a:schemeClr val="bg1"/>
                </a:solidFill>
                <a:latin typeface="Arial Black" panose="020B0A04020102020204" pitchFamily="34" charset="0"/>
                <a:ea typeface="+mj-ea"/>
                <a:cs typeface="+mj-cs"/>
              </a:defRPr>
            </a:lvl1pPr>
          </a:lstStyle>
          <a:p>
            <a:r>
              <a:rPr lang="en-NZ" sz="2800" cap="all" dirty="0">
                <a:solidFill>
                  <a:srgbClr val="7ED7E3"/>
                </a:solidFill>
                <a:latin typeface="+mj-lt"/>
              </a:rPr>
              <a:t>SUPPORT FOR </a:t>
            </a:r>
            <a:br>
              <a:rPr lang="en-NZ" sz="2800" cap="all" dirty="0">
                <a:solidFill>
                  <a:srgbClr val="7ED7E3"/>
                </a:solidFill>
                <a:latin typeface="+mj-lt"/>
              </a:rPr>
            </a:br>
            <a:r>
              <a:rPr lang="en-NZ" sz="2800" cap="all" dirty="0">
                <a:solidFill>
                  <a:srgbClr val="7ED7E3"/>
                </a:solidFill>
                <a:latin typeface="+mj-lt"/>
              </a:rPr>
              <a:t>NZ ON AIR’S MISSION</a:t>
            </a:r>
          </a:p>
        </p:txBody>
      </p:sp>
      <p:cxnSp>
        <p:nvCxnSpPr>
          <p:cNvPr id="8" name="Straight Connector 7"/>
          <p:cNvCxnSpPr/>
          <p:nvPr/>
        </p:nvCxnSpPr>
        <p:spPr>
          <a:xfrm>
            <a:off x="7589361" y="4596570"/>
            <a:ext cx="304260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589361" y="3164280"/>
            <a:ext cx="304260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687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hart 20"/>
          <p:cNvGraphicFramePr/>
          <p:nvPr>
            <p:extLst>
              <p:ext uri="{D42A27DB-BD31-4B8C-83A1-F6EECF244321}">
                <p14:modId xmlns:p14="http://schemas.microsoft.com/office/powerpoint/2010/main" val="4214116289"/>
              </p:ext>
            </p:extLst>
          </p:nvPr>
        </p:nvGraphicFramePr>
        <p:xfrm>
          <a:off x="78367" y="1865810"/>
          <a:ext cx="12276000" cy="3924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rmAutofit/>
          </a:bodyPr>
          <a:lstStyle/>
          <a:p>
            <a:r>
              <a:rPr lang="en-NZ" dirty="0">
                <a:latin typeface="+mj-lt"/>
              </a:rPr>
              <a:t>Between two-thirds and three-quarters of New Zealanders feel that NZ On Air supported content is important. There is evidence that the public are less convinced that NZ On Air supports local content (either in general or on radio) than was the case in 2017, although the differences are not statistically significant. </a:t>
            </a:r>
          </a:p>
        </p:txBody>
      </p:sp>
      <p:sp>
        <p:nvSpPr>
          <p:cNvPr id="5" name="Rectangle 4"/>
          <p:cNvSpPr/>
          <p:nvPr/>
        </p:nvSpPr>
        <p:spPr>
          <a:xfrm>
            <a:off x="1095375" y="6393662"/>
            <a:ext cx="6200736" cy="400110"/>
          </a:xfrm>
          <a:prstGeom prst="rect">
            <a:avLst/>
          </a:prstGeom>
        </p:spPr>
        <p:txBody>
          <a:bodyPr wrap="none">
            <a:spAutoFit/>
          </a:bodyPr>
          <a:lstStyle/>
          <a:p>
            <a:pPr defTabSz="633039"/>
            <a:r>
              <a:rPr lang="en-NZ" sz="1000" dirty="0">
                <a:solidFill>
                  <a:schemeClr val="tx1">
                    <a:lumMod val="75000"/>
                    <a:lumOff val="25000"/>
                  </a:schemeClr>
                </a:solidFill>
                <a:latin typeface="+mj-lt"/>
                <a:cs typeface="Arial" panose="020B0604020202020204" pitchFamily="34" charset="0"/>
              </a:rPr>
              <a:t>Base: All New Zealanders aged 15 and over, 2018 (n=608), 2017 (n=601), 2016 (n=606), 2015 (n=600), 2014 (n=500).</a:t>
            </a:r>
          </a:p>
          <a:p>
            <a:pPr defTabSz="633039"/>
            <a:r>
              <a:rPr lang="en-NZ" sz="1000" dirty="0">
                <a:solidFill>
                  <a:schemeClr val="tx1">
                    <a:lumMod val="75000"/>
                    <a:lumOff val="25000"/>
                  </a:schemeClr>
                </a:solidFill>
                <a:latin typeface="+mj-lt"/>
                <a:cs typeface="Arial" panose="020B0604020202020204" pitchFamily="34" charset="0"/>
              </a:rPr>
              <a:t>Source: B2.</a:t>
            </a:r>
          </a:p>
        </p:txBody>
      </p:sp>
      <p:sp>
        <p:nvSpPr>
          <p:cNvPr id="4" name="Rectangle 3"/>
          <p:cNvSpPr/>
          <p:nvPr/>
        </p:nvSpPr>
        <p:spPr>
          <a:xfrm>
            <a:off x="296333" y="1177811"/>
            <a:ext cx="4619983" cy="276999"/>
          </a:xfrm>
          <a:prstGeom prst="rect">
            <a:avLst/>
          </a:prstGeom>
        </p:spPr>
        <p:txBody>
          <a:bodyPr wrap="none">
            <a:spAutoFit/>
          </a:bodyPr>
          <a:lstStyle/>
          <a:p>
            <a:pPr defTabSz="633039"/>
            <a:r>
              <a:rPr lang="en-NZ" sz="1200" i="1" dirty="0">
                <a:solidFill>
                  <a:schemeClr val="bg1"/>
                </a:solidFill>
                <a:latin typeface="+mj-lt"/>
              </a:rPr>
              <a:t>Q: ‘To what extent do you agree with each of the following statements?’</a:t>
            </a:r>
          </a:p>
        </p:txBody>
      </p:sp>
      <p:sp>
        <p:nvSpPr>
          <p:cNvPr id="13" name="TextBox 12"/>
          <p:cNvSpPr txBox="1"/>
          <p:nvPr/>
        </p:nvSpPr>
        <p:spPr>
          <a:xfrm>
            <a:off x="7948247" y="4694045"/>
            <a:ext cx="1138453" cy="461665"/>
          </a:xfrm>
          <a:prstGeom prst="rect">
            <a:avLst/>
          </a:prstGeom>
          <a:noFill/>
        </p:spPr>
        <p:txBody>
          <a:bodyPr wrap="none" rtlCol="0">
            <a:spAutoFit/>
          </a:bodyPr>
          <a:lstStyle/>
          <a:p>
            <a:pPr algn="ctr"/>
            <a:r>
              <a:rPr lang="en-NZ" sz="1200" dirty="0">
                <a:solidFill>
                  <a:schemeClr val="tx1">
                    <a:lumMod val="65000"/>
                    <a:lumOff val="35000"/>
                  </a:schemeClr>
                </a:solidFill>
                <a:latin typeface="+mj-lt"/>
              </a:rPr>
              <a:t>NETT AGREE</a:t>
            </a:r>
          </a:p>
          <a:p>
            <a:pPr algn="ctr"/>
            <a:r>
              <a:rPr lang="en-NZ" sz="1200" dirty="0">
                <a:solidFill>
                  <a:schemeClr val="tx1">
                    <a:lumMod val="65000"/>
                    <a:lumOff val="35000"/>
                  </a:schemeClr>
                </a:solidFill>
                <a:latin typeface="+mj-lt"/>
              </a:rPr>
              <a:t>(% 4-5 out of 5)</a:t>
            </a:r>
          </a:p>
        </p:txBody>
      </p:sp>
    </p:spTree>
    <p:extLst>
      <p:ext uri="{BB962C8B-B14F-4D97-AF65-F5344CB8AC3E}">
        <p14:creationId xmlns:p14="http://schemas.microsoft.com/office/powerpoint/2010/main" val="1459808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hart 20"/>
          <p:cNvGraphicFramePr/>
          <p:nvPr>
            <p:extLst>
              <p:ext uri="{D42A27DB-BD31-4B8C-83A1-F6EECF244321}">
                <p14:modId xmlns:p14="http://schemas.microsoft.com/office/powerpoint/2010/main" val="2038363089"/>
              </p:ext>
            </p:extLst>
          </p:nvPr>
        </p:nvGraphicFramePr>
        <p:xfrm>
          <a:off x="130484" y="1591733"/>
          <a:ext cx="11565082" cy="4864937"/>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rmAutofit/>
          </a:bodyPr>
          <a:lstStyle/>
          <a:p>
            <a:r>
              <a:rPr lang="en-NZ" dirty="0">
                <a:latin typeface="+mj-lt"/>
              </a:rPr>
              <a:t>New Zealanders place greater importance on NZ On Air’s support for local music and artists, and digital media, than was the case in 2016.</a:t>
            </a:r>
          </a:p>
        </p:txBody>
      </p:sp>
      <p:sp>
        <p:nvSpPr>
          <p:cNvPr id="4" name="Rectangle 3"/>
          <p:cNvSpPr/>
          <p:nvPr/>
        </p:nvSpPr>
        <p:spPr>
          <a:xfrm>
            <a:off x="296333" y="1182394"/>
            <a:ext cx="4506683" cy="276999"/>
          </a:xfrm>
          <a:prstGeom prst="rect">
            <a:avLst/>
          </a:prstGeom>
        </p:spPr>
        <p:txBody>
          <a:bodyPr wrap="none">
            <a:spAutoFit/>
          </a:bodyPr>
          <a:lstStyle/>
          <a:p>
            <a:pPr defTabSz="633039"/>
            <a:r>
              <a:rPr lang="en-NZ" sz="1200" i="1" dirty="0">
                <a:solidFill>
                  <a:schemeClr val="bg1"/>
                </a:solidFill>
                <a:latin typeface="+mj-lt"/>
              </a:rPr>
              <a:t>Q: ‘How important is it that NZ On Air supports each of the following?’</a:t>
            </a:r>
          </a:p>
        </p:txBody>
      </p:sp>
      <p:sp>
        <p:nvSpPr>
          <p:cNvPr id="5" name="Rectangle 4"/>
          <p:cNvSpPr/>
          <p:nvPr/>
        </p:nvSpPr>
        <p:spPr>
          <a:xfrm>
            <a:off x="1069738" y="6362819"/>
            <a:ext cx="9304857" cy="461665"/>
          </a:xfrm>
          <a:prstGeom prst="rect">
            <a:avLst/>
          </a:prstGeom>
        </p:spPr>
        <p:txBody>
          <a:bodyPr wrap="square">
            <a:spAutoFit/>
          </a:bodyPr>
          <a:lstStyle/>
          <a:p>
            <a:pPr defTabSz="633039"/>
            <a:r>
              <a:rPr lang="en-NZ" sz="800" dirty="0">
                <a:solidFill>
                  <a:schemeClr val="tx1">
                    <a:lumMod val="75000"/>
                    <a:lumOff val="25000"/>
                  </a:schemeClr>
                </a:solidFill>
                <a:latin typeface="+mj-lt"/>
                <a:cs typeface="Arial" panose="020B0604020202020204" pitchFamily="34" charset="0"/>
              </a:rPr>
              <a:t>Base: All New Zealanders aged 15 and over, 2018 (n=608), 2017 (n=601), 2016 (n=606), 2015 (n=600), 2014 (n=500). </a:t>
            </a:r>
          </a:p>
          <a:p>
            <a:pPr defTabSz="633039"/>
            <a:r>
              <a:rPr lang="en-NZ" sz="800" dirty="0">
                <a:solidFill>
                  <a:schemeClr val="tx1">
                    <a:lumMod val="75000"/>
                    <a:lumOff val="25000"/>
                  </a:schemeClr>
                </a:solidFill>
                <a:latin typeface="+mj-lt"/>
                <a:cs typeface="Arial" panose="020B0604020202020204" pitchFamily="34" charset="0"/>
              </a:rPr>
              <a:t>Source: B2b. </a:t>
            </a:r>
          </a:p>
          <a:p>
            <a:pPr defTabSz="633039"/>
            <a:r>
              <a:rPr lang="mi-NZ" sz="800" dirty="0">
                <a:solidFill>
                  <a:schemeClr val="tx1">
                    <a:lumMod val="75000"/>
                    <a:lumOff val="25000"/>
                  </a:schemeClr>
                </a:solidFill>
                <a:latin typeface="+mj-lt"/>
                <a:cs typeface="Arial" panose="020B0604020202020204" pitchFamily="34" charset="0"/>
              </a:rPr>
              <a:t>Note</a:t>
            </a:r>
            <a:r>
              <a:rPr lang="en-NZ" sz="800" dirty="0">
                <a:solidFill>
                  <a:schemeClr val="tx1">
                    <a:lumMod val="75000"/>
                    <a:lumOff val="25000"/>
                  </a:schemeClr>
                </a:solidFill>
                <a:latin typeface="+mj-lt"/>
                <a:cs typeface="Arial" panose="020B0604020202020204" pitchFamily="34" charset="0"/>
              </a:rPr>
              <a:t>:          significantly higher than in 2016</a:t>
            </a:r>
          </a:p>
        </p:txBody>
      </p:sp>
      <p:sp>
        <p:nvSpPr>
          <p:cNvPr id="15" name="TextBox 14"/>
          <p:cNvSpPr txBox="1"/>
          <p:nvPr/>
        </p:nvSpPr>
        <p:spPr>
          <a:xfrm>
            <a:off x="7756424" y="5153952"/>
            <a:ext cx="1289071" cy="461665"/>
          </a:xfrm>
          <a:prstGeom prst="rect">
            <a:avLst/>
          </a:prstGeom>
          <a:noFill/>
        </p:spPr>
        <p:txBody>
          <a:bodyPr wrap="none" rtlCol="0">
            <a:spAutoFit/>
          </a:bodyPr>
          <a:lstStyle>
            <a:defPPr>
              <a:defRPr lang="en-US"/>
            </a:defPPr>
            <a:lvl1pPr algn="ctr">
              <a:defRPr sz="1200">
                <a:solidFill>
                  <a:schemeClr val="tx1">
                    <a:lumMod val="65000"/>
                    <a:lumOff val="35000"/>
                  </a:schemeClr>
                </a:solidFill>
                <a:latin typeface="+mj-lt"/>
              </a:defRPr>
            </a:lvl1pPr>
          </a:lstStyle>
          <a:p>
            <a:r>
              <a:rPr lang="en-NZ" dirty="0"/>
              <a:t>NETT IMPORTANT</a:t>
            </a:r>
          </a:p>
          <a:p>
            <a:r>
              <a:rPr lang="en-NZ" dirty="0"/>
              <a:t>(% 4-5 out of 5)</a:t>
            </a:r>
          </a:p>
        </p:txBody>
      </p:sp>
      <p:sp>
        <p:nvSpPr>
          <p:cNvPr id="10" name="Isosceles Triangle 9">
            <a:extLst>
              <a:ext uri="{FF2B5EF4-FFF2-40B4-BE49-F238E27FC236}">
                <a16:creationId xmlns:a16="http://schemas.microsoft.com/office/drawing/2014/main" xmlns="" id="{2398F1A1-8709-430D-84CC-9E81505D0BC9}"/>
              </a:ext>
            </a:extLst>
          </p:cNvPr>
          <p:cNvSpPr/>
          <p:nvPr/>
        </p:nvSpPr>
        <p:spPr>
          <a:xfrm>
            <a:off x="8656952" y="2448856"/>
            <a:ext cx="106619" cy="91913"/>
          </a:xfrm>
          <a:prstGeom prst="triangle">
            <a:avLst/>
          </a:prstGeom>
          <a:solidFill>
            <a:schemeClr val="bg1"/>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Isosceles Triangle 10">
            <a:extLst>
              <a:ext uri="{FF2B5EF4-FFF2-40B4-BE49-F238E27FC236}">
                <a16:creationId xmlns:a16="http://schemas.microsoft.com/office/drawing/2014/main" xmlns="" id="{F6FAC8B3-FC37-4D46-8F1A-5E7D611C3119}"/>
              </a:ext>
            </a:extLst>
          </p:cNvPr>
          <p:cNvSpPr/>
          <p:nvPr/>
        </p:nvSpPr>
        <p:spPr>
          <a:xfrm>
            <a:off x="1444461" y="6661708"/>
            <a:ext cx="106619" cy="91913"/>
          </a:xfrm>
          <a:prstGeom prst="triangle">
            <a:avLst/>
          </a:prstGeom>
          <a:solidFill>
            <a:schemeClr val="bg1"/>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Isosceles Triangle 11">
            <a:extLst>
              <a:ext uri="{FF2B5EF4-FFF2-40B4-BE49-F238E27FC236}">
                <a16:creationId xmlns:a16="http://schemas.microsoft.com/office/drawing/2014/main" xmlns="" id="{2398F1A1-8709-430D-84CC-9E81505D0BC9}"/>
              </a:ext>
            </a:extLst>
          </p:cNvPr>
          <p:cNvSpPr/>
          <p:nvPr/>
        </p:nvSpPr>
        <p:spPr>
          <a:xfrm>
            <a:off x="8656952" y="3363250"/>
            <a:ext cx="106619" cy="91913"/>
          </a:xfrm>
          <a:prstGeom prst="triangle">
            <a:avLst/>
          </a:prstGeom>
          <a:solidFill>
            <a:schemeClr val="bg1"/>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1701842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hart 20"/>
          <p:cNvGraphicFramePr/>
          <p:nvPr>
            <p:extLst>
              <p:ext uri="{D42A27DB-BD31-4B8C-83A1-F6EECF244321}">
                <p14:modId xmlns:p14="http://schemas.microsoft.com/office/powerpoint/2010/main" val="3362908831"/>
              </p:ext>
            </p:extLst>
          </p:nvPr>
        </p:nvGraphicFramePr>
        <p:xfrm>
          <a:off x="144092" y="1594428"/>
          <a:ext cx="11556000" cy="4588258"/>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normAutofit/>
          </a:bodyPr>
          <a:lstStyle/>
          <a:p>
            <a:r>
              <a:rPr lang="en-NZ" dirty="0">
                <a:latin typeface="+mj-lt"/>
              </a:rPr>
              <a:t>There is evidence those New Zealanders who are aware of the different types of content NZ On Air funds, increasingly like what they see or hear. For each media the trend is upwards. While none of the differences are statistically significant compared to 2017, some of them are when compared back to 2014.</a:t>
            </a:r>
          </a:p>
        </p:txBody>
      </p:sp>
      <p:sp>
        <p:nvSpPr>
          <p:cNvPr id="6" name="Rectangle 5"/>
          <p:cNvSpPr/>
          <p:nvPr/>
        </p:nvSpPr>
        <p:spPr>
          <a:xfrm>
            <a:off x="1095375" y="6299657"/>
            <a:ext cx="4915128" cy="707886"/>
          </a:xfrm>
          <a:prstGeom prst="rect">
            <a:avLst/>
          </a:prstGeom>
        </p:spPr>
        <p:txBody>
          <a:bodyPr wrap="none">
            <a:spAutoFit/>
          </a:bodyPr>
          <a:lstStyle/>
          <a:p>
            <a:pPr defTabSz="633039"/>
            <a:r>
              <a:rPr lang="en-NZ" sz="1000" dirty="0">
                <a:solidFill>
                  <a:schemeClr val="tx1">
                    <a:lumMod val="75000"/>
                    <a:lumOff val="25000"/>
                  </a:schemeClr>
                </a:solidFill>
                <a:latin typeface="+mj-lt"/>
                <a:cs typeface="Arial" panose="020B0604020202020204" pitchFamily="34" charset="0"/>
              </a:rPr>
              <a:t>Base: Those who are aware that NZ On Air supports each type of content (n=refer to chart).</a:t>
            </a:r>
          </a:p>
          <a:p>
            <a:pPr defTabSz="633039"/>
            <a:r>
              <a:rPr lang="en-NZ" sz="1000" dirty="0">
                <a:solidFill>
                  <a:schemeClr val="tx1">
                    <a:lumMod val="75000"/>
                    <a:lumOff val="25000"/>
                  </a:schemeClr>
                </a:solidFill>
                <a:latin typeface="+mj-lt"/>
                <a:cs typeface="Arial" panose="020B0604020202020204" pitchFamily="34" charset="0"/>
              </a:rPr>
              <a:t>Source: B3. </a:t>
            </a:r>
          </a:p>
          <a:p>
            <a:pPr defTabSz="633039"/>
            <a:r>
              <a:rPr lang="mi-NZ" sz="1000" dirty="0">
                <a:solidFill>
                  <a:schemeClr val="tx1">
                    <a:lumMod val="75000"/>
                    <a:lumOff val="25000"/>
                  </a:schemeClr>
                </a:solidFill>
                <a:latin typeface="+mj-lt"/>
                <a:cs typeface="Arial" panose="020B0604020202020204" pitchFamily="34" charset="0"/>
              </a:rPr>
              <a:t>Note</a:t>
            </a:r>
            <a:r>
              <a:rPr lang="en-NZ" sz="1000" dirty="0">
                <a:solidFill>
                  <a:schemeClr val="tx1">
                    <a:lumMod val="75000"/>
                    <a:lumOff val="25000"/>
                  </a:schemeClr>
                </a:solidFill>
                <a:latin typeface="+mj-lt"/>
                <a:cs typeface="Arial" panose="020B0604020202020204" pitchFamily="34" charset="0"/>
              </a:rPr>
              <a:t>:          significantly higher than in 2014</a:t>
            </a:r>
          </a:p>
          <a:p>
            <a:pPr defTabSz="633039"/>
            <a:endParaRPr lang="en-NZ" sz="1000" dirty="0">
              <a:solidFill>
                <a:schemeClr val="tx1">
                  <a:lumMod val="75000"/>
                  <a:lumOff val="25000"/>
                </a:schemeClr>
              </a:solidFill>
              <a:latin typeface="+mj-lt"/>
              <a:cs typeface="Arial" panose="020B0604020202020204" pitchFamily="34" charset="0"/>
            </a:endParaRPr>
          </a:p>
        </p:txBody>
      </p:sp>
      <p:sp>
        <p:nvSpPr>
          <p:cNvPr id="5" name="Rectangle 4"/>
          <p:cNvSpPr/>
          <p:nvPr/>
        </p:nvSpPr>
        <p:spPr>
          <a:xfrm>
            <a:off x="296333" y="1176402"/>
            <a:ext cx="8197180" cy="276999"/>
          </a:xfrm>
          <a:prstGeom prst="rect">
            <a:avLst/>
          </a:prstGeom>
        </p:spPr>
        <p:txBody>
          <a:bodyPr wrap="none">
            <a:spAutoFit/>
          </a:bodyPr>
          <a:lstStyle/>
          <a:p>
            <a:pPr defTabSz="633039"/>
            <a:r>
              <a:rPr lang="en-NZ" sz="1200" i="1" dirty="0">
                <a:solidFill>
                  <a:schemeClr val="bg1"/>
                </a:solidFill>
                <a:latin typeface="+mj-lt"/>
              </a:rPr>
              <a:t>Q: ‘How much do you like or dislike NZ On Air funded local content?’ (among those aware NZ On Air supports each type of content)</a:t>
            </a:r>
          </a:p>
        </p:txBody>
      </p:sp>
      <p:sp>
        <p:nvSpPr>
          <p:cNvPr id="14" name="TextBox 13"/>
          <p:cNvSpPr txBox="1"/>
          <p:nvPr/>
        </p:nvSpPr>
        <p:spPr>
          <a:xfrm>
            <a:off x="7915437" y="5099101"/>
            <a:ext cx="1138452" cy="461665"/>
          </a:xfrm>
          <a:prstGeom prst="rect">
            <a:avLst/>
          </a:prstGeom>
          <a:noFill/>
        </p:spPr>
        <p:txBody>
          <a:bodyPr wrap="none" rtlCol="0">
            <a:spAutoFit/>
          </a:bodyPr>
          <a:lstStyle>
            <a:defPPr>
              <a:defRPr lang="en-US"/>
            </a:defPPr>
            <a:lvl1pPr algn="ctr">
              <a:defRPr sz="1200">
                <a:solidFill>
                  <a:schemeClr val="tx1">
                    <a:lumMod val="65000"/>
                    <a:lumOff val="35000"/>
                  </a:schemeClr>
                </a:solidFill>
                <a:latin typeface="+mj-lt"/>
              </a:defRPr>
            </a:lvl1pPr>
          </a:lstStyle>
          <a:p>
            <a:r>
              <a:rPr lang="en-NZ" dirty="0"/>
              <a:t>NETT LIKE</a:t>
            </a:r>
          </a:p>
          <a:p>
            <a:r>
              <a:rPr lang="en-NZ" dirty="0"/>
              <a:t>(% 4-5 out of 5)</a:t>
            </a:r>
          </a:p>
        </p:txBody>
      </p:sp>
      <p:sp>
        <p:nvSpPr>
          <p:cNvPr id="7" name="Isosceles Triangle 6">
            <a:extLst>
              <a:ext uri="{FF2B5EF4-FFF2-40B4-BE49-F238E27FC236}">
                <a16:creationId xmlns:a16="http://schemas.microsoft.com/office/drawing/2014/main" xmlns="" id="{2FB6179A-573F-4C53-83C2-F859F5CC1330}"/>
              </a:ext>
            </a:extLst>
          </p:cNvPr>
          <p:cNvSpPr/>
          <p:nvPr/>
        </p:nvSpPr>
        <p:spPr>
          <a:xfrm>
            <a:off x="8676736" y="3116464"/>
            <a:ext cx="106619" cy="91913"/>
          </a:xfrm>
          <a:prstGeom prst="triangle">
            <a:avLst/>
          </a:prstGeom>
          <a:solidFill>
            <a:schemeClr val="bg1"/>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8" name="Isosceles Triangle 7">
            <a:extLst>
              <a:ext uri="{FF2B5EF4-FFF2-40B4-BE49-F238E27FC236}">
                <a16:creationId xmlns:a16="http://schemas.microsoft.com/office/drawing/2014/main" xmlns="" id="{6E69059D-4631-4A24-B783-F3B3CC553F4F}"/>
              </a:ext>
            </a:extLst>
          </p:cNvPr>
          <p:cNvSpPr/>
          <p:nvPr/>
        </p:nvSpPr>
        <p:spPr>
          <a:xfrm>
            <a:off x="8661254" y="2607607"/>
            <a:ext cx="106619" cy="91913"/>
          </a:xfrm>
          <a:prstGeom prst="triangle">
            <a:avLst/>
          </a:prstGeom>
          <a:solidFill>
            <a:schemeClr val="bg1"/>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 name="Isosceles Triangle 8">
            <a:extLst>
              <a:ext uri="{FF2B5EF4-FFF2-40B4-BE49-F238E27FC236}">
                <a16:creationId xmlns:a16="http://schemas.microsoft.com/office/drawing/2014/main" xmlns="" id="{5D690B8C-551B-4F8F-A65A-335235C00C58}"/>
              </a:ext>
            </a:extLst>
          </p:cNvPr>
          <p:cNvSpPr/>
          <p:nvPr/>
        </p:nvSpPr>
        <p:spPr>
          <a:xfrm>
            <a:off x="8676733" y="2958661"/>
            <a:ext cx="106619" cy="91913"/>
          </a:xfrm>
          <a:prstGeom prst="triangle">
            <a:avLst/>
          </a:prstGeom>
          <a:solidFill>
            <a:schemeClr val="bg1"/>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 name="Isosceles Triangle 9">
            <a:extLst>
              <a:ext uri="{FF2B5EF4-FFF2-40B4-BE49-F238E27FC236}">
                <a16:creationId xmlns:a16="http://schemas.microsoft.com/office/drawing/2014/main" xmlns="" id="{120EE2EB-0435-4554-B0F4-B5862DD0F512}"/>
              </a:ext>
            </a:extLst>
          </p:cNvPr>
          <p:cNvSpPr/>
          <p:nvPr/>
        </p:nvSpPr>
        <p:spPr>
          <a:xfrm>
            <a:off x="1565862" y="6693103"/>
            <a:ext cx="106619" cy="91913"/>
          </a:xfrm>
          <a:prstGeom prst="triangle">
            <a:avLst/>
          </a:prstGeom>
          <a:solidFill>
            <a:schemeClr val="bg1"/>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3943165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7198" y="1355832"/>
            <a:ext cx="2304000" cy="4620552"/>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31" name="Rectangle 30"/>
          <p:cNvSpPr/>
          <p:nvPr/>
        </p:nvSpPr>
        <p:spPr>
          <a:xfrm>
            <a:off x="365198" y="1380117"/>
            <a:ext cx="2268000" cy="598811"/>
          </a:xfrm>
          <a:prstGeom prst="rect">
            <a:avLst/>
          </a:prstGeom>
          <a:solidFill>
            <a:srgbClr val="046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28" name="Rectangle 27"/>
          <p:cNvSpPr/>
          <p:nvPr/>
        </p:nvSpPr>
        <p:spPr>
          <a:xfrm>
            <a:off x="3044848" y="1369023"/>
            <a:ext cx="2304000" cy="370800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29" name="Rectangle 28"/>
          <p:cNvSpPr/>
          <p:nvPr/>
        </p:nvSpPr>
        <p:spPr>
          <a:xfrm>
            <a:off x="5753100" y="3653555"/>
            <a:ext cx="6010274" cy="234000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4" name="Oval 3"/>
          <p:cNvSpPr/>
          <p:nvPr/>
        </p:nvSpPr>
        <p:spPr>
          <a:xfrm>
            <a:off x="457375" y="1469121"/>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0" name="Freeform 24"/>
          <p:cNvSpPr>
            <a:spLocks/>
          </p:cNvSpPr>
          <p:nvPr/>
        </p:nvSpPr>
        <p:spPr bwMode="auto">
          <a:xfrm>
            <a:off x="558492" y="1796780"/>
            <a:ext cx="11639" cy="18902"/>
          </a:xfrm>
          <a:custGeom>
            <a:avLst/>
            <a:gdLst>
              <a:gd name="T0" fmla="*/ 0 w 53"/>
              <a:gd name="T1" fmla="*/ 86 h 86"/>
              <a:gd name="T2" fmla="*/ 53 w 53"/>
              <a:gd name="T3" fmla="*/ 53 h 86"/>
              <a:gd name="T4" fmla="*/ 53 w 53"/>
              <a:gd name="T5" fmla="*/ 0 h 86"/>
              <a:gd name="T6" fmla="*/ 0 w 53"/>
              <a:gd name="T7" fmla="*/ 0 h 86"/>
              <a:gd name="T8" fmla="*/ 0 w 53"/>
              <a:gd name="T9" fmla="*/ 86 h 86"/>
            </a:gdLst>
            <a:ahLst/>
            <a:cxnLst>
              <a:cxn ang="0">
                <a:pos x="T0" y="T1"/>
              </a:cxn>
              <a:cxn ang="0">
                <a:pos x="T2" y="T3"/>
              </a:cxn>
              <a:cxn ang="0">
                <a:pos x="T4" y="T5"/>
              </a:cxn>
              <a:cxn ang="0">
                <a:pos x="T6" y="T7"/>
              </a:cxn>
              <a:cxn ang="0">
                <a:pos x="T8" y="T9"/>
              </a:cxn>
            </a:cxnLst>
            <a:rect l="0" t="0" r="r" b="b"/>
            <a:pathLst>
              <a:path w="53" h="86">
                <a:moveTo>
                  <a:pt x="0" y="86"/>
                </a:moveTo>
                <a:cubicBezTo>
                  <a:pt x="0" y="86"/>
                  <a:pt x="53" y="86"/>
                  <a:pt x="53" y="53"/>
                </a:cubicBezTo>
                <a:cubicBezTo>
                  <a:pt x="53" y="0"/>
                  <a:pt x="53" y="0"/>
                  <a:pt x="53" y="0"/>
                </a:cubicBezTo>
                <a:cubicBezTo>
                  <a:pt x="0" y="0"/>
                  <a:pt x="0" y="0"/>
                  <a:pt x="0" y="0"/>
                </a:cubicBezTo>
                <a:lnTo>
                  <a:pt x="0" y="86"/>
                </a:lnTo>
                <a:close/>
              </a:path>
            </a:pathLst>
          </a:custGeom>
          <a:solidFill>
            <a:srgbClr val="0461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11" name="Freeform 25"/>
          <p:cNvSpPr>
            <a:spLocks/>
          </p:cNvSpPr>
          <p:nvPr/>
        </p:nvSpPr>
        <p:spPr bwMode="auto">
          <a:xfrm>
            <a:off x="798916" y="1796780"/>
            <a:ext cx="11639" cy="18902"/>
          </a:xfrm>
          <a:custGeom>
            <a:avLst/>
            <a:gdLst>
              <a:gd name="T0" fmla="*/ 0 w 53"/>
              <a:gd name="T1" fmla="*/ 53 h 86"/>
              <a:gd name="T2" fmla="*/ 53 w 53"/>
              <a:gd name="T3" fmla="*/ 86 h 86"/>
              <a:gd name="T4" fmla="*/ 53 w 53"/>
              <a:gd name="T5" fmla="*/ 0 h 86"/>
              <a:gd name="T6" fmla="*/ 0 w 53"/>
              <a:gd name="T7" fmla="*/ 0 h 86"/>
              <a:gd name="T8" fmla="*/ 0 w 53"/>
              <a:gd name="T9" fmla="*/ 53 h 86"/>
            </a:gdLst>
            <a:ahLst/>
            <a:cxnLst>
              <a:cxn ang="0">
                <a:pos x="T0" y="T1"/>
              </a:cxn>
              <a:cxn ang="0">
                <a:pos x="T2" y="T3"/>
              </a:cxn>
              <a:cxn ang="0">
                <a:pos x="T4" y="T5"/>
              </a:cxn>
              <a:cxn ang="0">
                <a:pos x="T6" y="T7"/>
              </a:cxn>
              <a:cxn ang="0">
                <a:pos x="T8" y="T9"/>
              </a:cxn>
            </a:cxnLst>
            <a:rect l="0" t="0" r="r" b="b"/>
            <a:pathLst>
              <a:path w="53" h="86">
                <a:moveTo>
                  <a:pt x="0" y="53"/>
                </a:moveTo>
                <a:cubicBezTo>
                  <a:pt x="0" y="86"/>
                  <a:pt x="53" y="86"/>
                  <a:pt x="53" y="86"/>
                </a:cubicBezTo>
                <a:cubicBezTo>
                  <a:pt x="53" y="0"/>
                  <a:pt x="53" y="0"/>
                  <a:pt x="53" y="0"/>
                </a:cubicBezTo>
                <a:cubicBezTo>
                  <a:pt x="0" y="0"/>
                  <a:pt x="0" y="0"/>
                  <a:pt x="0" y="0"/>
                </a:cubicBezTo>
                <a:lnTo>
                  <a:pt x="0" y="53"/>
                </a:lnTo>
                <a:close/>
              </a:path>
            </a:pathLst>
          </a:custGeom>
          <a:solidFill>
            <a:srgbClr val="0461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12" name="Rectangle 26"/>
          <p:cNvSpPr>
            <a:spLocks noChangeArrowheads="1"/>
          </p:cNvSpPr>
          <p:nvPr/>
        </p:nvSpPr>
        <p:spPr bwMode="auto">
          <a:xfrm>
            <a:off x="561751" y="1745939"/>
            <a:ext cx="249456" cy="35943"/>
          </a:xfrm>
          <a:prstGeom prst="rect">
            <a:avLst/>
          </a:prstGeom>
          <a:solidFill>
            <a:srgbClr val="04617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13" name="Freeform 27"/>
          <p:cNvSpPr>
            <a:spLocks noEditPoints="1"/>
          </p:cNvSpPr>
          <p:nvPr/>
        </p:nvSpPr>
        <p:spPr bwMode="auto">
          <a:xfrm>
            <a:off x="546387" y="1566226"/>
            <a:ext cx="275994" cy="225712"/>
          </a:xfrm>
          <a:custGeom>
            <a:avLst/>
            <a:gdLst>
              <a:gd name="T0" fmla="*/ 826 w 1255"/>
              <a:gd name="T1" fmla="*/ 777 h 1026"/>
              <a:gd name="T2" fmla="*/ 728 w 1255"/>
              <a:gd name="T3" fmla="*/ 748 h 1026"/>
              <a:gd name="T4" fmla="*/ 728 w 1255"/>
              <a:gd name="T5" fmla="*/ 689 h 1026"/>
              <a:gd name="T6" fmla="*/ 1165 w 1255"/>
              <a:gd name="T7" fmla="*/ 689 h 1026"/>
              <a:gd name="T8" fmla="*/ 1200 w 1255"/>
              <a:gd name="T9" fmla="*/ 660 h 1026"/>
              <a:gd name="T10" fmla="*/ 1200 w 1255"/>
              <a:gd name="T11" fmla="*/ 30 h 1026"/>
              <a:gd name="T12" fmla="*/ 1165 w 1255"/>
              <a:gd name="T13" fmla="*/ 0 h 1026"/>
              <a:gd name="T14" fmla="*/ 87 w 1255"/>
              <a:gd name="T15" fmla="*/ 0 h 1026"/>
              <a:gd name="T16" fmla="*/ 53 w 1255"/>
              <a:gd name="T17" fmla="*/ 30 h 1026"/>
              <a:gd name="T18" fmla="*/ 53 w 1255"/>
              <a:gd name="T19" fmla="*/ 660 h 1026"/>
              <a:gd name="T20" fmla="*/ 87 w 1255"/>
              <a:gd name="T21" fmla="*/ 689 h 1026"/>
              <a:gd name="T22" fmla="*/ 524 w 1255"/>
              <a:gd name="T23" fmla="*/ 689 h 1026"/>
              <a:gd name="T24" fmla="*/ 524 w 1255"/>
              <a:gd name="T25" fmla="*/ 748 h 1026"/>
              <a:gd name="T26" fmla="*/ 426 w 1255"/>
              <a:gd name="T27" fmla="*/ 777 h 1026"/>
              <a:gd name="T28" fmla="*/ 0 w 1255"/>
              <a:gd name="T29" fmla="*/ 777 h 1026"/>
              <a:gd name="T30" fmla="*/ 0 w 1255"/>
              <a:gd name="T31" fmla="*/ 1026 h 1026"/>
              <a:gd name="T32" fmla="*/ 1255 w 1255"/>
              <a:gd name="T33" fmla="*/ 1026 h 1026"/>
              <a:gd name="T34" fmla="*/ 1255 w 1255"/>
              <a:gd name="T35" fmla="*/ 777 h 1026"/>
              <a:gd name="T36" fmla="*/ 826 w 1255"/>
              <a:gd name="T37" fmla="*/ 777 h 1026"/>
              <a:gd name="T38" fmla="*/ 106 w 1255"/>
              <a:gd name="T39" fmla="*/ 605 h 1026"/>
              <a:gd name="T40" fmla="*/ 106 w 1255"/>
              <a:gd name="T41" fmla="*/ 49 h 1026"/>
              <a:gd name="T42" fmla="*/ 1147 w 1255"/>
              <a:gd name="T43" fmla="*/ 49 h 1026"/>
              <a:gd name="T44" fmla="*/ 1147 w 1255"/>
              <a:gd name="T45" fmla="*/ 605 h 1026"/>
              <a:gd name="T46" fmla="*/ 106 w 1255"/>
              <a:gd name="T47" fmla="*/ 605 h 1026"/>
              <a:gd name="T48" fmla="*/ 1222 w 1255"/>
              <a:gd name="T49" fmla="*/ 998 h 1026"/>
              <a:gd name="T50" fmla="*/ 52 w 1255"/>
              <a:gd name="T51" fmla="*/ 998 h 1026"/>
              <a:gd name="T52" fmla="*/ 52 w 1255"/>
              <a:gd name="T53" fmla="*/ 800 h 1026"/>
              <a:gd name="T54" fmla="*/ 1222 w 1255"/>
              <a:gd name="T55" fmla="*/ 800 h 1026"/>
              <a:gd name="T56" fmla="*/ 1222 w 1255"/>
              <a:gd name="T57" fmla="*/ 998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55" h="1026">
                <a:moveTo>
                  <a:pt x="826" y="777"/>
                </a:moveTo>
                <a:cubicBezTo>
                  <a:pt x="728" y="748"/>
                  <a:pt x="728" y="748"/>
                  <a:pt x="728" y="748"/>
                </a:cubicBezTo>
                <a:cubicBezTo>
                  <a:pt x="728" y="689"/>
                  <a:pt x="728" y="689"/>
                  <a:pt x="728" y="689"/>
                </a:cubicBezTo>
                <a:cubicBezTo>
                  <a:pt x="1165" y="689"/>
                  <a:pt x="1165" y="689"/>
                  <a:pt x="1165" y="689"/>
                </a:cubicBezTo>
                <a:cubicBezTo>
                  <a:pt x="1184" y="689"/>
                  <a:pt x="1200" y="676"/>
                  <a:pt x="1200" y="660"/>
                </a:cubicBezTo>
                <a:cubicBezTo>
                  <a:pt x="1200" y="30"/>
                  <a:pt x="1200" y="30"/>
                  <a:pt x="1200" y="30"/>
                </a:cubicBezTo>
                <a:cubicBezTo>
                  <a:pt x="1200" y="13"/>
                  <a:pt x="1184" y="0"/>
                  <a:pt x="1165" y="0"/>
                </a:cubicBezTo>
                <a:cubicBezTo>
                  <a:pt x="87" y="0"/>
                  <a:pt x="87" y="0"/>
                  <a:pt x="87" y="0"/>
                </a:cubicBezTo>
                <a:cubicBezTo>
                  <a:pt x="68" y="0"/>
                  <a:pt x="53" y="13"/>
                  <a:pt x="53" y="30"/>
                </a:cubicBezTo>
                <a:cubicBezTo>
                  <a:pt x="53" y="660"/>
                  <a:pt x="53" y="660"/>
                  <a:pt x="53" y="660"/>
                </a:cubicBezTo>
                <a:cubicBezTo>
                  <a:pt x="53" y="676"/>
                  <a:pt x="68" y="689"/>
                  <a:pt x="87" y="689"/>
                </a:cubicBezTo>
                <a:cubicBezTo>
                  <a:pt x="259" y="689"/>
                  <a:pt x="403" y="689"/>
                  <a:pt x="524" y="689"/>
                </a:cubicBezTo>
                <a:cubicBezTo>
                  <a:pt x="524" y="748"/>
                  <a:pt x="524" y="748"/>
                  <a:pt x="524" y="748"/>
                </a:cubicBezTo>
                <a:cubicBezTo>
                  <a:pt x="426" y="777"/>
                  <a:pt x="426" y="777"/>
                  <a:pt x="426" y="777"/>
                </a:cubicBezTo>
                <a:cubicBezTo>
                  <a:pt x="0" y="777"/>
                  <a:pt x="0" y="777"/>
                  <a:pt x="0" y="777"/>
                </a:cubicBezTo>
                <a:cubicBezTo>
                  <a:pt x="0" y="1026"/>
                  <a:pt x="0" y="1026"/>
                  <a:pt x="0" y="1026"/>
                </a:cubicBezTo>
                <a:cubicBezTo>
                  <a:pt x="1255" y="1026"/>
                  <a:pt x="1255" y="1026"/>
                  <a:pt x="1255" y="1026"/>
                </a:cubicBezTo>
                <a:cubicBezTo>
                  <a:pt x="1255" y="777"/>
                  <a:pt x="1255" y="777"/>
                  <a:pt x="1255" y="777"/>
                </a:cubicBezTo>
                <a:lnTo>
                  <a:pt x="826" y="777"/>
                </a:lnTo>
                <a:close/>
                <a:moveTo>
                  <a:pt x="106" y="605"/>
                </a:moveTo>
                <a:cubicBezTo>
                  <a:pt x="106" y="49"/>
                  <a:pt x="106" y="49"/>
                  <a:pt x="106" y="49"/>
                </a:cubicBezTo>
                <a:cubicBezTo>
                  <a:pt x="1147" y="49"/>
                  <a:pt x="1147" y="49"/>
                  <a:pt x="1147" y="49"/>
                </a:cubicBezTo>
                <a:cubicBezTo>
                  <a:pt x="1147" y="605"/>
                  <a:pt x="1147" y="605"/>
                  <a:pt x="1147" y="605"/>
                </a:cubicBezTo>
                <a:cubicBezTo>
                  <a:pt x="106" y="605"/>
                  <a:pt x="106" y="605"/>
                  <a:pt x="106" y="605"/>
                </a:cubicBezTo>
                <a:close/>
                <a:moveTo>
                  <a:pt x="1222" y="998"/>
                </a:moveTo>
                <a:cubicBezTo>
                  <a:pt x="52" y="998"/>
                  <a:pt x="52" y="998"/>
                  <a:pt x="52" y="998"/>
                </a:cubicBezTo>
                <a:cubicBezTo>
                  <a:pt x="52" y="800"/>
                  <a:pt x="52" y="800"/>
                  <a:pt x="52" y="800"/>
                </a:cubicBezTo>
                <a:cubicBezTo>
                  <a:pt x="1222" y="800"/>
                  <a:pt x="1222" y="800"/>
                  <a:pt x="1222" y="800"/>
                </a:cubicBezTo>
                <a:lnTo>
                  <a:pt x="1222" y="998"/>
                </a:lnTo>
                <a:close/>
              </a:path>
            </a:pathLst>
          </a:custGeom>
          <a:solidFill>
            <a:srgbClr val="0461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3" name="Rectangle 22"/>
          <p:cNvSpPr/>
          <p:nvPr/>
        </p:nvSpPr>
        <p:spPr>
          <a:xfrm>
            <a:off x="9753600" y="0"/>
            <a:ext cx="914400" cy="97913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24" name="TextBox 23"/>
          <p:cNvSpPr txBox="1"/>
          <p:nvPr/>
        </p:nvSpPr>
        <p:spPr>
          <a:xfrm>
            <a:off x="975265" y="1550041"/>
            <a:ext cx="1594132" cy="261610"/>
          </a:xfrm>
          <a:prstGeom prst="rect">
            <a:avLst/>
          </a:prstGeom>
          <a:noFill/>
        </p:spPr>
        <p:txBody>
          <a:bodyPr wrap="square" rtlCol="0">
            <a:spAutoFit/>
          </a:bodyPr>
          <a:lstStyle/>
          <a:p>
            <a:r>
              <a:rPr lang="en-NZ" sz="1100" b="1" spc="300" dirty="0">
                <a:solidFill>
                  <a:schemeClr val="bg1"/>
                </a:solidFill>
                <a:latin typeface="+mj-lt"/>
                <a:cs typeface="Arial" panose="020B0604020202020204" pitchFamily="34" charset="0"/>
              </a:rPr>
              <a:t>TELEVISION</a:t>
            </a:r>
          </a:p>
        </p:txBody>
      </p:sp>
      <p:sp>
        <p:nvSpPr>
          <p:cNvPr id="25" name="Freeform 680"/>
          <p:cNvSpPr>
            <a:spLocks/>
          </p:cNvSpPr>
          <p:nvPr/>
        </p:nvSpPr>
        <p:spPr bwMode="auto">
          <a:xfrm>
            <a:off x="10037027" y="161849"/>
            <a:ext cx="358401" cy="446895"/>
          </a:xfrm>
          <a:custGeom>
            <a:avLst/>
            <a:gdLst>
              <a:gd name="T0" fmla="*/ 65 w 65"/>
              <a:gd name="T1" fmla="*/ 50 h 81"/>
              <a:gd name="T2" fmla="*/ 59 w 65"/>
              <a:gd name="T3" fmla="*/ 44 h 81"/>
              <a:gd name="T4" fmla="*/ 50 w 65"/>
              <a:gd name="T5" fmla="*/ 45 h 81"/>
              <a:gd name="T6" fmla="*/ 50 w 65"/>
              <a:gd name="T7" fmla="*/ 45 h 81"/>
              <a:gd name="T8" fmla="*/ 57 w 65"/>
              <a:gd name="T9" fmla="*/ 44 h 81"/>
              <a:gd name="T10" fmla="*/ 61 w 65"/>
              <a:gd name="T11" fmla="*/ 38 h 81"/>
              <a:gd name="T12" fmla="*/ 56 w 65"/>
              <a:gd name="T13" fmla="*/ 33 h 81"/>
              <a:gd name="T14" fmla="*/ 33 w 65"/>
              <a:gd name="T15" fmla="*/ 35 h 81"/>
              <a:gd name="T16" fmla="*/ 30 w 65"/>
              <a:gd name="T17" fmla="*/ 35 h 81"/>
              <a:gd name="T18" fmla="*/ 31 w 65"/>
              <a:gd name="T19" fmla="*/ 17 h 81"/>
              <a:gd name="T20" fmla="*/ 19 w 65"/>
              <a:gd name="T21" fmla="*/ 7 h 81"/>
              <a:gd name="T22" fmla="*/ 18 w 65"/>
              <a:gd name="T23" fmla="*/ 23 h 81"/>
              <a:gd name="T24" fmla="*/ 7 w 65"/>
              <a:gd name="T25" fmla="*/ 46 h 81"/>
              <a:gd name="T26" fmla="*/ 0 w 65"/>
              <a:gd name="T27" fmla="*/ 49 h 81"/>
              <a:gd name="T28" fmla="*/ 0 w 65"/>
              <a:gd name="T29" fmla="*/ 77 h 81"/>
              <a:gd name="T30" fmla="*/ 26 w 65"/>
              <a:gd name="T31" fmla="*/ 81 h 81"/>
              <a:gd name="T32" fmla="*/ 43 w 65"/>
              <a:gd name="T33" fmla="*/ 79 h 81"/>
              <a:gd name="T34" fmla="*/ 57 w 65"/>
              <a:gd name="T35" fmla="*/ 78 h 81"/>
              <a:gd name="T36" fmla="*/ 61 w 65"/>
              <a:gd name="T37" fmla="*/ 72 h 81"/>
              <a:gd name="T38" fmla="*/ 57 w 65"/>
              <a:gd name="T39" fmla="*/ 67 h 81"/>
              <a:gd name="T40" fmla="*/ 59 w 65"/>
              <a:gd name="T41" fmla="*/ 67 h 81"/>
              <a:gd name="T42" fmla="*/ 63 w 65"/>
              <a:gd name="T43" fmla="*/ 61 h 81"/>
              <a:gd name="T44" fmla="*/ 59 w 65"/>
              <a:gd name="T45" fmla="*/ 56 h 81"/>
              <a:gd name="T46" fmla="*/ 60 w 65"/>
              <a:gd name="T47" fmla="*/ 56 h 81"/>
              <a:gd name="T48" fmla="*/ 65 w 65"/>
              <a:gd name="T49" fmla="*/ 5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5" h="81">
                <a:moveTo>
                  <a:pt x="65" y="50"/>
                </a:moveTo>
                <a:cubicBezTo>
                  <a:pt x="64" y="46"/>
                  <a:pt x="62" y="44"/>
                  <a:pt x="59" y="44"/>
                </a:cubicBezTo>
                <a:cubicBezTo>
                  <a:pt x="50" y="45"/>
                  <a:pt x="50" y="45"/>
                  <a:pt x="50" y="45"/>
                </a:cubicBezTo>
                <a:cubicBezTo>
                  <a:pt x="50" y="45"/>
                  <a:pt x="50" y="45"/>
                  <a:pt x="50" y="45"/>
                </a:cubicBezTo>
                <a:cubicBezTo>
                  <a:pt x="57" y="44"/>
                  <a:pt x="57" y="44"/>
                  <a:pt x="57" y="44"/>
                </a:cubicBezTo>
                <a:cubicBezTo>
                  <a:pt x="60" y="44"/>
                  <a:pt x="62" y="41"/>
                  <a:pt x="61" y="38"/>
                </a:cubicBezTo>
                <a:cubicBezTo>
                  <a:pt x="61" y="35"/>
                  <a:pt x="58" y="33"/>
                  <a:pt x="56" y="33"/>
                </a:cubicBezTo>
                <a:cubicBezTo>
                  <a:pt x="33" y="35"/>
                  <a:pt x="33" y="35"/>
                  <a:pt x="33" y="35"/>
                </a:cubicBezTo>
                <a:cubicBezTo>
                  <a:pt x="30" y="35"/>
                  <a:pt x="30" y="35"/>
                  <a:pt x="30" y="35"/>
                </a:cubicBezTo>
                <a:cubicBezTo>
                  <a:pt x="30" y="35"/>
                  <a:pt x="35" y="33"/>
                  <a:pt x="31" y="17"/>
                </a:cubicBezTo>
                <a:cubicBezTo>
                  <a:pt x="28" y="0"/>
                  <a:pt x="19" y="7"/>
                  <a:pt x="19" y="7"/>
                </a:cubicBezTo>
                <a:cubicBezTo>
                  <a:pt x="19" y="7"/>
                  <a:pt x="18" y="21"/>
                  <a:pt x="18" y="23"/>
                </a:cubicBezTo>
                <a:cubicBezTo>
                  <a:pt x="17" y="25"/>
                  <a:pt x="7" y="46"/>
                  <a:pt x="7" y="46"/>
                </a:cubicBezTo>
                <a:cubicBezTo>
                  <a:pt x="7" y="47"/>
                  <a:pt x="0" y="48"/>
                  <a:pt x="0" y="49"/>
                </a:cubicBezTo>
                <a:cubicBezTo>
                  <a:pt x="0" y="59"/>
                  <a:pt x="0" y="67"/>
                  <a:pt x="0" y="77"/>
                </a:cubicBezTo>
                <a:cubicBezTo>
                  <a:pt x="7" y="75"/>
                  <a:pt x="11" y="81"/>
                  <a:pt x="26" y="81"/>
                </a:cubicBezTo>
                <a:cubicBezTo>
                  <a:pt x="31" y="81"/>
                  <a:pt x="38" y="80"/>
                  <a:pt x="43" y="79"/>
                </a:cubicBezTo>
                <a:cubicBezTo>
                  <a:pt x="57" y="78"/>
                  <a:pt x="57" y="78"/>
                  <a:pt x="57" y="78"/>
                </a:cubicBezTo>
                <a:cubicBezTo>
                  <a:pt x="59" y="78"/>
                  <a:pt x="61" y="75"/>
                  <a:pt x="61" y="72"/>
                </a:cubicBezTo>
                <a:cubicBezTo>
                  <a:pt x="60" y="70"/>
                  <a:pt x="59" y="68"/>
                  <a:pt x="57" y="67"/>
                </a:cubicBezTo>
                <a:cubicBezTo>
                  <a:pt x="59" y="67"/>
                  <a:pt x="59" y="67"/>
                  <a:pt x="59" y="67"/>
                </a:cubicBezTo>
                <a:cubicBezTo>
                  <a:pt x="62" y="67"/>
                  <a:pt x="64" y="64"/>
                  <a:pt x="63" y="61"/>
                </a:cubicBezTo>
                <a:cubicBezTo>
                  <a:pt x="63" y="58"/>
                  <a:pt x="61" y="56"/>
                  <a:pt x="59" y="56"/>
                </a:cubicBezTo>
                <a:cubicBezTo>
                  <a:pt x="60" y="56"/>
                  <a:pt x="60" y="56"/>
                  <a:pt x="60" y="56"/>
                </a:cubicBezTo>
                <a:cubicBezTo>
                  <a:pt x="63" y="55"/>
                  <a:pt x="65" y="53"/>
                  <a:pt x="65" y="50"/>
                </a:cubicBezTo>
                <a:close/>
              </a:path>
            </a:pathLst>
          </a:custGeom>
          <a:solidFill>
            <a:srgbClr val="333333"/>
          </a:solidFill>
          <a:ln>
            <a:noFill/>
          </a:ln>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26" name="TextBox 25"/>
          <p:cNvSpPr txBox="1"/>
          <p:nvPr/>
        </p:nvSpPr>
        <p:spPr>
          <a:xfrm>
            <a:off x="9858804" y="614995"/>
            <a:ext cx="752561" cy="261610"/>
          </a:xfrm>
          <a:prstGeom prst="rect">
            <a:avLst/>
          </a:prstGeom>
          <a:noFill/>
        </p:spPr>
        <p:txBody>
          <a:bodyPr wrap="square" rtlCol="0">
            <a:spAutoFit/>
          </a:bodyPr>
          <a:lstStyle/>
          <a:p>
            <a:pPr algn="ctr"/>
            <a:r>
              <a:rPr lang="en-NZ" sz="1100" b="1" spc="300" dirty="0">
                <a:solidFill>
                  <a:srgbClr val="333333"/>
                </a:solidFill>
                <a:latin typeface="+mj-lt"/>
              </a:rPr>
              <a:t>LIKE</a:t>
            </a:r>
          </a:p>
        </p:txBody>
      </p:sp>
      <p:sp>
        <p:nvSpPr>
          <p:cNvPr id="30" name="Rectangle 29"/>
          <p:cNvSpPr/>
          <p:nvPr/>
        </p:nvSpPr>
        <p:spPr>
          <a:xfrm>
            <a:off x="296333" y="330157"/>
            <a:ext cx="8990251" cy="307777"/>
          </a:xfrm>
          <a:prstGeom prst="rect">
            <a:avLst/>
          </a:prstGeom>
        </p:spPr>
        <p:txBody>
          <a:bodyPr wrap="square">
            <a:spAutoFit/>
          </a:bodyPr>
          <a:lstStyle/>
          <a:p>
            <a:pPr defTabSz="633039"/>
            <a:r>
              <a:rPr lang="en-NZ" sz="1400" dirty="0">
                <a:solidFill>
                  <a:schemeClr val="bg1"/>
                </a:solidFill>
                <a:latin typeface="+mj-lt"/>
                <a:cs typeface="Arial" panose="020B0604020202020204" pitchFamily="34" charset="0"/>
              </a:rPr>
              <a:t>REASONS NEW ZEALANDERS </a:t>
            </a:r>
            <a:r>
              <a:rPr lang="en-NZ" sz="1400" b="1" dirty="0">
                <a:solidFill>
                  <a:schemeClr val="bg1"/>
                </a:solidFill>
                <a:latin typeface="+mj-lt"/>
                <a:cs typeface="Arial" panose="020B0604020202020204" pitchFamily="34" charset="0"/>
              </a:rPr>
              <a:t>LIKE</a:t>
            </a:r>
            <a:r>
              <a:rPr lang="en-NZ" sz="1400" dirty="0">
                <a:solidFill>
                  <a:schemeClr val="bg1"/>
                </a:solidFill>
                <a:latin typeface="+mj-lt"/>
                <a:cs typeface="Arial" panose="020B0604020202020204" pitchFamily="34" charset="0"/>
              </a:rPr>
              <a:t> CONTENT FUNDED BY NZ ON AIR [SOME ILLUSTRATIVE QUOTES]</a:t>
            </a:r>
          </a:p>
        </p:txBody>
      </p:sp>
      <p:sp>
        <p:nvSpPr>
          <p:cNvPr id="32" name="Rectangle 31"/>
          <p:cNvSpPr/>
          <p:nvPr/>
        </p:nvSpPr>
        <p:spPr>
          <a:xfrm>
            <a:off x="3072373" y="1393308"/>
            <a:ext cx="2268000" cy="598811"/>
          </a:xfrm>
          <a:prstGeom prst="rect">
            <a:avLst/>
          </a:prstGeom>
          <a:solidFill>
            <a:srgbClr val="21B2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33" name="Rectangle 32"/>
          <p:cNvSpPr/>
          <p:nvPr/>
        </p:nvSpPr>
        <p:spPr>
          <a:xfrm>
            <a:off x="5779510" y="3677840"/>
            <a:ext cx="5956611" cy="598811"/>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5" name="Oval 4"/>
          <p:cNvSpPr/>
          <p:nvPr/>
        </p:nvSpPr>
        <p:spPr>
          <a:xfrm>
            <a:off x="3175709" y="1474218"/>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4" name="Freeform 114"/>
          <p:cNvSpPr>
            <a:spLocks noEditPoints="1"/>
          </p:cNvSpPr>
          <p:nvPr/>
        </p:nvSpPr>
        <p:spPr bwMode="auto">
          <a:xfrm>
            <a:off x="3280906" y="1568787"/>
            <a:ext cx="265688" cy="253879"/>
          </a:xfrm>
          <a:custGeom>
            <a:avLst/>
            <a:gdLst>
              <a:gd name="T0" fmla="*/ 36 w 192"/>
              <a:gd name="T1" fmla="*/ 139 h 185"/>
              <a:gd name="T2" fmla="*/ 46 w 192"/>
              <a:gd name="T3" fmla="*/ 149 h 185"/>
              <a:gd name="T4" fmla="*/ 56 w 192"/>
              <a:gd name="T5" fmla="*/ 139 h 185"/>
              <a:gd name="T6" fmla="*/ 46 w 192"/>
              <a:gd name="T7" fmla="*/ 129 h 185"/>
              <a:gd name="T8" fmla="*/ 36 w 192"/>
              <a:gd name="T9" fmla="*/ 139 h 185"/>
              <a:gd name="T10" fmla="*/ 134 w 192"/>
              <a:gd name="T11" fmla="*/ 45 h 185"/>
              <a:gd name="T12" fmla="*/ 35 w 192"/>
              <a:gd name="T13" fmla="*/ 2 h 185"/>
              <a:gd name="T14" fmla="*/ 24 w 192"/>
              <a:gd name="T15" fmla="*/ 6 h 185"/>
              <a:gd name="T16" fmla="*/ 30 w 192"/>
              <a:gd name="T17" fmla="*/ 18 h 185"/>
              <a:gd name="T18" fmla="*/ 92 w 192"/>
              <a:gd name="T19" fmla="*/ 45 h 185"/>
              <a:gd name="T20" fmla="*/ 16 w 192"/>
              <a:gd name="T21" fmla="*/ 45 h 185"/>
              <a:gd name="T22" fmla="*/ 0 w 192"/>
              <a:gd name="T23" fmla="*/ 61 h 185"/>
              <a:gd name="T24" fmla="*/ 0 w 192"/>
              <a:gd name="T25" fmla="*/ 169 h 185"/>
              <a:gd name="T26" fmla="*/ 16 w 192"/>
              <a:gd name="T27" fmla="*/ 185 h 185"/>
              <a:gd name="T28" fmla="*/ 160 w 192"/>
              <a:gd name="T29" fmla="*/ 185 h 185"/>
              <a:gd name="T30" fmla="*/ 176 w 192"/>
              <a:gd name="T31" fmla="*/ 169 h 185"/>
              <a:gd name="T32" fmla="*/ 176 w 192"/>
              <a:gd name="T33" fmla="*/ 113 h 185"/>
              <a:gd name="T34" fmla="*/ 183 w 192"/>
              <a:gd name="T35" fmla="*/ 113 h 185"/>
              <a:gd name="T36" fmla="*/ 192 w 192"/>
              <a:gd name="T37" fmla="*/ 104 h 185"/>
              <a:gd name="T38" fmla="*/ 192 w 192"/>
              <a:gd name="T39" fmla="*/ 82 h 185"/>
              <a:gd name="T40" fmla="*/ 183 w 192"/>
              <a:gd name="T41" fmla="*/ 73 h 185"/>
              <a:gd name="T42" fmla="*/ 176 w 192"/>
              <a:gd name="T43" fmla="*/ 73 h 185"/>
              <a:gd name="T44" fmla="*/ 176 w 192"/>
              <a:gd name="T45" fmla="*/ 61 h 185"/>
              <a:gd name="T46" fmla="*/ 160 w 192"/>
              <a:gd name="T47" fmla="*/ 45 h 185"/>
              <a:gd name="T48" fmla="*/ 134 w 192"/>
              <a:gd name="T49" fmla="*/ 45 h 185"/>
              <a:gd name="T50" fmla="*/ 29 w 192"/>
              <a:gd name="T51" fmla="*/ 65 h 185"/>
              <a:gd name="T52" fmla="*/ 147 w 192"/>
              <a:gd name="T53" fmla="*/ 65 h 185"/>
              <a:gd name="T54" fmla="*/ 156 w 192"/>
              <a:gd name="T55" fmla="*/ 74 h 185"/>
              <a:gd name="T56" fmla="*/ 156 w 192"/>
              <a:gd name="T57" fmla="*/ 88 h 185"/>
              <a:gd name="T58" fmla="*/ 147 w 192"/>
              <a:gd name="T59" fmla="*/ 97 h 185"/>
              <a:gd name="T60" fmla="*/ 68 w 192"/>
              <a:gd name="T61" fmla="*/ 97 h 185"/>
              <a:gd name="T62" fmla="*/ 56 w 192"/>
              <a:gd name="T63" fmla="*/ 85 h 185"/>
              <a:gd name="T64" fmla="*/ 44 w 192"/>
              <a:gd name="T65" fmla="*/ 97 h 185"/>
              <a:gd name="T66" fmla="*/ 29 w 192"/>
              <a:gd name="T67" fmla="*/ 97 h 185"/>
              <a:gd name="T68" fmla="*/ 20 w 192"/>
              <a:gd name="T69" fmla="*/ 88 h 185"/>
              <a:gd name="T70" fmla="*/ 20 w 192"/>
              <a:gd name="T71" fmla="*/ 74 h 185"/>
              <a:gd name="T72" fmla="*/ 29 w 192"/>
              <a:gd name="T73" fmla="*/ 65 h 185"/>
              <a:gd name="T74" fmla="*/ 136 w 192"/>
              <a:gd name="T75" fmla="*/ 123 h 185"/>
              <a:gd name="T76" fmla="*/ 146 w 192"/>
              <a:gd name="T77" fmla="*/ 113 h 185"/>
              <a:gd name="T78" fmla="*/ 156 w 192"/>
              <a:gd name="T79" fmla="*/ 123 h 185"/>
              <a:gd name="T80" fmla="*/ 146 w 192"/>
              <a:gd name="T81" fmla="*/ 133 h 185"/>
              <a:gd name="T82" fmla="*/ 136 w 192"/>
              <a:gd name="T83" fmla="*/ 123 h 185"/>
              <a:gd name="T84" fmla="*/ 20 w 192"/>
              <a:gd name="T85" fmla="*/ 139 h 185"/>
              <a:gd name="T86" fmla="*/ 46 w 192"/>
              <a:gd name="T87" fmla="*/ 113 h 185"/>
              <a:gd name="T88" fmla="*/ 72 w 192"/>
              <a:gd name="T89" fmla="*/ 139 h 185"/>
              <a:gd name="T90" fmla="*/ 46 w 192"/>
              <a:gd name="T91" fmla="*/ 165 h 185"/>
              <a:gd name="T92" fmla="*/ 20 w 192"/>
              <a:gd name="T93" fmla="*/ 139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92" h="185">
                <a:moveTo>
                  <a:pt x="36" y="139"/>
                </a:moveTo>
                <a:cubicBezTo>
                  <a:pt x="36" y="145"/>
                  <a:pt x="40" y="149"/>
                  <a:pt x="46" y="149"/>
                </a:cubicBezTo>
                <a:cubicBezTo>
                  <a:pt x="52" y="149"/>
                  <a:pt x="56" y="145"/>
                  <a:pt x="56" y="139"/>
                </a:cubicBezTo>
                <a:cubicBezTo>
                  <a:pt x="56" y="133"/>
                  <a:pt x="52" y="129"/>
                  <a:pt x="46" y="129"/>
                </a:cubicBezTo>
                <a:cubicBezTo>
                  <a:pt x="40" y="129"/>
                  <a:pt x="36" y="133"/>
                  <a:pt x="36" y="139"/>
                </a:cubicBezTo>
                <a:close/>
                <a:moveTo>
                  <a:pt x="134" y="45"/>
                </a:moveTo>
                <a:cubicBezTo>
                  <a:pt x="35" y="2"/>
                  <a:pt x="35" y="2"/>
                  <a:pt x="35" y="2"/>
                </a:cubicBezTo>
                <a:cubicBezTo>
                  <a:pt x="31" y="0"/>
                  <a:pt x="26" y="2"/>
                  <a:pt x="24" y="6"/>
                </a:cubicBezTo>
                <a:cubicBezTo>
                  <a:pt x="23" y="11"/>
                  <a:pt x="25" y="16"/>
                  <a:pt x="30" y="18"/>
                </a:cubicBezTo>
                <a:cubicBezTo>
                  <a:pt x="92" y="45"/>
                  <a:pt x="92" y="45"/>
                  <a:pt x="92" y="45"/>
                </a:cubicBezTo>
                <a:cubicBezTo>
                  <a:pt x="16" y="45"/>
                  <a:pt x="16" y="45"/>
                  <a:pt x="16" y="45"/>
                </a:cubicBezTo>
                <a:cubicBezTo>
                  <a:pt x="7" y="45"/>
                  <a:pt x="0" y="52"/>
                  <a:pt x="0" y="61"/>
                </a:cubicBezTo>
                <a:cubicBezTo>
                  <a:pt x="0" y="169"/>
                  <a:pt x="0" y="169"/>
                  <a:pt x="0" y="169"/>
                </a:cubicBezTo>
                <a:cubicBezTo>
                  <a:pt x="0" y="178"/>
                  <a:pt x="7" y="185"/>
                  <a:pt x="16" y="185"/>
                </a:cubicBezTo>
                <a:cubicBezTo>
                  <a:pt x="160" y="185"/>
                  <a:pt x="160" y="185"/>
                  <a:pt x="160" y="185"/>
                </a:cubicBezTo>
                <a:cubicBezTo>
                  <a:pt x="169" y="185"/>
                  <a:pt x="176" y="178"/>
                  <a:pt x="176" y="169"/>
                </a:cubicBezTo>
                <a:cubicBezTo>
                  <a:pt x="176" y="113"/>
                  <a:pt x="176" y="113"/>
                  <a:pt x="176" y="113"/>
                </a:cubicBezTo>
                <a:cubicBezTo>
                  <a:pt x="183" y="113"/>
                  <a:pt x="183" y="113"/>
                  <a:pt x="183" y="113"/>
                </a:cubicBezTo>
                <a:cubicBezTo>
                  <a:pt x="188" y="113"/>
                  <a:pt x="192" y="109"/>
                  <a:pt x="192" y="104"/>
                </a:cubicBezTo>
                <a:cubicBezTo>
                  <a:pt x="192" y="82"/>
                  <a:pt x="192" y="82"/>
                  <a:pt x="192" y="82"/>
                </a:cubicBezTo>
                <a:cubicBezTo>
                  <a:pt x="192" y="77"/>
                  <a:pt x="188" y="73"/>
                  <a:pt x="183" y="73"/>
                </a:cubicBezTo>
                <a:cubicBezTo>
                  <a:pt x="176" y="73"/>
                  <a:pt x="176" y="73"/>
                  <a:pt x="176" y="73"/>
                </a:cubicBezTo>
                <a:cubicBezTo>
                  <a:pt x="176" y="61"/>
                  <a:pt x="176" y="61"/>
                  <a:pt x="176" y="61"/>
                </a:cubicBezTo>
                <a:cubicBezTo>
                  <a:pt x="176" y="52"/>
                  <a:pt x="169" y="45"/>
                  <a:pt x="160" y="45"/>
                </a:cubicBezTo>
                <a:lnTo>
                  <a:pt x="134" y="45"/>
                </a:lnTo>
                <a:close/>
                <a:moveTo>
                  <a:pt x="29" y="65"/>
                </a:moveTo>
                <a:cubicBezTo>
                  <a:pt x="147" y="65"/>
                  <a:pt x="147" y="65"/>
                  <a:pt x="147" y="65"/>
                </a:cubicBezTo>
                <a:cubicBezTo>
                  <a:pt x="152" y="65"/>
                  <a:pt x="156" y="69"/>
                  <a:pt x="156" y="74"/>
                </a:cubicBezTo>
                <a:cubicBezTo>
                  <a:pt x="156" y="88"/>
                  <a:pt x="156" y="88"/>
                  <a:pt x="156" y="88"/>
                </a:cubicBezTo>
                <a:cubicBezTo>
                  <a:pt x="156" y="93"/>
                  <a:pt x="152" y="97"/>
                  <a:pt x="147" y="97"/>
                </a:cubicBezTo>
                <a:cubicBezTo>
                  <a:pt x="68" y="97"/>
                  <a:pt x="68" y="97"/>
                  <a:pt x="68" y="97"/>
                </a:cubicBezTo>
                <a:cubicBezTo>
                  <a:pt x="56" y="85"/>
                  <a:pt x="56" y="85"/>
                  <a:pt x="56" y="85"/>
                </a:cubicBezTo>
                <a:cubicBezTo>
                  <a:pt x="44" y="97"/>
                  <a:pt x="44" y="97"/>
                  <a:pt x="44" y="97"/>
                </a:cubicBezTo>
                <a:cubicBezTo>
                  <a:pt x="29" y="97"/>
                  <a:pt x="29" y="97"/>
                  <a:pt x="29" y="97"/>
                </a:cubicBezTo>
                <a:cubicBezTo>
                  <a:pt x="24" y="97"/>
                  <a:pt x="20" y="93"/>
                  <a:pt x="20" y="88"/>
                </a:cubicBezTo>
                <a:cubicBezTo>
                  <a:pt x="20" y="74"/>
                  <a:pt x="20" y="74"/>
                  <a:pt x="20" y="74"/>
                </a:cubicBezTo>
                <a:cubicBezTo>
                  <a:pt x="20" y="69"/>
                  <a:pt x="24" y="65"/>
                  <a:pt x="29" y="65"/>
                </a:cubicBezTo>
                <a:close/>
                <a:moveTo>
                  <a:pt x="136" y="123"/>
                </a:moveTo>
                <a:cubicBezTo>
                  <a:pt x="136" y="117"/>
                  <a:pt x="140" y="113"/>
                  <a:pt x="146" y="113"/>
                </a:cubicBezTo>
                <a:cubicBezTo>
                  <a:pt x="152" y="113"/>
                  <a:pt x="156" y="117"/>
                  <a:pt x="156" y="123"/>
                </a:cubicBezTo>
                <a:cubicBezTo>
                  <a:pt x="156" y="129"/>
                  <a:pt x="152" y="133"/>
                  <a:pt x="146" y="133"/>
                </a:cubicBezTo>
                <a:cubicBezTo>
                  <a:pt x="140" y="133"/>
                  <a:pt x="136" y="129"/>
                  <a:pt x="136" y="123"/>
                </a:cubicBezTo>
                <a:close/>
                <a:moveTo>
                  <a:pt x="20" y="139"/>
                </a:moveTo>
                <a:cubicBezTo>
                  <a:pt x="20" y="125"/>
                  <a:pt x="32" y="113"/>
                  <a:pt x="46" y="113"/>
                </a:cubicBezTo>
                <a:cubicBezTo>
                  <a:pt x="60" y="113"/>
                  <a:pt x="72" y="125"/>
                  <a:pt x="72" y="139"/>
                </a:cubicBezTo>
                <a:cubicBezTo>
                  <a:pt x="72" y="153"/>
                  <a:pt x="60" y="165"/>
                  <a:pt x="46" y="165"/>
                </a:cubicBezTo>
                <a:cubicBezTo>
                  <a:pt x="32" y="165"/>
                  <a:pt x="20" y="153"/>
                  <a:pt x="20" y="139"/>
                </a:cubicBezTo>
                <a:close/>
              </a:path>
            </a:pathLst>
          </a:custGeom>
          <a:solidFill>
            <a:srgbClr val="21B2C9"/>
          </a:solidFill>
          <a:ln>
            <a:noFill/>
          </a:ln>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34" name="TextBox 33"/>
          <p:cNvSpPr txBox="1"/>
          <p:nvPr/>
        </p:nvSpPr>
        <p:spPr>
          <a:xfrm>
            <a:off x="3685507" y="1563232"/>
            <a:ext cx="1594132" cy="261610"/>
          </a:xfrm>
          <a:prstGeom prst="rect">
            <a:avLst/>
          </a:prstGeom>
          <a:noFill/>
        </p:spPr>
        <p:txBody>
          <a:bodyPr wrap="square" rtlCol="0">
            <a:spAutoFit/>
          </a:bodyPr>
          <a:lstStyle/>
          <a:p>
            <a:r>
              <a:rPr lang="en-NZ" sz="1100" b="1" spc="300" dirty="0">
                <a:solidFill>
                  <a:schemeClr val="bg1"/>
                </a:solidFill>
                <a:latin typeface="+mj-lt"/>
                <a:cs typeface="Arial" panose="020B0604020202020204" pitchFamily="34" charset="0"/>
              </a:rPr>
              <a:t>RADIO</a:t>
            </a:r>
          </a:p>
        </p:txBody>
      </p:sp>
      <p:sp>
        <p:nvSpPr>
          <p:cNvPr id="35" name="TextBox 34"/>
          <p:cNvSpPr txBox="1"/>
          <p:nvPr/>
        </p:nvSpPr>
        <p:spPr>
          <a:xfrm>
            <a:off x="6367483" y="3838239"/>
            <a:ext cx="2087746" cy="261610"/>
          </a:xfrm>
          <a:prstGeom prst="rect">
            <a:avLst/>
          </a:prstGeom>
          <a:noFill/>
        </p:spPr>
        <p:txBody>
          <a:bodyPr wrap="square" rtlCol="0">
            <a:spAutoFit/>
          </a:bodyPr>
          <a:lstStyle/>
          <a:p>
            <a:r>
              <a:rPr lang="en-NZ" sz="1100" b="1" cap="all" spc="300" dirty="0">
                <a:solidFill>
                  <a:schemeClr val="bg1"/>
                </a:solidFill>
                <a:latin typeface="+mj-lt"/>
                <a:cs typeface="Arial" panose="020B0604020202020204" pitchFamily="34" charset="0"/>
              </a:rPr>
              <a:t>MUSIC and artists </a:t>
            </a:r>
          </a:p>
        </p:txBody>
      </p:sp>
      <p:sp>
        <p:nvSpPr>
          <p:cNvPr id="7" name="Oval 6"/>
          <p:cNvSpPr/>
          <p:nvPr/>
        </p:nvSpPr>
        <p:spPr>
          <a:xfrm>
            <a:off x="5890053" y="3749225"/>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16" name="Freeform 116"/>
          <p:cNvSpPr>
            <a:spLocks/>
          </p:cNvSpPr>
          <p:nvPr/>
        </p:nvSpPr>
        <p:spPr bwMode="auto">
          <a:xfrm>
            <a:off x="5975930" y="3864635"/>
            <a:ext cx="221629" cy="227034"/>
          </a:xfrm>
          <a:custGeom>
            <a:avLst/>
            <a:gdLst>
              <a:gd name="T0" fmla="*/ 52 w 176"/>
              <a:gd name="T1" fmla="*/ 112 h 180"/>
              <a:gd name="T2" fmla="*/ 36 w 176"/>
              <a:gd name="T3" fmla="*/ 108 h 180"/>
              <a:gd name="T4" fmla="*/ 0 w 176"/>
              <a:gd name="T5" fmla="*/ 144 h 180"/>
              <a:gd name="T6" fmla="*/ 36 w 176"/>
              <a:gd name="T7" fmla="*/ 180 h 180"/>
              <a:gd name="T8" fmla="*/ 72 w 176"/>
              <a:gd name="T9" fmla="*/ 144 h 180"/>
              <a:gd name="T10" fmla="*/ 72 w 176"/>
              <a:gd name="T11" fmla="*/ 64 h 180"/>
              <a:gd name="T12" fmla="*/ 80 w 176"/>
              <a:gd name="T13" fmla="*/ 56 h 180"/>
              <a:gd name="T14" fmla="*/ 148 w 176"/>
              <a:gd name="T15" fmla="*/ 56 h 180"/>
              <a:gd name="T16" fmla="*/ 156 w 176"/>
              <a:gd name="T17" fmla="*/ 64 h 180"/>
              <a:gd name="T18" fmla="*/ 156 w 176"/>
              <a:gd name="T19" fmla="*/ 112 h 180"/>
              <a:gd name="T20" fmla="*/ 140 w 176"/>
              <a:gd name="T21" fmla="*/ 108 h 180"/>
              <a:gd name="T22" fmla="*/ 104 w 176"/>
              <a:gd name="T23" fmla="*/ 144 h 180"/>
              <a:gd name="T24" fmla="*/ 140 w 176"/>
              <a:gd name="T25" fmla="*/ 180 h 180"/>
              <a:gd name="T26" fmla="*/ 176 w 176"/>
              <a:gd name="T27" fmla="*/ 144 h 180"/>
              <a:gd name="T28" fmla="*/ 176 w 176"/>
              <a:gd name="T29" fmla="*/ 9 h 180"/>
              <a:gd name="T30" fmla="*/ 167 w 176"/>
              <a:gd name="T31" fmla="*/ 0 h 180"/>
              <a:gd name="T32" fmla="*/ 61 w 176"/>
              <a:gd name="T33" fmla="*/ 0 h 180"/>
              <a:gd name="T34" fmla="*/ 52 w 176"/>
              <a:gd name="T35" fmla="*/ 9 h 180"/>
              <a:gd name="T36" fmla="*/ 52 w 176"/>
              <a:gd name="T37" fmla="*/ 112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6" h="180">
                <a:moveTo>
                  <a:pt x="52" y="112"/>
                </a:moveTo>
                <a:cubicBezTo>
                  <a:pt x="47" y="109"/>
                  <a:pt x="42" y="108"/>
                  <a:pt x="36" y="108"/>
                </a:cubicBezTo>
                <a:cubicBezTo>
                  <a:pt x="16" y="108"/>
                  <a:pt x="0" y="124"/>
                  <a:pt x="0" y="144"/>
                </a:cubicBezTo>
                <a:cubicBezTo>
                  <a:pt x="0" y="164"/>
                  <a:pt x="16" y="180"/>
                  <a:pt x="36" y="180"/>
                </a:cubicBezTo>
                <a:cubicBezTo>
                  <a:pt x="56" y="180"/>
                  <a:pt x="72" y="164"/>
                  <a:pt x="72" y="144"/>
                </a:cubicBezTo>
                <a:cubicBezTo>
                  <a:pt x="72" y="64"/>
                  <a:pt x="72" y="64"/>
                  <a:pt x="72" y="64"/>
                </a:cubicBezTo>
                <a:cubicBezTo>
                  <a:pt x="72" y="60"/>
                  <a:pt x="76" y="56"/>
                  <a:pt x="80" y="56"/>
                </a:cubicBezTo>
                <a:cubicBezTo>
                  <a:pt x="148" y="56"/>
                  <a:pt x="148" y="56"/>
                  <a:pt x="148" y="56"/>
                </a:cubicBezTo>
                <a:cubicBezTo>
                  <a:pt x="152" y="56"/>
                  <a:pt x="156" y="60"/>
                  <a:pt x="156" y="64"/>
                </a:cubicBezTo>
                <a:cubicBezTo>
                  <a:pt x="156" y="112"/>
                  <a:pt x="156" y="112"/>
                  <a:pt x="156" y="112"/>
                </a:cubicBezTo>
                <a:cubicBezTo>
                  <a:pt x="151" y="109"/>
                  <a:pt x="146" y="108"/>
                  <a:pt x="140" y="108"/>
                </a:cubicBezTo>
                <a:cubicBezTo>
                  <a:pt x="120" y="108"/>
                  <a:pt x="104" y="124"/>
                  <a:pt x="104" y="144"/>
                </a:cubicBezTo>
                <a:cubicBezTo>
                  <a:pt x="104" y="164"/>
                  <a:pt x="120" y="180"/>
                  <a:pt x="140" y="180"/>
                </a:cubicBezTo>
                <a:cubicBezTo>
                  <a:pt x="160" y="180"/>
                  <a:pt x="176" y="164"/>
                  <a:pt x="176" y="144"/>
                </a:cubicBezTo>
                <a:cubicBezTo>
                  <a:pt x="176" y="9"/>
                  <a:pt x="176" y="9"/>
                  <a:pt x="176" y="9"/>
                </a:cubicBezTo>
                <a:cubicBezTo>
                  <a:pt x="176" y="4"/>
                  <a:pt x="172" y="0"/>
                  <a:pt x="167" y="0"/>
                </a:cubicBezTo>
                <a:cubicBezTo>
                  <a:pt x="61" y="0"/>
                  <a:pt x="61" y="0"/>
                  <a:pt x="61" y="0"/>
                </a:cubicBezTo>
                <a:cubicBezTo>
                  <a:pt x="56" y="0"/>
                  <a:pt x="52" y="4"/>
                  <a:pt x="52" y="9"/>
                </a:cubicBezTo>
                <a:lnTo>
                  <a:pt x="52" y="112"/>
                </a:lnTo>
                <a:close/>
              </a:path>
            </a:pathLst>
          </a:custGeom>
          <a:solidFill>
            <a:schemeClr val="accent2">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en-NZ" dirty="0">
              <a:latin typeface="+mj-lt"/>
            </a:endParaRPr>
          </a:p>
        </p:txBody>
      </p:sp>
      <p:graphicFrame>
        <p:nvGraphicFramePr>
          <p:cNvPr id="37" name="Table 36"/>
          <p:cNvGraphicFramePr>
            <a:graphicFrameLocks noGrp="1"/>
          </p:cNvGraphicFramePr>
          <p:nvPr>
            <p:extLst>
              <p:ext uri="{D42A27DB-BD31-4B8C-83A1-F6EECF244321}">
                <p14:modId xmlns:p14="http://schemas.microsoft.com/office/powerpoint/2010/main" val="2688338170"/>
              </p:ext>
            </p:extLst>
          </p:nvPr>
        </p:nvGraphicFramePr>
        <p:xfrm>
          <a:off x="401198" y="2091953"/>
          <a:ext cx="2196000" cy="2468880"/>
        </p:xfrm>
        <a:graphic>
          <a:graphicData uri="http://schemas.openxmlformats.org/drawingml/2006/table">
            <a:tbl>
              <a:tblPr>
                <a:tableStyleId>{5C22544A-7EE6-4342-B048-85BDC9FD1C3A}</a:tableStyleId>
              </a:tblPr>
              <a:tblGrid>
                <a:gridCol w="2196000">
                  <a:extLst>
                    <a:ext uri="{9D8B030D-6E8A-4147-A177-3AD203B41FA5}">
                      <a16:colId xmlns:a16="http://schemas.microsoft.com/office/drawing/2014/main" xmlns="" val="20000"/>
                    </a:ext>
                  </a:extLst>
                </a:gridCol>
              </a:tblGrid>
              <a:tr h="854652">
                <a:tc>
                  <a:txBody>
                    <a:bodyPr/>
                    <a:lstStyle/>
                    <a:p>
                      <a:pPr algn="ctr" fontAlgn="b">
                        <a:lnSpc>
                          <a:spcPct val="90000"/>
                        </a:lnSpc>
                      </a:pPr>
                      <a:r>
                        <a:rPr lang="en-NZ" sz="1000" b="0" i="1" u="none" strike="noStrike" dirty="0">
                          <a:solidFill>
                            <a:schemeClr val="tx1"/>
                          </a:solidFill>
                          <a:effectLst/>
                          <a:latin typeface="+mj-lt"/>
                        </a:rPr>
                        <a:t>“I think it’s part of the job that we get some sort of supplier of local media for our consumption, rather than buying everything from overseas all the time. Make people aware of our own community and our own country.”</a:t>
                      </a:r>
                    </a:p>
                    <a:p>
                      <a:pPr algn="ctr" fontAlgn="b">
                        <a:lnSpc>
                          <a:spcPct val="90000"/>
                        </a:lnSpc>
                      </a:pPr>
                      <a:endParaRPr lang="en-NZ" sz="1000" b="0" i="1" u="none" strike="noStrike" dirty="0">
                        <a:solidFill>
                          <a:schemeClr val="tx1"/>
                        </a:solidFill>
                        <a:effectLst/>
                        <a:latin typeface="+mj-lt"/>
                      </a:endParaRPr>
                    </a:p>
                    <a:p>
                      <a:pPr algn="ctr" fontAlgn="b">
                        <a:lnSpc>
                          <a:spcPct val="90000"/>
                        </a:lnSpc>
                      </a:pPr>
                      <a:r>
                        <a:rPr lang="en-NZ" sz="1000" b="0" i="1" u="none" strike="noStrike" dirty="0">
                          <a:solidFill>
                            <a:schemeClr val="tx1"/>
                          </a:solidFill>
                          <a:effectLst/>
                          <a:latin typeface="+mj-lt"/>
                        </a:rPr>
                        <a:t>“Because they are all about New Zealanders and life in New Zealand.”</a:t>
                      </a:r>
                    </a:p>
                    <a:p>
                      <a:pPr algn="ctr" fontAlgn="b">
                        <a:lnSpc>
                          <a:spcPct val="90000"/>
                        </a:lnSpc>
                      </a:pPr>
                      <a:endParaRPr lang="en-NZ" sz="1000" b="0" i="1" u="none" strike="noStrike" dirty="0">
                        <a:solidFill>
                          <a:schemeClr val="tx1"/>
                        </a:solidFill>
                        <a:effectLst/>
                        <a:latin typeface="+mj-lt"/>
                      </a:endParaRPr>
                    </a:p>
                    <a:p>
                      <a:pPr algn="ctr" fontAlgn="b">
                        <a:lnSpc>
                          <a:spcPct val="90000"/>
                        </a:lnSpc>
                      </a:pPr>
                      <a:r>
                        <a:rPr lang="en-NZ" sz="1000" b="0" i="1" u="none" strike="noStrike" dirty="0">
                          <a:solidFill>
                            <a:schemeClr val="tx1"/>
                          </a:solidFill>
                          <a:effectLst/>
                          <a:latin typeface="+mj-lt"/>
                        </a:rPr>
                        <a:t>“I think it is important to show the NZ way of life, and also the history of New Zealand – both M</a:t>
                      </a:r>
                      <a:r>
                        <a:rPr lang="mi-NZ" sz="1000" b="0" i="1" u="none" strike="noStrike" dirty="0">
                          <a:solidFill>
                            <a:schemeClr val="tx1"/>
                          </a:solidFill>
                          <a:effectLst/>
                          <a:latin typeface="+mj-lt"/>
                        </a:rPr>
                        <a:t>āori and European.”</a:t>
                      </a:r>
                    </a:p>
                    <a:p>
                      <a:pPr algn="ctr" fontAlgn="b">
                        <a:lnSpc>
                          <a:spcPct val="90000"/>
                        </a:lnSpc>
                      </a:pPr>
                      <a:endParaRPr lang="mi-NZ" sz="1000" b="0" i="1" u="none" strike="noStrike" dirty="0">
                        <a:solidFill>
                          <a:schemeClr val="tx1"/>
                        </a:solidFill>
                        <a:effectLst/>
                        <a:latin typeface="+mj-lt"/>
                      </a:endParaRPr>
                    </a:p>
                    <a:p>
                      <a:pPr algn="ctr" fontAlgn="b">
                        <a:lnSpc>
                          <a:spcPct val="90000"/>
                        </a:lnSpc>
                      </a:pPr>
                      <a:r>
                        <a:rPr lang="mi-NZ" sz="1000" b="0" i="1" u="none" strike="noStrike" dirty="0">
                          <a:solidFill>
                            <a:schemeClr val="tx1"/>
                          </a:solidFill>
                          <a:effectLst/>
                          <a:latin typeface="+mj-lt"/>
                        </a:rPr>
                        <a:t>“Local TV is more relatable than other international imports.”</a:t>
                      </a:r>
                    </a:p>
                    <a:p>
                      <a:pPr algn="ctr" fontAlgn="b">
                        <a:lnSpc>
                          <a:spcPct val="90000"/>
                        </a:lnSpc>
                      </a:pPr>
                      <a:endParaRPr lang="mi-NZ" sz="1000" b="0" i="1" u="none" strike="noStrike" dirty="0">
                        <a:solidFill>
                          <a:schemeClr val="tx1"/>
                        </a:solidFill>
                        <a:effectLst/>
                        <a:latin typeface="+mj-lt"/>
                      </a:endParaRPr>
                    </a:p>
                    <a:p>
                      <a:pPr algn="ctr" fontAlgn="b">
                        <a:lnSpc>
                          <a:spcPct val="90000"/>
                        </a:lnSpc>
                      </a:pPr>
                      <a:endParaRPr lang="en-NZ" sz="1000" b="0" i="1" u="none" strike="noStrike" dirty="0">
                        <a:solidFill>
                          <a:schemeClr val="tx1"/>
                        </a:solidFill>
                        <a:effectLst/>
                        <a:latin typeface="+mj-lt"/>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36" name="Rectangle 35"/>
          <p:cNvSpPr/>
          <p:nvPr/>
        </p:nvSpPr>
        <p:spPr>
          <a:xfrm>
            <a:off x="1095375" y="6469602"/>
            <a:ext cx="769763" cy="246221"/>
          </a:xfrm>
          <a:prstGeom prst="rect">
            <a:avLst/>
          </a:prstGeom>
        </p:spPr>
        <p:txBody>
          <a:bodyPr wrap="none">
            <a:spAutoFit/>
          </a:bodyPr>
          <a:lstStyle/>
          <a:p>
            <a:pPr defTabSz="633039"/>
            <a:r>
              <a:rPr lang="en-NZ" sz="1000" dirty="0">
                <a:solidFill>
                  <a:schemeClr val="tx1">
                    <a:lumMod val="75000"/>
                    <a:lumOff val="25000"/>
                  </a:schemeClr>
                </a:solidFill>
                <a:latin typeface="+mj-lt"/>
                <a:cs typeface="Arial" panose="020B0604020202020204" pitchFamily="34" charset="0"/>
              </a:rPr>
              <a:t>Source: B4.</a:t>
            </a:r>
          </a:p>
        </p:txBody>
      </p:sp>
      <p:graphicFrame>
        <p:nvGraphicFramePr>
          <p:cNvPr id="41" name="Table 40"/>
          <p:cNvGraphicFramePr>
            <a:graphicFrameLocks noGrp="1"/>
          </p:cNvGraphicFramePr>
          <p:nvPr>
            <p:extLst>
              <p:ext uri="{D42A27DB-BD31-4B8C-83A1-F6EECF244321}">
                <p14:modId xmlns:p14="http://schemas.microsoft.com/office/powerpoint/2010/main" val="992635348"/>
              </p:ext>
            </p:extLst>
          </p:nvPr>
        </p:nvGraphicFramePr>
        <p:xfrm>
          <a:off x="3072680" y="2095619"/>
          <a:ext cx="2196000" cy="2606040"/>
        </p:xfrm>
        <a:graphic>
          <a:graphicData uri="http://schemas.openxmlformats.org/drawingml/2006/table">
            <a:tbl>
              <a:tblPr>
                <a:tableStyleId>{5C22544A-7EE6-4342-B048-85BDC9FD1C3A}</a:tableStyleId>
              </a:tblPr>
              <a:tblGrid>
                <a:gridCol w="2196000">
                  <a:extLst>
                    <a:ext uri="{9D8B030D-6E8A-4147-A177-3AD203B41FA5}">
                      <a16:colId xmlns:a16="http://schemas.microsoft.com/office/drawing/2014/main" xmlns="" val="20000"/>
                    </a:ext>
                  </a:extLst>
                </a:gridCol>
              </a:tblGrid>
              <a:tr h="854652">
                <a:tc>
                  <a:txBody>
                    <a:bodyPr/>
                    <a:lstStyle/>
                    <a:p>
                      <a:pPr marL="0" marR="0" lvl="0" indent="0" algn="ctr" defTabSz="914400" rtl="0" eaLnBrk="1" fontAlgn="b" latinLnBrk="0" hangingPunct="1">
                        <a:lnSpc>
                          <a:spcPct val="90000"/>
                        </a:lnSpc>
                        <a:spcBef>
                          <a:spcPts val="0"/>
                        </a:spcBef>
                        <a:spcAft>
                          <a:spcPts val="0"/>
                        </a:spcAft>
                        <a:buClrTx/>
                        <a:buSzTx/>
                        <a:buFontTx/>
                        <a:buNone/>
                        <a:tabLst/>
                        <a:defRPr/>
                      </a:pPr>
                      <a:r>
                        <a:rPr lang="en-NZ" sz="1000" b="0" i="1" u="none" strike="noStrike" dirty="0">
                          <a:solidFill>
                            <a:schemeClr val="tx1"/>
                          </a:solidFill>
                          <a:effectLst/>
                          <a:latin typeface="+mj-lt"/>
                        </a:rPr>
                        <a:t>“Because I think it is important that there is national and regional content so people know what is going on out there.”</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mj-lt"/>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mj-lt"/>
                        </a:rPr>
                        <a:t>“</a:t>
                      </a:r>
                      <a:r>
                        <a:rPr lang="en-NZ" sz="1000" b="0" i="1" u="none" strike="noStrike" dirty="0">
                          <a:solidFill>
                            <a:schemeClr val="tx1"/>
                          </a:solidFill>
                          <a:effectLst/>
                          <a:latin typeface="+mj-lt"/>
                        </a:rPr>
                        <a:t>I just like to hear New Zealand things, and not just things coming from overseas.”</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mj-lt"/>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mj-lt"/>
                        </a:rPr>
                        <a:t>“</a:t>
                      </a:r>
                      <a:r>
                        <a:rPr lang="en-NZ" sz="1000" b="0" i="1" u="none" strike="noStrike" dirty="0">
                          <a:solidFill>
                            <a:schemeClr val="tx1"/>
                          </a:solidFill>
                          <a:effectLst/>
                          <a:latin typeface="+mj-lt"/>
                        </a:rPr>
                        <a:t>I think it is comparatively unbiased, and has an intelligence that I enjoy. I like the way that they go across the different formats of media – it’s relatable and it’s intimate.”</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mj-lt"/>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mj-lt"/>
                        </a:rPr>
                        <a:t>“Because it is well researched and articulated, informative, and has good hosts.”</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mj-lt"/>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mj-lt"/>
                        </a:rPr>
                        <a:t>“I think it’s a chance for NZ artists to have their content heard.”</a:t>
                      </a:r>
                      <a:endParaRPr lang="en-NZ" sz="1000" b="0" i="1" u="none" strike="noStrike" dirty="0">
                        <a:solidFill>
                          <a:schemeClr val="tx1"/>
                        </a:solidFill>
                        <a:effectLst/>
                        <a:latin typeface="+mj-lt"/>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val="4091438429"/>
              </p:ext>
            </p:extLst>
          </p:nvPr>
        </p:nvGraphicFramePr>
        <p:xfrm>
          <a:off x="5863946" y="4389676"/>
          <a:ext cx="5785041" cy="1371600"/>
        </p:xfrm>
        <a:graphic>
          <a:graphicData uri="http://schemas.openxmlformats.org/drawingml/2006/table">
            <a:tbl>
              <a:tblPr>
                <a:tableStyleId>{5C22544A-7EE6-4342-B048-85BDC9FD1C3A}</a:tableStyleId>
              </a:tblPr>
              <a:tblGrid>
                <a:gridCol w="5785041">
                  <a:extLst>
                    <a:ext uri="{9D8B030D-6E8A-4147-A177-3AD203B41FA5}">
                      <a16:colId xmlns:a16="http://schemas.microsoft.com/office/drawing/2014/main" xmlns="" val="20000"/>
                    </a:ext>
                  </a:extLst>
                </a:gridCol>
              </a:tblGrid>
              <a:tr h="854652">
                <a:tc>
                  <a:txBody>
                    <a:bodyPr/>
                    <a:lstStyle/>
                    <a:p>
                      <a:pPr marL="0" marR="0" lvl="0" indent="0" algn="ctr" defTabSz="914400" rtl="0" eaLnBrk="1" fontAlgn="b" latinLnBrk="0" hangingPunct="1">
                        <a:lnSpc>
                          <a:spcPct val="90000"/>
                        </a:lnSpc>
                        <a:spcBef>
                          <a:spcPts val="0"/>
                        </a:spcBef>
                        <a:spcAft>
                          <a:spcPts val="0"/>
                        </a:spcAft>
                        <a:buClrTx/>
                        <a:buSzTx/>
                        <a:buFontTx/>
                        <a:buNone/>
                        <a:tabLst/>
                        <a:defRPr/>
                      </a:pPr>
                      <a:r>
                        <a:rPr lang="en-NZ" sz="1000" b="0" i="1" u="none" strike="noStrike" dirty="0">
                          <a:solidFill>
                            <a:schemeClr val="tx1"/>
                          </a:solidFill>
                          <a:effectLst/>
                          <a:latin typeface="+mj-lt"/>
                        </a:rPr>
                        <a:t>“You get to know a lot of things you don’t already know, and I like the artists too.”</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mj-lt"/>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mj-lt"/>
                        </a:rPr>
                        <a:t>“</a:t>
                      </a:r>
                      <a:r>
                        <a:rPr lang="en-NZ" sz="1000" b="0" i="1" u="none" strike="noStrike" dirty="0">
                          <a:solidFill>
                            <a:schemeClr val="tx1"/>
                          </a:solidFill>
                          <a:effectLst/>
                          <a:latin typeface="+mj-lt"/>
                        </a:rPr>
                        <a:t>I just feel that if it was funded by a private enterprise it wouldn’t get done properly. I think it is very important to have these programmes for the people as it helps us to develop and evolve.”</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mj-lt"/>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mj-lt"/>
                        </a:rPr>
                        <a:t>“</a:t>
                      </a:r>
                      <a:r>
                        <a:rPr lang="en-NZ" sz="1000" b="0" i="1" u="none" strike="noStrike" dirty="0">
                          <a:solidFill>
                            <a:schemeClr val="tx1"/>
                          </a:solidFill>
                          <a:effectLst/>
                          <a:latin typeface="+mj-lt"/>
                        </a:rPr>
                        <a:t>Because if it is someone local, and they start to get noticed and NZ On Air goes to them it gives them so many more options, and gives them a good opportunity, and experience. Local people can say ‘OMG I know that person’, and it widens their career options and they grow a lot.”</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mj-lt"/>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mj-lt"/>
                        </a:rPr>
                        <a:t>“</a:t>
                      </a:r>
                      <a:r>
                        <a:rPr lang="en-NZ" sz="1000" b="0" i="1" u="none" strike="noStrike" dirty="0">
                          <a:solidFill>
                            <a:schemeClr val="tx1"/>
                          </a:solidFill>
                          <a:effectLst/>
                          <a:latin typeface="+mj-lt"/>
                        </a:rPr>
                        <a:t>It gives up-and-coming artists an opportunity to showcase their talent.”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43" name="Rectangle 42"/>
          <p:cNvSpPr/>
          <p:nvPr/>
        </p:nvSpPr>
        <p:spPr>
          <a:xfrm>
            <a:off x="9459374" y="1355780"/>
            <a:ext cx="2304000" cy="2184749"/>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44" name="Rectangle 43"/>
          <p:cNvSpPr/>
          <p:nvPr/>
        </p:nvSpPr>
        <p:spPr>
          <a:xfrm>
            <a:off x="9477374" y="1371265"/>
            <a:ext cx="2268000" cy="598811"/>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45" name="Rectangle 44"/>
          <p:cNvSpPr/>
          <p:nvPr/>
        </p:nvSpPr>
        <p:spPr>
          <a:xfrm>
            <a:off x="5753100" y="1357247"/>
            <a:ext cx="3285127" cy="187319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46" name="Rectangle 45"/>
          <p:cNvSpPr/>
          <p:nvPr/>
        </p:nvSpPr>
        <p:spPr>
          <a:xfrm>
            <a:off x="5771625" y="1372731"/>
            <a:ext cx="3248077" cy="59881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47" name="TextBox 46"/>
          <p:cNvSpPr txBox="1"/>
          <p:nvPr/>
        </p:nvSpPr>
        <p:spPr>
          <a:xfrm>
            <a:off x="6400463" y="1456197"/>
            <a:ext cx="2263996" cy="430887"/>
          </a:xfrm>
          <a:prstGeom prst="rect">
            <a:avLst/>
          </a:prstGeom>
          <a:noFill/>
        </p:spPr>
        <p:txBody>
          <a:bodyPr wrap="square" rtlCol="0">
            <a:spAutoFit/>
          </a:bodyPr>
          <a:lstStyle/>
          <a:p>
            <a:r>
              <a:rPr lang="en-NZ" sz="1100" b="1" spc="300" dirty="0">
                <a:solidFill>
                  <a:schemeClr val="bg1"/>
                </a:solidFill>
                <a:latin typeface="+mj-lt"/>
                <a:cs typeface="Arial" panose="020B0604020202020204" pitchFamily="34" charset="0"/>
              </a:rPr>
              <a:t>COMMUNITY </a:t>
            </a:r>
          </a:p>
          <a:p>
            <a:r>
              <a:rPr lang="en-NZ" sz="1100" b="1" spc="300" dirty="0">
                <a:solidFill>
                  <a:schemeClr val="bg1"/>
                </a:solidFill>
                <a:latin typeface="+mj-lt"/>
                <a:cs typeface="Arial" panose="020B0604020202020204" pitchFamily="34" charset="0"/>
              </a:rPr>
              <a:t>BROADCASTING</a:t>
            </a:r>
          </a:p>
        </p:txBody>
      </p:sp>
      <p:sp>
        <p:nvSpPr>
          <p:cNvPr id="48" name="Oval 47"/>
          <p:cNvSpPr/>
          <p:nvPr/>
        </p:nvSpPr>
        <p:spPr>
          <a:xfrm>
            <a:off x="9614090" y="1460967"/>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49" name="TextBox 48"/>
          <p:cNvSpPr txBox="1"/>
          <p:nvPr/>
        </p:nvSpPr>
        <p:spPr>
          <a:xfrm>
            <a:off x="10085788" y="1549981"/>
            <a:ext cx="1601387" cy="261610"/>
          </a:xfrm>
          <a:prstGeom prst="rect">
            <a:avLst/>
          </a:prstGeom>
          <a:noFill/>
        </p:spPr>
        <p:txBody>
          <a:bodyPr wrap="square" rtlCol="0">
            <a:spAutoFit/>
          </a:bodyPr>
          <a:lstStyle/>
          <a:p>
            <a:r>
              <a:rPr lang="en-NZ" sz="1100" b="1" spc="300" dirty="0">
                <a:solidFill>
                  <a:schemeClr val="bg1"/>
                </a:solidFill>
                <a:latin typeface="+mj-lt"/>
                <a:cs typeface="Arial" panose="020B0604020202020204" pitchFamily="34" charset="0"/>
              </a:rPr>
              <a:t>DIGITAL MEDIA</a:t>
            </a:r>
          </a:p>
        </p:txBody>
      </p:sp>
      <p:sp>
        <p:nvSpPr>
          <p:cNvPr id="50" name="Oval 49"/>
          <p:cNvSpPr/>
          <p:nvPr/>
        </p:nvSpPr>
        <p:spPr>
          <a:xfrm>
            <a:off x="5890657" y="1443382"/>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51" name="Freeform 115"/>
          <p:cNvSpPr>
            <a:spLocks noEditPoints="1"/>
          </p:cNvSpPr>
          <p:nvPr/>
        </p:nvSpPr>
        <p:spPr bwMode="auto">
          <a:xfrm>
            <a:off x="5975920" y="1545731"/>
            <a:ext cx="278878" cy="254889"/>
          </a:xfrm>
          <a:custGeom>
            <a:avLst/>
            <a:gdLst>
              <a:gd name="T0" fmla="*/ 12 w 199"/>
              <a:gd name="T1" fmla="*/ 94 h 182"/>
              <a:gd name="T2" fmla="*/ 4 w 199"/>
              <a:gd name="T3" fmla="*/ 115 h 182"/>
              <a:gd name="T4" fmla="*/ 25 w 199"/>
              <a:gd name="T5" fmla="*/ 123 h 182"/>
              <a:gd name="T6" fmla="*/ 61 w 199"/>
              <a:gd name="T7" fmla="*/ 106 h 182"/>
              <a:gd name="T8" fmla="*/ 61 w 199"/>
              <a:gd name="T9" fmla="*/ 154 h 182"/>
              <a:gd name="T10" fmla="*/ 53 w 199"/>
              <a:gd name="T11" fmla="*/ 162 h 182"/>
              <a:gd name="T12" fmla="*/ 31 w 199"/>
              <a:gd name="T13" fmla="*/ 162 h 182"/>
              <a:gd name="T14" fmla="*/ 21 w 199"/>
              <a:gd name="T15" fmla="*/ 172 h 182"/>
              <a:gd name="T16" fmla="*/ 31 w 199"/>
              <a:gd name="T17" fmla="*/ 182 h 182"/>
              <a:gd name="T18" fmla="*/ 111 w 199"/>
              <a:gd name="T19" fmla="*/ 182 h 182"/>
              <a:gd name="T20" fmla="*/ 121 w 199"/>
              <a:gd name="T21" fmla="*/ 172 h 182"/>
              <a:gd name="T22" fmla="*/ 111 w 199"/>
              <a:gd name="T23" fmla="*/ 162 h 182"/>
              <a:gd name="T24" fmla="*/ 89 w 199"/>
              <a:gd name="T25" fmla="*/ 162 h 182"/>
              <a:gd name="T26" fmla="*/ 81 w 199"/>
              <a:gd name="T27" fmla="*/ 154 h 182"/>
              <a:gd name="T28" fmla="*/ 81 w 199"/>
              <a:gd name="T29" fmla="*/ 97 h 182"/>
              <a:gd name="T30" fmla="*/ 95 w 199"/>
              <a:gd name="T31" fmla="*/ 91 h 182"/>
              <a:gd name="T32" fmla="*/ 142 w 199"/>
              <a:gd name="T33" fmla="*/ 98 h 182"/>
              <a:gd name="T34" fmla="*/ 168 w 199"/>
              <a:gd name="T35" fmla="*/ 86 h 182"/>
              <a:gd name="T36" fmla="*/ 189 w 199"/>
              <a:gd name="T37" fmla="*/ 30 h 182"/>
              <a:gd name="T38" fmla="*/ 132 w 199"/>
              <a:gd name="T39" fmla="*/ 10 h 182"/>
              <a:gd name="T40" fmla="*/ 106 w 199"/>
              <a:gd name="T41" fmla="*/ 22 h 182"/>
              <a:gd name="T42" fmla="*/ 81 w 199"/>
              <a:gd name="T43" fmla="*/ 62 h 182"/>
              <a:gd name="T44" fmla="*/ 12 w 199"/>
              <a:gd name="T45" fmla="*/ 94 h 182"/>
              <a:gd name="T46" fmla="*/ 145 w 199"/>
              <a:gd name="T47" fmla="*/ 36 h 182"/>
              <a:gd name="T48" fmla="*/ 155 w 199"/>
              <a:gd name="T49" fmla="*/ 26 h 182"/>
              <a:gd name="T50" fmla="*/ 165 w 199"/>
              <a:gd name="T51" fmla="*/ 36 h 182"/>
              <a:gd name="T52" fmla="*/ 155 w 199"/>
              <a:gd name="T53" fmla="*/ 46 h 182"/>
              <a:gd name="T54" fmla="*/ 145 w 199"/>
              <a:gd name="T55" fmla="*/ 36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99" h="182">
                <a:moveTo>
                  <a:pt x="12" y="94"/>
                </a:moveTo>
                <a:cubicBezTo>
                  <a:pt x="4" y="98"/>
                  <a:pt x="0" y="107"/>
                  <a:pt x="4" y="115"/>
                </a:cubicBezTo>
                <a:cubicBezTo>
                  <a:pt x="8" y="123"/>
                  <a:pt x="17" y="127"/>
                  <a:pt x="25" y="123"/>
                </a:cubicBezTo>
                <a:cubicBezTo>
                  <a:pt x="61" y="106"/>
                  <a:pt x="61" y="106"/>
                  <a:pt x="61" y="106"/>
                </a:cubicBezTo>
                <a:cubicBezTo>
                  <a:pt x="61" y="154"/>
                  <a:pt x="61" y="154"/>
                  <a:pt x="61" y="154"/>
                </a:cubicBezTo>
                <a:cubicBezTo>
                  <a:pt x="61" y="158"/>
                  <a:pt x="57" y="162"/>
                  <a:pt x="53" y="162"/>
                </a:cubicBezTo>
                <a:cubicBezTo>
                  <a:pt x="31" y="162"/>
                  <a:pt x="31" y="162"/>
                  <a:pt x="31" y="162"/>
                </a:cubicBezTo>
                <a:cubicBezTo>
                  <a:pt x="25" y="162"/>
                  <a:pt x="21" y="166"/>
                  <a:pt x="21" y="172"/>
                </a:cubicBezTo>
                <a:cubicBezTo>
                  <a:pt x="21" y="178"/>
                  <a:pt x="25" y="182"/>
                  <a:pt x="31" y="182"/>
                </a:cubicBezTo>
                <a:cubicBezTo>
                  <a:pt x="111" y="182"/>
                  <a:pt x="111" y="182"/>
                  <a:pt x="111" y="182"/>
                </a:cubicBezTo>
                <a:cubicBezTo>
                  <a:pt x="117" y="182"/>
                  <a:pt x="121" y="178"/>
                  <a:pt x="121" y="172"/>
                </a:cubicBezTo>
                <a:cubicBezTo>
                  <a:pt x="121" y="166"/>
                  <a:pt x="117" y="162"/>
                  <a:pt x="111" y="162"/>
                </a:cubicBezTo>
                <a:cubicBezTo>
                  <a:pt x="89" y="162"/>
                  <a:pt x="89" y="162"/>
                  <a:pt x="89" y="162"/>
                </a:cubicBezTo>
                <a:cubicBezTo>
                  <a:pt x="85" y="162"/>
                  <a:pt x="81" y="158"/>
                  <a:pt x="81" y="154"/>
                </a:cubicBezTo>
                <a:cubicBezTo>
                  <a:pt x="81" y="97"/>
                  <a:pt x="81" y="97"/>
                  <a:pt x="81" y="97"/>
                </a:cubicBezTo>
                <a:cubicBezTo>
                  <a:pt x="95" y="91"/>
                  <a:pt x="95" y="91"/>
                  <a:pt x="95" y="91"/>
                </a:cubicBezTo>
                <a:cubicBezTo>
                  <a:pt x="107" y="102"/>
                  <a:pt x="126" y="106"/>
                  <a:pt x="142" y="98"/>
                </a:cubicBezTo>
                <a:cubicBezTo>
                  <a:pt x="168" y="86"/>
                  <a:pt x="168" y="86"/>
                  <a:pt x="168" y="86"/>
                </a:cubicBezTo>
                <a:cubicBezTo>
                  <a:pt x="190" y="76"/>
                  <a:pt x="199" y="51"/>
                  <a:pt x="189" y="30"/>
                </a:cubicBezTo>
                <a:cubicBezTo>
                  <a:pt x="179" y="9"/>
                  <a:pt x="153" y="0"/>
                  <a:pt x="132" y="10"/>
                </a:cubicBezTo>
                <a:cubicBezTo>
                  <a:pt x="106" y="22"/>
                  <a:pt x="106" y="22"/>
                  <a:pt x="106" y="22"/>
                </a:cubicBezTo>
                <a:cubicBezTo>
                  <a:pt x="90" y="29"/>
                  <a:pt x="80" y="45"/>
                  <a:pt x="81" y="62"/>
                </a:cubicBezTo>
                <a:lnTo>
                  <a:pt x="12" y="94"/>
                </a:lnTo>
                <a:close/>
                <a:moveTo>
                  <a:pt x="145" y="36"/>
                </a:moveTo>
                <a:cubicBezTo>
                  <a:pt x="145" y="30"/>
                  <a:pt x="149" y="26"/>
                  <a:pt x="155" y="26"/>
                </a:cubicBezTo>
                <a:cubicBezTo>
                  <a:pt x="161" y="26"/>
                  <a:pt x="165" y="30"/>
                  <a:pt x="165" y="36"/>
                </a:cubicBezTo>
                <a:cubicBezTo>
                  <a:pt x="165" y="42"/>
                  <a:pt x="161" y="46"/>
                  <a:pt x="155" y="46"/>
                </a:cubicBezTo>
                <a:cubicBezTo>
                  <a:pt x="149" y="46"/>
                  <a:pt x="145" y="42"/>
                  <a:pt x="145" y="36"/>
                </a:cubicBezTo>
                <a:close/>
              </a:path>
            </a:pathLst>
          </a:custGeom>
          <a:solidFill>
            <a:srgbClr val="D9D9D9"/>
          </a:solidFill>
          <a:ln>
            <a:noFill/>
          </a:ln>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53" name="Freeform 5"/>
          <p:cNvSpPr>
            <a:spLocks/>
          </p:cNvSpPr>
          <p:nvPr/>
        </p:nvSpPr>
        <p:spPr bwMode="auto">
          <a:xfrm>
            <a:off x="9768807" y="1766631"/>
            <a:ext cx="93505" cy="30741"/>
          </a:xfrm>
          <a:custGeom>
            <a:avLst/>
            <a:gdLst>
              <a:gd name="T0" fmla="*/ 53 w 61"/>
              <a:gd name="T1" fmla="*/ 12 h 20"/>
              <a:gd name="T2" fmla="*/ 51 w 61"/>
              <a:gd name="T3" fmla="*/ 9 h 20"/>
              <a:gd name="T4" fmla="*/ 51 w 61"/>
              <a:gd name="T5" fmla="*/ 0 h 20"/>
              <a:gd name="T6" fmla="*/ 35 w 61"/>
              <a:gd name="T7" fmla="*/ 0 h 20"/>
              <a:gd name="T8" fmla="*/ 26 w 61"/>
              <a:gd name="T9" fmla="*/ 0 h 20"/>
              <a:gd name="T10" fmla="*/ 10 w 61"/>
              <a:gd name="T11" fmla="*/ 0 h 20"/>
              <a:gd name="T12" fmla="*/ 10 w 61"/>
              <a:gd name="T13" fmla="*/ 9 h 20"/>
              <a:gd name="T14" fmla="*/ 8 w 61"/>
              <a:gd name="T15" fmla="*/ 12 h 20"/>
              <a:gd name="T16" fmla="*/ 0 w 61"/>
              <a:gd name="T17" fmla="*/ 19 h 20"/>
              <a:gd name="T18" fmla="*/ 1 w 61"/>
              <a:gd name="T19" fmla="*/ 20 h 20"/>
              <a:gd name="T20" fmla="*/ 26 w 61"/>
              <a:gd name="T21" fmla="*/ 20 h 20"/>
              <a:gd name="T22" fmla="*/ 35 w 61"/>
              <a:gd name="T23" fmla="*/ 20 h 20"/>
              <a:gd name="T24" fmla="*/ 60 w 61"/>
              <a:gd name="T25" fmla="*/ 20 h 20"/>
              <a:gd name="T26" fmla="*/ 61 w 61"/>
              <a:gd name="T27" fmla="*/ 19 h 20"/>
              <a:gd name="T28" fmla="*/ 53 w 61"/>
              <a:gd name="T29" fmla="*/ 12 h 20"/>
              <a:gd name="T30" fmla="*/ 53 w 61"/>
              <a:gd name="T31" fmla="*/ 1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 h="20">
                <a:moveTo>
                  <a:pt x="53" y="12"/>
                </a:moveTo>
                <a:cubicBezTo>
                  <a:pt x="53" y="12"/>
                  <a:pt x="51" y="10"/>
                  <a:pt x="51" y="9"/>
                </a:cubicBezTo>
                <a:cubicBezTo>
                  <a:pt x="50" y="7"/>
                  <a:pt x="51" y="2"/>
                  <a:pt x="51" y="0"/>
                </a:cubicBezTo>
                <a:cubicBezTo>
                  <a:pt x="35" y="0"/>
                  <a:pt x="35" y="0"/>
                  <a:pt x="35" y="0"/>
                </a:cubicBezTo>
                <a:cubicBezTo>
                  <a:pt x="26" y="0"/>
                  <a:pt x="26" y="0"/>
                  <a:pt x="26" y="0"/>
                </a:cubicBezTo>
                <a:cubicBezTo>
                  <a:pt x="10" y="0"/>
                  <a:pt x="10" y="0"/>
                  <a:pt x="10" y="0"/>
                </a:cubicBezTo>
                <a:cubicBezTo>
                  <a:pt x="10" y="2"/>
                  <a:pt x="10" y="7"/>
                  <a:pt x="10" y="9"/>
                </a:cubicBezTo>
                <a:cubicBezTo>
                  <a:pt x="9" y="10"/>
                  <a:pt x="8" y="12"/>
                  <a:pt x="8" y="12"/>
                </a:cubicBezTo>
                <a:cubicBezTo>
                  <a:pt x="0" y="19"/>
                  <a:pt x="0" y="19"/>
                  <a:pt x="0" y="19"/>
                </a:cubicBezTo>
                <a:cubicBezTo>
                  <a:pt x="0" y="20"/>
                  <a:pt x="0" y="20"/>
                  <a:pt x="1" y="20"/>
                </a:cubicBezTo>
                <a:cubicBezTo>
                  <a:pt x="26" y="20"/>
                  <a:pt x="26" y="20"/>
                  <a:pt x="26" y="20"/>
                </a:cubicBezTo>
                <a:cubicBezTo>
                  <a:pt x="35" y="20"/>
                  <a:pt x="35" y="20"/>
                  <a:pt x="35" y="20"/>
                </a:cubicBezTo>
                <a:cubicBezTo>
                  <a:pt x="60" y="20"/>
                  <a:pt x="60" y="20"/>
                  <a:pt x="60" y="20"/>
                </a:cubicBezTo>
                <a:cubicBezTo>
                  <a:pt x="61" y="20"/>
                  <a:pt x="61" y="20"/>
                  <a:pt x="61" y="19"/>
                </a:cubicBezTo>
                <a:cubicBezTo>
                  <a:pt x="53" y="12"/>
                  <a:pt x="53" y="12"/>
                  <a:pt x="53" y="12"/>
                </a:cubicBezTo>
                <a:cubicBezTo>
                  <a:pt x="53" y="12"/>
                  <a:pt x="53" y="12"/>
                  <a:pt x="53" y="12"/>
                </a:cubicBezTo>
                <a:close/>
              </a:path>
            </a:pathLst>
          </a:custGeom>
          <a:solidFill>
            <a:srgbClr val="5959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54" name="Freeform 6"/>
          <p:cNvSpPr>
            <a:spLocks/>
          </p:cNvSpPr>
          <p:nvPr/>
        </p:nvSpPr>
        <p:spPr bwMode="auto">
          <a:xfrm>
            <a:off x="9675302" y="1566173"/>
            <a:ext cx="279874" cy="194694"/>
          </a:xfrm>
          <a:custGeom>
            <a:avLst/>
            <a:gdLst>
              <a:gd name="T0" fmla="*/ 144 w 182"/>
              <a:gd name="T1" fmla="*/ 104 h 126"/>
              <a:gd name="T2" fmla="*/ 9 w 182"/>
              <a:gd name="T3" fmla="*/ 104 h 126"/>
              <a:gd name="T4" fmla="*/ 9 w 182"/>
              <a:gd name="T5" fmla="*/ 9 h 126"/>
              <a:gd name="T6" fmla="*/ 174 w 182"/>
              <a:gd name="T7" fmla="*/ 9 h 126"/>
              <a:gd name="T8" fmla="*/ 174 w 182"/>
              <a:gd name="T9" fmla="*/ 58 h 126"/>
              <a:gd name="T10" fmla="*/ 182 w 182"/>
              <a:gd name="T11" fmla="*/ 58 h 126"/>
              <a:gd name="T12" fmla="*/ 182 w 182"/>
              <a:gd name="T13" fmla="*/ 6 h 126"/>
              <a:gd name="T14" fmla="*/ 177 w 182"/>
              <a:gd name="T15" fmla="*/ 0 h 126"/>
              <a:gd name="T16" fmla="*/ 6 w 182"/>
              <a:gd name="T17" fmla="*/ 0 h 126"/>
              <a:gd name="T18" fmla="*/ 0 w 182"/>
              <a:gd name="T19" fmla="*/ 6 h 126"/>
              <a:gd name="T20" fmla="*/ 0 w 182"/>
              <a:gd name="T21" fmla="*/ 121 h 126"/>
              <a:gd name="T22" fmla="*/ 6 w 182"/>
              <a:gd name="T23" fmla="*/ 126 h 126"/>
              <a:gd name="T24" fmla="*/ 144 w 182"/>
              <a:gd name="T25" fmla="*/ 126 h 126"/>
              <a:gd name="T26" fmla="*/ 144 w 182"/>
              <a:gd name="T27" fmla="*/ 104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2" h="126">
                <a:moveTo>
                  <a:pt x="144" y="104"/>
                </a:moveTo>
                <a:cubicBezTo>
                  <a:pt x="9" y="104"/>
                  <a:pt x="9" y="104"/>
                  <a:pt x="9" y="104"/>
                </a:cubicBezTo>
                <a:cubicBezTo>
                  <a:pt x="9" y="9"/>
                  <a:pt x="9" y="9"/>
                  <a:pt x="9" y="9"/>
                </a:cubicBezTo>
                <a:cubicBezTo>
                  <a:pt x="174" y="9"/>
                  <a:pt x="174" y="9"/>
                  <a:pt x="174" y="9"/>
                </a:cubicBezTo>
                <a:cubicBezTo>
                  <a:pt x="174" y="58"/>
                  <a:pt x="174" y="58"/>
                  <a:pt x="174" y="58"/>
                </a:cubicBezTo>
                <a:cubicBezTo>
                  <a:pt x="182" y="58"/>
                  <a:pt x="182" y="58"/>
                  <a:pt x="182" y="58"/>
                </a:cubicBezTo>
                <a:cubicBezTo>
                  <a:pt x="182" y="6"/>
                  <a:pt x="182" y="6"/>
                  <a:pt x="182" y="6"/>
                </a:cubicBezTo>
                <a:cubicBezTo>
                  <a:pt x="182" y="3"/>
                  <a:pt x="180" y="0"/>
                  <a:pt x="177" y="0"/>
                </a:cubicBezTo>
                <a:cubicBezTo>
                  <a:pt x="6" y="0"/>
                  <a:pt x="6" y="0"/>
                  <a:pt x="6" y="0"/>
                </a:cubicBezTo>
                <a:cubicBezTo>
                  <a:pt x="3" y="0"/>
                  <a:pt x="0" y="3"/>
                  <a:pt x="0" y="6"/>
                </a:cubicBezTo>
                <a:cubicBezTo>
                  <a:pt x="0" y="121"/>
                  <a:pt x="0" y="121"/>
                  <a:pt x="0" y="121"/>
                </a:cubicBezTo>
                <a:cubicBezTo>
                  <a:pt x="0" y="124"/>
                  <a:pt x="3" y="126"/>
                  <a:pt x="6" y="126"/>
                </a:cubicBezTo>
                <a:cubicBezTo>
                  <a:pt x="78" y="126"/>
                  <a:pt x="120" y="126"/>
                  <a:pt x="144" y="126"/>
                </a:cubicBezTo>
                <a:lnTo>
                  <a:pt x="144" y="104"/>
                </a:lnTo>
                <a:close/>
              </a:path>
            </a:pathLst>
          </a:custGeom>
          <a:solidFill>
            <a:srgbClr val="5959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55" name="Freeform 7"/>
          <p:cNvSpPr>
            <a:spLocks noEditPoints="1"/>
          </p:cNvSpPr>
          <p:nvPr/>
        </p:nvSpPr>
        <p:spPr bwMode="auto">
          <a:xfrm>
            <a:off x="9902660" y="1660318"/>
            <a:ext cx="75572" cy="151144"/>
          </a:xfrm>
          <a:custGeom>
            <a:avLst/>
            <a:gdLst>
              <a:gd name="T0" fmla="*/ 42 w 49"/>
              <a:gd name="T1" fmla="*/ 0 h 98"/>
              <a:gd name="T2" fmla="*/ 7 w 49"/>
              <a:gd name="T3" fmla="*/ 0 h 98"/>
              <a:gd name="T4" fmla="*/ 0 w 49"/>
              <a:gd name="T5" fmla="*/ 8 h 98"/>
              <a:gd name="T6" fmla="*/ 0 w 49"/>
              <a:gd name="T7" fmla="*/ 90 h 98"/>
              <a:gd name="T8" fmla="*/ 7 w 49"/>
              <a:gd name="T9" fmla="*/ 98 h 98"/>
              <a:gd name="T10" fmla="*/ 42 w 49"/>
              <a:gd name="T11" fmla="*/ 98 h 98"/>
              <a:gd name="T12" fmla="*/ 49 w 49"/>
              <a:gd name="T13" fmla="*/ 90 h 98"/>
              <a:gd name="T14" fmla="*/ 49 w 49"/>
              <a:gd name="T15" fmla="*/ 8 h 98"/>
              <a:gd name="T16" fmla="*/ 42 w 49"/>
              <a:gd name="T17" fmla="*/ 0 h 98"/>
              <a:gd name="T18" fmla="*/ 21 w 49"/>
              <a:gd name="T19" fmla="*/ 8 h 98"/>
              <a:gd name="T20" fmla="*/ 28 w 49"/>
              <a:gd name="T21" fmla="*/ 8 h 98"/>
              <a:gd name="T22" fmla="*/ 29 w 49"/>
              <a:gd name="T23" fmla="*/ 10 h 98"/>
              <a:gd name="T24" fmla="*/ 28 w 49"/>
              <a:gd name="T25" fmla="*/ 11 h 98"/>
              <a:gd name="T26" fmla="*/ 21 w 49"/>
              <a:gd name="T27" fmla="*/ 11 h 98"/>
              <a:gd name="T28" fmla="*/ 20 w 49"/>
              <a:gd name="T29" fmla="*/ 10 h 98"/>
              <a:gd name="T30" fmla="*/ 21 w 49"/>
              <a:gd name="T31" fmla="*/ 8 h 98"/>
              <a:gd name="T32" fmla="*/ 16 w 49"/>
              <a:gd name="T33" fmla="*/ 8 h 98"/>
              <a:gd name="T34" fmla="*/ 18 w 49"/>
              <a:gd name="T35" fmla="*/ 9 h 98"/>
              <a:gd name="T36" fmla="*/ 16 w 49"/>
              <a:gd name="T37" fmla="*/ 11 h 98"/>
              <a:gd name="T38" fmla="*/ 15 w 49"/>
              <a:gd name="T39" fmla="*/ 9 h 98"/>
              <a:gd name="T40" fmla="*/ 16 w 49"/>
              <a:gd name="T41" fmla="*/ 8 h 98"/>
              <a:gd name="T42" fmla="*/ 24 w 49"/>
              <a:gd name="T43" fmla="*/ 94 h 98"/>
              <a:gd name="T44" fmla="*/ 20 w 49"/>
              <a:gd name="T45" fmla="*/ 89 h 98"/>
              <a:gd name="T46" fmla="*/ 24 w 49"/>
              <a:gd name="T47" fmla="*/ 84 h 98"/>
              <a:gd name="T48" fmla="*/ 29 w 49"/>
              <a:gd name="T49" fmla="*/ 89 h 98"/>
              <a:gd name="T50" fmla="*/ 24 w 49"/>
              <a:gd name="T51" fmla="*/ 94 h 98"/>
              <a:gd name="T52" fmla="*/ 45 w 49"/>
              <a:gd name="T53" fmla="*/ 81 h 98"/>
              <a:gd name="T54" fmla="*/ 3 w 49"/>
              <a:gd name="T55" fmla="*/ 81 h 98"/>
              <a:gd name="T56" fmla="*/ 3 w 49"/>
              <a:gd name="T57" fmla="*/ 17 h 98"/>
              <a:gd name="T58" fmla="*/ 45 w 49"/>
              <a:gd name="T59" fmla="*/ 17 h 98"/>
              <a:gd name="T60" fmla="*/ 45 w 49"/>
              <a:gd name="T61" fmla="*/ 81 h 98"/>
              <a:gd name="T62" fmla="*/ 45 w 49"/>
              <a:gd name="T63" fmla="*/ 81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9" h="98">
                <a:moveTo>
                  <a:pt x="42" y="0"/>
                </a:moveTo>
                <a:cubicBezTo>
                  <a:pt x="7" y="0"/>
                  <a:pt x="7" y="0"/>
                  <a:pt x="7" y="0"/>
                </a:cubicBezTo>
                <a:cubicBezTo>
                  <a:pt x="3" y="0"/>
                  <a:pt x="0" y="4"/>
                  <a:pt x="0" y="8"/>
                </a:cubicBezTo>
                <a:cubicBezTo>
                  <a:pt x="0" y="90"/>
                  <a:pt x="0" y="90"/>
                  <a:pt x="0" y="90"/>
                </a:cubicBezTo>
                <a:cubicBezTo>
                  <a:pt x="0" y="94"/>
                  <a:pt x="3" y="98"/>
                  <a:pt x="7" y="98"/>
                </a:cubicBezTo>
                <a:cubicBezTo>
                  <a:pt x="42" y="98"/>
                  <a:pt x="42" y="98"/>
                  <a:pt x="42" y="98"/>
                </a:cubicBezTo>
                <a:cubicBezTo>
                  <a:pt x="46" y="98"/>
                  <a:pt x="49" y="94"/>
                  <a:pt x="49" y="90"/>
                </a:cubicBezTo>
                <a:cubicBezTo>
                  <a:pt x="49" y="8"/>
                  <a:pt x="49" y="8"/>
                  <a:pt x="49" y="8"/>
                </a:cubicBezTo>
                <a:cubicBezTo>
                  <a:pt x="49" y="4"/>
                  <a:pt x="46" y="0"/>
                  <a:pt x="42" y="0"/>
                </a:cubicBezTo>
                <a:close/>
                <a:moveTo>
                  <a:pt x="21" y="8"/>
                </a:moveTo>
                <a:cubicBezTo>
                  <a:pt x="28" y="8"/>
                  <a:pt x="28" y="8"/>
                  <a:pt x="28" y="8"/>
                </a:cubicBezTo>
                <a:cubicBezTo>
                  <a:pt x="29" y="8"/>
                  <a:pt x="29" y="9"/>
                  <a:pt x="29" y="10"/>
                </a:cubicBezTo>
                <a:cubicBezTo>
                  <a:pt x="29" y="10"/>
                  <a:pt x="29" y="11"/>
                  <a:pt x="28" y="11"/>
                </a:cubicBezTo>
                <a:cubicBezTo>
                  <a:pt x="21" y="11"/>
                  <a:pt x="21" y="11"/>
                  <a:pt x="21" y="11"/>
                </a:cubicBezTo>
                <a:cubicBezTo>
                  <a:pt x="20" y="11"/>
                  <a:pt x="20" y="10"/>
                  <a:pt x="20" y="10"/>
                </a:cubicBezTo>
                <a:cubicBezTo>
                  <a:pt x="20" y="9"/>
                  <a:pt x="20" y="8"/>
                  <a:pt x="21" y="8"/>
                </a:cubicBezTo>
                <a:close/>
                <a:moveTo>
                  <a:pt x="16" y="8"/>
                </a:moveTo>
                <a:cubicBezTo>
                  <a:pt x="17" y="8"/>
                  <a:pt x="18" y="9"/>
                  <a:pt x="18" y="9"/>
                </a:cubicBezTo>
                <a:cubicBezTo>
                  <a:pt x="18" y="10"/>
                  <a:pt x="17" y="11"/>
                  <a:pt x="16" y="11"/>
                </a:cubicBezTo>
                <a:cubicBezTo>
                  <a:pt x="16" y="11"/>
                  <a:pt x="15" y="10"/>
                  <a:pt x="15" y="9"/>
                </a:cubicBezTo>
                <a:cubicBezTo>
                  <a:pt x="15" y="9"/>
                  <a:pt x="16" y="8"/>
                  <a:pt x="16" y="8"/>
                </a:cubicBezTo>
                <a:close/>
                <a:moveTo>
                  <a:pt x="24" y="94"/>
                </a:moveTo>
                <a:cubicBezTo>
                  <a:pt x="22" y="94"/>
                  <a:pt x="20" y="92"/>
                  <a:pt x="20" y="89"/>
                </a:cubicBezTo>
                <a:cubicBezTo>
                  <a:pt x="20" y="86"/>
                  <a:pt x="22" y="84"/>
                  <a:pt x="24" y="84"/>
                </a:cubicBezTo>
                <a:cubicBezTo>
                  <a:pt x="27" y="84"/>
                  <a:pt x="29" y="86"/>
                  <a:pt x="29" y="89"/>
                </a:cubicBezTo>
                <a:cubicBezTo>
                  <a:pt x="29" y="92"/>
                  <a:pt x="27" y="94"/>
                  <a:pt x="24" y="94"/>
                </a:cubicBezTo>
                <a:close/>
                <a:moveTo>
                  <a:pt x="45" y="81"/>
                </a:moveTo>
                <a:cubicBezTo>
                  <a:pt x="3" y="81"/>
                  <a:pt x="3" y="81"/>
                  <a:pt x="3" y="81"/>
                </a:cubicBezTo>
                <a:cubicBezTo>
                  <a:pt x="3" y="17"/>
                  <a:pt x="3" y="17"/>
                  <a:pt x="3" y="17"/>
                </a:cubicBezTo>
                <a:cubicBezTo>
                  <a:pt x="45" y="17"/>
                  <a:pt x="45" y="17"/>
                  <a:pt x="45" y="17"/>
                </a:cubicBezTo>
                <a:cubicBezTo>
                  <a:pt x="45" y="81"/>
                  <a:pt x="45" y="81"/>
                  <a:pt x="45" y="81"/>
                </a:cubicBezTo>
                <a:cubicBezTo>
                  <a:pt x="45" y="81"/>
                  <a:pt x="45" y="81"/>
                  <a:pt x="45" y="81"/>
                </a:cubicBezTo>
                <a:close/>
              </a:path>
            </a:pathLst>
          </a:custGeom>
          <a:solidFill>
            <a:srgbClr val="5959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latin typeface="+mj-lt"/>
            </a:endParaRPr>
          </a:p>
        </p:txBody>
      </p:sp>
      <p:graphicFrame>
        <p:nvGraphicFramePr>
          <p:cNvPr id="58" name="Table 57"/>
          <p:cNvGraphicFramePr>
            <a:graphicFrameLocks noGrp="1"/>
          </p:cNvGraphicFramePr>
          <p:nvPr>
            <p:extLst>
              <p:ext uri="{D42A27DB-BD31-4B8C-83A1-F6EECF244321}">
                <p14:modId xmlns:p14="http://schemas.microsoft.com/office/powerpoint/2010/main" val="3510997460"/>
              </p:ext>
            </p:extLst>
          </p:nvPr>
        </p:nvGraphicFramePr>
        <p:xfrm>
          <a:off x="5830095" y="2105142"/>
          <a:ext cx="3131137" cy="960120"/>
        </p:xfrm>
        <a:graphic>
          <a:graphicData uri="http://schemas.openxmlformats.org/drawingml/2006/table">
            <a:tbl>
              <a:tblPr>
                <a:tableStyleId>{5C22544A-7EE6-4342-B048-85BDC9FD1C3A}</a:tableStyleId>
              </a:tblPr>
              <a:tblGrid>
                <a:gridCol w="3131137">
                  <a:extLst>
                    <a:ext uri="{9D8B030D-6E8A-4147-A177-3AD203B41FA5}">
                      <a16:colId xmlns:a16="http://schemas.microsoft.com/office/drawing/2014/main" xmlns="" val="20000"/>
                    </a:ext>
                  </a:extLst>
                </a:gridCol>
              </a:tblGrid>
              <a:tr h="854652">
                <a:tc>
                  <a:txBody>
                    <a:bodyPr/>
                    <a:lstStyle/>
                    <a:p>
                      <a:pPr marL="0" marR="0" lvl="0" indent="0" algn="ctr" defTabSz="914400" rtl="0" eaLnBrk="1" fontAlgn="b" latinLnBrk="0" hangingPunct="1">
                        <a:lnSpc>
                          <a:spcPct val="90000"/>
                        </a:lnSpc>
                        <a:spcBef>
                          <a:spcPts val="0"/>
                        </a:spcBef>
                        <a:spcAft>
                          <a:spcPts val="0"/>
                        </a:spcAft>
                        <a:buClrTx/>
                        <a:buSzTx/>
                        <a:buFontTx/>
                        <a:buNone/>
                        <a:tabLst/>
                        <a:defRPr/>
                      </a:pPr>
                      <a:r>
                        <a:rPr lang="en-NZ" sz="1000" b="0" i="1" u="none" strike="noStrike" dirty="0">
                          <a:solidFill>
                            <a:schemeClr val="tx1"/>
                          </a:solidFill>
                          <a:effectLst/>
                          <a:latin typeface="+mj-lt"/>
                        </a:rPr>
                        <a:t>“I just think it is good they do get involved with the community, through what’s going on with us with the earthquakes and that sort of thing. It’s important to be honest.”</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mj-lt"/>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mj-lt"/>
                        </a:rPr>
                        <a:t>“</a:t>
                      </a:r>
                      <a:r>
                        <a:rPr lang="en-NZ" sz="1000" b="0" i="1" u="none" strike="noStrike" dirty="0">
                          <a:solidFill>
                            <a:schemeClr val="tx1"/>
                          </a:solidFill>
                          <a:effectLst/>
                          <a:latin typeface="+mj-lt"/>
                        </a:rPr>
                        <a:t>It keeps it local and it’s important to NZ that we are covered by regional reporting like Fair Go and programmes like that.”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59" name="Table 58"/>
          <p:cNvGraphicFramePr>
            <a:graphicFrameLocks noGrp="1"/>
          </p:cNvGraphicFramePr>
          <p:nvPr>
            <p:extLst>
              <p:ext uri="{D42A27DB-BD31-4B8C-83A1-F6EECF244321}">
                <p14:modId xmlns:p14="http://schemas.microsoft.com/office/powerpoint/2010/main" val="920802898"/>
              </p:ext>
            </p:extLst>
          </p:nvPr>
        </p:nvGraphicFramePr>
        <p:xfrm>
          <a:off x="9513374" y="2103676"/>
          <a:ext cx="2196000" cy="1371600"/>
        </p:xfrm>
        <a:graphic>
          <a:graphicData uri="http://schemas.openxmlformats.org/drawingml/2006/table">
            <a:tbl>
              <a:tblPr>
                <a:tableStyleId>{5C22544A-7EE6-4342-B048-85BDC9FD1C3A}</a:tableStyleId>
              </a:tblPr>
              <a:tblGrid>
                <a:gridCol w="2196000">
                  <a:extLst>
                    <a:ext uri="{9D8B030D-6E8A-4147-A177-3AD203B41FA5}">
                      <a16:colId xmlns:a16="http://schemas.microsoft.com/office/drawing/2014/main" xmlns="" val="20000"/>
                    </a:ext>
                  </a:extLst>
                </a:gridCol>
              </a:tblGrid>
              <a:tr h="854652">
                <a:tc>
                  <a:txBody>
                    <a:bodyPr/>
                    <a:lstStyle/>
                    <a:p>
                      <a:pPr marL="0" marR="0" lvl="0" indent="0" algn="ctr" defTabSz="914400" rtl="0" eaLnBrk="1" fontAlgn="b" latinLnBrk="0" hangingPunct="1">
                        <a:lnSpc>
                          <a:spcPct val="90000"/>
                        </a:lnSpc>
                        <a:spcBef>
                          <a:spcPts val="0"/>
                        </a:spcBef>
                        <a:spcAft>
                          <a:spcPts val="0"/>
                        </a:spcAft>
                        <a:buClrTx/>
                        <a:buSzTx/>
                        <a:buFontTx/>
                        <a:buNone/>
                        <a:tabLst/>
                        <a:defRPr/>
                      </a:pPr>
                      <a:r>
                        <a:rPr lang="en-NZ" sz="1000" b="0" i="1" u="none" strike="noStrike" dirty="0">
                          <a:solidFill>
                            <a:schemeClr val="tx1"/>
                          </a:solidFill>
                          <a:effectLst/>
                          <a:latin typeface="+mj-lt"/>
                        </a:rPr>
                        <a:t>“I think digitally is more accessible. We can read, do, or see whenever we have the time. Even if we are overseas we can access it (the news or programmes or whatever).”</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mj-lt"/>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mj-lt"/>
                        </a:rPr>
                        <a:t>“</a:t>
                      </a:r>
                      <a:r>
                        <a:rPr lang="en-NZ" sz="1000" b="0" i="1" u="none" strike="noStrike" dirty="0">
                          <a:solidFill>
                            <a:schemeClr val="tx1"/>
                          </a:solidFill>
                          <a:effectLst/>
                          <a:latin typeface="+mj-lt"/>
                        </a:rPr>
                        <a:t>Control over what I watch. I don’t watch TV as it has repeats. With digital media I can hunt out something I haven’t seen before. There’s plenty of content.”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1722489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68"/>
          <p:cNvSpPr/>
          <p:nvPr/>
        </p:nvSpPr>
        <p:spPr>
          <a:xfrm>
            <a:off x="6554762" y="3879906"/>
            <a:ext cx="2304000" cy="165600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71" name="Rectangle 70"/>
          <p:cNvSpPr/>
          <p:nvPr/>
        </p:nvSpPr>
        <p:spPr>
          <a:xfrm>
            <a:off x="3333238" y="3879906"/>
            <a:ext cx="2304000" cy="180000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48" name="Rectangle 47"/>
          <p:cNvSpPr/>
          <p:nvPr/>
        </p:nvSpPr>
        <p:spPr>
          <a:xfrm>
            <a:off x="1727238" y="1739030"/>
            <a:ext cx="2304000" cy="165600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49" name="Rectangle 48"/>
          <p:cNvSpPr/>
          <p:nvPr/>
        </p:nvSpPr>
        <p:spPr>
          <a:xfrm>
            <a:off x="1745238" y="1763315"/>
            <a:ext cx="2268000" cy="598811"/>
          </a:xfrm>
          <a:prstGeom prst="rect">
            <a:avLst/>
          </a:prstGeom>
          <a:solidFill>
            <a:srgbClr val="046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50" name="Rectangle 49"/>
          <p:cNvSpPr/>
          <p:nvPr/>
        </p:nvSpPr>
        <p:spPr>
          <a:xfrm>
            <a:off x="4944000" y="1739030"/>
            <a:ext cx="2304000" cy="165600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51" name="Rectangle 50"/>
          <p:cNvSpPr/>
          <p:nvPr/>
        </p:nvSpPr>
        <p:spPr>
          <a:xfrm>
            <a:off x="8160763" y="1739030"/>
            <a:ext cx="2304000" cy="165600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52" name="Oval 51"/>
          <p:cNvSpPr/>
          <p:nvPr/>
        </p:nvSpPr>
        <p:spPr>
          <a:xfrm>
            <a:off x="1819450" y="1871369"/>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53" name="Freeform 24"/>
          <p:cNvSpPr>
            <a:spLocks/>
          </p:cNvSpPr>
          <p:nvPr/>
        </p:nvSpPr>
        <p:spPr bwMode="auto">
          <a:xfrm>
            <a:off x="1920567" y="2199028"/>
            <a:ext cx="11639" cy="18902"/>
          </a:xfrm>
          <a:custGeom>
            <a:avLst/>
            <a:gdLst>
              <a:gd name="T0" fmla="*/ 0 w 53"/>
              <a:gd name="T1" fmla="*/ 86 h 86"/>
              <a:gd name="T2" fmla="*/ 53 w 53"/>
              <a:gd name="T3" fmla="*/ 53 h 86"/>
              <a:gd name="T4" fmla="*/ 53 w 53"/>
              <a:gd name="T5" fmla="*/ 0 h 86"/>
              <a:gd name="T6" fmla="*/ 0 w 53"/>
              <a:gd name="T7" fmla="*/ 0 h 86"/>
              <a:gd name="T8" fmla="*/ 0 w 53"/>
              <a:gd name="T9" fmla="*/ 86 h 86"/>
            </a:gdLst>
            <a:ahLst/>
            <a:cxnLst>
              <a:cxn ang="0">
                <a:pos x="T0" y="T1"/>
              </a:cxn>
              <a:cxn ang="0">
                <a:pos x="T2" y="T3"/>
              </a:cxn>
              <a:cxn ang="0">
                <a:pos x="T4" y="T5"/>
              </a:cxn>
              <a:cxn ang="0">
                <a:pos x="T6" y="T7"/>
              </a:cxn>
              <a:cxn ang="0">
                <a:pos x="T8" y="T9"/>
              </a:cxn>
            </a:cxnLst>
            <a:rect l="0" t="0" r="r" b="b"/>
            <a:pathLst>
              <a:path w="53" h="86">
                <a:moveTo>
                  <a:pt x="0" y="86"/>
                </a:moveTo>
                <a:cubicBezTo>
                  <a:pt x="0" y="86"/>
                  <a:pt x="53" y="86"/>
                  <a:pt x="53" y="53"/>
                </a:cubicBezTo>
                <a:cubicBezTo>
                  <a:pt x="53" y="0"/>
                  <a:pt x="53" y="0"/>
                  <a:pt x="53" y="0"/>
                </a:cubicBezTo>
                <a:cubicBezTo>
                  <a:pt x="0" y="0"/>
                  <a:pt x="0" y="0"/>
                  <a:pt x="0" y="0"/>
                </a:cubicBezTo>
                <a:lnTo>
                  <a:pt x="0" y="86"/>
                </a:lnTo>
                <a:close/>
              </a:path>
            </a:pathLst>
          </a:custGeom>
          <a:solidFill>
            <a:srgbClr val="0461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54" name="Freeform 25"/>
          <p:cNvSpPr>
            <a:spLocks/>
          </p:cNvSpPr>
          <p:nvPr/>
        </p:nvSpPr>
        <p:spPr bwMode="auto">
          <a:xfrm>
            <a:off x="2160991" y="2199028"/>
            <a:ext cx="11639" cy="18902"/>
          </a:xfrm>
          <a:custGeom>
            <a:avLst/>
            <a:gdLst>
              <a:gd name="T0" fmla="*/ 0 w 53"/>
              <a:gd name="T1" fmla="*/ 53 h 86"/>
              <a:gd name="T2" fmla="*/ 53 w 53"/>
              <a:gd name="T3" fmla="*/ 86 h 86"/>
              <a:gd name="T4" fmla="*/ 53 w 53"/>
              <a:gd name="T5" fmla="*/ 0 h 86"/>
              <a:gd name="T6" fmla="*/ 0 w 53"/>
              <a:gd name="T7" fmla="*/ 0 h 86"/>
              <a:gd name="T8" fmla="*/ 0 w 53"/>
              <a:gd name="T9" fmla="*/ 53 h 86"/>
            </a:gdLst>
            <a:ahLst/>
            <a:cxnLst>
              <a:cxn ang="0">
                <a:pos x="T0" y="T1"/>
              </a:cxn>
              <a:cxn ang="0">
                <a:pos x="T2" y="T3"/>
              </a:cxn>
              <a:cxn ang="0">
                <a:pos x="T4" y="T5"/>
              </a:cxn>
              <a:cxn ang="0">
                <a:pos x="T6" y="T7"/>
              </a:cxn>
              <a:cxn ang="0">
                <a:pos x="T8" y="T9"/>
              </a:cxn>
            </a:cxnLst>
            <a:rect l="0" t="0" r="r" b="b"/>
            <a:pathLst>
              <a:path w="53" h="86">
                <a:moveTo>
                  <a:pt x="0" y="53"/>
                </a:moveTo>
                <a:cubicBezTo>
                  <a:pt x="0" y="86"/>
                  <a:pt x="53" y="86"/>
                  <a:pt x="53" y="86"/>
                </a:cubicBezTo>
                <a:cubicBezTo>
                  <a:pt x="53" y="0"/>
                  <a:pt x="53" y="0"/>
                  <a:pt x="53" y="0"/>
                </a:cubicBezTo>
                <a:cubicBezTo>
                  <a:pt x="0" y="0"/>
                  <a:pt x="0" y="0"/>
                  <a:pt x="0" y="0"/>
                </a:cubicBezTo>
                <a:lnTo>
                  <a:pt x="0" y="53"/>
                </a:lnTo>
                <a:close/>
              </a:path>
            </a:pathLst>
          </a:custGeom>
          <a:solidFill>
            <a:srgbClr val="0461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55" name="Rectangle 26"/>
          <p:cNvSpPr>
            <a:spLocks noChangeArrowheads="1"/>
          </p:cNvSpPr>
          <p:nvPr/>
        </p:nvSpPr>
        <p:spPr bwMode="auto">
          <a:xfrm>
            <a:off x="1923826" y="2148187"/>
            <a:ext cx="249456" cy="35943"/>
          </a:xfrm>
          <a:prstGeom prst="rect">
            <a:avLst/>
          </a:prstGeom>
          <a:solidFill>
            <a:srgbClr val="04617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56" name="Freeform 27"/>
          <p:cNvSpPr>
            <a:spLocks noEditPoints="1"/>
          </p:cNvSpPr>
          <p:nvPr/>
        </p:nvSpPr>
        <p:spPr bwMode="auto">
          <a:xfrm>
            <a:off x="1908462" y="1968474"/>
            <a:ext cx="275994" cy="225712"/>
          </a:xfrm>
          <a:custGeom>
            <a:avLst/>
            <a:gdLst>
              <a:gd name="T0" fmla="*/ 826 w 1255"/>
              <a:gd name="T1" fmla="*/ 777 h 1026"/>
              <a:gd name="T2" fmla="*/ 728 w 1255"/>
              <a:gd name="T3" fmla="*/ 748 h 1026"/>
              <a:gd name="T4" fmla="*/ 728 w 1255"/>
              <a:gd name="T5" fmla="*/ 689 h 1026"/>
              <a:gd name="T6" fmla="*/ 1165 w 1255"/>
              <a:gd name="T7" fmla="*/ 689 h 1026"/>
              <a:gd name="T8" fmla="*/ 1200 w 1255"/>
              <a:gd name="T9" fmla="*/ 660 h 1026"/>
              <a:gd name="T10" fmla="*/ 1200 w 1255"/>
              <a:gd name="T11" fmla="*/ 30 h 1026"/>
              <a:gd name="T12" fmla="*/ 1165 w 1255"/>
              <a:gd name="T13" fmla="*/ 0 h 1026"/>
              <a:gd name="T14" fmla="*/ 87 w 1255"/>
              <a:gd name="T15" fmla="*/ 0 h 1026"/>
              <a:gd name="T16" fmla="*/ 53 w 1255"/>
              <a:gd name="T17" fmla="*/ 30 h 1026"/>
              <a:gd name="T18" fmla="*/ 53 w 1255"/>
              <a:gd name="T19" fmla="*/ 660 h 1026"/>
              <a:gd name="T20" fmla="*/ 87 w 1255"/>
              <a:gd name="T21" fmla="*/ 689 h 1026"/>
              <a:gd name="T22" fmla="*/ 524 w 1255"/>
              <a:gd name="T23" fmla="*/ 689 h 1026"/>
              <a:gd name="T24" fmla="*/ 524 w 1255"/>
              <a:gd name="T25" fmla="*/ 748 h 1026"/>
              <a:gd name="T26" fmla="*/ 426 w 1255"/>
              <a:gd name="T27" fmla="*/ 777 h 1026"/>
              <a:gd name="T28" fmla="*/ 0 w 1255"/>
              <a:gd name="T29" fmla="*/ 777 h 1026"/>
              <a:gd name="T30" fmla="*/ 0 w 1255"/>
              <a:gd name="T31" fmla="*/ 1026 h 1026"/>
              <a:gd name="T32" fmla="*/ 1255 w 1255"/>
              <a:gd name="T33" fmla="*/ 1026 h 1026"/>
              <a:gd name="T34" fmla="*/ 1255 w 1255"/>
              <a:gd name="T35" fmla="*/ 777 h 1026"/>
              <a:gd name="T36" fmla="*/ 826 w 1255"/>
              <a:gd name="T37" fmla="*/ 777 h 1026"/>
              <a:gd name="T38" fmla="*/ 106 w 1255"/>
              <a:gd name="T39" fmla="*/ 605 h 1026"/>
              <a:gd name="T40" fmla="*/ 106 w 1255"/>
              <a:gd name="T41" fmla="*/ 49 h 1026"/>
              <a:gd name="T42" fmla="*/ 1147 w 1255"/>
              <a:gd name="T43" fmla="*/ 49 h 1026"/>
              <a:gd name="T44" fmla="*/ 1147 w 1255"/>
              <a:gd name="T45" fmla="*/ 605 h 1026"/>
              <a:gd name="T46" fmla="*/ 106 w 1255"/>
              <a:gd name="T47" fmla="*/ 605 h 1026"/>
              <a:gd name="T48" fmla="*/ 1222 w 1255"/>
              <a:gd name="T49" fmla="*/ 998 h 1026"/>
              <a:gd name="T50" fmla="*/ 52 w 1255"/>
              <a:gd name="T51" fmla="*/ 998 h 1026"/>
              <a:gd name="T52" fmla="*/ 52 w 1255"/>
              <a:gd name="T53" fmla="*/ 800 h 1026"/>
              <a:gd name="T54" fmla="*/ 1222 w 1255"/>
              <a:gd name="T55" fmla="*/ 800 h 1026"/>
              <a:gd name="T56" fmla="*/ 1222 w 1255"/>
              <a:gd name="T57" fmla="*/ 998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55" h="1026">
                <a:moveTo>
                  <a:pt x="826" y="777"/>
                </a:moveTo>
                <a:cubicBezTo>
                  <a:pt x="728" y="748"/>
                  <a:pt x="728" y="748"/>
                  <a:pt x="728" y="748"/>
                </a:cubicBezTo>
                <a:cubicBezTo>
                  <a:pt x="728" y="689"/>
                  <a:pt x="728" y="689"/>
                  <a:pt x="728" y="689"/>
                </a:cubicBezTo>
                <a:cubicBezTo>
                  <a:pt x="1165" y="689"/>
                  <a:pt x="1165" y="689"/>
                  <a:pt x="1165" y="689"/>
                </a:cubicBezTo>
                <a:cubicBezTo>
                  <a:pt x="1184" y="689"/>
                  <a:pt x="1200" y="676"/>
                  <a:pt x="1200" y="660"/>
                </a:cubicBezTo>
                <a:cubicBezTo>
                  <a:pt x="1200" y="30"/>
                  <a:pt x="1200" y="30"/>
                  <a:pt x="1200" y="30"/>
                </a:cubicBezTo>
                <a:cubicBezTo>
                  <a:pt x="1200" y="13"/>
                  <a:pt x="1184" y="0"/>
                  <a:pt x="1165" y="0"/>
                </a:cubicBezTo>
                <a:cubicBezTo>
                  <a:pt x="87" y="0"/>
                  <a:pt x="87" y="0"/>
                  <a:pt x="87" y="0"/>
                </a:cubicBezTo>
                <a:cubicBezTo>
                  <a:pt x="68" y="0"/>
                  <a:pt x="53" y="13"/>
                  <a:pt x="53" y="30"/>
                </a:cubicBezTo>
                <a:cubicBezTo>
                  <a:pt x="53" y="660"/>
                  <a:pt x="53" y="660"/>
                  <a:pt x="53" y="660"/>
                </a:cubicBezTo>
                <a:cubicBezTo>
                  <a:pt x="53" y="676"/>
                  <a:pt x="68" y="689"/>
                  <a:pt x="87" y="689"/>
                </a:cubicBezTo>
                <a:cubicBezTo>
                  <a:pt x="259" y="689"/>
                  <a:pt x="403" y="689"/>
                  <a:pt x="524" y="689"/>
                </a:cubicBezTo>
                <a:cubicBezTo>
                  <a:pt x="524" y="748"/>
                  <a:pt x="524" y="748"/>
                  <a:pt x="524" y="748"/>
                </a:cubicBezTo>
                <a:cubicBezTo>
                  <a:pt x="426" y="777"/>
                  <a:pt x="426" y="777"/>
                  <a:pt x="426" y="777"/>
                </a:cubicBezTo>
                <a:cubicBezTo>
                  <a:pt x="0" y="777"/>
                  <a:pt x="0" y="777"/>
                  <a:pt x="0" y="777"/>
                </a:cubicBezTo>
                <a:cubicBezTo>
                  <a:pt x="0" y="1026"/>
                  <a:pt x="0" y="1026"/>
                  <a:pt x="0" y="1026"/>
                </a:cubicBezTo>
                <a:cubicBezTo>
                  <a:pt x="1255" y="1026"/>
                  <a:pt x="1255" y="1026"/>
                  <a:pt x="1255" y="1026"/>
                </a:cubicBezTo>
                <a:cubicBezTo>
                  <a:pt x="1255" y="777"/>
                  <a:pt x="1255" y="777"/>
                  <a:pt x="1255" y="777"/>
                </a:cubicBezTo>
                <a:lnTo>
                  <a:pt x="826" y="777"/>
                </a:lnTo>
                <a:close/>
                <a:moveTo>
                  <a:pt x="106" y="605"/>
                </a:moveTo>
                <a:cubicBezTo>
                  <a:pt x="106" y="49"/>
                  <a:pt x="106" y="49"/>
                  <a:pt x="106" y="49"/>
                </a:cubicBezTo>
                <a:cubicBezTo>
                  <a:pt x="1147" y="49"/>
                  <a:pt x="1147" y="49"/>
                  <a:pt x="1147" y="49"/>
                </a:cubicBezTo>
                <a:cubicBezTo>
                  <a:pt x="1147" y="605"/>
                  <a:pt x="1147" y="605"/>
                  <a:pt x="1147" y="605"/>
                </a:cubicBezTo>
                <a:cubicBezTo>
                  <a:pt x="106" y="605"/>
                  <a:pt x="106" y="605"/>
                  <a:pt x="106" y="605"/>
                </a:cubicBezTo>
                <a:close/>
                <a:moveTo>
                  <a:pt x="1222" y="998"/>
                </a:moveTo>
                <a:cubicBezTo>
                  <a:pt x="52" y="998"/>
                  <a:pt x="52" y="998"/>
                  <a:pt x="52" y="998"/>
                </a:cubicBezTo>
                <a:cubicBezTo>
                  <a:pt x="52" y="800"/>
                  <a:pt x="52" y="800"/>
                  <a:pt x="52" y="800"/>
                </a:cubicBezTo>
                <a:cubicBezTo>
                  <a:pt x="1222" y="800"/>
                  <a:pt x="1222" y="800"/>
                  <a:pt x="1222" y="800"/>
                </a:cubicBezTo>
                <a:lnTo>
                  <a:pt x="1222" y="998"/>
                </a:lnTo>
                <a:close/>
              </a:path>
            </a:pathLst>
          </a:custGeom>
          <a:solidFill>
            <a:srgbClr val="0461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57" name="TextBox 56"/>
          <p:cNvSpPr txBox="1"/>
          <p:nvPr/>
        </p:nvSpPr>
        <p:spPr>
          <a:xfrm>
            <a:off x="2337340" y="1952289"/>
            <a:ext cx="1594132" cy="261610"/>
          </a:xfrm>
          <a:prstGeom prst="rect">
            <a:avLst/>
          </a:prstGeom>
          <a:noFill/>
        </p:spPr>
        <p:txBody>
          <a:bodyPr wrap="square" rtlCol="0">
            <a:spAutoFit/>
          </a:bodyPr>
          <a:lstStyle/>
          <a:p>
            <a:r>
              <a:rPr lang="en-NZ" sz="1100" b="1" spc="300" dirty="0">
                <a:solidFill>
                  <a:schemeClr val="bg1"/>
                </a:solidFill>
                <a:latin typeface="+mj-lt"/>
                <a:cs typeface="Arial" panose="020B0604020202020204" pitchFamily="34" charset="0"/>
              </a:rPr>
              <a:t>TELEVISION</a:t>
            </a:r>
          </a:p>
        </p:txBody>
      </p:sp>
      <p:sp>
        <p:nvSpPr>
          <p:cNvPr id="58" name="Rectangle 57"/>
          <p:cNvSpPr/>
          <p:nvPr/>
        </p:nvSpPr>
        <p:spPr>
          <a:xfrm>
            <a:off x="4962000" y="1763315"/>
            <a:ext cx="2268000" cy="598811"/>
          </a:xfrm>
          <a:prstGeom prst="rect">
            <a:avLst/>
          </a:prstGeom>
          <a:solidFill>
            <a:srgbClr val="21B2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59" name="Rectangle 58"/>
          <p:cNvSpPr/>
          <p:nvPr/>
        </p:nvSpPr>
        <p:spPr>
          <a:xfrm>
            <a:off x="8178763" y="1763315"/>
            <a:ext cx="2268000" cy="598811"/>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60" name="Oval 59"/>
          <p:cNvSpPr/>
          <p:nvPr/>
        </p:nvSpPr>
        <p:spPr>
          <a:xfrm>
            <a:off x="5099759" y="1844225"/>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61" name="Freeform 114"/>
          <p:cNvSpPr>
            <a:spLocks noEditPoints="1"/>
          </p:cNvSpPr>
          <p:nvPr/>
        </p:nvSpPr>
        <p:spPr bwMode="auto">
          <a:xfrm>
            <a:off x="5204956" y="1938794"/>
            <a:ext cx="265688" cy="253879"/>
          </a:xfrm>
          <a:custGeom>
            <a:avLst/>
            <a:gdLst>
              <a:gd name="T0" fmla="*/ 36 w 192"/>
              <a:gd name="T1" fmla="*/ 139 h 185"/>
              <a:gd name="T2" fmla="*/ 46 w 192"/>
              <a:gd name="T3" fmla="*/ 149 h 185"/>
              <a:gd name="T4" fmla="*/ 56 w 192"/>
              <a:gd name="T5" fmla="*/ 139 h 185"/>
              <a:gd name="T6" fmla="*/ 46 w 192"/>
              <a:gd name="T7" fmla="*/ 129 h 185"/>
              <a:gd name="T8" fmla="*/ 36 w 192"/>
              <a:gd name="T9" fmla="*/ 139 h 185"/>
              <a:gd name="T10" fmla="*/ 134 w 192"/>
              <a:gd name="T11" fmla="*/ 45 h 185"/>
              <a:gd name="T12" fmla="*/ 35 w 192"/>
              <a:gd name="T13" fmla="*/ 2 h 185"/>
              <a:gd name="T14" fmla="*/ 24 w 192"/>
              <a:gd name="T15" fmla="*/ 6 h 185"/>
              <a:gd name="T16" fmla="*/ 30 w 192"/>
              <a:gd name="T17" fmla="*/ 18 h 185"/>
              <a:gd name="T18" fmla="*/ 92 w 192"/>
              <a:gd name="T19" fmla="*/ 45 h 185"/>
              <a:gd name="T20" fmla="*/ 16 w 192"/>
              <a:gd name="T21" fmla="*/ 45 h 185"/>
              <a:gd name="T22" fmla="*/ 0 w 192"/>
              <a:gd name="T23" fmla="*/ 61 h 185"/>
              <a:gd name="T24" fmla="*/ 0 w 192"/>
              <a:gd name="T25" fmla="*/ 169 h 185"/>
              <a:gd name="T26" fmla="*/ 16 w 192"/>
              <a:gd name="T27" fmla="*/ 185 h 185"/>
              <a:gd name="T28" fmla="*/ 160 w 192"/>
              <a:gd name="T29" fmla="*/ 185 h 185"/>
              <a:gd name="T30" fmla="*/ 176 w 192"/>
              <a:gd name="T31" fmla="*/ 169 h 185"/>
              <a:gd name="T32" fmla="*/ 176 w 192"/>
              <a:gd name="T33" fmla="*/ 113 h 185"/>
              <a:gd name="T34" fmla="*/ 183 w 192"/>
              <a:gd name="T35" fmla="*/ 113 h 185"/>
              <a:gd name="T36" fmla="*/ 192 w 192"/>
              <a:gd name="T37" fmla="*/ 104 h 185"/>
              <a:gd name="T38" fmla="*/ 192 w 192"/>
              <a:gd name="T39" fmla="*/ 82 h 185"/>
              <a:gd name="T40" fmla="*/ 183 w 192"/>
              <a:gd name="T41" fmla="*/ 73 h 185"/>
              <a:gd name="T42" fmla="*/ 176 w 192"/>
              <a:gd name="T43" fmla="*/ 73 h 185"/>
              <a:gd name="T44" fmla="*/ 176 w 192"/>
              <a:gd name="T45" fmla="*/ 61 h 185"/>
              <a:gd name="T46" fmla="*/ 160 w 192"/>
              <a:gd name="T47" fmla="*/ 45 h 185"/>
              <a:gd name="T48" fmla="*/ 134 w 192"/>
              <a:gd name="T49" fmla="*/ 45 h 185"/>
              <a:gd name="T50" fmla="*/ 29 w 192"/>
              <a:gd name="T51" fmla="*/ 65 h 185"/>
              <a:gd name="T52" fmla="*/ 147 w 192"/>
              <a:gd name="T53" fmla="*/ 65 h 185"/>
              <a:gd name="T54" fmla="*/ 156 w 192"/>
              <a:gd name="T55" fmla="*/ 74 h 185"/>
              <a:gd name="T56" fmla="*/ 156 w 192"/>
              <a:gd name="T57" fmla="*/ 88 h 185"/>
              <a:gd name="T58" fmla="*/ 147 w 192"/>
              <a:gd name="T59" fmla="*/ 97 h 185"/>
              <a:gd name="T60" fmla="*/ 68 w 192"/>
              <a:gd name="T61" fmla="*/ 97 h 185"/>
              <a:gd name="T62" fmla="*/ 56 w 192"/>
              <a:gd name="T63" fmla="*/ 85 h 185"/>
              <a:gd name="T64" fmla="*/ 44 w 192"/>
              <a:gd name="T65" fmla="*/ 97 h 185"/>
              <a:gd name="T66" fmla="*/ 29 w 192"/>
              <a:gd name="T67" fmla="*/ 97 h 185"/>
              <a:gd name="T68" fmla="*/ 20 w 192"/>
              <a:gd name="T69" fmla="*/ 88 h 185"/>
              <a:gd name="T70" fmla="*/ 20 w 192"/>
              <a:gd name="T71" fmla="*/ 74 h 185"/>
              <a:gd name="T72" fmla="*/ 29 w 192"/>
              <a:gd name="T73" fmla="*/ 65 h 185"/>
              <a:gd name="T74" fmla="*/ 136 w 192"/>
              <a:gd name="T75" fmla="*/ 123 h 185"/>
              <a:gd name="T76" fmla="*/ 146 w 192"/>
              <a:gd name="T77" fmla="*/ 113 h 185"/>
              <a:gd name="T78" fmla="*/ 156 w 192"/>
              <a:gd name="T79" fmla="*/ 123 h 185"/>
              <a:gd name="T80" fmla="*/ 146 w 192"/>
              <a:gd name="T81" fmla="*/ 133 h 185"/>
              <a:gd name="T82" fmla="*/ 136 w 192"/>
              <a:gd name="T83" fmla="*/ 123 h 185"/>
              <a:gd name="T84" fmla="*/ 20 w 192"/>
              <a:gd name="T85" fmla="*/ 139 h 185"/>
              <a:gd name="T86" fmla="*/ 46 w 192"/>
              <a:gd name="T87" fmla="*/ 113 h 185"/>
              <a:gd name="T88" fmla="*/ 72 w 192"/>
              <a:gd name="T89" fmla="*/ 139 h 185"/>
              <a:gd name="T90" fmla="*/ 46 w 192"/>
              <a:gd name="T91" fmla="*/ 165 h 185"/>
              <a:gd name="T92" fmla="*/ 20 w 192"/>
              <a:gd name="T93" fmla="*/ 139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92" h="185">
                <a:moveTo>
                  <a:pt x="36" y="139"/>
                </a:moveTo>
                <a:cubicBezTo>
                  <a:pt x="36" y="145"/>
                  <a:pt x="40" y="149"/>
                  <a:pt x="46" y="149"/>
                </a:cubicBezTo>
                <a:cubicBezTo>
                  <a:pt x="52" y="149"/>
                  <a:pt x="56" y="145"/>
                  <a:pt x="56" y="139"/>
                </a:cubicBezTo>
                <a:cubicBezTo>
                  <a:pt x="56" y="133"/>
                  <a:pt x="52" y="129"/>
                  <a:pt x="46" y="129"/>
                </a:cubicBezTo>
                <a:cubicBezTo>
                  <a:pt x="40" y="129"/>
                  <a:pt x="36" y="133"/>
                  <a:pt x="36" y="139"/>
                </a:cubicBezTo>
                <a:close/>
                <a:moveTo>
                  <a:pt x="134" y="45"/>
                </a:moveTo>
                <a:cubicBezTo>
                  <a:pt x="35" y="2"/>
                  <a:pt x="35" y="2"/>
                  <a:pt x="35" y="2"/>
                </a:cubicBezTo>
                <a:cubicBezTo>
                  <a:pt x="31" y="0"/>
                  <a:pt x="26" y="2"/>
                  <a:pt x="24" y="6"/>
                </a:cubicBezTo>
                <a:cubicBezTo>
                  <a:pt x="23" y="11"/>
                  <a:pt x="25" y="16"/>
                  <a:pt x="30" y="18"/>
                </a:cubicBezTo>
                <a:cubicBezTo>
                  <a:pt x="92" y="45"/>
                  <a:pt x="92" y="45"/>
                  <a:pt x="92" y="45"/>
                </a:cubicBezTo>
                <a:cubicBezTo>
                  <a:pt x="16" y="45"/>
                  <a:pt x="16" y="45"/>
                  <a:pt x="16" y="45"/>
                </a:cubicBezTo>
                <a:cubicBezTo>
                  <a:pt x="7" y="45"/>
                  <a:pt x="0" y="52"/>
                  <a:pt x="0" y="61"/>
                </a:cubicBezTo>
                <a:cubicBezTo>
                  <a:pt x="0" y="169"/>
                  <a:pt x="0" y="169"/>
                  <a:pt x="0" y="169"/>
                </a:cubicBezTo>
                <a:cubicBezTo>
                  <a:pt x="0" y="178"/>
                  <a:pt x="7" y="185"/>
                  <a:pt x="16" y="185"/>
                </a:cubicBezTo>
                <a:cubicBezTo>
                  <a:pt x="160" y="185"/>
                  <a:pt x="160" y="185"/>
                  <a:pt x="160" y="185"/>
                </a:cubicBezTo>
                <a:cubicBezTo>
                  <a:pt x="169" y="185"/>
                  <a:pt x="176" y="178"/>
                  <a:pt x="176" y="169"/>
                </a:cubicBezTo>
                <a:cubicBezTo>
                  <a:pt x="176" y="113"/>
                  <a:pt x="176" y="113"/>
                  <a:pt x="176" y="113"/>
                </a:cubicBezTo>
                <a:cubicBezTo>
                  <a:pt x="183" y="113"/>
                  <a:pt x="183" y="113"/>
                  <a:pt x="183" y="113"/>
                </a:cubicBezTo>
                <a:cubicBezTo>
                  <a:pt x="188" y="113"/>
                  <a:pt x="192" y="109"/>
                  <a:pt x="192" y="104"/>
                </a:cubicBezTo>
                <a:cubicBezTo>
                  <a:pt x="192" y="82"/>
                  <a:pt x="192" y="82"/>
                  <a:pt x="192" y="82"/>
                </a:cubicBezTo>
                <a:cubicBezTo>
                  <a:pt x="192" y="77"/>
                  <a:pt x="188" y="73"/>
                  <a:pt x="183" y="73"/>
                </a:cubicBezTo>
                <a:cubicBezTo>
                  <a:pt x="176" y="73"/>
                  <a:pt x="176" y="73"/>
                  <a:pt x="176" y="73"/>
                </a:cubicBezTo>
                <a:cubicBezTo>
                  <a:pt x="176" y="61"/>
                  <a:pt x="176" y="61"/>
                  <a:pt x="176" y="61"/>
                </a:cubicBezTo>
                <a:cubicBezTo>
                  <a:pt x="176" y="52"/>
                  <a:pt x="169" y="45"/>
                  <a:pt x="160" y="45"/>
                </a:cubicBezTo>
                <a:lnTo>
                  <a:pt x="134" y="45"/>
                </a:lnTo>
                <a:close/>
                <a:moveTo>
                  <a:pt x="29" y="65"/>
                </a:moveTo>
                <a:cubicBezTo>
                  <a:pt x="147" y="65"/>
                  <a:pt x="147" y="65"/>
                  <a:pt x="147" y="65"/>
                </a:cubicBezTo>
                <a:cubicBezTo>
                  <a:pt x="152" y="65"/>
                  <a:pt x="156" y="69"/>
                  <a:pt x="156" y="74"/>
                </a:cubicBezTo>
                <a:cubicBezTo>
                  <a:pt x="156" y="88"/>
                  <a:pt x="156" y="88"/>
                  <a:pt x="156" y="88"/>
                </a:cubicBezTo>
                <a:cubicBezTo>
                  <a:pt x="156" y="93"/>
                  <a:pt x="152" y="97"/>
                  <a:pt x="147" y="97"/>
                </a:cubicBezTo>
                <a:cubicBezTo>
                  <a:pt x="68" y="97"/>
                  <a:pt x="68" y="97"/>
                  <a:pt x="68" y="97"/>
                </a:cubicBezTo>
                <a:cubicBezTo>
                  <a:pt x="56" y="85"/>
                  <a:pt x="56" y="85"/>
                  <a:pt x="56" y="85"/>
                </a:cubicBezTo>
                <a:cubicBezTo>
                  <a:pt x="44" y="97"/>
                  <a:pt x="44" y="97"/>
                  <a:pt x="44" y="97"/>
                </a:cubicBezTo>
                <a:cubicBezTo>
                  <a:pt x="29" y="97"/>
                  <a:pt x="29" y="97"/>
                  <a:pt x="29" y="97"/>
                </a:cubicBezTo>
                <a:cubicBezTo>
                  <a:pt x="24" y="97"/>
                  <a:pt x="20" y="93"/>
                  <a:pt x="20" y="88"/>
                </a:cubicBezTo>
                <a:cubicBezTo>
                  <a:pt x="20" y="74"/>
                  <a:pt x="20" y="74"/>
                  <a:pt x="20" y="74"/>
                </a:cubicBezTo>
                <a:cubicBezTo>
                  <a:pt x="20" y="69"/>
                  <a:pt x="24" y="65"/>
                  <a:pt x="29" y="65"/>
                </a:cubicBezTo>
                <a:close/>
                <a:moveTo>
                  <a:pt x="136" y="123"/>
                </a:moveTo>
                <a:cubicBezTo>
                  <a:pt x="136" y="117"/>
                  <a:pt x="140" y="113"/>
                  <a:pt x="146" y="113"/>
                </a:cubicBezTo>
                <a:cubicBezTo>
                  <a:pt x="152" y="113"/>
                  <a:pt x="156" y="117"/>
                  <a:pt x="156" y="123"/>
                </a:cubicBezTo>
                <a:cubicBezTo>
                  <a:pt x="156" y="129"/>
                  <a:pt x="152" y="133"/>
                  <a:pt x="146" y="133"/>
                </a:cubicBezTo>
                <a:cubicBezTo>
                  <a:pt x="140" y="133"/>
                  <a:pt x="136" y="129"/>
                  <a:pt x="136" y="123"/>
                </a:cubicBezTo>
                <a:close/>
                <a:moveTo>
                  <a:pt x="20" y="139"/>
                </a:moveTo>
                <a:cubicBezTo>
                  <a:pt x="20" y="125"/>
                  <a:pt x="32" y="113"/>
                  <a:pt x="46" y="113"/>
                </a:cubicBezTo>
                <a:cubicBezTo>
                  <a:pt x="60" y="113"/>
                  <a:pt x="72" y="125"/>
                  <a:pt x="72" y="139"/>
                </a:cubicBezTo>
                <a:cubicBezTo>
                  <a:pt x="72" y="153"/>
                  <a:pt x="60" y="165"/>
                  <a:pt x="46" y="165"/>
                </a:cubicBezTo>
                <a:cubicBezTo>
                  <a:pt x="32" y="165"/>
                  <a:pt x="20" y="153"/>
                  <a:pt x="20" y="139"/>
                </a:cubicBezTo>
                <a:close/>
              </a:path>
            </a:pathLst>
          </a:custGeom>
          <a:solidFill>
            <a:srgbClr val="21B2C9"/>
          </a:solidFill>
          <a:ln>
            <a:noFill/>
          </a:ln>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62" name="TextBox 61"/>
          <p:cNvSpPr txBox="1"/>
          <p:nvPr/>
        </p:nvSpPr>
        <p:spPr>
          <a:xfrm>
            <a:off x="5609557" y="1933239"/>
            <a:ext cx="1594132" cy="261610"/>
          </a:xfrm>
          <a:prstGeom prst="rect">
            <a:avLst/>
          </a:prstGeom>
          <a:noFill/>
        </p:spPr>
        <p:txBody>
          <a:bodyPr wrap="square" rtlCol="0">
            <a:spAutoFit/>
          </a:bodyPr>
          <a:lstStyle/>
          <a:p>
            <a:r>
              <a:rPr lang="en-NZ" sz="1100" b="1" spc="300" dirty="0">
                <a:solidFill>
                  <a:schemeClr val="bg1"/>
                </a:solidFill>
                <a:latin typeface="+mj-lt"/>
                <a:cs typeface="Arial" panose="020B0604020202020204" pitchFamily="34" charset="0"/>
              </a:rPr>
              <a:t>RADIO</a:t>
            </a:r>
          </a:p>
        </p:txBody>
      </p:sp>
      <p:sp>
        <p:nvSpPr>
          <p:cNvPr id="63" name="TextBox 62"/>
          <p:cNvSpPr txBox="1"/>
          <p:nvPr/>
        </p:nvSpPr>
        <p:spPr>
          <a:xfrm>
            <a:off x="8767783" y="1863277"/>
            <a:ext cx="2087746" cy="430887"/>
          </a:xfrm>
          <a:prstGeom prst="rect">
            <a:avLst/>
          </a:prstGeom>
          <a:noFill/>
        </p:spPr>
        <p:txBody>
          <a:bodyPr wrap="square" rtlCol="0">
            <a:spAutoFit/>
          </a:bodyPr>
          <a:lstStyle/>
          <a:p>
            <a:r>
              <a:rPr lang="en-NZ" sz="1100" b="1" cap="all" spc="300" dirty="0">
                <a:solidFill>
                  <a:schemeClr val="bg1"/>
                </a:solidFill>
                <a:cs typeface="Arial" panose="020B0604020202020204" pitchFamily="34" charset="0"/>
              </a:rPr>
              <a:t>MUSIC and </a:t>
            </a:r>
          </a:p>
          <a:p>
            <a:r>
              <a:rPr lang="en-NZ" sz="1100" b="1" cap="all" spc="300" dirty="0">
                <a:solidFill>
                  <a:schemeClr val="bg1"/>
                </a:solidFill>
                <a:cs typeface="Arial" panose="020B0604020202020204" pitchFamily="34" charset="0"/>
              </a:rPr>
              <a:t>artists </a:t>
            </a:r>
          </a:p>
        </p:txBody>
      </p:sp>
      <p:sp>
        <p:nvSpPr>
          <p:cNvPr id="64" name="Oval 63"/>
          <p:cNvSpPr/>
          <p:nvPr/>
        </p:nvSpPr>
        <p:spPr>
          <a:xfrm>
            <a:off x="8290353" y="1863275"/>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65" name="Freeform 116"/>
          <p:cNvSpPr>
            <a:spLocks/>
          </p:cNvSpPr>
          <p:nvPr/>
        </p:nvSpPr>
        <p:spPr bwMode="auto">
          <a:xfrm>
            <a:off x="8376230" y="1978685"/>
            <a:ext cx="221629" cy="227034"/>
          </a:xfrm>
          <a:custGeom>
            <a:avLst/>
            <a:gdLst>
              <a:gd name="T0" fmla="*/ 52 w 176"/>
              <a:gd name="T1" fmla="*/ 112 h 180"/>
              <a:gd name="T2" fmla="*/ 36 w 176"/>
              <a:gd name="T3" fmla="*/ 108 h 180"/>
              <a:gd name="T4" fmla="*/ 0 w 176"/>
              <a:gd name="T5" fmla="*/ 144 h 180"/>
              <a:gd name="T6" fmla="*/ 36 w 176"/>
              <a:gd name="T7" fmla="*/ 180 h 180"/>
              <a:gd name="T8" fmla="*/ 72 w 176"/>
              <a:gd name="T9" fmla="*/ 144 h 180"/>
              <a:gd name="T10" fmla="*/ 72 w 176"/>
              <a:gd name="T11" fmla="*/ 64 h 180"/>
              <a:gd name="T12" fmla="*/ 80 w 176"/>
              <a:gd name="T13" fmla="*/ 56 h 180"/>
              <a:gd name="T14" fmla="*/ 148 w 176"/>
              <a:gd name="T15" fmla="*/ 56 h 180"/>
              <a:gd name="T16" fmla="*/ 156 w 176"/>
              <a:gd name="T17" fmla="*/ 64 h 180"/>
              <a:gd name="T18" fmla="*/ 156 w 176"/>
              <a:gd name="T19" fmla="*/ 112 h 180"/>
              <a:gd name="T20" fmla="*/ 140 w 176"/>
              <a:gd name="T21" fmla="*/ 108 h 180"/>
              <a:gd name="T22" fmla="*/ 104 w 176"/>
              <a:gd name="T23" fmla="*/ 144 h 180"/>
              <a:gd name="T24" fmla="*/ 140 w 176"/>
              <a:gd name="T25" fmla="*/ 180 h 180"/>
              <a:gd name="T26" fmla="*/ 176 w 176"/>
              <a:gd name="T27" fmla="*/ 144 h 180"/>
              <a:gd name="T28" fmla="*/ 176 w 176"/>
              <a:gd name="T29" fmla="*/ 9 h 180"/>
              <a:gd name="T30" fmla="*/ 167 w 176"/>
              <a:gd name="T31" fmla="*/ 0 h 180"/>
              <a:gd name="T32" fmla="*/ 61 w 176"/>
              <a:gd name="T33" fmla="*/ 0 h 180"/>
              <a:gd name="T34" fmla="*/ 52 w 176"/>
              <a:gd name="T35" fmla="*/ 9 h 180"/>
              <a:gd name="T36" fmla="*/ 52 w 176"/>
              <a:gd name="T37" fmla="*/ 112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6" h="180">
                <a:moveTo>
                  <a:pt x="52" y="112"/>
                </a:moveTo>
                <a:cubicBezTo>
                  <a:pt x="47" y="109"/>
                  <a:pt x="42" y="108"/>
                  <a:pt x="36" y="108"/>
                </a:cubicBezTo>
                <a:cubicBezTo>
                  <a:pt x="16" y="108"/>
                  <a:pt x="0" y="124"/>
                  <a:pt x="0" y="144"/>
                </a:cubicBezTo>
                <a:cubicBezTo>
                  <a:pt x="0" y="164"/>
                  <a:pt x="16" y="180"/>
                  <a:pt x="36" y="180"/>
                </a:cubicBezTo>
                <a:cubicBezTo>
                  <a:pt x="56" y="180"/>
                  <a:pt x="72" y="164"/>
                  <a:pt x="72" y="144"/>
                </a:cubicBezTo>
                <a:cubicBezTo>
                  <a:pt x="72" y="64"/>
                  <a:pt x="72" y="64"/>
                  <a:pt x="72" y="64"/>
                </a:cubicBezTo>
                <a:cubicBezTo>
                  <a:pt x="72" y="60"/>
                  <a:pt x="76" y="56"/>
                  <a:pt x="80" y="56"/>
                </a:cubicBezTo>
                <a:cubicBezTo>
                  <a:pt x="148" y="56"/>
                  <a:pt x="148" y="56"/>
                  <a:pt x="148" y="56"/>
                </a:cubicBezTo>
                <a:cubicBezTo>
                  <a:pt x="152" y="56"/>
                  <a:pt x="156" y="60"/>
                  <a:pt x="156" y="64"/>
                </a:cubicBezTo>
                <a:cubicBezTo>
                  <a:pt x="156" y="112"/>
                  <a:pt x="156" y="112"/>
                  <a:pt x="156" y="112"/>
                </a:cubicBezTo>
                <a:cubicBezTo>
                  <a:pt x="151" y="109"/>
                  <a:pt x="146" y="108"/>
                  <a:pt x="140" y="108"/>
                </a:cubicBezTo>
                <a:cubicBezTo>
                  <a:pt x="120" y="108"/>
                  <a:pt x="104" y="124"/>
                  <a:pt x="104" y="144"/>
                </a:cubicBezTo>
                <a:cubicBezTo>
                  <a:pt x="104" y="164"/>
                  <a:pt x="120" y="180"/>
                  <a:pt x="140" y="180"/>
                </a:cubicBezTo>
                <a:cubicBezTo>
                  <a:pt x="160" y="180"/>
                  <a:pt x="176" y="164"/>
                  <a:pt x="176" y="144"/>
                </a:cubicBezTo>
                <a:cubicBezTo>
                  <a:pt x="176" y="9"/>
                  <a:pt x="176" y="9"/>
                  <a:pt x="176" y="9"/>
                </a:cubicBezTo>
                <a:cubicBezTo>
                  <a:pt x="176" y="4"/>
                  <a:pt x="172" y="0"/>
                  <a:pt x="167" y="0"/>
                </a:cubicBezTo>
                <a:cubicBezTo>
                  <a:pt x="61" y="0"/>
                  <a:pt x="61" y="0"/>
                  <a:pt x="61" y="0"/>
                </a:cubicBezTo>
                <a:cubicBezTo>
                  <a:pt x="56" y="0"/>
                  <a:pt x="52" y="4"/>
                  <a:pt x="52" y="9"/>
                </a:cubicBezTo>
                <a:lnTo>
                  <a:pt x="52" y="112"/>
                </a:lnTo>
                <a:close/>
              </a:path>
            </a:pathLst>
          </a:custGeom>
          <a:solidFill>
            <a:schemeClr val="accent2">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en-NZ" dirty="0">
              <a:latin typeface="+mj-lt"/>
            </a:endParaRPr>
          </a:p>
        </p:txBody>
      </p:sp>
      <p:graphicFrame>
        <p:nvGraphicFramePr>
          <p:cNvPr id="66" name="Table 65"/>
          <p:cNvGraphicFramePr>
            <a:graphicFrameLocks noGrp="1"/>
          </p:cNvGraphicFramePr>
          <p:nvPr>
            <p:extLst/>
          </p:nvPr>
        </p:nvGraphicFramePr>
        <p:xfrm>
          <a:off x="1781238" y="2494201"/>
          <a:ext cx="2196000" cy="854652"/>
        </p:xfrm>
        <a:graphic>
          <a:graphicData uri="http://schemas.openxmlformats.org/drawingml/2006/table">
            <a:tbl>
              <a:tblPr>
                <a:tableStyleId>{5C22544A-7EE6-4342-B048-85BDC9FD1C3A}</a:tableStyleId>
              </a:tblPr>
              <a:tblGrid>
                <a:gridCol w="2196000">
                  <a:extLst>
                    <a:ext uri="{9D8B030D-6E8A-4147-A177-3AD203B41FA5}">
                      <a16:colId xmlns:a16="http://schemas.microsoft.com/office/drawing/2014/main" xmlns="" val="20000"/>
                    </a:ext>
                  </a:extLst>
                </a:gridCol>
              </a:tblGrid>
              <a:tr h="854652">
                <a:tc>
                  <a:txBody>
                    <a:bodyPr/>
                    <a:lstStyle/>
                    <a:p>
                      <a:pPr marL="0" marR="0" lvl="0" indent="0" algn="ctr" defTabSz="914400" rtl="0" eaLnBrk="1" fontAlgn="b" latinLnBrk="0" hangingPunct="1">
                        <a:lnSpc>
                          <a:spcPct val="90000"/>
                        </a:lnSpc>
                        <a:spcBef>
                          <a:spcPts val="0"/>
                        </a:spcBef>
                        <a:spcAft>
                          <a:spcPts val="0"/>
                        </a:spcAft>
                        <a:buClrTx/>
                        <a:buSzTx/>
                        <a:buFontTx/>
                        <a:buNone/>
                        <a:tabLst/>
                        <a:defRPr/>
                      </a:pPr>
                      <a:r>
                        <a:rPr lang="en-NZ" sz="1000" b="0" i="1" u="none" strike="noStrike" dirty="0">
                          <a:solidFill>
                            <a:schemeClr val="tx1"/>
                          </a:solidFill>
                          <a:effectLst/>
                          <a:latin typeface="Candara" panose="020E0502030303020204" pitchFamily="34" charset="0"/>
                        </a:rPr>
                        <a:t>“I just don’t like it.”</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Candara" panose="020E0502030303020204" pitchFamily="34" charset="0"/>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Candara" panose="020E0502030303020204" pitchFamily="34" charset="0"/>
                        </a:rPr>
                        <a:t>“</a:t>
                      </a:r>
                      <a:r>
                        <a:rPr lang="en-NZ" sz="1000" b="0" i="1" u="none" strike="noStrike" dirty="0">
                          <a:solidFill>
                            <a:schemeClr val="tx1"/>
                          </a:solidFill>
                          <a:effectLst/>
                          <a:latin typeface="Candara" panose="020E0502030303020204" pitchFamily="34" charset="0"/>
                        </a:rPr>
                        <a:t>Only some of it, not all of it.”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67" name="Table 66"/>
          <p:cNvGraphicFramePr>
            <a:graphicFrameLocks noGrp="1"/>
          </p:cNvGraphicFramePr>
          <p:nvPr>
            <p:extLst>
              <p:ext uri="{D42A27DB-BD31-4B8C-83A1-F6EECF244321}">
                <p14:modId xmlns:p14="http://schemas.microsoft.com/office/powerpoint/2010/main" val="199100567"/>
              </p:ext>
            </p:extLst>
          </p:nvPr>
        </p:nvGraphicFramePr>
        <p:xfrm>
          <a:off x="4998000" y="2400890"/>
          <a:ext cx="2196000" cy="960120"/>
        </p:xfrm>
        <a:graphic>
          <a:graphicData uri="http://schemas.openxmlformats.org/drawingml/2006/table">
            <a:tbl>
              <a:tblPr>
                <a:tableStyleId>{5C22544A-7EE6-4342-B048-85BDC9FD1C3A}</a:tableStyleId>
              </a:tblPr>
              <a:tblGrid>
                <a:gridCol w="2196000">
                  <a:extLst>
                    <a:ext uri="{9D8B030D-6E8A-4147-A177-3AD203B41FA5}">
                      <a16:colId xmlns:a16="http://schemas.microsoft.com/office/drawing/2014/main" xmlns="" val="20000"/>
                    </a:ext>
                  </a:extLst>
                </a:gridCol>
              </a:tblGrid>
              <a:tr h="854652">
                <a:tc>
                  <a:txBody>
                    <a:bodyPr/>
                    <a:lstStyle/>
                    <a:p>
                      <a:pPr marL="0" marR="0" lvl="0" indent="0" algn="ctr" defTabSz="914400" rtl="0" eaLnBrk="1" fontAlgn="b" latinLnBrk="0" hangingPunct="1">
                        <a:lnSpc>
                          <a:spcPct val="90000"/>
                        </a:lnSpc>
                        <a:spcBef>
                          <a:spcPts val="0"/>
                        </a:spcBef>
                        <a:spcAft>
                          <a:spcPts val="0"/>
                        </a:spcAft>
                        <a:buClrTx/>
                        <a:buSzTx/>
                        <a:buFontTx/>
                        <a:buNone/>
                        <a:tabLst/>
                        <a:defRPr/>
                      </a:pPr>
                      <a:r>
                        <a:rPr lang="en-NZ" sz="1000" b="0" i="1" u="none" strike="noStrike" dirty="0">
                          <a:solidFill>
                            <a:schemeClr val="tx1"/>
                          </a:solidFill>
                          <a:effectLst/>
                          <a:latin typeface="Candara" panose="020E0502030303020204" pitchFamily="34" charset="0"/>
                        </a:rPr>
                        <a:t>“I think it is a waste of taxpayer money.”</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Candara" panose="020E0502030303020204" pitchFamily="34" charset="0"/>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Candara" panose="020E0502030303020204" pitchFamily="34" charset="0"/>
                        </a:rPr>
                        <a:t>“</a:t>
                      </a:r>
                      <a:r>
                        <a:rPr lang="en-NZ" sz="1000" b="0" i="1" u="none" strike="noStrike" dirty="0">
                          <a:solidFill>
                            <a:schemeClr val="tx1"/>
                          </a:solidFill>
                          <a:effectLst/>
                          <a:latin typeface="Candara" panose="020E0502030303020204" pitchFamily="34" charset="0"/>
                        </a:rPr>
                        <a:t>Talk back radio is ridiculous.”</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Candara" panose="020E0502030303020204" pitchFamily="34" charset="0"/>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Candara" panose="020E0502030303020204" pitchFamily="34" charset="0"/>
                        </a:rPr>
                        <a:t>“</a:t>
                      </a:r>
                      <a:r>
                        <a:rPr lang="en-NZ" sz="1000" b="0" i="1" u="none" strike="noStrike" dirty="0">
                          <a:solidFill>
                            <a:schemeClr val="tx1"/>
                          </a:solidFill>
                          <a:effectLst/>
                          <a:latin typeface="Candara" panose="020E0502030303020204" pitchFamily="34" charset="0"/>
                        </a:rPr>
                        <a:t>I don’t hear any of it. I may not like a certain bias that comes through some of the content, or the people that fund it.”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68" name="Table 67"/>
          <p:cNvGraphicFramePr>
            <a:graphicFrameLocks noGrp="1"/>
          </p:cNvGraphicFramePr>
          <p:nvPr>
            <p:extLst/>
          </p:nvPr>
        </p:nvGraphicFramePr>
        <p:xfrm>
          <a:off x="8268763" y="2494201"/>
          <a:ext cx="2088000" cy="854652"/>
        </p:xfrm>
        <a:graphic>
          <a:graphicData uri="http://schemas.openxmlformats.org/drawingml/2006/table">
            <a:tbl>
              <a:tblPr>
                <a:tableStyleId>{5C22544A-7EE6-4342-B048-85BDC9FD1C3A}</a:tableStyleId>
              </a:tblPr>
              <a:tblGrid>
                <a:gridCol w="2088000">
                  <a:extLst>
                    <a:ext uri="{9D8B030D-6E8A-4147-A177-3AD203B41FA5}">
                      <a16:colId xmlns:a16="http://schemas.microsoft.com/office/drawing/2014/main" xmlns="" val="20000"/>
                    </a:ext>
                  </a:extLst>
                </a:gridCol>
              </a:tblGrid>
              <a:tr h="854652">
                <a:tc>
                  <a:txBody>
                    <a:bodyPr/>
                    <a:lstStyle/>
                    <a:p>
                      <a:pPr marL="0" marR="0" lvl="0" indent="0" algn="ctr" defTabSz="914400" rtl="0" eaLnBrk="1" fontAlgn="b" latinLnBrk="0" hangingPunct="1">
                        <a:lnSpc>
                          <a:spcPct val="90000"/>
                        </a:lnSpc>
                        <a:spcBef>
                          <a:spcPts val="0"/>
                        </a:spcBef>
                        <a:spcAft>
                          <a:spcPts val="0"/>
                        </a:spcAft>
                        <a:buClrTx/>
                        <a:buSzTx/>
                        <a:buFontTx/>
                        <a:buNone/>
                        <a:tabLst/>
                        <a:defRPr/>
                      </a:pPr>
                      <a:r>
                        <a:rPr lang="en-NZ" sz="1000" b="0" i="1" u="none" strike="noStrike" dirty="0">
                          <a:solidFill>
                            <a:schemeClr val="tx1"/>
                          </a:solidFill>
                          <a:effectLst/>
                          <a:latin typeface="Candara" panose="020E0502030303020204" pitchFamily="34" charset="0"/>
                        </a:rPr>
                        <a:t>“Simply because there is more interesting content in other countries. Other countries are way ahead.”</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Candara" panose="020E0502030303020204" pitchFamily="34" charset="0"/>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Candara" panose="020E0502030303020204" pitchFamily="34" charset="0"/>
                        </a:rPr>
                        <a:t>“</a:t>
                      </a:r>
                      <a:r>
                        <a:rPr lang="en-NZ" sz="1000" b="0" i="1" u="none" strike="noStrike" dirty="0">
                          <a:solidFill>
                            <a:schemeClr val="tx1"/>
                          </a:solidFill>
                          <a:effectLst/>
                          <a:latin typeface="Candara" panose="020E0502030303020204" pitchFamily="34" charset="0"/>
                        </a:rPr>
                        <a:t>It just doesn’t do anything for me.”</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70" name="Rectangle 69"/>
          <p:cNvSpPr/>
          <p:nvPr/>
        </p:nvSpPr>
        <p:spPr>
          <a:xfrm>
            <a:off x="6572762" y="3895390"/>
            <a:ext cx="2268000" cy="598811"/>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72" name="Rectangle 71"/>
          <p:cNvSpPr/>
          <p:nvPr/>
        </p:nvSpPr>
        <p:spPr>
          <a:xfrm>
            <a:off x="3351238" y="3895390"/>
            <a:ext cx="2268000" cy="59881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73" name="TextBox 72"/>
          <p:cNvSpPr txBox="1"/>
          <p:nvPr/>
        </p:nvSpPr>
        <p:spPr>
          <a:xfrm>
            <a:off x="3971588" y="3997906"/>
            <a:ext cx="1587837" cy="430887"/>
          </a:xfrm>
          <a:prstGeom prst="rect">
            <a:avLst/>
          </a:prstGeom>
          <a:noFill/>
        </p:spPr>
        <p:txBody>
          <a:bodyPr wrap="square" rtlCol="0">
            <a:spAutoFit/>
          </a:bodyPr>
          <a:lstStyle/>
          <a:p>
            <a:r>
              <a:rPr lang="en-NZ" sz="1100" b="1" spc="300" dirty="0">
                <a:solidFill>
                  <a:schemeClr val="bg1"/>
                </a:solidFill>
                <a:latin typeface="+mj-lt"/>
                <a:cs typeface="Arial" panose="020B0604020202020204" pitchFamily="34" charset="0"/>
              </a:rPr>
              <a:t>COMMUNITY </a:t>
            </a:r>
          </a:p>
          <a:p>
            <a:r>
              <a:rPr lang="en-NZ" sz="1100" b="1" spc="300" dirty="0">
                <a:solidFill>
                  <a:schemeClr val="bg1"/>
                </a:solidFill>
                <a:latin typeface="+mj-lt"/>
                <a:cs typeface="Arial" panose="020B0604020202020204" pitchFamily="34" charset="0"/>
              </a:rPr>
              <a:t>BROADCASTING</a:t>
            </a:r>
          </a:p>
        </p:txBody>
      </p:sp>
      <p:sp>
        <p:nvSpPr>
          <p:cNvPr id="74" name="Oval 73"/>
          <p:cNvSpPr/>
          <p:nvPr/>
        </p:nvSpPr>
        <p:spPr>
          <a:xfrm>
            <a:off x="6680390" y="3985092"/>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75" name="TextBox 74"/>
          <p:cNvSpPr txBox="1"/>
          <p:nvPr/>
        </p:nvSpPr>
        <p:spPr>
          <a:xfrm>
            <a:off x="7190188" y="4074106"/>
            <a:ext cx="1601387" cy="261610"/>
          </a:xfrm>
          <a:prstGeom prst="rect">
            <a:avLst/>
          </a:prstGeom>
          <a:noFill/>
        </p:spPr>
        <p:txBody>
          <a:bodyPr wrap="square" rtlCol="0">
            <a:spAutoFit/>
          </a:bodyPr>
          <a:lstStyle/>
          <a:p>
            <a:r>
              <a:rPr lang="en-NZ" sz="1100" b="1" spc="300" dirty="0">
                <a:solidFill>
                  <a:schemeClr val="bg1"/>
                </a:solidFill>
                <a:latin typeface="+mj-lt"/>
                <a:cs typeface="Arial" panose="020B0604020202020204" pitchFamily="34" charset="0"/>
              </a:rPr>
              <a:t>DIGITAL MEDIA</a:t>
            </a:r>
          </a:p>
        </p:txBody>
      </p:sp>
      <p:sp>
        <p:nvSpPr>
          <p:cNvPr id="76" name="Oval 75"/>
          <p:cNvSpPr/>
          <p:nvPr/>
        </p:nvSpPr>
        <p:spPr>
          <a:xfrm>
            <a:off x="3461782" y="3985091"/>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77" name="Freeform 115"/>
          <p:cNvSpPr>
            <a:spLocks noEditPoints="1"/>
          </p:cNvSpPr>
          <p:nvPr/>
        </p:nvSpPr>
        <p:spPr bwMode="auto">
          <a:xfrm>
            <a:off x="3547045" y="4087440"/>
            <a:ext cx="278878" cy="254889"/>
          </a:xfrm>
          <a:custGeom>
            <a:avLst/>
            <a:gdLst>
              <a:gd name="T0" fmla="*/ 12 w 199"/>
              <a:gd name="T1" fmla="*/ 94 h 182"/>
              <a:gd name="T2" fmla="*/ 4 w 199"/>
              <a:gd name="T3" fmla="*/ 115 h 182"/>
              <a:gd name="T4" fmla="*/ 25 w 199"/>
              <a:gd name="T5" fmla="*/ 123 h 182"/>
              <a:gd name="T6" fmla="*/ 61 w 199"/>
              <a:gd name="T7" fmla="*/ 106 h 182"/>
              <a:gd name="T8" fmla="*/ 61 w 199"/>
              <a:gd name="T9" fmla="*/ 154 h 182"/>
              <a:gd name="T10" fmla="*/ 53 w 199"/>
              <a:gd name="T11" fmla="*/ 162 h 182"/>
              <a:gd name="T12" fmla="*/ 31 w 199"/>
              <a:gd name="T13" fmla="*/ 162 h 182"/>
              <a:gd name="T14" fmla="*/ 21 w 199"/>
              <a:gd name="T15" fmla="*/ 172 h 182"/>
              <a:gd name="T16" fmla="*/ 31 w 199"/>
              <a:gd name="T17" fmla="*/ 182 h 182"/>
              <a:gd name="T18" fmla="*/ 111 w 199"/>
              <a:gd name="T19" fmla="*/ 182 h 182"/>
              <a:gd name="T20" fmla="*/ 121 w 199"/>
              <a:gd name="T21" fmla="*/ 172 h 182"/>
              <a:gd name="T22" fmla="*/ 111 w 199"/>
              <a:gd name="T23" fmla="*/ 162 h 182"/>
              <a:gd name="T24" fmla="*/ 89 w 199"/>
              <a:gd name="T25" fmla="*/ 162 h 182"/>
              <a:gd name="T26" fmla="*/ 81 w 199"/>
              <a:gd name="T27" fmla="*/ 154 h 182"/>
              <a:gd name="T28" fmla="*/ 81 w 199"/>
              <a:gd name="T29" fmla="*/ 97 h 182"/>
              <a:gd name="T30" fmla="*/ 95 w 199"/>
              <a:gd name="T31" fmla="*/ 91 h 182"/>
              <a:gd name="T32" fmla="*/ 142 w 199"/>
              <a:gd name="T33" fmla="*/ 98 h 182"/>
              <a:gd name="T34" fmla="*/ 168 w 199"/>
              <a:gd name="T35" fmla="*/ 86 h 182"/>
              <a:gd name="T36" fmla="*/ 189 w 199"/>
              <a:gd name="T37" fmla="*/ 30 h 182"/>
              <a:gd name="T38" fmla="*/ 132 w 199"/>
              <a:gd name="T39" fmla="*/ 10 h 182"/>
              <a:gd name="T40" fmla="*/ 106 w 199"/>
              <a:gd name="T41" fmla="*/ 22 h 182"/>
              <a:gd name="T42" fmla="*/ 81 w 199"/>
              <a:gd name="T43" fmla="*/ 62 h 182"/>
              <a:gd name="T44" fmla="*/ 12 w 199"/>
              <a:gd name="T45" fmla="*/ 94 h 182"/>
              <a:gd name="T46" fmla="*/ 145 w 199"/>
              <a:gd name="T47" fmla="*/ 36 h 182"/>
              <a:gd name="T48" fmla="*/ 155 w 199"/>
              <a:gd name="T49" fmla="*/ 26 h 182"/>
              <a:gd name="T50" fmla="*/ 165 w 199"/>
              <a:gd name="T51" fmla="*/ 36 h 182"/>
              <a:gd name="T52" fmla="*/ 155 w 199"/>
              <a:gd name="T53" fmla="*/ 46 h 182"/>
              <a:gd name="T54" fmla="*/ 145 w 199"/>
              <a:gd name="T55" fmla="*/ 36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99" h="182">
                <a:moveTo>
                  <a:pt x="12" y="94"/>
                </a:moveTo>
                <a:cubicBezTo>
                  <a:pt x="4" y="98"/>
                  <a:pt x="0" y="107"/>
                  <a:pt x="4" y="115"/>
                </a:cubicBezTo>
                <a:cubicBezTo>
                  <a:pt x="8" y="123"/>
                  <a:pt x="17" y="127"/>
                  <a:pt x="25" y="123"/>
                </a:cubicBezTo>
                <a:cubicBezTo>
                  <a:pt x="61" y="106"/>
                  <a:pt x="61" y="106"/>
                  <a:pt x="61" y="106"/>
                </a:cubicBezTo>
                <a:cubicBezTo>
                  <a:pt x="61" y="154"/>
                  <a:pt x="61" y="154"/>
                  <a:pt x="61" y="154"/>
                </a:cubicBezTo>
                <a:cubicBezTo>
                  <a:pt x="61" y="158"/>
                  <a:pt x="57" y="162"/>
                  <a:pt x="53" y="162"/>
                </a:cubicBezTo>
                <a:cubicBezTo>
                  <a:pt x="31" y="162"/>
                  <a:pt x="31" y="162"/>
                  <a:pt x="31" y="162"/>
                </a:cubicBezTo>
                <a:cubicBezTo>
                  <a:pt x="25" y="162"/>
                  <a:pt x="21" y="166"/>
                  <a:pt x="21" y="172"/>
                </a:cubicBezTo>
                <a:cubicBezTo>
                  <a:pt x="21" y="178"/>
                  <a:pt x="25" y="182"/>
                  <a:pt x="31" y="182"/>
                </a:cubicBezTo>
                <a:cubicBezTo>
                  <a:pt x="111" y="182"/>
                  <a:pt x="111" y="182"/>
                  <a:pt x="111" y="182"/>
                </a:cubicBezTo>
                <a:cubicBezTo>
                  <a:pt x="117" y="182"/>
                  <a:pt x="121" y="178"/>
                  <a:pt x="121" y="172"/>
                </a:cubicBezTo>
                <a:cubicBezTo>
                  <a:pt x="121" y="166"/>
                  <a:pt x="117" y="162"/>
                  <a:pt x="111" y="162"/>
                </a:cubicBezTo>
                <a:cubicBezTo>
                  <a:pt x="89" y="162"/>
                  <a:pt x="89" y="162"/>
                  <a:pt x="89" y="162"/>
                </a:cubicBezTo>
                <a:cubicBezTo>
                  <a:pt x="85" y="162"/>
                  <a:pt x="81" y="158"/>
                  <a:pt x="81" y="154"/>
                </a:cubicBezTo>
                <a:cubicBezTo>
                  <a:pt x="81" y="97"/>
                  <a:pt x="81" y="97"/>
                  <a:pt x="81" y="97"/>
                </a:cubicBezTo>
                <a:cubicBezTo>
                  <a:pt x="95" y="91"/>
                  <a:pt x="95" y="91"/>
                  <a:pt x="95" y="91"/>
                </a:cubicBezTo>
                <a:cubicBezTo>
                  <a:pt x="107" y="102"/>
                  <a:pt x="126" y="106"/>
                  <a:pt x="142" y="98"/>
                </a:cubicBezTo>
                <a:cubicBezTo>
                  <a:pt x="168" y="86"/>
                  <a:pt x="168" y="86"/>
                  <a:pt x="168" y="86"/>
                </a:cubicBezTo>
                <a:cubicBezTo>
                  <a:pt x="190" y="76"/>
                  <a:pt x="199" y="51"/>
                  <a:pt x="189" y="30"/>
                </a:cubicBezTo>
                <a:cubicBezTo>
                  <a:pt x="179" y="9"/>
                  <a:pt x="153" y="0"/>
                  <a:pt x="132" y="10"/>
                </a:cubicBezTo>
                <a:cubicBezTo>
                  <a:pt x="106" y="22"/>
                  <a:pt x="106" y="22"/>
                  <a:pt x="106" y="22"/>
                </a:cubicBezTo>
                <a:cubicBezTo>
                  <a:pt x="90" y="29"/>
                  <a:pt x="80" y="45"/>
                  <a:pt x="81" y="62"/>
                </a:cubicBezTo>
                <a:lnTo>
                  <a:pt x="12" y="94"/>
                </a:lnTo>
                <a:close/>
                <a:moveTo>
                  <a:pt x="145" y="36"/>
                </a:moveTo>
                <a:cubicBezTo>
                  <a:pt x="145" y="30"/>
                  <a:pt x="149" y="26"/>
                  <a:pt x="155" y="26"/>
                </a:cubicBezTo>
                <a:cubicBezTo>
                  <a:pt x="161" y="26"/>
                  <a:pt x="165" y="30"/>
                  <a:pt x="165" y="36"/>
                </a:cubicBezTo>
                <a:cubicBezTo>
                  <a:pt x="165" y="42"/>
                  <a:pt x="161" y="46"/>
                  <a:pt x="155" y="46"/>
                </a:cubicBezTo>
                <a:cubicBezTo>
                  <a:pt x="149" y="46"/>
                  <a:pt x="145" y="42"/>
                  <a:pt x="145" y="36"/>
                </a:cubicBezTo>
                <a:close/>
              </a:path>
            </a:pathLst>
          </a:custGeom>
          <a:solidFill>
            <a:srgbClr val="D9D9D9"/>
          </a:solidFill>
          <a:ln>
            <a:noFill/>
          </a:ln>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78" name="Freeform 5"/>
          <p:cNvSpPr>
            <a:spLocks/>
          </p:cNvSpPr>
          <p:nvPr/>
        </p:nvSpPr>
        <p:spPr bwMode="auto">
          <a:xfrm>
            <a:off x="6835107" y="4290756"/>
            <a:ext cx="93505" cy="30741"/>
          </a:xfrm>
          <a:custGeom>
            <a:avLst/>
            <a:gdLst>
              <a:gd name="T0" fmla="*/ 53 w 61"/>
              <a:gd name="T1" fmla="*/ 12 h 20"/>
              <a:gd name="T2" fmla="*/ 51 w 61"/>
              <a:gd name="T3" fmla="*/ 9 h 20"/>
              <a:gd name="T4" fmla="*/ 51 w 61"/>
              <a:gd name="T5" fmla="*/ 0 h 20"/>
              <a:gd name="T6" fmla="*/ 35 w 61"/>
              <a:gd name="T7" fmla="*/ 0 h 20"/>
              <a:gd name="T8" fmla="*/ 26 w 61"/>
              <a:gd name="T9" fmla="*/ 0 h 20"/>
              <a:gd name="T10" fmla="*/ 10 w 61"/>
              <a:gd name="T11" fmla="*/ 0 h 20"/>
              <a:gd name="T12" fmla="*/ 10 w 61"/>
              <a:gd name="T13" fmla="*/ 9 h 20"/>
              <a:gd name="T14" fmla="*/ 8 w 61"/>
              <a:gd name="T15" fmla="*/ 12 h 20"/>
              <a:gd name="T16" fmla="*/ 0 w 61"/>
              <a:gd name="T17" fmla="*/ 19 h 20"/>
              <a:gd name="T18" fmla="*/ 1 w 61"/>
              <a:gd name="T19" fmla="*/ 20 h 20"/>
              <a:gd name="T20" fmla="*/ 26 w 61"/>
              <a:gd name="T21" fmla="*/ 20 h 20"/>
              <a:gd name="T22" fmla="*/ 35 w 61"/>
              <a:gd name="T23" fmla="*/ 20 h 20"/>
              <a:gd name="T24" fmla="*/ 60 w 61"/>
              <a:gd name="T25" fmla="*/ 20 h 20"/>
              <a:gd name="T26" fmla="*/ 61 w 61"/>
              <a:gd name="T27" fmla="*/ 19 h 20"/>
              <a:gd name="T28" fmla="*/ 53 w 61"/>
              <a:gd name="T29" fmla="*/ 12 h 20"/>
              <a:gd name="T30" fmla="*/ 53 w 61"/>
              <a:gd name="T31" fmla="*/ 1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 h="20">
                <a:moveTo>
                  <a:pt x="53" y="12"/>
                </a:moveTo>
                <a:cubicBezTo>
                  <a:pt x="53" y="12"/>
                  <a:pt x="51" y="10"/>
                  <a:pt x="51" y="9"/>
                </a:cubicBezTo>
                <a:cubicBezTo>
                  <a:pt x="50" y="7"/>
                  <a:pt x="51" y="2"/>
                  <a:pt x="51" y="0"/>
                </a:cubicBezTo>
                <a:cubicBezTo>
                  <a:pt x="35" y="0"/>
                  <a:pt x="35" y="0"/>
                  <a:pt x="35" y="0"/>
                </a:cubicBezTo>
                <a:cubicBezTo>
                  <a:pt x="26" y="0"/>
                  <a:pt x="26" y="0"/>
                  <a:pt x="26" y="0"/>
                </a:cubicBezTo>
                <a:cubicBezTo>
                  <a:pt x="10" y="0"/>
                  <a:pt x="10" y="0"/>
                  <a:pt x="10" y="0"/>
                </a:cubicBezTo>
                <a:cubicBezTo>
                  <a:pt x="10" y="2"/>
                  <a:pt x="10" y="7"/>
                  <a:pt x="10" y="9"/>
                </a:cubicBezTo>
                <a:cubicBezTo>
                  <a:pt x="9" y="10"/>
                  <a:pt x="8" y="12"/>
                  <a:pt x="8" y="12"/>
                </a:cubicBezTo>
                <a:cubicBezTo>
                  <a:pt x="0" y="19"/>
                  <a:pt x="0" y="19"/>
                  <a:pt x="0" y="19"/>
                </a:cubicBezTo>
                <a:cubicBezTo>
                  <a:pt x="0" y="20"/>
                  <a:pt x="0" y="20"/>
                  <a:pt x="1" y="20"/>
                </a:cubicBezTo>
                <a:cubicBezTo>
                  <a:pt x="26" y="20"/>
                  <a:pt x="26" y="20"/>
                  <a:pt x="26" y="20"/>
                </a:cubicBezTo>
                <a:cubicBezTo>
                  <a:pt x="35" y="20"/>
                  <a:pt x="35" y="20"/>
                  <a:pt x="35" y="20"/>
                </a:cubicBezTo>
                <a:cubicBezTo>
                  <a:pt x="60" y="20"/>
                  <a:pt x="60" y="20"/>
                  <a:pt x="60" y="20"/>
                </a:cubicBezTo>
                <a:cubicBezTo>
                  <a:pt x="61" y="20"/>
                  <a:pt x="61" y="20"/>
                  <a:pt x="61" y="19"/>
                </a:cubicBezTo>
                <a:cubicBezTo>
                  <a:pt x="53" y="12"/>
                  <a:pt x="53" y="12"/>
                  <a:pt x="53" y="12"/>
                </a:cubicBezTo>
                <a:cubicBezTo>
                  <a:pt x="53" y="12"/>
                  <a:pt x="53" y="12"/>
                  <a:pt x="53" y="12"/>
                </a:cubicBezTo>
                <a:close/>
              </a:path>
            </a:pathLst>
          </a:custGeom>
          <a:solidFill>
            <a:srgbClr val="5959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79" name="Freeform 6"/>
          <p:cNvSpPr>
            <a:spLocks/>
          </p:cNvSpPr>
          <p:nvPr/>
        </p:nvSpPr>
        <p:spPr bwMode="auto">
          <a:xfrm>
            <a:off x="6741602" y="4090298"/>
            <a:ext cx="279874" cy="194694"/>
          </a:xfrm>
          <a:custGeom>
            <a:avLst/>
            <a:gdLst>
              <a:gd name="T0" fmla="*/ 144 w 182"/>
              <a:gd name="T1" fmla="*/ 104 h 126"/>
              <a:gd name="T2" fmla="*/ 9 w 182"/>
              <a:gd name="T3" fmla="*/ 104 h 126"/>
              <a:gd name="T4" fmla="*/ 9 w 182"/>
              <a:gd name="T5" fmla="*/ 9 h 126"/>
              <a:gd name="T6" fmla="*/ 174 w 182"/>
              <a:gd name="T7" fmla="*/ 9 h 126"/>
              <a:gd name="T8" fmla="*/ 174 w 182"/>
              <a:gd name="T9" fmla="*/ 58 h 126"/>
              <a:gd name="T10" fmla="*/ 182 w 182"/>
              <a:gd name="T11" fmla="*/ 58 h 126"/>
              <a:gd name="T12" fmla="*/ 182 w 182"/>
              <a:gd name="T13" fmla="*/ 6 h 126"/>
              <a:gd name="T14" fmla="*/ 177 w 182"/>
              <a:gd name="T15" fmla="*/ 0 h 126"/>
              <a:gd name="T16" fmla="*/ 6 w 182"/>
              <a:gd name="T17" fmla="*/ 0 h 126"/>
              <a:gd name="T18" fmla="*/ 0 w 182"/>
              <a:gd name="T19" fmla="*/ 6 h 126"/>
              <a:gd name="T20" fmla="*/ 0 w 182"/>
              <a:gd name="T21" fmla="*/ 121 h 126"/>
              <a:gd name="T22" fmla="*/ 6 w 182"/>
              <a:gd name="T23" fmla="*/ 126 h 126"/>
              <a:gd name="T24" fmla="*/ 144 w 182"/>
              <a:gd name="T25" fmla="*/ 126 h 126"/>
              <a:gd name="T26" fmla="*/ 144 w 182"/>
              <a:gd name="T27" fmla="*/ 104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2" h="126">
                <a:moveTo>
                  <a:pt x="144" y="104"/>
                </a:moveTo>
                <a:cubicBezTo>
                  <a:pt x="9" y="104"/>
                  <a:pt x="9" y="104"/>
                  <a:pt x="9" y="104"/>
                </a:cubicBezTo>
                <a:cubicBezTo>
                  <a:pt x="9" y="9"/>
                  <a:pt x="9" y="9"/>
                  <a:pt x="9" y="9"/>
                </a:cubicBezTo>
                <a:cubicBezTo>
                  <a:pt x="174" y="9"/>
                  <a:pt x="174" y="9"/>
                  <a:pt x="174" y="9"/>
                </a:cubicBezTo>
                <a:cubicBezTo>
                  <a:pt x="174" y="58"/>
                  <a:pt x="174" y="58"/>
                  <a:pt x="174" y="58"/>
                </a:cubicBezTo>
                <a:cubicBezTo>
                  <a:pt x="182" y="58"/>
                  <a:pt x="182" y="58"/>
                  <a:pt x="182" y="58"/>
                </a:cubicBezTo>
                <a:cubicBezTo>
                  <a:pt x="182" y="6"/>
                  <a:pt x="182" y="6"/>
                  <a:pt x="182" y="6"/>
                </a:cubicBezTo>
                <a:cubicBezTo>
                  <a:pt x="182" y="3"/>
                  <a:pt x="180" y="0"/>
                  <a:pt x="177" y="0"/>
                </a:cubicBezTo>
                <a:cubicBezTo>
                  <a:pt x="6" y="0"/>
                  <a:pt x="6" y="0"/>
                  <a:pt x="6" y="0"/>
                </a:cubicBezTo>
                <a:cubicBezTo>
                  <a:pt x="3" y="0"/>
                  <a:pt x="0" y="3"/>
                  <a:pt x="0" y="6"/>
                </a:cubicBezTo>
                <a:cubicBezTo>
                  <a:pt x="0" y="121"/>
                  <a:pt x="0" y="121"/>
                  <a:pt x="0" y="121"/>
                </a:cubicBezTo>
                <a:cubicBezTo>
                  <a:pt x="0" y="124"/>
                  <a:pt x="3" y="126"/>
                  <a:pt x="6" y="126"/>
                </a:cubicBezTo>
                <a:cubicBezTo>
                  <a:pt x="78" y="126"/>
                  <a:pt x="120" y="126"/>
                  <a:pt x="144" y="126"/>
                </a:cubicBezTo>
                <a:lnTo>
                  <a:pt x="144" y="104"/>
                </a:lnTo>
                <a:close/>
              </a:path>
            </a:pathLst>
          </a:custGeom>
          <a:solidFill>
            <a:srgbClr val="5959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80" name="Freeform 7"/>
          <p:cNvSpPr>
            <a:spLocks noEditPoints="1"/>
          </p:cNvSpPr>
          <p:nvPr/>
        </p:nvSpPr>
        <p:spPr bwMode="auto">
          <a:xfrm>
            <a:off x="6968960" y="4184443"/>
            <a:ext cx="75572" cy="151144"/>
          </a:xfrm>
          <a:custGeom>
            <a:avLst/>
            <a:gdLst>
              <a:gd name="T0" fmla="*/ 42 w 49"/>
              <a:gd name="T1" fmla="*/ 0 h 98"/>
              <a:gd name="T2" fmla="*/ 7 w 49"/>
              <a:gd name="T3" fmla="*/ 0 h 98"/>
              <a:gd name="T4" fmla="*/ 0 w 49"/>
              <a:gd name="T5" fmla="*/ 8 h 98"/>
              <a:gd name="T6" fmla="*/ 0 w 49"/>
              <a:gd name="T7" fmla="*/ 90 h 98"/>
              <a:gd name="T8" fmla="*/ 7 w 49"/>
              <a:gd name="T9" fmla="*/ 98 h 98"/>
              <a:gd name="T10" fmla="*/ 42 w 49"/>
              <a:gd name="T11" fmla="*/ 98 h 98"/>
              <a:gd name="T12" fmla="*/ 49 w 49"/>
              <a:gd name="T13" fmla="*/ 90 h 98"/>
              <a:gd name="T14" fmla="*/ 49 w 49"/>
              <a:gd name="T15" fmla="*/ 8 h 98"/>
              <a:gd name="T16" fmla="*/ 42 w 49"/>
              <a:gd name="T17" fmla="*/ 0 h 98"/>
              <a:gd name="T18" fmla="*/ 21 w 49"/>
              <a:gd name="T19" fmla="*/ 8 h 98"/>
              <a:gd name="T20" fmla="*/ 28 w 49"/>
              <a:gd name="T21" fmla="*/ 8 h 98"/>
              <a:gd name="T22" fmla="*/ 29 w 49"/>
              <a:gd name="T23" fmla="*/ 10 h 98"/>
              <a:gd name="T24" fmla="*/ 28 w 49"/>
              <a:gd name="T25" fmla="*/ 11 h 98"/>
              <a:gd name="T26" fmla="*/ 21 w 49"/>
              <a:gd name="T27" fmla="*/ 11 h 98"/>
              <a:gd name="T28" fmla="*/ 20 w 49"/>
              <a:gd name="T29" fmla="*/ 10 h 98"/>
              <a:gd name="T30" fmla="*/ 21 w 49"/>
              <a:gd name="T31" fmla="*/ 8 h 98"/>
              <a:gd name="T32" fmla="*/ 16 w 49"/>
              <a:gd name="T33" fmla="*/ 8 h 98"/>
              <a:gd name="T34" fmla="*/ 18 w 49"/>
              <a:gd name="T35" fmla="*/ 9 h 98"/>
              <a:gd name="T36" fmla="*/ 16 w 49"/>
              <a:gd name="T37" fmla="*/ 11 h 98"/>
              <a:gd name="T38" fmla="*/ 15 w 49"/>
              <a:gd name="T39" fmla="*/ 9 h 98"/>
              <a:gd name="T40" fmla="*/ 16 w 49"/>
              <a:gd name="T41" fmla="*/ 8 h 98"/>
              <a:gd name="T42" fmla="*/ 24 w 49"/>
              <a:gd name="T43" fmla="*/ 94 h 98"/>
              <a:gd name="T44" fmla="*/ 20 w 49"/>
              <a:gd name="T45" fmla="*/ 89 h 98"/>
              <a:gd name="T46" fmla="*/ 24 w 49"/>
              <a:gd name="T47" fmla="*/ 84 h 98"/>
              <a:gd name="T48" fmla="*/ 29 w 49"/>
              <a:gd name="T49" fmla="*/ 89 h 98"/>
              <a:gd name="T50" fmla="*/ 24 w 49"/>
              <a:gd name="T51" fmla="*/ 94 h 98"/>
              <a:gd name="T52" fmla="*/ 45 w 49"/>
              <a:gd name="T53" fmla="*/ 81 h 98"/>
              <a:gd name="T54" fmla="*/ 3 w 49"/>
              <a:gd name="T55" fmla="*/ 81 h 98"/>
              <a:gd name="T56" fmla="*/ 3 w 49"/>
              <a:gd name="T57" fmla="*/ 17 h 98"/>
              <a:gd name="T58" fmla="*/ 45 w 49"/>
              <a:gd name="T59" fmla="*/ 17 h 98"/>
              <a:gd name="T60" fmla="*/ 45 w 49"/>
              <a:gd name="T61" fmla="*/ 81 h 98"/>
              <a:gd name="T62" fmla="*/ 45 w 49"/>
              <a:gd name="T63" fmla="*/ 81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9" h="98">
                <a:moveTo>
                  <a:pt x="42" y="0"/>
                </a:moveTo>
                <a:cubicBezTo>
                  <a:pt x="7" y="0"/>
                  <a:pt x="7" y="0"/>
                  <a:pt x="7" y="0"/>
                </a:cubicBezTo>
                <a:cubicBezTo>
                  <a:pt x="3" y="0"/>
                  <a:pt x="0" y="4"/>
                  <a:pt x="0" y="8"/>
                </a:cubicBezTo>
                <a:cubicBezTo>
                  <a:pt x="0" y="90"/>
                  <a:pt x="0" y="90"/>
                  <a:pt x="0" y="90"/>
                </a:cubicBezTo>
                <a:cubicBezTo>
                  <a:pt x="0" y="94"/>
                  <a:pt x="3" y="98"/>
                  <a:pt x="7" y="98"/>
                </a:cubicBezTo>
                <a:cubicBezTo>
                  <a:pt x="42" y="98"/>
                  <a:pt x="42" y="98"/>
                  <a:pt x="42" y="98"/>
                </a:cubicBezTo>
                <a:cubicBezTo>
                  <a:pt x="46" y="98"/>
                  <a:pt x="49" y="94"/>
                  <a:pt x="49" y="90"/>
                </a:cubicBezTo>
                <a:cubicBezTo>
                  <a:pt x="49" y="8"/>
                  <a:pt x="49" y="8"/>
                  <a:pt x="49" y="8"/>
                </a:cubicBezTo>
                <a:cubicBezTo>
                  <a:pt x="49" y="4"/>
                  <a:pt x="46" y="0"/>
                  <a:pt x="42" y="0"/>
                </a:cubicBezTo>
                <a:close/>
                <a:moveTo>
                  <a:pt x="21" y="8"/>
                </a:moveTo>
                <a:cubicBezTo>
                  <a:pt x="28" y="8"/>
                  <a:pt x="28" y="8"/>
                  <a:pt x="28" y="8"/>
                </a:cubicBezTo>
                <a:cubicBezTo>
                  <a:pt x="29" y="8"/>
                  <a:pt x="29" y="9"/>
                  <a:pt x="29" y="10"/>
                </a:cubicBezTo>
                <a:cubicBezTo>
                  <a:pt x="29" y="10"/>
                  <a:pt x="29" y="11"/>
                  <a:pt x="28" y="11"/>
                </a:cubicBezTo>
                <a:cubicBezTo>
                  <a:pt x="21" y="11"/>
                  <a:pt x="21" y="11"/>
                  <a:pt x="21" y="11"/>
                </a:cubicBezTo>
                <a:cubicBezTo>
                  <a:pt x="20" y="11"/>
                  <a:pt x="20" y="10"/>
                  <a:pt x="20" y="10"/>
                </a:cubicBezTo>
                <a:cubicBezTo>
                  <a:pt x="20" y="9"/>
                  <a:pt x="20" y="8"/>
                  <a:pt x="21" y="8"/>
                </a:cubicBezTo>
                <a:close/>
                <a:moveTo>
                  <a:pt x="16" y="8"/>
                </a:moveTo>
                <a:cubicBezTo>
                  <a:pt x="17" y="8"/>
                  <a:pt x="18" y="9"/>
                  <a:pt x="18" y="9"/>
                </a:cubicBezTo>
                <a:cubicBezTo>
                  <a:pt x="18" y="10"/>
                  <a:pt x="17" y="11"/>
                  <a:pt x="16" y="11"/>
                </a:cubicBezTo>
                <a:cubicBezTo>
                  <a:pt x="16" y="11"/>
                  <a:pt x="15" y="10"/>
                  <a:pt x="15" y="9"/>
                </a:cubicBezTo>
                <a:cubicBezTo>
                  <a:pt x="15" y="9"/>
                  <a:pt x="16" y="8"/>
                  <a:pt x="16" y="8"/>
                </a:cubicBezTo>
                <a:close/>
                <a:moveTo>
                  <a:pt x="24" y="94"/>
                </a:moveTo>
                <a:cubicBezTo>
                  <a:pt x="22" y="94"/>
                  <a:pt x="20" y="92"/>
                  <a:pt x="20" y="89"/>
                </a:cubicBezTo>
                <a:cubicBezTo>
                  <a:pt x="20" y="86"/>
                  <a:pt x="22" y="84"/>
                  <a:pt x="24" y="84"/>
                </a:cubicBezTo>
                <a:cubicBezTo>
                  <a:pt x="27" y="84"/>
                  <a:pt x="29" y="86"/>
                  <a:pt x="29" y="89"/>
                </a:cubicBezTo>
                <a:cubicBezTo>
                  <a:pt x="29" y="92"/>
                  <a:pt x="27" y="94"/>
                  <a:pt x="24" y="94"/>
                </a:cubicBezTo>
                <a:close/>
                <a:moveTo>
                  <a:pt x="45" y="81"/>
                </a:moveTo>
                <a:cubicBezTo>
                  <a:pt x="3" y="81"/>
                  <a:pt x="3" y="81"/>
                  <a:pt x="3" y="81"/>
                </a:cubicBezTo>
                <a:cubicBezTo>
                  <a:pt x="3" y="17"/>
                  <a:pt x="3" y="17"/>
                  <a:pt x="3" y="17"/>
                </a:cubicBezTo>
                <a:cubicBezTo>
                  <a:pt x="45" y="17"/>
                  <a:pt x="45" y="17"/>
                  <a:pt x="45" y="17"/>
                </a:cubicBezTo>
                <a:cubicBezTo>
                  <a:pt x="45" y="81"/>
                  <a:pt x="45" y="81"/>
                  <a:pt x="45" y="81"/>
                </a:cubicBezTo>
                <a:cubicBezTo>
                  <a:pt x="45" y="81"/>
                  <a:pt x="45" y="81"/>
                  <a:pt x="45" y="81"/>
                </a:cubicBezTo>
                <a:close/>
              </a:path>
            </a:pathLst>
          </a:custGeom>
          <a:solidFill>
            <a:srgbClr val="5959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latin typeface="+mj-lt"/>
            </a:endParaRPr>
          </a:p>
        </p:txBody>
      </p:sp>
      <p:graphicFrame>
        <p:nvGraphicFramePr>
          <p:cNvPr id="81" name="Table 80"/>
          <p:cNvGraphicFramePr>
            <a:graphicFrameLocks noGrp="1"/>
          </p:cNvGraphicFramePr>
          <p:nvPr>
            <p:extLst>
              <p:ext uri="{D42A27DB-BD31-4B8C-83A1-F6EECF244321}">
                <p14:modId xmlns:p14="http://schemas.microsoft.com/office/powerpoint/2010/main" val="1307528553"/>
              </p:ext>
            </p:extLst>
          </p:nvPr>
        </p:nvGraphicFramePr>
        <p:xfrm>
          <a:off x="3387238" y="4627801"/>
          <a:ext cx="2196000" cy="854652"/>
        </p:xfrm>
        <a:graphic>
          <a:graphicData uri="http://schemas.openxmlformats.org/drawingml/2006/table">
            <a:tbl>
              <a:tblPr>
                <a:tableStyleId>{5C22544A-7EE6-4342-B048-85BDC9FD1C3A}</a:tableStyleId>
              </a:tblPr>
              <a:tblGrid>
                <a:gridCol w="2196000">
                  <a:extLst>
                    <a:ext uri="{9D8B030D-6E8A-4147-A177-3AD203B41FA5}">
                      <a16:colId xmlns:a16="http://schemas.microsoft.com/office/drawing/2014/main" xmlns="" val="20000"/>
                    </a:ext>
                  </a:extLst>
                </a:gridCol>
              </a:tblGrid>
              <a:tr h="854652">
                <a:tc>
                  <a:txBody>
                    <a:bodyPr/>
                    <a:lstStyle/>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Candara" panose="020E0502030303020204" pitchFamily="34" charset="0"/>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Candara" panose="020E0502030303020204" pitchFamily="34" charset="0"/>
                        </a:rPr>
                        <a:t>“</a:t>
                      </a:r>
                      <a:r>
                        <a:rPr lang="en-NZ" sz="1000" b="0" i="1" u="none" strike="noStrike" dirty="0">
                          <a:solidFill>
                            <a:schemeClr val="tx1"/>
                          </a:solidFill>
                          <a:effectLst/>
                          <a:latin typeface="Candara" panose="020E0502030303020204" pitchFamily="34" charset="0"/>
                        </a:rPr>
                        <a:t>You just don’t hear it here, I’m just not aware of it.”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82" name="Table 81"/>
          <p:cNvGraphicFramePr>
            <a:graphicFrameLocks noGrp="1"/>
          </p:cNvGraphicFramePr>
          <p:nvPr>
            <p:extLst/>
          </p:nvPr>
        </p:nvGraphicFramePr>
        <p:xfrm>
          <a:off x="6608762" y="4627801"/>
          <a:ext cx="2196000" cy="854652"/>
        </p:xfrm>
        <a:graphic>
          <a:graphicData uri="http://schemas.openxmlformats.org/drawingml/2006/table">
            <a:tbl>
              <a:tblPr>
                <a:tableStyleId>{5C22544A-7EE6-4342-B048-85BDC9FD1C3A}</a:tableStyleId>
              </a:tblPr>
              <a:tblGrid>
                <a:gridCol w="2196000">
                  <a:extLst>
                    <a:ext uri="{9D8B030D-6E8A-4147-A177-3AD203B41FA5}">
                      <a16:colId xmlns:a16="http://schemas.microsoft.com/office/drawing/2014/main" xmlns="" val="20000"/>
                    </a:ext>
                  </a:extLst>
                </a:gridCol>
              </a:tblGrid>
              <a:tr h="854652">
                <a:tc>
                  <a:txBody>
                    <a:bodyPr/>
                    <a:lstStyle/>
                    <a:p>
                      <a:pPr marL="0" marR="0" lvl="0" indent="0" algn="ctr" defTabSz="914400" rtl="0" eaLnBrk="1" fontAlgn="b" latinLnBrk="0" hangingPunct="1">
                        <a:lnSpc>
                          <a:spcPct val="90000"/>
                        </a:lnSpc>
                        <a:spcBef>
                          <a:spcPts val="0"/>
                        </a:spcBef>
                        <a:spcAft>
                          <a:spcPts val="0"/>
                        </a:spcAft>
                        <a:buClrTx/>
                        <a:buSzTx/>
                        <a:buFontTx/>
                        <a:buNone/>
                        <a:tabLst/>
                        <a:defRPr/>
                      </a:pPr>
                      <a:r>
                        <a:rPr lang="en-NZ" sz="1000" b="0" i="1" u="none" strike="noStrike" dirty="0">
                          <a:solidFill>
                            <a:schemeClr val="tx1"/>
                          </a:solidFill>
                          <a:effectLst/>
                          <a:latin typeface="Candara" panose="020E0502030303020204" pitchFamily="34" charset="0"/>
                        </a:rPr>
                        <a:t>“I think it’s not appropriate for taxpayer funds to be used in that way.”</a:t>
                      </a:r>
                    </a:p>
                    <a:p>
                      <a:pPr marL="0" marR="0" lvl="0" indent="0" algn="ctr" defTabSz="914400" rtl="0" eaLnBrk="1" fontAlgn="b" latinLnBrk="0" hangingPunct="1">
                        <a:lnSpc>
                          <a:spcPct val="90000"/>
                        </a:lnSpc>
                        <a:spcBef>
                          <a:spcPts val="0"/>
                        </a:spcBef>
                        <a:spcAft>
                          <a:spcPts val="0"/>
                        </a:spcAft>
                        <a:buClrTx/>
                        <a:buSzTx/>
                        <a:buFontTx/>
                        <a:buNone/>
                        <a:tabLst/>
                        <a:defRPr/>
                      </a:pPr>
                      <a:endParaRPr lang="mi-NZ" sz="1000" b="0" i="1" u="none" strike="noStrike" dirty="0">
                        <a:solidFill>
                          <a:schemeClr val="tx1"/>
                        </a:solidFill>
                        <a:effectLst/>
                        <a:latin typeface="Candara" panose="020E0502030303020204" pitchFamily="34" charset="0"/>
                      </a:endParaRPr>
                    </a:p>
                    <a:p>
                      <a:pPr marL="0" marR="0" lvl="0" indent="0" algn="ctr" defTabSz="914400" rtl="0" eaLnBrk="1" fontAlgn="b" latinLnBrk="0" hangingPunct="1">
                        <a:lnSpc>
                          <a:spcPct val="90000"/>
                        </a:lnSpc>
                        <a:spcBef>
                          <a:spcPts val="0"/>
                        </a:spcBef>
                        <a:spcAft>
                          <a:spcPts val="0"/>
                        </a:spcAft>
                        <a:buClrTx/>
                        <a:buSzTx/>
                        <a:buFontTx/>
                        <a:buNone/>
                        <a:tabLst/>
                        <a:defRPr/>
                      </a:pPr>
                      <a:r>
                        <a:rPr lang="mi-NZ" sz="1000" b="0" i="1" u="none" strike="noStrike" dirty="0">
                          <a:solidFill>
                            <a:schemeClr val="tx1"/>
                          </a:solidFill>
                          <a:effectLst/>
                          <a:latin typeface="Candara" panose="020E0502030303020204" pitchFamily="34" charset="0"/>
                        </a:rPr>
                        <a:t>“</a:t>
                      </a:r>
                      <a:r>
                        <a:rPr lang="en-NZ" sz="1000" b="0" i="1" u="none" strike="noStrike" dirty="0">
                          <a:solidFill>
                            <a:schemeClr val="tx1"/>
                          </a:solidFill>
                          <a:effectLst/>
                          <a:latin typeface="Candara" panose="020E0502030303020204" pitchFamily="34" charset="0"/>
                        </a:rPr>
                        <a:t>I think that they are spreading themselves too wide and it’s an area that can be handled by private companies.”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23" name="Rectangle 22"/>
          <p:cNvSpPr/>
          <p:nvPr/>
        </p:nvSpPr>
        <p:spPr>
          <a:xfrm>
            <a:off x="9753600" y="0"/>
            <a:ext cx="914400" cy="97913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26" name="TextBox 25"/>
          <p:cNvSpPr txBox="1"/>
          <p:nvPr/>
        </p:nvSpPr>
        <p:spPr>
          <a:xfrm>
            <a:off x="9737416" y="623087"/>
            <a:ext cx="930584" cy="261610"/>
          </a:xfrm>
          <a:prstGeom prst="rect">
            <a:avLst/>
          </a:prstGeom>
          <a:noFill/>
        </p:spPr>
        <p:txBody>
          <a:bodyPr wrap="square" rtlCol="0">
            <a:spAutoFit/>
          </a:bodyPr>
          <a:lstStyle/>
          <a:p>
            <a:pPr algn="ctr"/>
            <a:r>
              <a:rPr lang="en-NZ" sz="1100" b="1" spc="300" dirty="0">
                <a:solidFill>
                  <a:srgbClr val="333333"/>
                </a:solidFill>
                <a:latin typeface="+mj-lt"/>
              </a:rPr>
              <a:t>DISLIKE</a:t>
            </a:r>
          </a:p>
        </p:txBody>
      </p:sp>
      <p:sp>
        <p:nvSpPr>
          <p:cNvPr id="6" name="Freeform 681"/>
          <p:cNvSpPr>
            <a:spLocks/>
          </p:cNvSpPr>
          <p:nvPr/>
        </p:nvSpPr>
        <p:spPr bwMode="auto">
          <a:xfrm>
            <a:off x="10004461" y="178212"/>
            <a:ext cx="378165" cy="446150"/>
          </a:xfrm>
          <a:custGeom>
            <a:avLst/>
            <a:gdLst>
              <a:gd name="T0" fmla="*/ 71 w 71"/>
              <a:gd name="T1" fmla="*/ 37 h 84"/>
              <a:gd name="T2" fmla="*/ 65 w 71"/>
              <a:gd name="T3" fmla="*/ 33 h 84"/>
              <a:gd name="T4" fmla="*/ 58 w 71"/>
              <a:gd name="T5" fmla="*/ 34 h 84"/>
              <a:gd name="T6" fmla="*/ 58 w 71"/>
              <a:gd name="T7" fmla="*/ 34 h 84"/>
              <a:gd name="T8" fmla="*/ 66 w 71"/>
              <a:gd name="T9" fmla="*/ 32 h 84"/>
              <a:gd name="T10" fmla="*/ 70 w 71"/>
              <a:gd name="T11" fmla="*/ 25 h 84"/>
              <a:gd name="T12" fmla="*/ 64 w 71"/>
              <a:gd name="T13" fmla="*/ 21 h 84"/>
              <a:gd name="T14" fmla="*/ 63 w 71"/>
              <a:gd name="T15" fmla="*/ 21 h 84"/>
              <a:gd name="T16" fmla="*/ 66 w 71"/>
              <a:gd name="T17" fmla="*/ 15 h 84"/>
              <a:gd name="T18" fmla="*/ 59 w 71"/>
              <a:gd name="T19" fmla="*/ 11 h 84"/>
              <a:gd name="T20" fmla="*/ 58 w 71"/>
              <a:gd name="T21" fmla="*/ 11 h 84"/>
              <a:gd name="T22" fmla="*/ 59 w 71"/>
              <a:gd name="T23" fmla="*/ 5 h 84"/>
              <a:gd name="T24" fmla="*/ 54 w 71"/>
              <a:gd name="T25" fmla="*/ 1 h 84"/>
              <a:gd name="T26" fmla="*/ 40 w 71"/>
              <a:gd name="T27" fmla="*/ 4 h 84"/>
              <a:gd name="T28" fmla="*/ 24 w 71"/>
              <a:gd name="T29" fmla="*/ 8 h 84"/>
              <a:gd name="T30" fmla="*/ 0 w 71"/>
              <a:gd name="T31" fmla="*/ 20 h 84"/>
              <a:gd name="T32" fmla="*/ 1 w 71"/>
              <a:gd name="T33" fmla="*/ 46 h 84"/>
              <a:gd name="T34" fmla="*/ 16 w 71"/>
              <a:gd name="T35" fmla="*/ 47 h 84"/>
              <a:gd name="T36" fmla="*/ 35 w 71"/>
              <a:gd name="T37" fmla="*/ 66 h 84"/>
              <a:gd name="T38" fmla="*/ 41 w 71"/>
              <a:gd name="T39" fmla="*/ 81 h 84"/>
              <a:gd name="T40" fmla="*/ 49 w 71"/>
              <a:gd name="T41" fmla="*/ 67 h 84"/>
              <a:gd name="T42" fmla="*/ 42 w 71"/>
              <a:gd name="T43" fmla="*/ 50 h 84"/>
              <a:gd name="T44" fmla="*/ 45 w 71"/>
              <a:gd name="T45" fmla="*/ 49 h 84"/>
              <a:gd name="T46" fmla="*/ 67 w 71"/>
              <a:gd name="T47" fmla="*/ 44 h 84"/>
              <a:gd name="T48" fmla="*/ 71 w 71"/>
              <a:gd name="T49" fmla="*/ 37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84">
                <a:moveTo>
                  <a:pt x="71" y="37"/>
                </a:moveTo>
                <a:cubicBezTo>
                  <a:pt x="70" y="34"/>
                  <a:pt x="67" y="32"/>
                  <a:pt x="65" y="33"/>
                </a:cubicBezTo>
                <a:cubicBezTo>
                  <a:pt x="58" y="34"/>
                  <a:pt x="58" y="34"/>
                  <a:pt x="58" y="34"/>
                </a:cubicBezTo>
                <a:cubicBezTo>
                  <a:pt x="58" y="34"/>
                  <a:pt x="58" y="34"/>
                  <a:pt x="58" y="34"/>
                </a:cubicBezTo>
                <a:cubicBezTo>
                  <a:pt x="66" y="32"/>
                  <a:pt x="66" y="32"/>
                  <a:pt x="66" y="32"/>
                </a:cubicBezTo>
                <a:cubicBezTo>
                  <a:pt x="69" y="31"/>
                  <a:pt x="71" y="28"/>
                  <a:pt x="70" y="25"/>
                </a:cubicBezTo>
                <a:cubicBezTo>
                  <a:pt x="70" y="22"/>
                  <a:pt x="67" y="20"/>
                  <a:pt x="64" y="21"/>
                </a:cubicBezTo>
                <a:cubicBezTo>
                  <a:pt x="63" y="21"/>
                  <a:pt x="63" y="21"/>
                  <a:pt x="63" y="21"/>
                </a:cubicBezTo>
                <a:cubicBezTo>
                  <a:pt x="65" y="20"/>
                  <a:pt x="66" y="18"/>
                  <a:pt x="66" y="15"/>
                </a:cubicBezTo>
                <a:cubicBezTo>
                  <a:pt x="65" y="12"/>
                  <a:pt x="62" y="10"/>
                  <a:pt x="59" y="11"/>
                </a:cubicBezTo>
                <a:cubicBezTo>
                  <a:pt x="58" y="11"/>
                  <a:pt x="58" y="11"/>
                  <a:pt x="58" y="11"/>
                </a:cubicBezTo>
                <a:cubicBezTo>
                  <a:pt x="59" y="10"/>
                  <a:pt x="60" y="8"/>
                  <a:pt x="59" y="5"/>
                </a:cubicBezTo>
                <a:cubicBezTo>
                  <a:pt x="59" y="2"/>
                  <a:pt x="56" y="0"/>
                  <a:pt x="54" y="1"/>
                </a:cubicBezTo>
                <a:cubicBezTo>
                  <a:pt x="40" y="4"/>
                  <a:pt x="40" y="4"/>
                  <a:pt x="40" y="4"/>
                </a:cubicBezTo>
                <a:cubicBezTo>
                  <a:pt x="35" y="5"/>
                  <a:pt x="29" y="6"/>
                  <a:pt x="24" y="8"/>
                </a:cubicBezTo>
                <a:cubicBezTo>
                  <a:pt x="9" y="13"/>
                  <a:pt x="7" y="19"/>
                  <a:pt x="0" y="20"/>
                </a:cubicBezTo>
                <a:cubicBezTo>
                  <a:pt x="0" y="32"/>
                  <a:pt x="0" y="36"/>
                  <a:pt x="1" y="46"/>
                </a:cubicBezTo>
                <a:cubicBezTo>
                  <a:pt x="1" y="48"/>
                  <a:pt x="16" y="46"/>
                  <a:pt x="16" y="47"/>
                </a:cubicBezTo>
                <a:cubicBezTo>
                  <a:pt x="16" y="47"/>
                  <a:pt x="34" y="64"/>
                  <a:pt x="35" y="66"/>
                </a:cubicBezTo>
                <a:cubicBezTo>
                  <a:pt x="36" y="67"/>
                  <a:pt x="41" y="81"/>
                  <a:pt x="41" y="81"/>
                </a:cubicBezTo>
                <a:cubicBezTo>
                  <a:pt x="41" y="81"/>
                  <a:pt x="51" y="84"/>
                  <a:pt x="49" y="67"/>
                </a:cubicBezTo>
                <a:cubicBezTo>
                  <a:pt x="47" y="50"/>
                  <a:pt x="42" y="50"/>
                  <a:pt x="42" y="50"/>
                </a:cubicBezTo>
                <a:cubicBezTo>
                  <a:pt x="45" y="49"/>
                  <a:pt x="45" y="49"/>
                  <a:pt x="45" y="49"/>
                </a:cubicBezTo>
                <a:cubicBezTo>
                  <a:pt x="67" y="44"/>
                  <a:pt x="67" y="44"/>
                  <a:pt x="67" y="44"/>
                </a:cubicBezTo>
                <a:cubicBezTo>
                  <a:pt x="70" y="43"/>
                  <a:pt x="71" y="40"/>
                  <a:pt x="71" y="37"/>
                </a:cubicBezTo>
                <a:close/>
              </a:path>
            </a:pathLst>
          </a:custGeom>
          <a:solidFill>
            <a:srgbClr val="333333"/>
          </a:solidFill>
          <a:ln>
            <a:noFill/>
          </a:ln>
          <a:extLst/>
        </p:spPr>
        <p:txBody>
          <a:bodyPr vert="horz" wrap="square" lIns="91440" tIns="45720" rIns="91440" bIns="45720" numCol="1" anchor="t" anchorCtr="0" compatLnSpc="1">
            <a:prstTxWarp prst="textNoShape">
              <a:avLst/>
            </a:prstTxWarp>
          </a:bodyPr>
          <a:lstStyle/>
          <a:p>
            <a:endParaRPr lang="en-NZ" dirty="0">
              <a:latin typeface="+mj-lt"/>
            </a:endParaRPr>
          </a:p>
        </p:txBody>
      </p:sp>
      <p:sp>
        <p:nvSpPr>
          <p:cNvPr id="29" name="Rectangle 28"/>
          <p:cNvSpPr/>
          <p:nvPr/>
        </p:nvSpPr>
        <p:spPr>
          <a:xfrm>
            <a:off x="296333" y="321026"/>
            <a:ext cx="8990251" cy="307777"/>
          </a:xfrm>
          <a:prstGeom prst="rect">
            <a:avLst/>
          </a:prstGeom>
        </p:spPr>
        <p:txBody>
          <a:bodyPr wrap="square">
            <a:spAutoFit/>
          </a:bodyPr>
          <a:lstStyle/>
          <a:p>
            <a:pPr defTabSz="633039"/>
            <a:r>
              <a:rPr lang="en-NZ" sz="1400" dirty="0">
                <a:solidFill>
                  <a:schemeClr val="bg1"/>
                </a:solidFill>
                <a:latin typeface="+mj-lt"/>
                <a:cs typeface="Arial" panose="020B0604020202020204" pitchFamily="34" charset="0"/>
              </a:rPr>
              <a:t>REASONS NEW ZEALANDERS </a:t>
            </a:r>
            <a:r>
              <a:rPr lang="en-NZ" sz="1400" b="1" dirty="0">
                <a:solidFill>
                  <a:schemeClr val="bg1"/>
                </a:solidFill>
                <a:latin typeface="+mj-lt"/>
                <a:cs typeface="Arial" panose="020B0604020202020204" pitchFamily="34" charset="0"/>
              </a:rPr>
              <a:t>DISLIKE</a:t>
            </a:r>
            <a:r>
              <a:rPr lang="en-NZ" sz="1400" dirty="0">
                <a:solidFill>
                  <a:schemeClr val="bg1"/>
                </a:solidFill>
                <a:latin typeface="+mj-lt"/>
                <a:cs typeface="Arial" panose="020B0604020202020204" pitchFamily="34" charset="0"/>
              </a:rPr>
              <a:t> CONTENT FUNDED BY NZ ON AIR [SOME ILLUSTRATIVE QUOTES]</a:t>
            </a:r>
          </a:p>
        </p:txBody>
      </p:sp>
      <p:sp>
        <p:nvSpPr>
          <p:cNvPr id="46" name="Rectangle 45"/>
          <p:cNvSpPr/>
          <p:nvPr/>
        </p:nvSpPr>
        <p:spPr>
          <a:xfrm>
            <a:off x="1095375" y="6469602"/>
            <a:ext cx="769763" cy="246221"/>
          </a:xfrm>
          <a:prstGeom prst="rect">
            <a:avLst/>
          </a:prstGeom>
        </p:spPr>
        <p:txBody>
          <a:bodyPr wrap="none">
            <a:spAutoFit/>
          </a:bodyPr>
          <a:lstStyle/>
          <a:p>
            <a:pPr defTabSz="633039"/>
            <a:r>
              <a:rPr lang="en-NZ" sz="1000" dirty="0">
                <a:solidFill>
                  <a:schemeClr val="tx1">
                    <a:lumMod val="75000"/>
                    <a:lumOff val="25000"/>
                  </a:schemeClr>
                </a:solidFill>
                <a:latin typeface="+mj-lt"/>
                <a:cs typeface="Arial" panose="020B0604020202020204" pitchFamily="34" charset="0"/>
              </a:rPr>
              <a:t>Source: B4.</a:t>
            </a:r>
          </a:p>
        </p:txBody>
      </p:sp>
    </p:spTree>
    <p:extLst>
      <p:ext uri="{BB962C8B-B14F-4D97-AF65-F5344CB8AC3E}">
        <p14:creationId xmlns:p14="http://schemas.microsoft.com/office/powerpoint/2010/main" val="177380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xmlns="" id="{C0D28E13-7BCD-490C-97BE-CE1E35D89BD5}"/>
              </a:ext>
            </a:extLst>
          </p:cNvPr>
          <p:cNvGrpSpPr/>
          <p:nvPr/>
        </p:nvGrpSpPr>
        <p:grpSpPr>
          <a:xfrm>
            <a:off x="4526304" y="4592072"/>
            <a:ext cx="6320052" cy="598811"/>
            <a:chOff x="4526304" y="1969733"/>
            <a:chExt cx="2268000" cy="598811"/>
          </a:xfrm>
        </p:grpSpPr>
        <p:sp>
          <p:nvSpPr>
            <p:cNvPr id="40" name="Rectangle 39">
              <a:extLst>
                <a:ext uri="{FF2B5EF4-FFF2-40B4-BE49-F238E27FC236}">
                  <a16:creationId xmlns:a16="http://schemas.microsoft.com/office/drawing/2014/main" xmlns="" id="{BA57AF27-15B4-45BB-8C72-B986BBCFEC0B}"/>
                </a:ext>
              </a:extLst>
            </p:cNvPr>
            <p:cNvSpPr/>
            <p:nvPr/>
          </p:nvSpPr>
          <p:spPr>
            <a:xfrm>
              <a:off x="4526304" y="1969733"/>
              <a:ext cx="2268000" cy="598811"/>
            </a:xfrm>
            <a:prstGeom prst="rect">
              <a:avLst/>
            </a:prstGeom>
            <a:solidFill>
              <a:srgbClr val="046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41" name="Oval 40">
              <a:extLst>
                <a:ext uri="{FF2B5EF4-FFF2-40B4-BE49-F238E27FC236}">
                  <a16:creationId xmlns:a16="http://schemas.microsoft.com/office/drawing/2014/main" xmlns="" id="{99399A7D-DC80-4863-B21A-67F1E71D1ACA}"/>
                </a:ext>
              </a:extLst>
            </p:cNvPr>
            <p:cNvSpPr/>
            <p:nvPr/>
          </p:nvSpPr>
          <p:spPr>
            <a:xfrm>
              <a:off x="4638190" y="2027343"/>
              <a:ext cx="160194"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grpSp>
      <p:grpSp>
        <p:nvGrpSpPr>
          <p:cNvPr id="36" name="Group 35">
            <a:extLst>
              <a:ext uri="{FF2B5EF4-FFF2-40B4-BE49-F238E27FC236}">
                <a16:creationId xmlns:a16="http://schemas.microsoft.com/office/drawing/2014/main" xmlns="" id="{3DA592DF-BA90-44F3-B8B3-60EB911602CC}"/>
              </a:ext>
            </a:extLst>
          </p:cNvPr>
          <p:cNvGrpSpPr/>
          <p:nvPr/>
        </p:nvGrpSpPr>
        <p:grpSpPr>
          <a:xfrm>
            <a:off x="8578356" y="1969290"/>
            <a:ext cx="2268000" cy="598811"/>
            <a:chOff x="4526304" y="1969733"/>
            <a:chExt cx="2268000" cy="598811"/>
          </a:xfrm>
        </p:grpSpPr>
        <p:sp>
          <p:nvSpPr>
            <p:cNvPr id="37" name="Rectangle 36">
              <a:extLst>
                <a:ext uri="{FF2B5EF4-FFF2-40B4-BE49-F238E27FC236}">
                  <a16:creationId xmlns:a16="http://schemas.microsoft.com/office/drawing/2014/main" xmlns="" id="{473E0D1B-21B6-4FC6-97D6-17FA59F2E9D4}"/>
                </a:ext>
              </a:extLst>
            </p:cNvPr>
            <p:cNvSpPr/>
            <p:nvPr/>
          </p:nvSpPr>
          <p:spPr>
            <a:xfrm>
              <a:off x="4526304" y="1969733"/>
              <a:ext cx="2268000" cy="598811"/>
            </a:xfrm>
            <a:prstGeom prst="rect">
              <a:avLst/>
            </a:prstGeom>
            <a:solidFill>
              <a:srgbClr val="046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38" name="Oval 37">
              <a:extLst>
                <a:ext uri="{FF2B5EF4-FFF2-40B4-BE49-F238E27FC236}">
                  <a16:creationId xmlns:a16="http://schemas.microsoft.com/office/drawing/2014/main" xmlns="" id="{B293D7A8-FE34-47F5-BB87-86F084D1CEA7}"/>
                </a:ext>
              </a:extLst>
            </p:cNvPr>
            <p:cNvSpPr/>
            <p:nvPr/>
          </p:nvSpPr>
          <p:spPr>
            <a:xfrm>
              <a:off x="4638190" y="2027343"/>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grpSp>
      <p:grpSp>
        <p:nvGrpSpPr>
          <p:cNvPr id="35" name="Group 34">
            <a:extLst>
              <a:ext uri="{FF2B5EF4-FFF2-40B4-BE49-F238E27FC236}">
                <a16:creationId xmlns:a16="http://schemas.microsoft.com/office/drawing/2014/main" xmlns="" id="{DD093B74-413D-4604-9BD5-152439C43404}"/>
              </a:ext>
            </a:extLst>
          </p:cNvPr>
          <p:cNvGrpSpPr/>
          <p:nvPr/>
        </p:nvGrpSpPr>
        <p:grpSpPr>
          <a:xfrm>
            <a:off x="4526304" y="1969733"/>
            <a:ext cx="2268000" cy="598811"/>
            <a:chOff x="4526304" y="1969733"/>
            <a:chExt cx="2268000" cy="598811"/>
          </a:xfrm>
        </p:grpSpPr>
        <p:sp>
          <p:nvSpPr>
            <p:cNvPr id="26" name="Rectangle 25">
              <a:extLst>
                <a:ext uri="{FF2B5EF4-FFF2-40B4-BE49-F238E27FC236}">
                  <a16:creationId xmlns:a16="http://schemas.microsoft.com/office/drawing/2014/main" xmlns="" id="{235175BA-765F-41E2-835A-0E8515BE5BD6}"/>
                </a:ext>
              </a:extLst>
            </p:cNvPr>
            <p:cNvSpPr/>
            <p:nvPr/>
          </p:nvSpPr>
          <p:spPr>
            <a:xfrm>
              <a:off x="4526304" y="1969733"/>
              <a:ext cx="2268000" cy="598811"/>
            </a:xfrm>
            <a:prstGeom prst="rect">
              <a:avLst/>
            </a:prstGeom>
            <a:solidFill>
              <a:srgbClr val="046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34" name="Oval 33">
              <a:extLst>
                <a:ext uri="{FF2B5EF4-FFF2-40B4-BE49-F238E27FC236}">
                  <a16:creationId xmlns:a16="http://schemas.microsoft.com/office/drawing/2014/main" xmlns="" id="{92C164FC-6175-425D-B344-86FE44BE9E1F}"/>
                </a:ext>
              </a:extLst>
            </p:cNvPr>
            <p:cNvSpPr/>
            <p:nvPr/>
          </p:nvSpPr>
          <p:spPr>
            <a:xfrm>
              <a:off x="4638190" y="2027343"/>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grpSp>
      <p:grpSp>
        <p:nvGrpSpPr>
          <p:cNvPr id="45" name="Group 44">
            <a:extLst>
              <a:ext uri="{FF2B5EF4-FFF2-40B4-BE49-F238E27FC236}">
                <a16:creationId xmlns:a16="http://schemas.microsoft.com/office/drawing/2014/main" xmlns="" id="{E248A967-361C-40F2-B99B-222973E48D91}"/>
              </a:ext>
            </a:extLst>
          </p:cNvPr>
          <p:cNvGrpSpPr/>
          <p:nvPr/>
        </p:nvGrpSpPr>
        <p:grpSpPr>
          <a:xfrm>
            <a:off x="1142100" y="1950025"/>
            <a:ext cx="2268000" cy="598811"/>
            <a:chOff x="4526304" y="1969733"/>
            <a:chExt cx="2268000" cy="598811"/>
          </a:xfrm>
        </p:grpSpPr>
        <p:sp>
          <p:nvSpPr>
            <p:cNvPr id="46" name="Rectangle 45">
              <a:extLst>
                <a:ext uri="{FF2B5EF4-FFF2-40B4-BE49-F238E27FC236}">
                  <a16:creationId xmlns:a16="http://schemas.microsoft.com/office/drawing/2014/main" xmlns="" id="{30716EFA-BE74-4659-B514-1EF013014D76}"/>
                </a:ext>
              </a:extLst>
            </p:cNvPr>
            <p:cNvSpPr/>
            <p:nvPr/>
          </p:nvSpPr>
          <p:spPr>
            <a:xfrm>
              <a:off x="4526304" y="1969733"/>
              <a:ext cx="2268000" cy="598811"/>
            </a:xfrm>
            <a:prstGeom prst="rect">
              <a:avLst/>
            </a:prstGeom>
            <a:solidFill>
              <a:srgbClr val="046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sp>
          <p:nvSpPr>
            <p:cNvPr id="47" name="Oval 46">
              <a:extLst>
                <a:ext uri="{FF2B5EF4-FFF2-40B4-BE49-F238E27FC236}">
                  <a16:creationId xmlns:a16="http://schemas.microsoft.com/office/drawing/2014/main" xmlns="" id="{38204E9A-2B4F-4DE1-AC9E-D50D1CA3B46B}"/>
                </a:ext>
              </a:extLst>
            </p:cNvPr>
            <p:cNvSpPr/>
            <p:nvPr/>
          </p:nvSpPr>
          <p:spPr>
            <a:xfrm>
              <a:off x="4638190" y="2027343"/>
              <a:ext cx="445062" cy="4450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atin typeface="+mj-lt"/>
              </a:endParaRPr>
            </a:p>
          </p:txBody>
        </p:sp>
      </p:grpSp>
      <p:sp>
        <p:nvSpPr>
          <p:cNvPr id="5" name="Title 4">
            <a:extLst>
              <a:ext uri="{FF2B5EF4-FFF2-40B4-BE49-F238E27FC236}">
                <a16:creationId xmlns:a16="http://schemas.microsoft.com/office/drawing/2014/main" xmlns="" id="{B64957D7-55EC-495C-9181-D74B16B45C4D}"/>
              </a:ext>
            </a:extLst>
          </p:cNvPr>
          <p:cNvSpPr>
            <a:spLocks noGrp="1"/>
          </p:cNvSpPr>
          <p:nvPr>
            <p:ph type="title"/>
          </p:nvPr>
        </p:nvSpPr>
        <p:spPr/>
        <p:txBody>
          <a:bodyPr/>
          <a:lstStyle/>
          <a:p>
            <a:r>
              <a:rPr lang="en-NZ" dirty="0"/>
              <a:t>Those aged 50+ are more likely than the average to feel that NZ On Air supports local content that is important to New Zealanders, but less likely to feel it is important that they should support less traditional media, such as local music, and digital.</a:t>
            </a:r>
          </a:p>
        </p:txBody>
      </p:sp>
      <p:sp>
        <p:nvSpPr>
          <p:cNvPr id="18" name="TextBox 17">
            <a:extLst>
              <a:ext uri="{FF2B5EF4-FFF2-40B4-BE49-F238E27FC236}">
                <a16:creationId xmlns:a16="http://schemas.microsoft.com/office/drawing/2014/main" xmlns="" id="{E725D77F-6AD0-4BBC-B57F-04D3D4CF1BC4}"/>
              </a:ext>
            </a:extLst>
          </p:cNvPr>
          <p:cNvSpPr txBox="1"/>
          <p:nvPr/>
        </p:nvSpPr>
        <p:spPr>
          <a:xfrm>
            <a:off x="1724784" y="2092527"/>
            <a:ext cx="1533525" cy="261610"/>
          </a:xfrm>
          <a:prstGeom prst="rect">
            <a:avLst/>
          </a:prstGeom>
          <a:noFill/>
        </p:spPr>
        <p:txBody>
          <a:bodyPr wrap="square" rtlCol="0">
            <a:spAutoFit/>
          </a:bodyPr>
          <a:lstStyle/>
          <a:p>
            <a:pPr algn="ctr"/>
            <a:r>
              <a:rPr lang="en-NZ" sz="1100" b="1" spc="300" dirty="0">
                <a:solidFill>
                  <a:schemeClr val="bg1"/>
                </a:solidFill>
                <a:latin typeface="+mj-lt"/>
                <a:cs typeface="Arial" panose="020B0604020202020204" pitchFamily="34" charset="0"/>
              </a:rPr>
              <a:t>AGED 50+</a:t>
            </a:r>
          </a:p>
        </p:txBody>
      </p:sp>
      <p:sp>
        <p:nvSpPr>
          <p:cNvPr id="19" name="TextBox 18">
            <a:extLst>
              <a:ext uri="{FF2B5EF4-FFF2-40B4-BE49-F238E27FC236}">
                <a16:creationId xmlns:a16="http://schemas.microsoft.com/office/drawing/2014/main" xmlns="" id="{633663DE-0A6F-4F47-9BB3-6C4780D14099}"/>
              </a:ext>
            </a:extLst>
          </p:cNvPr>
          <p:cNvSpPr txBox="1"/>
          <p:nvPr/>
        </p:nvSpPr>
        <p:spPr>
          <a:xfrm>
            <a:off x="5042361" y="2107485"/>
            <a:ext cx="1533525" cy="261610"/>
          </a:xfrm>
          <a:prstGeom prst="rect">
            <a:avLst/>
          </a:prstGeom>
          <a:noFill/>
        </p:spPr>
        <p:txBody>
          <a:bodyPr wrap="square" rtlCol="0">
            <a:spAutoFit/>
          </a:bodyPr>
          <a:lstStyle>
            <a:defPPr>
              <a:defRPr lang="en-US"/>
            </a:defPPr>
            <a:lvl1pPr algn="ctr">
              <a:defRPr sz="1100" b="1" spc="300">
                <a:solidFill>
                  <a:schemeClr val="bg1"/>
                </a:solidFill>
                <a:latin typeface="+mj-lt"/>
                <a:cs typeface="Arial" panose="020B0604020202020204" pitchFamily="34" charset="0"/>
              </a:defRPr>
            </a:lvl1pPr>
          </a:lstStyle>
          <a:p>
            <a:r>
              <a:rPr lang="en-NZ" dirty="0"/>
              <a:t>MALE</a:t>
            </a:r>
          </a:p>
        </p:txBody>
      </p:sp>
      <p:sp>
        <p:nvSpPr>
          <p:cNvPr id="20" name="TextBox 19">
            <a:extLst>
              <a:ext uri="{FF2B5EF4-FFF2-40B4-BE49-F238E27FC236}">
                <a16:creationId xmlns:a16="http://schemas.microsoft.com/office/drawing/2014/main" xmlns="" id="{3FC9660E-8A0C-4E4E-B00F-116E9BFCED8C}"/>
              </a:ext>
            </a:extLst>
          </p:cNvPr>
          <p:cNvSpPr txBox="1"/>
          <p:nvPr/>
        </p:nvSpPr>
        <p:spPr>
          <a:xfrm>
            <a:off x="9152238" y="2118625"/>
            <a:ext cx="1533525" cy="261610"/>
          </a:xfrm>
          <a:prstGeom prst="rect">
            <a:avLst/>
          </a:prstGeom>
          <a:noFill/>
        </p:spPr>
        <p:txBody>
          <a:bodyPr wrap="square" rtlCol="0">
            <a:spAutoFit/>
          </a:bodyPr>
          <a:lstStyle/>
          <a:p>
            <a:pPr algn="ctr"/>
            <a:r>
              <a:rPr lang="en-NZ" sz="1100" b="1" spc="300" dirty="0">
                <a:solidFill>
                  <a:schemeClr val="bg1"/>
                </a:solidFill>
                <a:latin typeface="+mj-lt"/>
                <a:cs typeface="Arial" panose="020B0604020202020204" pitchFamily="34" charset="0"/>
              </a:rPr>
              <a:t>FEMALE</a:t>
            </a:r>
          </a:p>
        </p:txBody>
      </p:sp>
      <p:sp>
        <p:nvSpPr>
          <p:cNvPr id="21" name="TextBox 20">
            <a:extLst>
              <a:ext uri="{FF2B5EF4-FFF2-40B4-BE49-F238E27FC236}">
                <a16:creationId xmlns:a16="http://schemas.microsoft.com/office/drawing/2014/main" xmlns="" id="{33AE5856-B51D-415B-B368-3FD383047465}"/>
              </a:ext>
            </a:extLst>
          </p:cNvPr>
          <p:cNvSpPr txBox="1"/>
          <p:nvPr/>
        </p:nvSpPr>
        <p:spPr>
          <a:xfrm>
            <a:off x="6919567" y="4741408"/>
            <a:ext cx="1533525" cy="261610"/>
          </a:xfrm>
          <a:prstGeom prst="rect">
            <a:avLst/>
          </a:prstGeom>
          <a:noFill/>
        </p:spPr>
        <p:txBody>
          <a:bodyPr wrap="square" rtlCol="0">
            <a:spAutoFit/>
          </a:bodyPr>
          <a:lstStyle>
            <a:defPPr>
              <a:defRPr lang="en-US"/>
            </a:defPPr>
            <a:lvl1pPr algn="ctr">
              <a:defRPr sz="1100" b="1" spc="300">
                <a:solidFill>
                  <a:schemeClr val="bg1"/>
                </a:solidFill>
                <a:latin typeface="+mj-lt"/>
                <a:cs typeface="Arial" panose="020B0604020202020204" pitchFamily="34" charset="0"/>
              </a:defRPr>
            </a:lvl1pPr>
          </a:lstStyle>
          <a:p>
            <a:r>
              <a:rPr lang="en-NZ" dirty="0"/>
              <a:t>AGED 30-49</a:t>
            </a:r>
          </a:p>
        </p:txBody>
      </p:sp>
      <p:graphicFrame>
        <p:nvGraphicFramePr>
          <p:cNvPr id="28" name="Table 27">
            <a:extLst>
              <a:ext uri="{FF2B5EF4-FFF2-40B4-BE49-F238E27FC236}">
                <a16:creationId xmlns:a16="http://schemas.microsoft.com/office/drawing/2014/main" xmlns="" id="{105853D7-23DF-4DA0-8420-D3F2BE2C14CA}"/>
              </a:ext>
            </a:extLst>
          </p:cNvPr>
          <p:cNvGraphicFramePr>
            <a:graphicFrameLocks noGrp="1"/>
          </p:cNvGraphicFramePr>
          <p:nvPr>
            <p:extLst>
              <p:ext uri="{D42A27DB-BD31-4B8C-83A1-F6EECF244321}">
                <p14:modId xmlns:p14="http://schemas.microsoft.com/office/powerpoint/2010/main" val="571200058"/>
              </p:ext>
            </p:extLst>
          </p:nvPr>
        </p:nvGraphicFramePr>
        <p:xfrm>
          <a:off x="1142100" y="2569824"/>
          <a:ext cx="2160000" cy="3708565"/>
        </p:xfrm>
        <a:graphic>
          <a:graphicData uri="http://schemas.openxmlformats.org/drawingml/2006/table">
            <a:tbl>
              <a:tblPr>
                <a:tableStyleId>{5C22544A-7EE6-4342-B048-85BDC9FD1C3A}</a:tableStyleId>
              </a:tblPr>
              <a:tblGrid>
                <a:gridCol w="2160000">
                  <a:extLst>
                    <a:ext uri="{9D8B030D-6E8A-4147-A177-3AD203B41FA5}">
                      <a16:colId xmlns:a16="http://schemas.microsoft.com/office/drawing/2014/main" xmlns="" val="3144207228"/>
                    </a:ext>
                  </a:extLst>
                </a:gridCol>
              </a:tblGrid>
              <a:tr h="8948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50" b="1" u="sng" dirty="0"/>
                        <a:t>More</a:t>
                      </a:r>
                      <a:r>
                        <a:rPr lang="en-NZ" sz="1050" dirty="0"/>
                        <a:t> likely to agree that NZOA supports local content for radio that is important to New Zealanders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NZ" sz="1050" dirty="0"/>
                        <a:t>(72% vs. 66%)</a:t>
                      </a:r>
                    </a:p>
                    <a:p>
                      <a:pPr algn="ctr"/>
                      <a:endParaRPr lang="en-NZ"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24894759"/>
                  </a:ext>
                </a:extLst>
              </a:tr>
              <a:tr h="9611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50" b="1" u="sng" dirty="0"/>
                        <a:t>More</a:t>
                      </a:r>
                      <a:r>
                        <a:rPr lang="en-NZ" sz="1050" dirty="0"/>
                        <a:t> likely to agree that NZOA supports local content that is important to New Zealanders</a:t>
                      </a:r>
                    </a:p>
                    <a:p>
                      <a:pPr marL="0" marR="0" lvl="0" indent="0" algn="ctr" defTabSz="914400" rtl="0" eaLnBrk="1" fontAlgn="auto" latinLnBrk="0" hangingPunct="1">
                        <a:lnSpc>
                          <a:spcPct val="100000"/>
                        </a:lnSpc>
                        <a:spcBef>
                          <a:spcPts val="0"/>
                        </a:spcBef>
                        <a:spcAft>
                          <a:spcPts val="0"/>
                        </a:spcAft>
                        <a:buClrTx/>
                        <a:buSzTx/>
                        <a:buFontTx/>
                        <a:buNone/>
                        <a:tabLst/>
                        <a:defRPr/>
                      </a:pPr>
                      <a:r>
                        <a:rPr lang="en-NZ" sz="1050" dirty="0"/>
                        <a:t> (78% vs. 74%)</a:t>
                      </a:r>
                    </a:p>
                    <a:p>
                      <a:pPr algn="ctr"/>
                      <a:endParaRPr lang="en-NZ"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311000161"/>
                  </a:ext>
                </a:extLst>
              </a:tr>
              <a:tr h="9611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50" b="1" u="sng" dirty="0"/>
                        <a:t>Less</a:t>
                      </a:r>
                      <a:r>
                        <a:rPr lang="en-NZ" sz="1050" dirty="0"/>
                        <a:t> likely to agree that it is important that NZOA supports local music and artists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NZ" sz="1050" dirty="0"/>
                        <a:t>(76% vs. 81%)</a:t>
                      </a:r>
                    </a:p>
                    <a:p>
                      <a:pPr algn="ctr"/>
                      <a:endParaRPr lang="en-NZ"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63045361"/>
                  </a:ext>
                </a:extLst>
              </a:tr>
              <a:tr h="7863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50" b="1" u="sng" dirty="0"/>
                        <a:t>Less</a:t>
                      </a:r>
                      <a:r>
                        <a:rPr lang="en-NZ" sz="1050" dirty="0"/>
                        <a:t> likely to agree that it is important that NZOA supports digital media </a:t>
                      </a:r>
                    </a:p>
                    <a:p>
                      <a:pPr marL="0" marR="0" lvl="0" indent="0" algn="ctr" defTabSz="914400" rtl="0" eaLnBrk="1" fontAlgn="auto" latinLnBrk="0" hangingPunct="1">
                        <a:lnSpc>
                          <a:spcPct val="100000"/>
                        </a:lnSpc>
                        <a:spcBef>
                          <a:spcPts val="0"/>
                        </a:spcBef>
                        <a:spcAft>
                          <a:spcPts val="0"/>
                        </a:spcAft>
                        <a:buClrTx/>
                        <a:buSzTx/>
                        <a:buFontTx/>
                        <a:buNone/>
                        <a:tabLst/>
                        <a:defRPr/>
                      </a:pPr>
                      <a:r>
                        <a:rPr lang="en-NZ" sz="1050" dirty="0"/>
                        <a:t>(50% vs. 58%)</a:t>
                      </a:r>
                    </a:p>
                    <a:p>
                      <a:pPr algn="ctr"/>
                      <a:endParaRPr lang="en-NZ"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129558361"/>
                  </a:ext>
                </a:extLst>
              </a:tr>
            </a:tbl>
          </a:graphicData>
        </a:graphic>
      </p:graphicFrame>
      <p:graphicFrame>
        <p:nvGraphicFramePr>
          <p:cNvPr id="29" name="Table 28">
            <a:extLst>
              <a:ext uri="{FF2B5EF4-FFF2-40B4-BE49-F238E27FC236}">
                <a16:creationId xmlns:a16="http://schemas.microsoft.com/office/drawing/2014/main" xmlns="" id="{B50319BB-02EA-4CE0-9999-F0B3FBEA2B86}"/>
              </a:ext>
            </a:extLst>
          </p:cNvPr>
          <p:cNvGraphicFramePr>
            <a:graphicFrameLocks noGrp="1"/>
          </p:cNvGraphicFramePr>
          <p:nvPr>
            <p:extLst>
              <p:ext uri="{D42A27DB-BD31-4B8C-83A1-F6EECF244321}">
                <p14:modId xmlns:p14="http://schemas.microsoft.com/office/powerpoint/2010/main" val="1167970682"/>
              </p:ext>
            </p:extLst>
          </p:nvPr>
        </p:nvGraphicFramePr>
        <p:xfrm>
          <a:off x="4580304" y="2597496"/>
          <a:ext cx="2160000" cy="1855922"/>
        </p:xfrm>
        <a:graphic>
          <a:graphicData uri="http://schemas.openxmlformats.org/drawingml/2006/table">
            <a:tbl>
              <a:tblPr>
                <a:tableStyleId>{5C22544A-7EE6-4342-B048-85BDC9FD1C3A}</a:tableStyleId>
              </a:tblPr>
              <a:tblGrid>
                <a:gridCol w="2160000">
                  <a:extLst>
                    <a:ext uri="{9D8B030D-6E8A-4147-A177-3AD203B41FA5}">
                      <a16:colId xmlns:a16="http://schemas.microsoft.com/office/drawing/2014/main" xmlns="" val="3130655999"/>
                    </a:ext>
                  </a:extLst>
                </a:gridCol>
              </a:tblGrid>
              <a:tr h="894819">
                <a:tc>
                  <a:txBody>
                    <a:bodyPr/>
                    <a:lstStyle/>
                    <a:p>
                      <a:pPr algn="ctr"/>
                      <a:r>
                        <a:rPr lang="en-NZ" sz="1050" b="1" u="sng" dirty="0"/>
                        <a:t>Less</a:t>
                      </a:r>
                      <a:r>
                        <a:rPr lang="en-NZ" sz="1050" dirty="0"/>
                        <a:t> likely to agree that it is important that NZOA supports local music and artists </a:t>
                      </a:r>
                    </a:p>
                    <a:p>
                      <a:pPr algn="ctr"/>
                      <a:r>
                        <a:rPr lang="en-NZ" sz="1050" dirty="0"/>
                        <a:t>(76% vs. 81%)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122425151"/>
                  </a:ext>
                </a:extLst>
              </a:tr>
              <a:tr h="961103">
                <a:tc>
                  <a:txBody>
                    <a:bodyPr/>
                    <a:lstStyle/>
                    <a:p>
                      <a:pPr algn="ctr"/>
                      <a:r>
                        <a:rPr lang="en-NZ" sz="1050" b="1" u="sng" dirty="0"/>
                        <a:t>Less</a:t>
                      </a:r>
                      <a:r>
                        <a:rPr lang="en-NZ" sz="1050" dirty="0"/>
                        <a:t> likely to agree that it is important that NZOA supports community broadcasting </a:t>
                      </a:r>
                    </a:p>
                    <a:p>
                      <a:pPr algn="ctr"/>
                      <a:r>
                        <a:rPr lang="en-NZ" sz="1050" dirty="0"/>
                        <a:t>(70% vs. 76%)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152886429"/>
                  </a:ext>
                </a:extLst>
              </a:tr>
            </a:tbl>
          </a:graphicData>
        </a:graphic>
      </p:graphicFrame>
      <p:graphicFrame>
        <p:nvGraphicFramePr>
          <p:cNvPr id="30" name="Table 29">
            <a:extLst>
              <a:ext uri="{FF2B5EF4-FFF2-40B4-BE49-F238E27FC236}">
                <a16:creationId xmlns:a16="http://schemas.microsoft.com/office/drawing/2014/main" xmlns="" id="{106AF17D-1F4D-4FAA-8951-D318E9E591D9}"/>
              </a:ext>
            </a:extLst>
          </p:cNvPr>
          <p:cNvGraphicFramePr>
            <a:graphicFrameLocks noGrp="1"/>
          </p:cNvGraphicFramePr>
          <p:nvPr>
            <p:extLst>
              <p:ext uri="{D42A27DB-BD31-4B8C-83A1-F6EECF244321}">
                <p14:modId xmlns:p14="http://schemas.microsoft.com/office/powerpoint/2010/main" val="382047058"/>
              </p:ext>
            </p:extLst>
          </p:nvPr>
        </p:nvGraphicFramePr>
        <p:xfrm>
          <a:off x="8628069" y="2629201"/>
          <a:ext cx="2160000" cy="1855922"/>
        </p:xfrm>
        <a:graphic>
          <a:graphicData uri="http://schemas.openxmlformats.org/drawingml/2006/table">
            <a:tbl>
              <a:tblPr>
                <a:tableStyleId>{5C22544A-7EE6-4342-B048-85BDC9FD1C3A}</a:tableStyleId>
              </a:tblPr>
              <a:tblGrid>
                <a:gridCol w="2160000">
                  <a:extLst>
                    <a:ext uri="{9D8B030D-6E8A-4147-A177-3AD203B41FA5}">
                      <a16:colId xmlns:a16="http://schemas.microsoft.com/office/drawing/2014/main" xmlns="" val="3582204872"/>
                    </a:ext>
                  </a:extLst>
                </a:gridCol>
              </a:tblGrid>
              <a:tr h="894819">
                <a:tc>
                  <a:txBody>
                    <a:bodyPr/>
                    <a:lstStyle/>
                    <a:p>
                      <a:pPr algn="ctr"/>
                      <a:r>
                        <a:rPr lang="en-NZ" sz="1050" b="1" u="sng" dirty="0"/>
                        <a:t>More</a:t>
                      </a:r>
                      <a:r>
                        <a:rPr lang="en-NZ" sz="1050" dirty="0"/>
                        <a:t> likely to agree that it is important that NZOA supports local music and artists </a:t>
                      </a:r>
                    </a:p>
                    <a:p>
                      <a:pPr algn="ctr"/>
                      <a:r>
                        <a:rPr lang="en-NZ" sz="1050" dirty="0"/>
                        <a:t>(87% vs 81%)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668912898"/>
                  </a:ext>
                </a:extLst>
              </a:tr>
              <a:tr h="961103">
                <a:tc>
                  <a:txBody>
                    <a:bodyPr/>
                    <a:lstStyle/>
                    <a:p>
                      <a:pPr algn="ctr"/>
                      <a:r>
                        <a:rPr lang="en-NZ" sz="1050" b="1" u="sng" dirty="0"/>
                        <a:t>More</a:t>
                      </a:r>
                      <a:r>
                        <a:rPr lang="en-NZ" sz="1050" dirty="0"/>
                        <a:t> likely to agree that it is important that NZOA supports community broadcasting</a:t>
                      </a:r>
                    </a:p>
                    <a:p>
                      <a:pPr algn="ctr"/>
                      <a:r>
                        <a:rPr lang="en-NZ" sz="1050" dirty="0"/>
                        <a:t> (80% vs. 76%)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338276046"/>
                  </a:ext>
                </a:extLst>
              </a:tr>
            </a:tbl>
          </a:graphicData>
        </a:graphic>
      </p:graphicFrame>
      <p:sp>
        <p:nvSpPr>
          <p:cNvPr id="31" name="Rectangle 30">
            <a:extLst>
              <a:ext uri="{FF2B5EF4-FFF2-40B4-BE49-F238E27FC236}">
                <a16:creationId xmlns:a16="http://schemas.microsoft.com/office/drawing/2014/main" xmlns="" id="{7A87C004-D52F-4DBE-BF9C-BD4F70542CF9}"/>
              </a:ext>
            </a:extLst>
          </p:cNvPr>
          <p:cNvSpPr/>
          <p:nvPr/>
        </p:nvSpPr>
        <p:spPr>
          <a:xfrm>
            <a:off x="4580304" y="5292176"/>
            <a:ext cx="6266052" cy="415498"/>
          </a:xfrm>
          <a:prstGeom prst="rect">
            <a:avLst/>
          </a:prstGeom>
        </p:spPr>
        <p:txBody>
          <a:bodyPr wrap="square">
            <a:spAutoFit/>
          </a:bodyPr>
          <a:lstStyle/>
          <a:p>
            <a:pPr algn="ctr"/>
            <a:r>
              <a:rPr lang="en-NZ" sz="1050" b="1" u="sng" dirty="0"/>
              <a:t>More</a:t>
            </a:r>
            <a:r>
              <a:rPr lang="en-NZ" sz="1050" dirty="0"/>
              <a:t> likely to agree that it is important that NZOA supports digital media </a:t>
            </a:r>
          </a:p>
          <a:p>
            <a:pPr algn="ctr"/>
            <a:r>
              <a:rPr lang="en-NZ" sz="1050" dirty="0"/>
              <a:t>(67% vs. 58%)</a:t>
            </a:r>
          </a:p>
        </p:txBody>
      </p:sp>
      <p:pic>
        <p:nvPicPr>
          <p:cNvPr id="17" name="Graphic 16" descr="Cake">
            <a:extLst>
              <a:ext uri="{FF2B5EF4-FFF2-40B4-BE49-F238E27FC236}">
                <a16:creationId xmlns:a16="http://schemas.microsoft.com/office/drawing/2014/main" xmlns="" id="{FD7F04F1-18E3-4F1A-87DD-922980BFFAB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285379" y="2023788"/>
            <a:ext cx="360000" cy="360000"/>
          </a:xfrm>
          <a:prstGeom prst="rect">
            <a:avLst/>
          </a:prstGeom>
        </p:spPr>
      </p:pic>
      <p:pic>
        <p:nvPicPr>
          <p:cNvPr id="3" name="Graphic 2" descr="Male">
            <a:extLst>
              <a:ext uri="{FF2B5EF4-FFF2-40B4-BE49-F238E27FC236}">
                <a16:creationId xmlns:a16="http://schemas.microsoft.com/office/drawing/2014/main" xmlns="" id="{5F7375F6-A49A-462A-BEBE-D1C9AFFDF60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4682361" y="2069430"/>
            <a:ext cx="360000" cy="360000"/>
          </a:xfrm>
          <a:prstGeom prst="rect">
            <a:avLst/>
          </a:prstGeom>
        </p:spPr>
      </p:pic>
      <p:pic>
        <p:nvPicPr>
          <p:cNvPr id="7" name="Graphic 6" descr="Female">
            <a:extLst>
              <a:ext uri="{FF2B5EF4-FFF2-40B4-BE49-F238E27FC236}">
                <a16:creationId xmlns:a16="http://schemas.microsoft.com/office/drawing/2014/main" xmlns="" id="{3A5CAAC5-4068-40EF-98FD-591E6D196C5D}"/>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8728486" y="2076171"/>
            <a:ext cx="360000" cy="360000"/>
          </a:xfrm>
          <a:prstGeom prst="rect">
            <a:avLst/>
          </a:prstGeom>
        </p:spPr>
      </p:pic>
      <p:pic>
        <p:nvPicPr>
          <p:cNvPr id="12" name="Graphic 11" descr="Cake">
            <a:extLst>
              <a:ext uri="{FF2B5EF4-FFF2-40B4-BE49-F238E27FC236}">
                <a16:creationId xmlns:a16="http://schemas.microsoft.com/office/drawing/2014/main" xmlns="" id="{36F67426-3BC9-4EAD-9063-6EFA4EB05C4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878919" y="4675573"/>
            <a:ext cx="360000" cy="360000"/>
          </a:xfrm>
          <a:prstGeom prst="rect">
            <a:avLst/>
          </a:prstGeom>
        </p:spPr>
      </p:pic>
    </p:spTree>
    <p:extLst>
      <p:ext uri="{BB962C8B-B14F-4D97-AF65-F5344CB8AC3E}">
        <p14:creationId xmlns:p14="http://schemas.microsoft.com/office/powerpoint/2010/main" val="3420408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NZ" sz="2400" dirty="0">
                <a:latin typeface="+mj-lt"/>
              </a:rPr>
              <a:t>Objectives and Methodology</a:t>
            </a:r>
          </a:p>
        </p:txBody>
      </p:sp>
      <p:grpSp>
        <p:nvGrpSpPr>
          <p:cNvPr id="346" name="Group 345"/>
          <p:cNvGrpSpPr/>
          <p:nvPr/>
        </p:nvGrpSpPr>
        <p:grpSpPr>
          <a:xfrm>
            <a:off x="658918" y="1392195"/>
            <a:ext cx="10874165" cy="4700812"/>
            <a:chOff x="658919" y="1392195"/>
            <a:chExt cx="10874165" cy="4700812"/>
          </a:xfrm>
        </p:grpSpPr>
        <p:sp>
          <p:nvSpPr>
            <p:cNvPr id="3" name="Rectangle 2"/>
            <p:cNvSpPr/>
            <p:nvPr/>
          </p:nvSpPr>
          <p:spPr>
            <a:xfrm>
              <a:off x="658919" y="1392195"/>
              <a:ext cx="10874164" cy="1836780"/>
            </a:xfrm>
            <a:prstGeom prst="rect">
              <a:avLst/>
            </a:prstGeom>
            <a:solidFill>
              <a:sysClr val="windowText" lastClr="000000">
                <a:lumMod val="65000"/>
                <a:lumOff val="3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dirty="0">
                <a:ln>
                  <a:noFill/>
                </a:ln>
                <a:solidFill>
                  <a:prstClr val="white"/>
                </a:solidFill>
                <a:effectLst/>
                <a:uLnTx/>
                <a:uFillTx/>
                <a:ea typeface="+mn-ea"/>
                <a:cs typeface="+mn-cs"/>
              </a:endParaRPr>
            </a:p>
          </p:txBody>
        </p:sp>
        <p:cxnSp>
          <p:nvCxnSpPr>
            <p:cNvPr id="11" name="Straight Connector 10"/>
            <p:cNvCxnSpPr/>
            <p:nvPr/>
          </p:nvCxnSpPr>
          <p:spPr>
            <a:xfrm>
              <a:off x="4477370" y="1878585"/>
              <a:ext cx="0" cy="864000"/>
            </a:xfrm>
            <a:prstGeom prst="line">
              <a:avLst/>
            </a:prstGeom>
            <a:noFill/>
            <a:ln w="9525" cap="flat" cmpd="sng" algn="ctr">
              <a:solidFill>
                <a:sysClr val="window" lastClr="FFFFFF">
                  <a:alpha val="45000"/>
                </a:sysClr>
              </a:solidFill>
              <a:prstDash val="solid"/>
              <a:miter lim="800000"/>
            </a:ln>
            <a:effectLst/>
          </p:spPr>
        </p:cxnSp>
        <p:cxnSp>
          <p:nvCxnSpPr>
            <p:cNvPr id="12" name="Straight Connector 11"/>
            <p:cNvCxnSpPr/>
            <p:nvPr/>
          </p:nvCxnSpPr>
          <p:spPr>
            <a:xfrm>
              <a:off x="6784815" y="1878585"/>
              <a:ext cx="0" cy="864000"/>
            </a:xfrm>
            <a:prstGeom prst="line">
              <a:avLst/>
            </a:prstGeom>
            <a:noFill/>
            <a:ln w="9525" cap="flat" cmpd="sng" algn="ctr">
              <a:solidFill>
                <a:sysClr val="window" lastClr="FFFFFF">
                  <a:alpha val="45000"/>
                </a:sysClr>
              </a:solidFill>
              <a:prstDash val="solid"/>
              <a:miter lim="800000"/>
            </a:ln>
            <a:effectLst/>
          </p:spPr>
        </p:cxnSp>
        <p:grpSp>
          <p:nvGrpSpPr>
            <p:cNvPr id="13" name="Group 12"/>
            <p:cNvGrpSpPr/>
            <p:nvPr/>
          </p:nvGrpSpPr>
          <p:grpSpPr>
            <a:xfrm>
              <a:off x="7493800" y="2025708"/>
              <a:ext cx="3420080" cy="569754"/>
              <a:chOff x="7943168" y="1661788"/>
              <a:chExt cx="3420080" cy="569754"/>
            </a:xfrm>
          </p:grpSpPr>
          <p:sp>
            <p:nvSpPr>
              <p:cNvPr id="14" name="TextBox 13"/>
              <p:cNvSpPr txBox="1"/>
              <p:nvPr/>
            </p:nvSpPr>
            <p:spPr>
              <a:xfrm>
                <a:off x="8588466" y="1730151"/>
                <a:ext cx="1406154" cy="430887"/>
              </a:xfrm>
              <a:prstGeom prst="rect">
                <a:avLst/>
              </a:prstGeom>
              <a:noFill/>
            </p:spPr>
            <p:txBody>
              <a:bodyPr wrap="none" rtlCol="0">
                <a:spAutoFit/>
              </a:bodyPr>
              <a:lstStyle>
                <a:defPPr>
                  <a:defRPr lang="en-US"/>
                </a:defPPr>
                <a:lvl1pPr marR="0" lvl="0" indent="0" algn="ctr" defTabSz="914400" fontAlgn="auto">
                  <a:lnSpc>
                    <a:spcPct val="100000"/>
                  </a:lnSpc>
                  <a:spcBef>
                    <a:spcPts val="0"/>
                  </a:spcBef>
                  <a:spcAft>
                    <a:spcPts val="0"/>
                  </a:spcAft>
                  <a:buClrTx/>
                  <a:buSzTx/>
                  <a:buFontTx/>
                  <a:buNone/>
                  <a:tabLst/>
                  <a:defRPr kumimoji="0" sz="1100" b="0" i="0" u="none" strike="noStrike" kern="0" cap="all" spc="0" normalizeH="0">
                    <a:ln>
                      <a:noFill/>
                    </a:ln>
                    <a:solidFill>
                      <a:prstClr val="white"/>
                    </a:solidFill>
                    <a:effectLst/>
                    <a:uLnTx/>
                    <a:uFillTx/>
                    <a:latin typeface="+mj-lt"/>
                  </a:defRPr>
                </a:lvl1pPr>
              </a:lstStyle>
              <a:p>
                <a:pPr algn="l"/>
                <a:r>
                  <a:rPr lang="en-NZ" dirty="0"/>
                  <a:t>FIELDWORK DATES:  </a:t>
                </a:r>
                <a:br>
                  <a:rPr lang="en-NZ" dirty="0"/>
                </a:br>
                <a:r>
                  <a:rPr lang="en-NZ" dirty="0"/>
                  <a:t>3 APRIL - 6 May 2018</a:t>
                </a:r>
              </a:p>
            </p:txBody>
          </p:sp>
          <p:sp>
            <p:nvSpPr>
              <p:cNvPr id="15" name="Rectangle 14"/>
              <p:cNvSpPr/>
              <p:nvPr/>
            </p:nvSpPr>
            <p:spPr>
              <a:xfrm>
                <a:off x="7972239" y="1769877"/>
                <a:ext cx="418802" cy="461665"/>
              </a:xfrm>
              <a:prstGeom prst="rect">
                <a:avLst/>
              </a:prstGeom>
              <a:solidFill>
                <a:srgbClr val="E7E6E6"/>
              </a:solidFill>
              <a:ln w="9525" cap="flat" cmpd="sng" algn="ctr">
                <a:noFill/>
                <a:prstDash val="solid"/>
                <a:miter lim="800000"/>
              </a:ln>
              <a:effectLst/>
            </p:spPr>
            <p:txBody>
              <a:bodyPr rot="0" spcFirstLastPara="0" vertOverflow="overflow" horzOverflow="overflow" vert="horz" wrap="square" lIns="182880" tIns="91440" rIns="182880" bIns="91440" numCol="1" spcCol="0" rtlCol="0" fromWordArt="0" anchor="ctr" anchorCtr="0" forceAA="0" compatLnSpc="1">
                <a:prstTxWarp prst="textNoShape">
                  <a:avLst/>
                </a:prstTxWarp>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dirty="0">
                  <a:ln>
                    <a:noFill/>
                  </a:ln>
                  <a:solidFill>
                    <a:srgbClr val="537177"/>
                  </a:solidFill>
                  <a:effectLst/>
                  <a:uLnTx/>
                  <a:uFillTx/>
                </a:endParaRPr>
              </a:p>
            </p:txBody>
          </p:sp>
          <p:sp>
            <p:nvSpPr>
              <p:cNvPr id="16" name="Freeform 51"/>
              <p:cNvSpPr>
                <a:spLocks noEditPoints="1"/>
              </p:cNvSpPr>
              <p:nvPr/>
            </p:nvSpPr>
            <p:spPr bwMode="auto">
              <a:xfrm>
                <a:off x="7943168" y="1717178"/>
                <a:ext cx="463550" cy="463550"/>
              </a:xfrm>
              <a:custGeom>
                <a:avLst/>
                <a:gdLst>
                  <a:gd name="T0" fmla="*/ 33 w 292"/>
                  <a:gd name="T1" fmla="*/ 129 h 292"/>
                  <a:gd name="T2" fmla="*/ 33 w 292"/>
                  <a:gd name="T3" fmla="*/ 259 h 292"/>
                  <a:gd name="T4" fmla="*/ 259 w 292"/>
                  <a:gd name="T5" fmla="*/ 259 h 292"/>
                  <a:gd name="T6" fmla="*/ 259 w 292"/>
                  <a:gd name="T7" fmla="*/ 129 h 292"/>
                  <a:gd name="T8" fmla="*/ 33 w 292"/>
                  <a:gd name="T9" fmla="*/ 129 h 292"/>
                  <a:gd name="T10" fmla="*/ 33 w 292"/>
                  <a:gd name="T11" fmla="*/ 32 h 292"/>
                  <a:gd name="T12" fmla="*/ 49 w 292"/>
                  <a:gd name="T13" fmla="*/ 32 h 292"/>
                  <a:gd name="T14" fmla="*/ 49 w 292"/>
                  <a:gd name="T15" fmla="*/ 65 h 292"/>
                  <a:gd name="T16" fmla="*/ 101 w 292"/>
                  <a:gd name="T17" fmla="*/ 65 h 292"/>
                  <a:gd name="T18" fmla="*/ 101 w 292"/>
                  <a:gd name="T19" fmla="*/ 32 h 292"/>
                  <a:gd name="T20" fmla="*/ 191 w 292"/>
                  <a:gd name="T21" fmla="*/ 32 h 292"/>
                  <a:gd name="T22" fmla="*/ 191 w 292"/>
                  <a:gd name="T23" fmla="*/ 65 h 292"/>
                  <a:gd name="T24" fmla="*/ 243 w 292"/>
                  <a:gd name="T25" fmla="*/ 65 h 292"/>
                  <a:gd name="T26" fmla="*/ 243 w 292"/>
                  <a:gd name="T27" fmla="*/ 32 h 292"/>
                  <a:gd name="T28" fmla="*/ 259 w 292"/>
                  <a:gd name="T29" fmla="*/ 32 h 292"/>
                  <a:gd name="T30" fmla="*/ 269 w 292"/>
                  <a:gd name="T31" fmla="*/ 35 h 292"/>
                  <a:gd name="T32" fmla="*/ 279 w 292"/>
                  <a:gd name="T33" fmla="*/ 39 h 292"/>
                  <a:gd name="T34" fmla="*/ 285 w 292"/>
                  <a:gd name="T35" fmla="*/ 45 h 292"/>
                  <a:gd name="T36" fmla="*/ 289 w 292"/>
                  <a:gd name="T37" fmla="*/ 55 h 292"/>
                  <a:gd name="T38" fmla="*/ 292 w 292"/>
                  <a:gd name="T39" fmla="*/ 65 h 292"/>
                  <a:gd name="T40" fmla="*/ 292 w 292"/>
                  <a:gd name="T41" fmla="*/ 259 h 292"/>
                  <a:gd name="T42" fmla="*/ 289 w 292"/>
                  <a:gd name="T43" fmla="*/ 269 h 292"/>
                  <a:gd name="T44" fmla="*/ 285 w 292"/>
                  <a:gd name="T45" fmla="*/ 279 h 292"/>
                  <a:gd name="T46" fmla="*/ 279 w 292"/>
                  <a:gd name="T47" fmla="*/ 285 h 292"/>
                  <a:gd name="T48" fmla="*/ 269 w 292"/>
                  <a:gd name="T49" fmla="*/ 288 h 292"/>
                  <a:gd name="T50" fmla="*/ 259 w 292"/>
                  <a:gd name="T51" fmla="*/ 292 h 292"/>
                  <a:gd name="T52" fmla="*/ 33 w 292"/>
                  <a:gd name="T53" fmla="*/ 292 h 292"/>
                  <a:gd name="T54" fmla="*/ 23 w 292"/>
                  <a:gd name="T55" fmla="*/ 288 h 292"/>
                  <a:gd name="T56" fmla="*/ 13 w 292"/>
                  <a:gd name="T57" fmla="*/ 285 h 292"/>
                  <a:gd name="T58" fmla="*/ 7 w 292"/>
                  <a:gd name="T59" fmla="*/ 279 h 292"/>
                  <a:gd name="T60" fmla="*/ 3 w 292"/>
                  <a:gd name="T61" fmla="*/ 269 h 292"/>
                  <a:gd name="T62" fmla="*/ 0 w 292"/>
                  <a:gd name="T63" fmla="*/ 259 h 292"/>
                  <a:gd name="T64" fmla="*/ 0 w 292"/>
                  <a:gd name="T65" fmla="*/ 65 h 292"/>
                  <a:gd name="T66" fmla="*/ 3 w 292"/>
                  <a:gd name="T67" fmla="*/ 55 h 292"/>
                  <a:gd name="T68" fmla="*/ 7 w 292"/>
                  <a:gd name="T69" fmla="*/ 45 h 292"/>
                  <a:gd name="T70" fmla="*/ 13 w 292"/>
                  <a:gd name="T71" fmla="*/ 39 h 292"/>
                  <a:gd name="T72" fmla="*/ 23 w 292"/>
                  <a:gd name="T73" fmla="*/ 35 h 292"/>
                  <a:gd name="T74" fmla="*/ 33 w 292"/>
                  <a:gd name="T75" fmla="*/ 32 h 292"/>
                  <a:gd name="T76" fmla="*/ 208 w 292"/>
                  <a:gd name="T77" fmla="*/ 0 h 292"/>
                  <a:gd name="T78" fmla="*/ 230 w 292"/>
                  <a:gd name="T79" fmla="*/ 0 h 292"/>
                  <a:gd name="T80" fmla="*/ 230 w 292"/>
                  <a:gd name="T81" fmla="*/ 55 h 292"/>
                  <a:gd name="T82" fmla="*/ 208 w 292"/>
                  <a:gd name="T83" fmla="*/ 55 h 292"/>
                  <a:gd name="T84" fmla="*/ 208 w 292"/>
                  <a:gd name="T85" fmla="*/ 0 h 292"/>
                  <a:gd name="T86" fmla="*/ 62 w 292"/>
                  <a:gd name="T87" fmla="*/ 0 h 292"/>
                  <a:gd name="T88" fmla="*/ 84 w 292"/>
                  <a:gd name="T89" fmla="*/ 0 h 292"/>
                  <a:gd name="T90" fmla="*/ 84 w 292"/>
                  <a:gd name="T91" fmla="*/ 55 h 292"/>
                  <a:gd name="T92" fmla="*/ 62 w 292"/>
                  <a:gd name="T93" fmla="*/ 55 h 292"/>
                  <a:gd name="T94" fmla="*/ 62 w 292"/>
                  <a:gd name="T95" fmla="*/ 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92" h="292">
                    <a:moveTo>
                      <a:pt x="33" y="129"/>
                    </a:moveTo>
                    <a:lnTo>
                      <a:pt x="33" y="259"/>
                    </a:lnTo>
                    <a:lnTo>
                      <a:pt x="259" y="259"/>
                    </a:lnTo>
                    <a:lnTo>
                      <a:pt x="259" y="129"/>
                    </a:lnTo>
                    <a:lnTo>
                      <a:pt x="33" y="129"/>
                    </a:lnTo>
                    <a:close/>
                    <a:moveTo>
                      <a:pt x="33" y="32"/>
                    </a:moveTo>
                    <a:lnTo>
                      <a:pt x="49" y="32"/>
                    </a:lnTo>
                    <a:lnTo>
                      <a:pt x="49" y="65"/>
                    </a:lnTo>
                    <a:lnTo>
                      <a:pt x="101" y="65"/>
                    </a:lnTo>
                    <a:lnTo>
                      <a:pt x="101" y="32"/>
                    </a:lnTo>
                    <a:lnTo>
                      <a:pt x="191" y="32"/>
                    </a:lnTo>
                    <a:lnTo>
                      <a:pt x="191" y="65"/>
                    </a:lnTo>
                    <a:lnTo>
                      <a:pt x="243" y="65"/>
                    </a:lnTo>
                    <a:lnTo>
                      <a:pt x="243" y="32"/>
                    </a:lnTo>
                    <a:lnTo>
                      <a:pt x="259" y="32"/>
                    </a:lnTo>
                    <a:lnTo>
                      <a:pt x="269" y="35"/>
                    </a:lnTo>
                    <a:lnTo>
                      <a:pt x="279" y="39"/>
                    </a:lnTo>
                    <a:lnTo>
                      <a:pt x="285" y="45"/>
                    </a:lnTo>
                    <a:lnTo>
                      <a:pt x="289" y="55"/>
                    </a:lnTo>
                    <a:lnTo>
                      <a:pt x="292" y="65"/>
                    </a:lnTo>
                    <a:lnTo>
                      <a:pt x="292" y="259"/>
                    </a:lnTo>
                    <a:lnTo>
                      <a:pt x="289" y="269"/>
                    </a:lnTo>
                    <a:lnTo>
                      <a:pt x="285" y="279"/>
                    </a:lnTo>
                    <a:lnTo>
                      <a:pt x="279" y="285"/>
                    </a:lnTo>
                    <a:lnTo>
                      <a:pt x="269" y="288"/>
                    </a:lnTo>
                    <a:lnTo>
                      <a:pt x="259" y="292"/>
                    </a:lnTo>
                    <a:lnTo>
                      <a:pt x="33" y="292"/>
                    </a:lnTo>
                    <a:lnTo>
                      <a:pt x="23" y="288"/>
                    </a:lnTo>
                    <a:lnTo>
                      <a:pt x="13" y="285"/>
                    </a:lnTo>
                    <a:lnTo>
                      <a:pt x="7" y="279"/>
                    </a:lnTo>
                    <a:lnTo>
                      <a:pt x="3" y="269"/>
                    </a:lnTo>
                    <a:lnTo>
                      <a:pt x="0" y="259"/>
                    </a:lnTo>
                    <a:lnTo>
                      <a:pt x="0" y="65"/>
                    </a:lnTo>
                    <a:lnTo>
                      <a:pt x="3" y="55"/>
                    </a:lnTo>
                    <a:lnTo>
                      <a:pt x="7" y="45"/>
                    </a:lnTo>
                    <a:lnTo>
                      <a:pt x="13" y="39"/>
                    </a:lnTo>
                    <a:lnTo>
                      <a:pt x="23" y="35"/>
                    </a:lnTo>
                    <a:lnTo>
                      <a:pt x="33" y="32"/>
                    </a:lnTo>
                    <a:close/>
                    <a:moveTo>
                      <a:pt x="208" y="0"/>
                    </a:moveTo>
                    <a:lnTo>
                      <a:pt x="230" y="0"/>
                    </a:lnTo>
                    <a:lnTo>
                      <a:pt x="230" y="55"/>
                    </a:lnTo>
                    <a:lnTo>
                      <a:pt x="208" y="55"/>
                    </a:lnTo>
                    <a:lnTo>
                      <a:pt x="208" y="0"/>
                    </a:lnTo>
                    <a:close/>
                    <a:moveTo>
                      <a:pt x="62" y="0"/>
                    </a:moveTo>
                    <a:lnTo>
                      <a:pt x="84" y="0"/>
                    </a:lnTo>
                    <a:lnTo>
                      <a:pt x="84" y="55"/>
                    </a:lnTo>
                    <a:lnTo>
                      <a:pt x="62" y="55"/>
                    </a:lnTo>
                    <a:lnTo>
                      <a:pt x="62" y="0"/>
                    </a:lnTo>
                    <a:close/>
                  </a:path>
                </a:pathLst>
              </a:custGeom>
              <a:solidFill>
                <a:srgbClr val="E7E6E6">
                  <a:lumMod val="75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dirty="0">
                  <a:ln>
                    <a:noFill/>
                  </a:ln>
                  <a:solidFill>
                    <a:srgbClr val="000000"/>
                  </a:solidFill>
                  <a:effectLst/>
                  <a:uLnTx/>
                  <a:uFillTx/>
                </a:endParaRPr>
              </a:p>
            </p:txBody>
          </p:sp>
          <p:cxnSp>
            <p:nvCxnSpPr>
              <p:cNvPr id="17" name="Straight Connector 16"/>
              <p:cNvCxnSpPr/>
              <p:nvPr/>
            </p:nvCxnSpPr>
            <p:spPr>
              <a:xfrm>
                <a:off x="8629710" y="2229401"/>
                <a:ext cx="2733538" cy="0"/>
              </a:xfrm>
              <a:prstGeom prst="line">
                <a:avLst/>
              </a:prstGeom>
              <a:noFill/>
              <a:ln w="9525" cap="flat" cmpd="sng" algn="ctr">
                <a:solidFill>
                  <a:sysClr val="window" lastClr="FFFFFF">
                    <a:alpha val="45000"/>
                  </a:sysClr>
                </a:solidFill>
                <a:prstDash val="solid"/>
                <a:miter lim="800000"/>
              </a:ln>
              <a:effectLst/>
            </p:spPr>
          </p:cxnSp>
          <p:cxnSp>
            <p:nvCxnSpPr>
              <p:cNvPr id="18" name="Straight Connector 17"/>
              <p:cNvCxnSpPr/>
              <p:nvPr/>
            </p:nvCxnSpPr>
            <p:spPr>
              <a:xfrm>
                <a:off x="8578987" y="1661788"/>
                <a:ext cx="2733538" cy="0"/>
              </a:xfrm>
              <a:prstGeom prst="line">
                <a:avLst/>
              </a:prstGeom>
              <a:noFill/>
              <a:ln w="9525" cap="flat" cmpd="sng" algn="ctr">
                <a:solidFill>
                  <a:sysClr val="window" lastClr="FFFFFF">
                    <a:alpha val="45000"/>
                  </a:sysClr>
                </a:solidFill>
                <a:prstDash val="solid"/>
                <a:miter lim="800000"/>
              </a:ln>
              <a:effectLst/>
            </p:spPr>
          </p:cxnSp>
        </p:grpSp>
        <p:sp>
          <p:nvSpPr>
            <p:cNvPr id="19" name="Rectangle 18"/>
            <p:cNvSpPr/>
            <p:nvPr/>
          </p:nvSpPr>
          <p:spPr>
            <a:xfrm>
              <a:off x="658919" y="3321007"/>
              <a:ext cx="2399871" cy="2772000"/>
            </a:xfrm>
            <a:prstGeom prst="rect">
              <a:avLst/>
            </a:prstGeom>
            <a:solidFill>
              <a:srgbClr val="E7E6E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dirty="0">
                <a:ln>
                  <a:noFill/>
                </a:ln>
                <a:solidFill>
                  <a:prstClr val="white"/>
                </a:solidFill>
                <a:effectLst/>
                <a:uLnTx/>
                <a:uFillTx/>
                <a:ea typeface="+mn-ea"/>
                <a:cs typeface="+mn-cs"/>
              </a:endParaRPr>
            </a:p>
          </p:txBody>
        </p:sp>
        <p:sp>
          <p:nvSpPr>
            <p:cNvPr id="21" name="Rectangle 20"/>
            <p:cNvSpPr/>
            <p:nvPr/>
          </p:nvSpPr>
          <p:spPr>
            <a:xfrm>
              <a:off x="3139712" y="3321007"/>
              <a:ext cx="8393372" cy="2772000"/>
            </a:xfrm>
            <a:prstGeom prst="rect">
              <a:avLst/>
            </a:prstGeom>
            <a:solidFill>
              <a:srgbClr val="E7E6E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dirty="0">
                <a:ln>
                  <a:noFill/>
                </a:ln>
                <a:solidFill>
                  <a:prstClr val="white"/>
                </a:solidFill>
                <a:effectLst/>
                <a:uLnTx/>
                <a:uFillTx/>
                <a:ea typeface="+mn-ea"/>
                <a:cs typeface="+mn-cs"/>
              </a:endParaRPr>
            </a:p>
          </p:txBody>
        </p:sp>
        <p:grpSp>
          <p:nvGrpSpPr>
            <p:cNvPr id="22" name="Group 4"/>
            <p:cNvGrpSpPr>
              <a:grpSpLocks noChangeAspect="1"/>
            </p:cNvGrpSpPr>
            <p:nvPr/>
          </p:nvGrpSpPr>
          <p:grpSpPr bwMode="auto">
            <a:xfrm>
              <a:off x="5186355" y="1662052"/>
              <a:ext cx="889475" cy="1297067"/>
              <a:chOff x="2063" y="498"/>
              <a:chExt cx="886" cy="1292"/>
            </a:xfrm>
            <a:solidFill>
              <a:sysClr val="window" lastClr="FFFFFF"/>
            </a:solidFill>
          </p:grpSpPr>
          <p:grpSp>
            <p:nvGrpSpPr>
              <p:cNvPr id="23" name="Group 205"/>
              <p:cNvGrpSpPr>
                <a:grpSpLocks/>
              </p:cNvGrpSpPr>
              <p:nvPr/>
            </p:nvGrpSpPr>
            <p:grpSpPr bwMode="auto">
              <a:xfrm>
                <a:off x="2063" y="989"/>
                <a:ext cx="761" cy="801"/>
                <a:chOff x="2063" y="989"/>
                <a:chExt cx="761" cy="801"/>
              </a:xfrm>
              <a:grpFill/>
            </p:grpSpPr>
            <p:sp>
              <p:nvSpPr>
                <p:cNvPr id="137" name="Rectangle 6"/>
                <p:cNvSpPr>
                  <a:spLocks noChangeArrowheads="1"/>
                </p:cNvSpPr>
                <p:nvPr/>
              </p:nvSpPr>
              <p:spPr bwMode="auto">
                <a:xfrm>
                  <a:off x="2152" y="1772"/>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38" name="Rectangle 7"/>
                <p:cNvSpPr>
                  <a:spLocks noChangeArrowheads="1"/>
                </p:cNvSpPr>
                <p:nvPr/>
              </p:nvSpPr>
              <p:spPr bwMode="auto">
                <a:xfrm>
                  <a:off x="2188" y="1776"/>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39" name="Rectangle 8"/>
                <p:cNvSpPr>
                  <a:spLocks noChangeArrowheads="1"/>
                </p:cNvSpPr>
                <p:nvPr/>
              </p:nvSpPr>
              <p:spPr bwMode="auto">
                <a:xfrm>
                  <a:off x="2179" y="1737"/>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40" name="Rectangle 9"/>
                <p:cNvSpPr>
                  <a:spLocks noChangeArrowheads="1"/>
                </p:cNvSpPr>
                <p:nvPr/>
              </p:nvSpPr>
              <p:spPr bwMode="auto">
                <a:xfrm>
                  <a:off x="2156" y="1745"/>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41" name="Rectangle 10"/>
                <p:cNvSpPr>
                  <a:spLocks noChangeArrowheads="1"/>
                </p:cNvSpPr>
                <p:nvPr/>
              </p:nvSpPr>
              <p:spPr bwMode="auto">
                <a:xfrm>
                  <a:off x="2210" y="1706"/>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42" name="Rectangle 11"/>
                <p:cNvSpPr>
                  <a:spLocks noChangeArrowheads="1"/>
                </p:cNvSpPr>
                <p:nvPr/>
              </p:nvSpPr>
              <p:spPr bwMode="auto">
                <a:xfrm>
                  <a:off x="2242" y="1706"/>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43" name="Rectangle 12"/>
                <p:cNvSpPr>
                  <a:spLocks noChangeArrowheads="1"/>
                </p:cNvSpPr>
                <p:nvPr/>
              </p:nvSpPr>
              <p:spPr bwMode="auto">
                <a:xfrm>
                  <a:off x="2277" y="1710"/>
                  <a:ext cx="17"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44" name="Rectangle 13"/>
                <p:cNvSpPr>
                  <a:spLocks noChangeArrowheads="1"/>
                </p:cNvSpPr>
                <p:nvPr/>
              </p:nvSpPr>
              <p:spPr bwMode="auto">
                <a:xfrm>
                  <a:off x="2156" y="1714"/>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45" name="Rectangle 14"/>
                <p:cNvSpPr>
                  <a:spLocks noChangeArrowheads="1"/>
                </p:cNvSpPr>
                <p:nvPr/>
              </p:nvSpPr>
              <p:spPr bwMode="auto">
                <a:xfrm>
                  <a:off x="2188" y="1714"/>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46" name="Rectangle 15"/>
                <p:cNvSpPr>
                  <a:spLocks noChangeArrowheads="1"/>
                </p:cNvSpPr>
                <p:nvPr/>
              </p:nvSpPr>
              <p:spPr bwMode="auto">
                <a:xfrm>
                  <a:off x="2312" y="1714"/>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47" name="Rectangle 16"/>
                <p:cNvSpPr>
                  <a:spLocks noChangeArrowheads="1"/>
                </p:cNvSpPr>
                <p:nvPr/>
              </p:nvSpPr>
              <p:spPr bwMode="auto">
                <a:xfrm>
                  <a:off x="2117" y="1674"/>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48" name="Rectangle 17"/>
                <p:cNvSpPr>
                  <a:spLocks noChangeArrowheads="1"/>
                </p:cNvSpPr>
                <p:nvPr/>
              </p:nvSpPr>
              <p:spPr bwMode="auto">
                <a:xfrm>
                  <a:off x="2148" y="1674"/>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49" name="Rectangle 18"/>
                <p:cNvSpPr>
                  <a:spLocks noChangeArrowheads="1"/>
                </p:cNvSpPr>
                <p:nvPr/>
              </p:nvSpPr>
              <p:spPr bwMode="auto">
                <a:xfrm>
                  <a:off x="2179" y="1674"/>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50" name="Rectangle 19"/>
                <p:cNvSpPr>
                  <a:spLocks noChangeArrowheads="1"/>
                </p:cNvSpPr>
                <p:nvPr/>
              </p:nvSpPr>
              <p:spPr bwMode="auto">
                <a:xfrm>
                  <a:off x="2210" y="1674"/>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51" name="Rectangle 20"/>
                <p:cNvSpPr>
                  <a:spLocks noChangeArrowheads="1"/>
                </p:cNvSpPr>
                <p:nvPr/>
              </p:nvSpPr>
              <p:spPr bwMode="auto">
                <a:xfrm>
                  <a:off x="2242" y="1674"/>
                  <a:ext cx="25"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52" name="Rectangle 21"/>
                <p:cNvSpPr>
                  <a:spLocks noChangeArrowheads="1"/>
                </p:cNvSpPr>
                <p:nvPr/>
              </p:nvSpPr>
              <p:spPr bwMode="auto">
                <a:xfrm>
                  <a:off x="2273" y="1674"/>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53" name="Rectangle 22"/>
                <p:cNvSpPr>
                  <a:spLocks noChangeArrowheads="1"/>
                </p:cNvSpPr>
                <p:nvPr/>
              </p:nvSpPr>
              <p:spPr bwMode="auto">
                <a:xfrm>
                  <a:off x="2090" y="1679"/>
                  <a:ext cx="17"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54" name="Rectangle 23"/>
                <p:cNvSpPr>
                  <a:spLocks noChangeArrowheads="1"/>
                </p:cNvSpPr>
                <p:nvPr/>
              </p:nvSpPr>
              <p:spPr bwMode="auto">
                <a:xfrm>
                  <a:off x="2308" y="1679"/>
                  <a:ext cx="18"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55" name="Rectangle 24"/>
                <p:cNvSpPr>
                  <a:spLocks noChangeArrowheads="1"/>
                </p:cNvSpPr>
                <p:nvPr/>
              </p:nvSpPr>
              <p:spPr bwMode="auto">
                <a:xfrm>
                  <a:off x="2086" y="1644"/>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56" name="Rectangle 25"/>
                <p:cNvSpPr>
                  <a:spLocks noChangeArrowheads="1"/>
                </p:cNvSpPr>
                <p:nvPr/>
              </p:nvSpPr>
              <p:spPr bwMode="auto">
                <a:xfrm>
                  <a:off x="2117" y="1644"/>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57" name="Rectangle 26"/>
                <p:cNvSpPr>
                  <a:spLocks noChangeArrowheads="1"/>
                </p:cNvSpPr>
                <p:nvPr/>
              </p:nvSpPr>
              <p:spPr bwMode="auto">
                <a:xfrm>
                  <a:off x="2148" y="1644"/>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58" name="Rectangle 27"/>
                <p:cNvSpPr>
                  <a:spLocks noChangeArrowheads="1"/>
                </p:cNvSpPr>
                <p:nvPr/>
              </p:nvSpPr>
              <p:spPr bwMode="auto">
                <a:xfrm>
                  <a:off x="2179" y="1644"/>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59" name="Rectangle 28"/>
                <p:cNvSpPr>
                  <a:spLocks noChangeArrowheads="1"/>
                </p:cNvSpPr>
                <p:nvPr/>
              </p:nvSpPr>
              <p:spPr bwMode="auto">
                <a:xfrm>
                  <a:off x="2210" y="1644"/>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60" name="Rectangle 29"/>
                <p:cNvSpPr>
                  <a:spLocks noChangeArrowheads="1"/>
                </p:cNvSpPr>
                <p:nvPr/>
              </p:nvSpPr>
              <p:spPr bwMode="auto">
                <a:xfrm>
                  <a:off x="2242" y="1644"/>
                  <a:ext cx="25"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61" name="Rectangle 30"/>
                <p:cNvSpPr>
                  <a:spLocks noChangeArrowheads="1"/>
                </p:cNvSpPr>
                <p:nvPr/>
              </p:nvSpPr>
              <p:spPr bwMode="auto">
                <a:xfrm>
                  <a:off x="2273" y="1644"/>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62" name="Rectangle 31"/>
                <p:cNvSpPr>
                  <a:spLocks noChangeArrowheads="1"/>
                </p:cNvSpPr>
                <p:nvPr/>
              </p:nvSpPr>
              <p:spPr bwMode="auto">
                <a:xfrm>
                  <a:off x="2304" y="1644"/>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63" name="Rectangle 32"/>
                <p:cNvSpPr>
                  <a:spLocks noChangeArrowheads="1"/>
                </p:cNvSpPr>
                <p:nvPr/>
              </p:nvSpPr>
              <p:spPr bwMode="auto">
                <a:xfrm>
                  <a:off x="2339" y="1648"/>
                  <a:ext cx="18"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64" name="Rectangle 33"/>
                <p:cNvSpPr>
                  <a:spLocks noChangeArrowheads="1"/>
                </p:cNvSpPr>
                <p:nvPr/>
              </p:nvSpPr>
              <p:spPr bwMode="auto">
                <a:xfrm>
                  <a:off x="2063" y="1652"/>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65" name="Rectangle 34"/>
                <p:cNvSpPr>
                  <a:spLocks noChangeArrowheads="1"/>
                </p:cNvSpPr>
                <p:nvPr/>
              </p:nvSpPr>
              <p:spPr bwMode="auto">
                <a:xfrm>
                  <a:off x="2374" y="1652"/>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66" name="Rectangle 35"/>
                <p:cNvSpPr>
                  <a:spLocks noChangeArrowheads="1"/>
                </p:cNvSpPr>
                <p:nvPr/>
              </p:nvSpPr>
              <p:spPr bwMode="auto">
                <a:xfrm>
                  <a:off x="2117" y="161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67" name="Rectangle 36"/>
                <p:cNvSpPr>
                  <a:spLocks noChangeArrowheads="1"/>
                </p:cNvSpPr>
                <p:nvPr/>
              </p:nvSpPr>
              <p:spPr bwMode="auto">
                <a:xfrm>
                  <a:off x="2148" y="161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68" name="Rectangle 37"/>
                <p:cNvSpPr>
                  <a:spLocks noChangeArrowheads="1"/>
                </p:cNvSpPr>
                <p:nvPr/>
              </p:nvSpPr>
              <p:spPr bwMode="auto">
                <a:xfrm>
                  <a:off x="2179" y="161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69" name="Rectangle 38"/>
                <p:cNvSpPr>
                  <a:spLocks noChangeArrowheads="1"/>
                </p:cNvSpPr>
                <p:nvPr/>
              </p:nvSpPr>
              <p:spPr bwMode="auto">
                <a:xfrm>
                  <a:off x="2210" y="161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70" name="Rectangle 39"/>
                <p:cNvSpPr>
                  <a:spLocks noChangeArrowheads="1"/>
                </p:cNvSpPr>
                <p:nvPr/>
              </p:nvSpPr>
              <p:spPr bwMode="auto">
                <a:xfrm>
                  <a:off x="2242" y="1612"/>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71" name="Rectangle 40"/>
                <p:cNvSpPr>
                  <a:spLocks noChangeArrowheads="1"/>
                </p:cNvSpPr>
                <p:nvPr/>
              </p:nvSpPr>
              <p:spPr bwMode="auto">
                <a:xfrm>
                  <a:off x="2273" y="161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72" name="Rectangle 41"/>
                <p:cNvSpPr>
                  <a:spLocks noChangeArrowheads="1"/>
                </p:cNvSpPr>
                <p:nvPr/>
              </p:nvSpPr>
              <p:spPr bwMode="auto">
                <a:xfrm>
                  <a:off x="2304" y="161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73" name="Rectangle 42"/>
                <p:cNvSpPr>
                  <a:spLocks noChangeArrowheads="1"/>
                </p:cNvSpPr>
                <p:nvPr/>
              </p:nvSpPr>
              <p:spPr bwMode="auto">
                <a:xfrm>
                  <a:off x="2335" y="161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74" name="Rectangle 43"/>
                <p:cNvSpPr>
                  <a:spLocks noChangeArrowheads="1"/>
                </p:cNvSpPr>
                <p:nvPr/>
              </p:nvSpPr>
              <p:spPr bwMode="auto">
                <a:xfrm>
                  <a:off x="2090" y="1617"/>
                  <a:ext cx="17"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75" name="Rectangle 44"/>
                <p:cNvSpPr>
                  <a:spLocks noChangeArrowheads="1"/>
                </p:cNvSpPr>
                <p:nvPr/>
              </p:nvSpPr>
              <p:spPr bwMode="auto">
                <a:xfrm>
                  <a:off x="2374" y="1621"/>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76" name="Rectangle 45"/>
                <p:cNvSpPr>
                  <a:spLocks noChangeArrowheads="1"/>
                </p:cNvSpPr>
                <p:nvPr/>
              </p:nvSpPr>
              <p:spPr bwMode="auto">
                <a:xfrm>
                  <a:off x="2117" y="158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77" name="Rectangle 46"/>
                <p:cNvSpPr>
                  <a:spLocks noChangeArrowheads="1"/>
                </p:cNvSpPr>
                <p:nvPr/>
              </p:nvSpPr>
              <p:spPr bwMode="auto">
                <a:xfrm>
                  <a:off x="2148" y="158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78" name="Rectangle 47"/>
                <p:cNvSpPr>
                  <a:spLocks noChangeArrowheads="1"/>
                </p:cNvSpPr>
                <p:nvPr/>
              </p:nvSpPr>
              <p:spPr bwMode="auto">
                <a:xfrm>
                  <a:off x="2179" y="158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79" name="Rectangle 48"/>
                <p:cNvSpPr>
                  <a:spLocks noChangeArrowheads="1"/>
                </p:cNvSpPr>
                <p:nvPr/>
              </p:nvSpPr>
              <p:spPr bwMode="auto">
                <a:xfrm>
                  <a:off x="2210" y="158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80" name="Rectangle 49"/>
                <p:cNvSpPr>
                  <a:spLocks noChangeArrowheads="1"/>
                </p:cNvSpPr>
                <p:nvPr/>
              </p:nvSpPr>
              <p:spPr bwMode="auto">
                <a:xfrm>
                  <a:off x="2242" y="1581"/>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81" name="Rectangle 50"/>
                <p:cNvSpPr>
                  <a:spLocks noChangeArrowheads="1"/>
                </p:cNvSpPr>
                <p:nvPr/>
              </p:nvSpPr>
              <p:spPr bwMode="auto">
                <a:xfrm>
                  <a:off x="2273" y="158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82" name="Rectangle 51"/>
                <p:cNvSpPr>
                  <a:spLocks noChangeArrowheads="1"/>
                </p:cNvSpPr>
                <p:nvPr/>
              </p:nvSpPr>
              <p:spPr bwMode="auto">
                <a:xfrm>
                  <a:off x="2304" y="158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83" name="Rectangle 52"/>
                <p:cNvSpPr>
                  <a:spLocks noChangeArrowheads="1"/>
                </p:cNvSpPr>
                <p:nvPr/>
              </p:nvSpPr>
              <p:spPr bwMode="auto">
                <a:xfrm>
                  <a:off x="2335" y="158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84" name="Rectangle 53"/>
                <p:cNvSpPr>
                  <a:spLocks noChangeArrowheads="1"/>
                </p:cNvSpPr>
                <p:nvPr/>
              </p:nvSpPr>
              <p:spPr bwMode="auto">
                <a:xfrm>
                  <a:off x="2094" y="1589"/>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85" name="Rectangle 54"/>
                <p:cNvSpPr>
                  <a:spLocks noChangeArrowheads="1"/>
                </p:cNvSpPr>
                <p:nvPr/>
              </p:nvSpPr>
              <p:spPr bwMode="auto">
                <a:xfrm>
                  <a:off x="2374" y="1589"/>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86" name="Rectangle 55"/>
                <p:cNvSpPr>
                  <a:spLocks noChangeArrowheads="1"/>
                </p:cNvSpPr>
                <p:nvPr/>
              </p:nvSpPr>
              <p:spPr bwMode="auto">
                <a:xfrm>
                  <a:off x="2148" y="155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87" name="Rectangle 56"/>
                <p:cNvSpPr>
                  <a:spLocks noChangeArrowheads="1"/>
                </p:cNvSpPr>
                <p:nvPr/>
              </p:nvSpPr>
              <p:spPr bwMode="auto">
                <a:xfrm>
                  <a:off x="2179" y="155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88" name="Rectangle 57"/>
                <p:cNvSpPr>
                  <a:spLocks noChangeArrowheads="1"/>
                </p:cNvSpPr>
                <p:nvPr/>
              </p:nvSpPr>
              <p:spPr bwMode="auto">
                <a:xfrm>
                  <a:off x="2210" y="155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89" name="Rectangle 58"/>
                <p:cNvSpPr>
                  <a:spLocks noChangeArrowheads="1"/>
                </p:cNvSpPr>
                <p:nvPr/>
              </p:nvSpPr>
              <p:spPr bwMode="auto">
                <a:xfrm>
                  <a:off x="2242" y="1550"/>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90" name="Rectangle 59"/>
                <p:cNvSpPr>
                  <a:spLocks noChangeArrowheads="1"/>
                </p:cNvSpPr>
                <p:nvPr/>
              </p:nvSpPr>
              <p:spPr bwMode="auto">
                <a:xfrm>
                  <a:off x="2273" y="155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91" name="Rectangle 60"/>
                <p:cNvSpPr>
                  <a:spLocks noChangeArrowheads="1"/>
                </p:cNvSpPr>
                <p:nvPr/>
              </p:nvSpPr>
              <p:spPr bwMode="auto">
                <a:xfrm>
                  <a:off x="2304" y="155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92" name="Rectangle 61"/>
                <p:cNvSpPr>
                  <a:spLocks noChangeArrowheads="1"/>
                </p:cNvSpPr>
                <p:nvPr/>
              </p:nvSpPr>
              <p:spPr bwMode="auto">
                <a:xfrm>
                  <a:off x="2335" y="155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93" name="Rectangle 62"/>
                <p:cNvSpPr>
                  <a:spLocks noChangeArrowheads="1"/>
                </p:cNvSpPr>
                <p:nvPr/>
              </p:nvSpPr>
              <p:spPr bwMode="auto">
                <a:xfrm>
                  <a:off x="2366" y="155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94" name="Rectangle 63"/>
                <p:cNvSpPr>
                  <a:spLocks noChangeArrowheads="1"/>
                </p:cNvSpPr>
                <p:nvPr/>
              </p:nvSpPr>
              <p:spPr bwMode="auto">
                <a:xfrm>
                  <a:off x="2121" y="1554"/>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95" name="Rectangle 64"/>
                <p:cNvSpPr>
                  <a:spLocks noChangeArrowheads="1"/>
                </p:cNvSpPr>
                <p:nvPr/>
              </p:nvSpPr>
              <p:spPr bwMode="auto">
                <a:xfrm>
                  <a:off x="2148" y="151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96" name="Rectangle 65"/>
                <p:cNvSpPr>
                  <a:spLocks noChangeArrowheads="1"/>
                </p:cNvSpPr>
                <p:nvPr/>
              </p:nvSpPr>
              <p:spPr bwMode="auto">
                <a:xfrm>
                  <a:off x="2179" y="151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97" name="Rectangle 66"/>
                <p:cNvSpPr>
                  <a:spLocks noChangeArrowheads="1"/>
                </p:cNvSpPr>
                <p:nvPr/>
              </p:nvSpPr>
              <p:spPr bwMode="auto">
                <a:xfrm>
                  <a:off x="2210" y="151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98" name="Rectangle 67"/>
                <p:cNvSpPr>
                  <a:spLocks noChangeArrowheads="1"/>
                </p:cNvSpPr>
                <p:nvPr/>
              </p:nvSpPr>
              <p:spPr bwMode="auto">
                <a:xfrm>
                  <a:off x="2242" y="1519"/>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99" name="Rectangle 68"/>
                <p:cNvSpPr>
                  <a:spLocks noChangeArrowheads="1"/>
                </p:cNvSpPr>
                <p:nvPr/>
              </p:nvSpPr>
              <p:spPr bwMode="auto">
                <a:xfrm>
                  <a:off x="2273" y="151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00" name="Rectangle 69"/>
                <p:cNvSpPr>
                  <a:spLocks noChangeArrowheads="1"/>
                </p:cNvSpPr>
                <p:nvPr/>
              </p:nvSpPr>
              <p:spPr bwMode="auto">
                <a:xfrm>
                  <a:off x="2304" y="151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01" name="Rectangle 70"/>
                <p:cNvSpPr>
                  <a:spLocks noChangeArrowheads="1"/>
                </p:cNvSpPr>
                <p:nvPr/>
              </p:nvSpPr>
              <p:spPr bwMode="auto">
                <a:xfrm>
                  <a:off x="2335" y="151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02" name="Rectangle 71"/>
                <p:cNvSpPr>
                  <a:spLocks noChangeArrowheads="1"/>
                </p:cNvSpPr>
                <p:nvPr/>
              </p:nvSpPr>
              <p:spPr bwMode="auto">
                <a:xfrm>
                  <a:off x="2366" y="151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03" name="Rectangle 72"/>
                <p:cNvSpPr>
                  <a:spLocks noChangeArrowheads="1"/>
                </p:cNvSpPr>
                <p:nvPr/>
              </p:nvSpPr>
              <p:spPr bwMode="auto">
                <a:xfrm>
                  <a:off x="2179" y="148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04" name="Rectangle 73"/>
                <p:cNvSpPr>
                  <a:spLocks noChangeArrowheads="1"/>
                </p:cNvSpPr>
                <p:nvPr/>
              </p:nvSpPr>
              <p:spPr bwMode="auto">
                <a:xfrm>
                  <a:off x="2210" y="148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05" name="Rectangle 74"/>
                <p:cNvSpPr>
                  <a:spLocks noChangeArrowheads="1"/>
                </p:cNvSpPr>
                <p:nvPr/>
              </p:nvSpPr>
              <p:spPr bwMode="auto">
                <a:xfrm>
                  <a:off x="2242" y="1488"/>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06" name="Rectangle 75"/>
                <p:cNvSpPr>
                  <a:spLocks noChangeArrowheads="1"/>
                </p:cNvSpPr>
                <p:nvPr/>
              </p:nvSpPr>
              <p:spPr bwMode="auto">
                <a:xfrm>
                  <a:off x="2273" y="148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07" name="Rectangle 76"/>
                <p:cNvSpPr>
                  <a:spLocks noChangeArrowheads="1"/>
                </p:cNvSpPr>
                <p:nvPr/>
              </p:nvSpPr>
              <p:spPr bwMode="auto">
                <a:xfrm>
                  <a:off x="2304" y="148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08" name="Rectangle 77"/>
                <p:cNvSpPr>
                  <a:spLocks noChangeArrowheads="1"/>
                </p:cNvSpPr>
                <p:nvPr/>
              </p:nvSpPr>
              <p:spPr bwMode="auto">
                <a:xfrm>
                  <a:off x="2335" y="148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09" name="Rectangle 78"/>
                <p:cNvSpPr>
                  <a:spLocks noChangeArrowheads="1"/>
                </p:cNvSpPr>
                <p:nvPr/>
              </p:nvSpPr>
              <p:spPr bwMode="auto">
                <a:xfrm>
                  <a:off x="2366" y="148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10" name="Rectangle 79"/>
                <p:cNvSpPr>
                  <a:spLocks noChangeArrowheads="1"/>
                </p:cNvSpPr>
                <p:nvPr/>
              </p:nvSpPr>
              <p:spPr bwMode="auto">
                <a:xfrm>
                  <a:off x="2156" y="1496"/>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11" name="Rectangle 80"/>
                <p:cNvSpPr>
                  <a:spLocks noChangeArrowheads="1"/>
                </p:cNvSpPr>
                <p:nvPr/>
              </p:nvSpPr>
              <p:spPr bwMode="auto">
                <a:xfrm>
                  <a:off x="2406" y="1496"/>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12" name="Rectangle 81"/>
                <p:cNvSpPr>
                  <a:spLocks noChangeArrowheads="1"/>
                </p:cNvSpPr>
                <p:nvPr/>
              </p:nvSpPr>
              <p:spPr bwMode="auto">
                <a:xfrm>
                  <a:off x="2242" y="1456"/>
                  <a:ext cx="25"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13" name="Rectangle 82"/>
                <p:cNvSpPr>
                  <a:spLocks noChangeArrowheads="1"/>
                </p:cNvSpPr>
                <p:nvPr/>
              </p:nvSpPr>
              <p:spPr bwMode="auto">
                <a:xfrm>
                  <a:off x="2273" y="145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14" name="Rectangle 83"/>
                <p:cNvSpPr>
                  <a:spLocks noChangeArrowheads="1"/>
                </p:cNvSpPr>
                <p:nvPr/>
              </p:nvSpPr>
              <p:spPr bwMode="auto">
                <a:xfrm>
                  <a:off x="2304" y="145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15" name="Rectangle 84"/>
                <p:cNvSpPr>
                  <a:spLocks noChangeArrowheads="1"/>
                </p:cNvSpPr>
                <p:nvPr/>
              </p:nvSpPr>
              <p:spPr bwMode="auto">
                <a:xfrm>
                  <a:off x="2335" y="145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16" name="Rectangle 85"/>
                <p:cNvSpPr>
                  <a:spLocks noChangeArrowheads="1"/>
                </p:cNvSpPr>
                <p:nvPr/>
              </p:nvSpPr>
              <p:spPr bwMode="auto">
                <a:xfrm>
                  <a:off x="2366" y="145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17" name="Rectangle 86"/>
                <p:cNvSpPr>
                  <a:spLocks noChangeArrowheads="1"/>
                </p:cNvSpPr>
                <p:nvPr/>
              </p:nvSpPr>
              <p:spPr bwMode="auto">
                <a:xfrm>
                  <a:off x="2397" y="145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18" name="Rectangle 87"/>
                <p:cNvSpPr>
                  <a:spLocks noChangeArrowheads="1"/>
                </p:cNvSpPr>
                <p:nvPr/>
              </p:nvSpPr>
              <p:spPr bwMode="auto">
                <a:xfrm>
                  <a:off x="2215" y="1461"/>
                  <a:ext cx="17"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19" name="Rectangle 88"/>
                <p:cNvSpPr>
                  <a:spLocks noChangeArrowheads="1"/>
                </p:cNvSpPr>
                <p:nvPr/>
              </p:nvSpPr>
              <p:spPr bwMode="auto">
                <a:xfrm>
                  <a:off x="2433" y="1461"/>
                  <a:ext cx="17"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20" name="Rectangle 89"/>
                <p:cNvSpPr>
                  <a:spLocks noChangeArrowheads="1"/>
                </p:cNvSpPr>
                <p:nvPr/>
              </p:nvSpPr>
              <p:spPr bwMode="auto">
                <a:xfrm>
                  <a:off x="2188" y="1465"/>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21" name="Rectangle 90"/>
                <p:cNvSpPr>
                  <a:spLocks noChangeArrowheads="1"/>
                </p:cNvSpPr>
                <p:nvPr/>
              </p:nvSpPr>
              <p:spPr bwMode="auto">
                <a:xfrm>
                  <a:off x="2468" y="1465"/>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22" name="Rectangle 91"/>
                <p:cNvSpPr>
                  <a:spLocks noChangeArrowheads="1"/>
                </p:cNvSpPr>
                <p:nvPr/>
              </p:nvSpPr>
              <p:spPr bwMode="auto">
                <a:xfrm>
                  <a:off x="2499" y="1465"/>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23" name="Rectangle 92"/>
                <p:cNvSpPr>
                  <a:spLocks noChangeArrowheads="1"/>
                </p:cNvSpPr>
                <p:nvPr/>
              </p:nvSpPr>
              <p:spPr bwMode="auto">
                <a:xfrm>
                  <a:off x="2273" y="142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24" name="Rectangle 93"/>
                <p:cNvSpPr>
                  <a:spLocks noChangeArrowheads="1"/>
                </p:cNvSpPr>
                <p:nvPr/>
              </p:nvSpPr>
              <p:spPr bwMode="auto">
                <a:xfrm>
                  <a:off x="2304" y="142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25" name="Rectangle 94"/>
                <p:cNvSpPr>
                  <a:spLocks noChangeArrowheads="1"/>
                </p:cNvSpPr>
                <p:nvPr/>
              </p:nvSpPr>
              <p:spPr bwMode="auto">
                <a:xfrm>
                  <a:off x="2335" y="142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26" name="Rectangle 95"/>
                <p:cNvSpPr>
                  <a:spLocks noChangeArrowheads="1"/>
                </p:cNvSpPr>
                <p:nvPr/>
              </p:nvSpPr>
              <p:spPr bwMode="auto">
                <a:xfrm>
                  <a:off x="2366" y="142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27" name="Rectangle 96"/>
                <p:cNvSpPr>
                  <a:spLocks noChangeArrowheads="1"/>
                </p:cNvSpPr>
                <p:nvPr/>
              </p:nvSpPr>
              <p:spPr bwMode="auto">
                <a:xfrm>
                  <a:off x="2397" y="142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28" name="Rectangle 97"/>
                <p:cNvSpPr>
                  <a:spLocks noChangeArrowheads="1"/>
                </p:cNvSpPr>
                <p:nvPr/>
              </p:nvSpPr>
              <p:spPr bwMode="auto">
                <a:xfrm>
                  <a:off x="2428" y="1425"/>
                  <a:ext cx="27"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29" name="Rectangle 98"/>
                <p:cNvSpPr>
                  <a:spLocks noChangeArrowheads="1"/>
                </p:cNvSpPr>
                <p:nvPr/>
              </p:nvSpPr>
              <p:spPr bwMode="auto">
                <a:xfrm>
                  <a:off x="2460" y="142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30" name="Rectangle 99"/>
                <p:cNvSpPr>
                  <a:spLocks noChangeArrowheads="1"/>
                </p:cNvSpPr>
                <p:nvPr/>
              </p:nvSpPr>
              <p:spPr bwMode="auto">
                <a:xfrm>
                  <a:off x="2495" y="1429"/>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31" name="Rectangle 100"/>
                <p:cNvSpPr>
                  <a:spLocks noChangeArrowheads="1"/>
                </p:cNvSpPr>
                <p:nvPr/>
              </p:nvSpPr>
              <p:spPr bwMode="auto">
                <a:xfrm>
                  <a:off x="2250" y="1434"/>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32" name="Rectangle 101"/>
                <p:cNvSpPr>
                  <a:spLocks noChangeArrowheads="1"/>
                </p:cNvSpPr>
                <p:nvPr/>
              </p:nvSpPr>
              <p:spPr bwMode="auto">
                <a:xfrm>
                  <a:off x="2304" y="139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33" name="Rectangle 102"/>
                <p:cNvSpPr>
                  <a:spLocks noChangeArrowheads="1"/>
                </p:cNvSpPr>
                <p:nvPr/>
              </p:nvSpPr>
              <p:spPr bwMode="auto">
                <a:xfrm>
                  <a:off x="2335" y="139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34" name="Rectangle 103"/>
                <p:cNvSpPr>
                  <a:spLocks noChangeArrowheads="1"/>
                </p:cNvSpPr>
                <p:nvPr/>
              </p:nvSpPr>
              <p:spPr bwMode="auto">
                <a:xfrm>
                  <a:off x="2366" y="139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35" name="Rectangle 104"/>
                <p:cNvSpPr>
                  <a:spLocks noChangeArrowheads="1"/>
                </p:cNvSpPr>
                <p:nvPr/>
              </p:nvSpPr>
              <p:spPr bwMode="auto">
                <a:xfrm>
                  <a:off x="2397" y="139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36" name="Rectangle 105"/>
                <p:cNvSpPr>
                  <a:spLocks noChangeArrowheads="1"/>
                </p:cNvSpPr>
                <p:nvPr/>
              </p:nvSpPr>
              <p:spPr bwMode="auto">
                <a:xfrm>
                  <a:off x="2428" y="1394"/>
                  <a:ext cx="27"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37" name="Rectangle 106"/>
                <p:cNvSpPr>
                  <a:spLocks noChangeArrowheads="1"/>
                </p:cNvSpPr>
                <p:nvPr/>
              </p:nvSpPr>
              <p:spPr bwMode="auto">
                <a:xfrm>
                  <a:off x="2460" y="139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38" name="Rectangle 107"/>
                <p:cNvSpPr>
                  <a:spLocks noChangeArrowheads="1"/>
                </p:cNvSpPr>
                <p:nvPr/>
              </p:nvSpPr>
              <p:spPr bwMode="auto">
                <a:xfrm>
                  <a:off x="2281" y="1402"/>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39" name="Rectangle 108"/>
                <p:cNvSpPr>
                  <a:spLocks noChangeArrowheads="1"/>
                </p:cNvSpPr>
                <p:nvPr/>
              </p:nvSpPr>
              <p:spPr bwMode="auto">
                <a:xfrm>
                  <a:off x="2499" y="1402"/>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40" name="Rectangle 109"/>
                <p:cNvSpPr>
                  <a:spLocks noChangeArrowheads="1"/>
                </p:cNvSpPr>
                <p:nvPr/>
              </p:nvSpPr>
              <p:spPr bwMode="auto">
                <a:xfrm>
                  <a:off x="2335" y="1363"/>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41" name="Rectangle 110"/>
                <p:cNvSpPr>
                  <a:spLocks noChangeArrowheads="1"/>
                </p:cNvSpPr>
                <p:nvPr/>
              </p:nvSpPr>
              <p:spPr bwMode="auto">
                <a:xfrm>
                  <a:off x="2366" y="1363"/>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42" name="Rectangle 111"/>
                <p:cNvSpPr>
                  <a:spLocks noChangeArrowheads="1"/>
                </p:cNvSpPr>
                <p:nvPr/>
              </p:nvSpPr>
              <p:spPr bwMode="auto">
                <a:xfrm>
                  <a:off x="2397" y="1363"/>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43" name="Rectangle 112"/>
                <p:cNvSpPr>
                  <a:spLocks noChangeArrowheads="1"/>
                </p:cNvSpPr>
                <p:nvPr/>
              </p:nvSpPr>
              <p:spPr bwMode="auto">
                <a:xfrm>
                  <a:off x="2428" y="1363"/>
                  <a:ext cx="27"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44" name="Rectangle 113"/>
                <p:cNvSpPr>
                  <a:spLocks noChangeArrowheads="1"/>
                </p:cNvSpPr>
                <p:nvPr/>
              </p:nvSpPr>
              <p:spPr bwMode="auto">
                <a:xfrm>
                  <a:off x="2460" y="1363"/>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45" name="Rectangle 114"/>
                <p:cNvSpPr>
                  <a:spLocks noChangeArrowheads="1"/>
                </p:cNvSpPr>
                <p:nvPr/>
              </p:nvSpPr>
              <p:spPr bwMode="auto">
                <a:xfrm>
                  <a:off x="2491" y="1363"/>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46" name="Rectangle 115"/>
                <p:cNvSpPr>
                  <a:spLocks noChangeArrowheads="1"/>
                </p:cNvSpPr>
                <p:nvPr/>
              </p:nvSpPr>
              <p:spPr bwMode="auto">
                <a:xfrm>
                  <a:off x="2312" y="1371"/>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47" name="Rectangle 116"/>
                <p:cNvSpPr>
                  <a:spLocks noChangeArrowheads="1"/>
                </p:cNvSpPr>
                <p:nvPr/>
              </p:nvSpPr>
              <p:spPr bwMode="auto">
                <a:xfrm>
                  <a:off x="2530" y="1371"/>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48" name="Rectangle 117"/>
                <p:cNvSpPr>
                  <a:spLocks noChangeArrowheads="1"/>
                </p:cNvSpPr>
                <p:nvPr/>
              </p:nvSpPr>
              <p:spPr bwMode="auto">
                <a:xfrm>
                  <a:off x="2366" y="133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49" name="Rectangle 118"/>
                <p:cNvSpPr>
                  <a:spLocks noChangeArrowheads="1"/>
                </p:cNvSpPr>
                <p:nvPr/>
              </p:nvSpPr>
              <p:spPr bwMode="auto">
                <a:xfrm>
                  <a:off x="2397" y="133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50" name="Rectangle 119"/>
                <p:cNvSpPr>
                  <a:spLocks noChangeArrowheads="1"/>
                </p:cNvSpPr>
                <p:nvPr/>
              </p:nvSpPr>
              <p:spPr bwMode="auto">
                <a:xfrm>
                  <a:off x="2428" y="1332"/>
                  <a:ext cx="27"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51" name="Rectangle 120"/>
                <p:cNvSpPr>
                  <a:spLocks noChangeArrowheads="1"/>
                </p:cNvSpPr>
                <p:nvPr/>
              </p:nvSpPr>
              <p:spPr bwMode="auto">
                <a:xfrm>
                  <a:off x="2460" y="133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52" name="Rectangle 121"/>
                <p:cNvSpPr>
                  <a:spLocks noChangeArrowheads="1"/>
                </p:cNvSpPr>
                <p:nvPr/>
              </p:nvSpPr>
              <p:spPr bwMode="auto">
                <a:xfrm>
                  <a:off x="2491" y="133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53" name="Rectangle 122"/>
                <p:cNvSpPr>
                  <a:spLocks noChangeArrowheads="1"/>
                </p:cNvSpPr>
                <p:nvPr/>
              </p:nvSpPr>
              <p:spPr bwMode="auto">
                <a:xfrm>
                  <a:off x="2522" y="133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54" name="Rectangle 123"/>
                <p:cNvSpPr>
                  <a:spLocks noChangeArrowheads="1"/>
                </p:cNvSpPr>
                <p:nvPr/>
              </p:nvSpPr>
              <p:spPr bwMode="auto">
                <a:xfrm>
                  <a:off x="2343" y="1340"/>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55" name="Rectangle 124"/>
                <p:cNvSpPr>
                  <a:spLocks noChangeArrowheads="1"/>
                </p:cNvSpPr>
                <p:nvPr/>
              </p:nvSpPr>
              <p:spPr bwMode="auto">
                <a:xfrm>
                  <a:off x="2397" y="1300"/>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56" name="Rectangle 125"/>
                <p:cNvSpPr>
                  <a:spLocks noChangeArrowheads="1"/>
                </p:cNvSpPr>
                <p:nvPr/>
              </p:nvSpPr>
              <p:spPr bwMode="auto">
                <a:xfrm>
                  <a:off x="2428" y="1300"/>
                  <a:ext cx="27"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57" name="Rectangle 126"/>
                <p:cNvSpPr>
                  <a:spLocks noChangeArrowheads="1"/>
                </p:cNvSpPr>
                <p:nvPr/>
              </p:nvSpPr>
              <p:spPr bwMode="auto">
                <a:xfrm>
                  <a:off x="2460" y="1300"/>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58" name="Rectangle 127"/>
                <p:cNvSpPr>
                  <a:spLocks noChangeArrowheads="1"/>
                </p:cNvSpPr>
                <p:nvPr/>
              </p:nvSpPr>
              <p:spPr bwMode="auto">
                <a:xfrm>
                  <a:off x="2491" y="1300"/>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59" name="Rectangle 128"/>
                <p:cNvSpPr>
                  <a:spLocks noChangeArrowheads="1"/>
                </p:cNvSpPr>
                <p:nvPr/>
              </p:nvSpPr>
              <p:spPr bwMode="auto">
                <a:xfrm>
                  <a:off x="2522" y="1300"/>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60" name="Rectangle 129"/>
                <p:cNvSpPr>
                  <a:spLocks noChangeArrowheads="1"/>
                </p:cNvSpPr>
                <p:nvPr/>
              </p:nvSpPr>
              <p:spPr bwMode="auto">
                <a:xfrm>
                  <a:off x="2370" y="1305"/>
                  <a:ext cx="18"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61" name="Rectangle 130"/>
                <p:cNvSpPr>
                  <a:spLocks noChangeArrowheads="1"/>
                </p:cNvSpPr>
                <p:nvPr/>
              </p:nvSpPr>
              <p:spPr bwMode="auto">
                <a:xfrm>
                  <a:off x="2557" y="1305"/>
                  <a:ext cx="18"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62" name="Rectangle 131"/>
                <p:cNvSpPr>
                  <a:spLocks noChangeArrowheads="1"/>
                </p:cNvSpPr>
                <p:nvPr/>
              </p:nvSpPr>
              <p:spPr bwMode="auto">
                <a:xfrm>
                  <a:off x="2397" y="1270"/>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63" name="Rectangle 132"/>
                <p:cNvSpPr>
                  <a:spLocks noChangeArrowheads="1"/>
                </p:cNvSpPr>
                <p:nvPr/>
              </p:nvSpPr>
              <p:spPr bwMode="auto">
                <a:xfrm>
                  <a:off x="2428" y="1270"/>
                  <a:ext cx="27"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64" name="Rectangle 133"/>
                <p:cNvSpPr>
                  <a:spLocks noChangeArrowheads="1"/>
                </p:cNvSpPr>
                <p:nvPr/>
              </p:nvSpPr>
              <p:spPr bwMode="auto">
                <a:xfrm>
                  <a:off x="2460" y="1270"/>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65" name="Rectangle 134"/>
                <p:cNvSpPr>
                  <a:spLocks noChangeArrowheads="1"/>
                </p:cNvSpPr>
                <p:nvPr/>
              </p:nvSpPr>
              <p:spPr bwMode="auto">
                <a:xfrm>
                  <a:off x="2491" y="1270"/>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66" name="Rectangle 135"/>
                <p:cNvSpPr>
                  <a:spLocks noChangeArrowheads="1"/>
                </p:cNvSpPr>
                <p:nvPr/>
              </p:nvSpPr>
              <p:spPr bwMode="auto">
                <a:xfrm>
                  <a:off x="2522" y="1270"/>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67" name="Rectangle 136"/>
                <p:cNvSpPr>
                  <a:spLocks noChangeArrowheads="1"/>
                </p:cNvSpPr>
                <p:nvPr/>
              </p:nvSpPr>
              <p:spPr bwMode="auto">
                <a:xfrm>
                  <a:off x="2553" y="1270"/>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68" name="Rectangle 137"/>
                <p:cNvSpPr>
                  <a:spLocks noChangeArrowheads="1"/>
                </p:cNvSpPr>
                <p:nvPr/>
              </p:nvSpPr>
              <p:spPr bwMode="auto">
                <a:xfrm>
                  <a:off x="2374" y="1278"/>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69" name="Rectangle 138"/>
                <p:cNvSpPr>
                  <a:spLocks noChangeArrowheads="1"/>
                </p:cNvSpPr>
                <p:nvPr/>
              </p:nvSpPr>
              <p:spPr bwMode="auto">
                <a:xfrm>
                  <a:off x="2592" y="1278"/>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70" name="Rectangle 139"/>
                <p:cNvSpPr>
                  <a:spLocks noChangeArrowheads="1"/>
                </p:cNvSpPr>
                <p:nvPr/>
              </p:nvSpPr>
              <p:spPr bwMode="auto">
                <a:xfrm>
                  <a:off x="2428" y="1238"/>
                  <a:ext cx="27"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71" name="Rectangle 140"/>
                <p:cNvSpPr>
                  <a:spLocks noChangeArrowheads="1"/>
                </p:cNvSpPr>
                <p:nvPr/>
              </p:nvSpPr>
              <p:spPr bwMode="auto">
                <a:xfrm>
                  <a:off x="2460" y="123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72" name="Rectangle 141"/>
                <p:cNvSpPr>
                  <a:spLocks noChangeArrowheads="1"/>
                </p:cNvSpPr>
                <p:nvPr/>
              </p:nvSpPr>
              <p:spPr bwMode="auto">
                <a:xfrm>
                  <a:off x="2491" y="123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73" name="Rectangle 142"/>
                <p:cNvSpPr>
                  <a:spLocks noChangeArrowheads="1"/>
                </p:cNvSpPr>
                <p:nvPr/>
              </p:nvSpPr>
              <p:spPr bwMode="auto">
                <a:xfrm>
                  <a:off x="2522" y="123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74" name="Rectangle 143"/>
                <p:cNvSpPr>
                  <a:spLocks noChangeArrowheads="1"/>
                </p:cNvSpPr>
                <p:nvPr/>
              </p:nvSpPr>
              <p:spPr bwMode="auto">
                <a:xfrm>
                  <a:off x="2553" y="123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75" name="Rectangle 144"/>
                <p:cNvSpPr>
                  <a:spLocks noChangeArrowheads="1"/>
                </p:cNvSpPr>
                <p:nvPr/>
              </p:nvSpPr>
              <p:spPr bwMode="auto">
                <a:xfrm>
                  <a:off x="2406" y="1246"/>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76" name="Rectangle 145"/>
                <p:cNvSpPr>
                  <a:spLocks noChangeArrowheads="1"/>
                </p:cNvSpPr>
                <p:nvPr/>
              </p:nvSpPr>
              <p:spPr bwMode="auto">
                <a:xfrm>
                  <a:off x="2592" y="1246"/>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77" name="Rectangle 146"/>
                <p:cNvSpPr>
                  <a:spLocks noChangeArrowheads="1"/>
                </p:cNvSpPr>
                <p:nvPr/>
              </p:nvSpPr>
              <p:spPr bwMode="auto">
                <a:xfrm>
                  <a:off x="2655" y="1246"/>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78" name="Rectangle 147"/>
                <p:cNvSpPr>
                  <a:spLocks noChangeArrowheads="1"/>
                </p:cNvSpPr>
                <p:nvPr/>
              </p:nvSpPr>
              <p:spPr bwMode="auto">
                <a:xfrm>
                  <a:off x="2686" y="1246"/>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79" name="Rectangle 148"/>
                <p:cNvSpPr>
                  <a:spLocks noChangeArrowheads="1"/>
                </p:cNvSpPr>
                <p:nvPr/>
              </p:nvSpPr>
              <p:spPr bwMode="auto">
                <a:xfrm>
                  <a:off x="2428" y="1207"/>
                  <a:ext cx="27"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80" name="Rectangle 149"/>
                <p:cNvSpPr>
                  <a:spLocks noChangeArrowheads="1"/>
                </p:cNvSpPr>
                <p:nvPr/>
              </p:nvSpPr>
              <p:spPr bwMode="auto">
                <a:xfrm>
                  <a:off x="2460" y="1207"/>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81" name="Rectangle 150"/>
                <p:cNvSpPr>
                  <a:spLocks noChangeArrowheads="1"/>
                </p:cNvSpPr>
                <p:nvPr/>
              </p:nvSpPr>
              <p:spPr bwMode="auto">
                <a:xfrm>
                  <a:off x="2491" y="1207"/>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82" name="Rectangle 151"/>
                <p:cNvSpPr>
                  <a:spLocks noChangeArrowheads="1"/>
                </p:cNvSpPr>
                <p:nvPr/>
              </p:nvSpPr>
              <p:spPr bwMode="auto">
                <a:xfrm>
                  <a:off x="2522" y="1207"/>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83" name="Rectangle 152"/>
                <p:cNvSpPr>
                  <a:spLocks noChangeArrowheads="1"/>
                </p:cNvSpPr>
                <p:nvPr/>
              </p:nvSpPr>
              <p:spPr bwMode="auto">
                <a:xfrm>
                  <a:off x="2553" y="1207"/>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84" name="Rectangle 153"/>
                <p:cNvSpPr>
                  <a:spLocks noChangeArrowheads="1"/>
                </p:cNvSpPr>
                <p:nvPr/>
              </p:nvSpPr>
              <p:spPr bwMode="auto">
                <a:xfrm>
                  <a:off x="2647" y="1207"/>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85" name="Rectangle 154"/>
                <p:cNvSpPr>
                  <a:spLocks noChangeArrowheads="1"/>
                </p:cNvSpPr>
                <p:nvPr/>
              </p:nvSpPr>
              <p:spPr bwMode="auto">
                <a:xfrm>
                  <a:off x="2678" y="1207"/>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86" name="Rectangle 155"/>
                <p:cNvSpPr>
                  <a:spLocks noChangeArrowheads="1"/>
                </p:cNvSpPr>
                <p:nvPr/>
              </p:nvSpPr>
              <p:spPr bwMode="auto">
                <a:xfrm>
                  <a:off x="2619" y="1211"/>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87" name="Rectangle 156"/>
                <p:cNvSpPr>
                  <a:spLocks noChangeArrowheads="1"/>
                </p:cNvSpPr>
                <p:nvPr/>
              </p:nvSpPr>
              <p:spPr bwMode="auto">
                <a:xfrm>
                  <a:off x="2592" y="1215"/>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88" name="Rectangle 157"/>
                <p:cNvSpPr>
                  <a:spLocks noChangeArrowheads="1"/>
                </p:cNvSpPr>
                <p:nvPr/>
              </p:nvSpPr>
              <p:spPr bwMode="auto">
                <a:xfrm>
                  <a:off x="2717" y="1215"/>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89" name="Rectangle 158"/>
                <p:cNvSpPr>
                  <a:spLocks noChangeArrowheads="1"/>
                </p:cNvSpPr>
                <p:nvPr/>
              </p:nvSpPr>
              <p:spPr bwMode="auto">
                <a:xfrm>
                  <a:off x="2428" y="1176"/>
                  <a:ext cx="27"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90" name="Rectangle 159"/>
                <p:cNvSpPr>
                  <a:spLocks noChangeArrowheads="1"/>
                </p:cNvSpPr>
                <p:nvPr/>
              </p:nvSpPr>
              <p:spPr bwMode="auto">
                <a:xfrm>
                  <a:off x="2460" y="1176"/>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91" name="Rectangle 160"/>
                <p:cNvSpPr>
                  <a:spLocks noChangeArrowheads="1"/>
                </p:cNvSpPr>
                <p:nvPr/>
              </p:nvSpPr>
              <p:spPr bwMode="auto">
                <a:xfrm>
                  <a:off x="2647" y="1176"/>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92" name="Rectangle 161"/>
                <p:cNvSpPr>
                  <a:spLocks noChangeArrowheads="1"/>
                </p:cNvSpPr>
                <p:nvPr/>
              </p:nvSpPr>
              <p:spPr bwMode="auto">
                <a:xfrm>
                  <a:off x="2678" y="1176"/>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93" name="Rectangle 162"/>
                <p:cNvSpPr>
                  <a:spLocks noChangeArrowheads="1"/>
                </p:cNvSpPr>
                <p:nvPr/>
              </p:nvSpPr>
              <p:spPr bwMode="auto">
                <a:xfrm>
                  <a:off x="2709" y="1176"/>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94" name="Rectangle 163"/>
                <p:cNvSpPr>
                  <a:spLocks noChangeArrowheads="1"/>
                </p:cNvSpPr>
                <p:nvPr/>
              </p:nvSpPr>
              <p:spPr bwMode="auto">
                <a:xfrm>
                  <a:off x="2495" y="1180"/>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95" name="Rectangle 164"/>
                <p:cNvSpPr>
                  <a:spLocks noChangeArrowheads="1"/>
                </p:cNvSpPr>
                <p:nvPr/>
              </p:nvSpPr>
              <p:spPr bwMode="auto">
                <a:xfrm>
                  <a:off x="2619" y="1180"/>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96" name="Rectangle 165"/>
                <p:cNvSpPr>
                  <a:spLocks noChangeArrowheads="1"/>
                </p:cNvSpPr>
                <p:nvPr/>
              </p:nvSpPr>
              <p:spPr bwMode="auto">
                <a:xfrm>
                  <a:off x="2530" y="1184"/>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97" name="Rectangle 166"/>
                <p:cNvSpPr>
                  <a:spLocks noChangeArrowheads="1"/>
                </p:cNvSpPr>
                <p:nvPr/>
              </p:nvSpPr>
              <p:spPr bwMode="auto">
                <a:xfrm>
                  <a:off x="2562" y="1184"/>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98" name="Rectangle 167"/>
                <p:cNvSpPr>
                  <a:spLocks noChangeArrowheads="1"/>
                </p:cNvSpPr>
                <p:nvPr/>
              </p:nvSpPr>
              <p:spPr bwMode="auto">
                <a:xfrm>
                  <a:off x="2748" y="1184"/>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99" name="Rectangle 168"/>
                <p:cNvSpPr>
                  <a:spLocks noChangeArrowheads="1"/>
                </p:cNvSpPr>
                <p:nvPr/>
              </p:nvSpPr>
              <p:spPr bwMode="auto">
                <a:xfrm>
                  <a:off x="2647" y="114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00" name="Rectangle 169"/>
                <p:cNvSpPr>
                  <a:spLocks noChangeArrowheads="1"/>
                </p:cNvSpPr>
                <p:nvPr/>
              </p:nvSpPr>
              <p:spPr bwMode="auto">
                <a:xfrm>
                  <a:off x="2678" y="114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01" name="Rectangle 170"/>
                <p:cNvSpPr>
                  <a:spLocks noChangeArrowheads="1"/>
                </p:cNvSpPr>
                <p:nvPr/>
              </p:nvSpPr>
              <p:spPr bwMode="auto">
                <a:xfrm>
                  <a:off x="2709" y="114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02" name="Rectangle 171"/>
                <p:cNvSpPr>
                  <a:spLocks noChangeArrowheads="1"/>
                </p:cNvSpPr>
                <p:nvPr/>
              </p:nvSpPr>
              <p:spPr bwMode="auto">
                <a:xfrm>
                  <a:off x="2740" y="114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03" name="Rectangle 172"/>
                <p:cNvSpPr>
                  <a:spLocks noChangeArrowheads="1"/>
                </p:cNvSpPr>
                <p:nvPr/>
              </p:nvSpPr>
              <p:spPr bwMode="auto">
                <a:xfrm>
                  <a:off x="2464" y="1149"/>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04" name="Rectangle 173"/>
                <p:cNvSpPr>
                  <a:spLocks noChangeArrowheads="1"/>
                </p:cNvSpPr>
                <p:nvPr/>
              </p:nvSpPr>
              <p:spPr bwMode="auto">
                <a:xfrm>
                  <a:off x="2437" y="1153"/>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05" name="Rectangle 174"/>
                <p:cNvSpPr>
                  <a:spLocks noChangeArrowheads="1"/>
                </p:cNvSpPr>
                <p:nvPr/>
              </p:nvSpPr>
              <p:spPr bwMode="auto">
                <a:xfrm>
                  <a:off x="2499" y="1153"/>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06" name="Rectangle 175"/>
                <p:cNvSpPr>
                  <a:spLocks noChangeArrowheads="1"/>
                </p:cNvSpPr>
                <p:nvPr/>
              </p:nvSpPr>
              <p:spPr bwMode="auto">
                <a:xfrm>
                  <a:off x="2678" y="1114"/>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07" name="Rectangle 176"/>
                <p:cNvSpPr>
                  <a:spLocks noChangeArrowheads="1"/>
                </p:cNvSpPr>
                <p:nvPr/>
              </p:nvSpPr>
              <p:spPr bwMode="auto">
                <a:xfrm>
                  <a:off x="2709" y="1114"/>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08" name="Rectangle 177"/>
                <p:cNvSpPr>
                  <a:spLocks noChangeArrowheads="1"/>
                </p:cNvSpPr>
                <p:nvPr/>
              </p:nvSpPr>
              <p:spPr bwMode="auto">
                <a:xfrm>
                  <a:off x="2740" y="1114"/>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09" name="Rectangle 178"/>
                <p:cNvSpPr>
                  <a:spLocks noChangeArrowheads="1"/>
                </p:cNvSpPr>
                <p:nvPr/>
              </p:nvSpPr>
              <p:spPr bwMode="auto">
                <a:xfrm>
                  <a:off x="2651" y="1118"/>
                  <a:ext cx="17"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10" name="Rectangle 179"/>
                <p:cNvSpPr>
                  <a:spLocks noChangeArrowheads="1"/>
                </p:cNvSpPr>
                <p:nvPr/>
              </p:nvSpPr>
              <p:spPr bwMode="auto">
                <a:xfrm>
                  <a:off x="2775" y="1118"/>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11" name="Rectangle 180"/>
                <p:cNvSpPr>
                  <a:spLocks noChangeArrowheads="1"/>
                </p:cNvSpPr>
                <p:nvPr/>
              </p:nvSpPr>
              <p:spPr bwMode="auto">
                <a:xfrm>
                  <a:off x="2678" y="1082"/>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12" name="Rectangle 181"/>
                <p:cNvSpPr>
                  <a:spLocks noChangeArrowheads="1"/>
                </p:cNvSpPr>
                <p:nvPr/>
              </p:nvSpPr>
              <p:spPr bwMode="auto">
                <a:xfrm>
                  <a:off x="2709" y="1082"/>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13" name="Rectangle 182"/>
                <p:cNvSpPr>
                  <a:spLocks noChangeArrowheads="1"/>
                </p:cNvSpPr>
                <p:nvPr/>
              </p:nvSpPr>
              <p:spPr bwMode="auto">
                <a:xfrm>
                  <a:off x="2740" y="1082"/>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14" name="Rectangle 183"/>
                <p:cNvSpPr>
                  <a:spLocks noChangeArrowheads="1"/>
                </p:cNvSpPr>
                <p:nvPr/>
              </p:nvSpPr>
              <p:spPr bwMode="auto">
                <a:xfrm>
                  <a:off x="2771" y="1082"/>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15" name="Rectangle 184"/>
                <p:cNvSpPr>
                  <a:spLocks noChangeArrowheads="1"/>
                </p:cNvSpPr>
                <p:nvPr/>
              </p:nvSpPr>
              <p:spPr bwMode="auto">
                <a:xfrm>
                  <a:off x="2651" y="1087"/>
                  <a:ext cx="17"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16" name="Rectangle 185"/>
                <p:cNvSpPr>
                  <a:spLocks noChangeArrowheads="1"/>
                </p:cNvSpPr>
                <p:nvPr/>
              </p:nvSpPr>
              <p:spPr bwMode="auto">
                <a:xfrm>
                  <a:off x="2811" y="1091"/>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17" name="Rectangle 186"/>
                <p:cNvSpPr>
                  <a:spLocks noChangeArrowheads="1"/>
                </p:cNvSpPr>
                <p:nvPr/>
              </p:nvSpPr>
              <p:spPr bwMode="auto">
                <a:xfrm>
                  <a:off x="2647" y="105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18" name="Rectangle 187"/>
                <p:cNvSpPr>
                  <a:spLocks noChangeArrowheads="1"/>
                </p:cNvSpPr>
                <p:nvPr/>
              </p:nvSpPr>
              <p:spPr bwMode="auto">
                <a:xfrm>
                  <a:off x="2678" y="105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19" name="Rectangle 188"/>
                <p:cNvSpPr>
                  <a:spLocks noChangeArrowheads="1"/>
                </p:cNvSpPr>
                <p:nvPr/>
              </p:nvSpPr>
              <p:spPr bwMode="auto">
                <a:xfrm>
                  <a:off x="2709" y="105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20" name="Rectangle 189"/>
                <p:cNvSpPr>
                  <a:spLocks noChangeArrowheads="1"/>
                </p:cNvSpPr>
                <p:nvPr/>
              </p:nvSpPr>
              <p:spPr bwMode="auto">
                <a:xfrm>
                  <a:off x="2740" y="105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21" name="Rectangle 190"/>
                <p:cNvSpPr>
                  <a:spLocks noChangeArrowheads="1"/>
                </p:cNvSpPr>
                <p:nvPr/>
              </p:nvSpPr>
              <p:spPr bwMode="auto">
                <a:xfrm>
                  <a:off x="2771" y="105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22" name="Rectangle 191"/>
                <p:cNvSpPr>
                  <a:spLocks noChangeArrowheads="1"/>
                </p:cNvSpPr>
                <p:nvPr/>
              </p:nvSpPr>
              <p:spPr bwMode="auto">
                <a:xfrm>
                  <a:off x="2619" y="1055"/>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23" name="Rectangle 192"/>
                <p:cNvSpPr>
                  <a:spLocks noChangeArrowheads="1"/>
                </p:cNvSpPr>
                <p:nvPr/>
              </p:nvSpPr>
              <p:spPr bwMode="auto">
                <a:xfrm>
                  <a:off x="2807" y="1055"/>
                  <a:ext cx="17"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24" name="Rectangle 193"/>
                <p:cNvSpPr>
                  <a:spLocks noChangeArrowheads="1"/>
                </p:cNvSpPr>
                <p:nvPr/>
              </p:nvSpPr>
              <p:spPr bwMode="auto">
                <a:xfrm>
                  <a:off x="2592" y="1060"/>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25" name="Rectangle 194"/>
                <p:cNvSpPr>
                  <a:spLocks noChangeArrowheads="1"/>
                </p:cNvSpPr>
                <p:nvPr/>
              </p:nvSpPr>
              <p:spPr bwMode="auto">
                <a:xfrm>
                  <a:off x="2584" y="102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26" name="Rectangle 195"/>
                <p:cNvSpPr>
                  <a:spLocks noChangeArrowheads="1"/>
                </p:cNvSpPr>
                <p:nvPr/>
              </p:nvSpPr>
              <p:spPr bwMode="auto">
                <a:xfrm>
                  <a:off x="2616" y="1020"/>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27" name="Rectangle 196"/>
                <p:cNvSpPr>
                  <a:spLocks noChangeArrowheads="1"/>
                </p:cNvSpPr>
                <p:nvPr/>
              </p:nvSpPr>
              <p:spPr bwMode="auto">
                <a:xfrm>
                  <a:off x="2647" y="102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28" name="Rectangle 197"/>
                <p:cNvSpPr>
                  <a:spLocks noChangeArrowheads="1"/>
                </p:cNvSpPr>
                <p:nvPr/>
              </p:nvSpPr>
              <p:spPr bwMode="auto">
                <a:xfrm>
                  <a:off x="2678" y="102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29" name="Rectangle 198"/>
                <p:cNvSpPr>
                  <a:spLocks noChangeArrowheads="1"/>
                </p:cNvSpPr>
                <p:nvPr/>
              </p:nvSpPr>
              <p:spPr bwMode="auto">
                <a:xfrm>
                  <a:off x="2709" y="102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30" name="Rectangle 199"/>
                <p:cNvSpPr>
                  <a:spLocks noChangeArrowheads="1"/>
                </p:cNvSpPr>
                <p:nvPr/>
              </p:nvSpPr>
              <p:spPr bwMode="auto">
                <a:xfrm>
                  <a:off x="2740" y="102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31" name="Rectangle 200"/>
                <p:cNvSpPr>
                  <a:spLocks noChangeArrowheads="1"/>
                </p:cNvSpPr>
                <p:nvPr/>
              </p:nvSpPr>
              <p:spPr bwMode="auto">
                <a:xfrm>
                  <a:off x="2771" y="1020"/>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32" name="Rectangle 201"/>
                <p:cNvSpPr>
                  <a:spLocks noChangeArrowheads="1"/>
                </p:cNvSpPr>
                <p:nvPr/>
              </p:nvSpPr>
              <p:spPr bwMode="auto">
                <a:xfrm>
                  <a:off x="2557" y="1024"/>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33" name="Rectangle 202"/>
                <p:cNvSpPr>
                  <a:spLocks noChangeArrowheads="1"/>
                </p:cNvSpPr>
                <p:nvPr/>
              </p:nvSpPr>
              <p:spPr bwMode="auto">
                <a:xfrm>
                  <a:off x="2807" y="1024"/>
                  <a:ext cx="17"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34" name="Rectangle 203"/>
                <p:cNvSpPr>
                  <a:spLocks noChangeArrowheads="1"/>
                </p:cNvSpPr>
                <p:nvPr/>
              </p:nvSpPr>
              <p:spPr bwMode="auto">
                <a:xfrm>
                  <a:off x="2530" y="1028"/>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35" name="Rectangle 204"/>
                <p:cNvSpPr>
                  <a:spLocks noChangeArrowheads="1"/>
                </p:cNvSpPr>
                <p:nvPr/>
              </p:nvSpPr>
              <p:spPr bwMode="auto">
                <a:xfrm>
                  <a:off x="2553" y="98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grpSp>
          <p:sp>
            <p:nvSpPr>
              <p:cNvPr id="24" name="Rectangle 206"/>
              <p:cNvSpPr>
                <a:spLocks noChangeArrowheads="1"/>
              </p:cNvSpPr>
              <p:nvPr/>
            </p:nvSpPr>
            <p:spPr bwMode="auto">
              <a:xfrm>
                <a:off x="2584" y="98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5" name="Rectangle 207"/>
              <p:cNvSpPr>
                <a:spLocks noChangeArrowheads="1"/>
              </p:cNvSpPr>
              <p:nvPr/>
            </p:nvSpPr>
            <p:spPr bwMode="auto">
              <a:xfrm>
                <a:off x="2616" y="989"/>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6" name="Rectangle 208"/>
              <p:cNvSpPr>
                <a:spLocks noChangeArrowheads="1"/>
              </p:cNvSpPr>
              <p:nvPr/>
            </p:nvSpPr>
            <p:spPr bwMode="auto">
              <a:xfrm>
                <a:off x="2647" y="98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7" name="Rectangle 209"/>
              <p:cNvSpPr>
                <a:spLocks noChangeArrowheads="1"/>
              </p:cNvSpPr>
              <p:nvPr/>
            </p:nvSpPr>
            <p:spPr bwMode="auto">
              <a:xfrm>
                <a:off x="2678" y="98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8" name="Rectangle 210"/>
              <p:cNvSpPr>
                <a:spLocks noChangeArrowheads="1"/>
              </p:cNvSpPr>
              <p:nvPr/>
            </p:nvSpPr>
            <p:spPr bwMode="auto">
              <a:xfrm>
                <a:off x="2709" y="98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29" name="Rectangle 211"/>
              <p:cNvSpPr>
                <a:spLocks noChangeArrowheads="1"/>
              </p:cNvSpPr>
              <p:nvPr/>
            </p:nvSpPr>
            <p:spPr bwMode="auto">
              <a:xfrm>
                <a:off x="2740" y="98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0" name="Rectangle 212"/>
              <p:cNvSpPr>
                <a:spLocks noChangeArrowheads="1"/>
              </p:cNvSpPr>
              <p:nvPr/>
            </p:nvSpPr>
            <p:spPr bwMode="auto">
              <a:xfrm>
                <a:off x="2771" y="989"/>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1" name="Rectangle 213"/>
              <p:cNvSpPr>
                <a:spLocks noChangeArrowheads="1"/>
              </p:cNvSpPr>
              <p:nvPr/>
            </p:nvSpPr>
            <p:spPr bwMode="auto">
              <a:xfrm>
                <a:off x="2802" y="989"/>
                <a:ext cx="27"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2" name="Rectangle 214"/>
              <p:cNvSpPr>
                <a:spLocks noChangeArrowheads="1"/>
              </p:cNvSpPr>
              <p:nvPr/>
            </p:nvSpPr>
            <p:spPr bwMode="auto">
              <a:xfrm>
                <a:off x="2869" y="993"/>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3" name="Rectangle 215"/>
              <p:cNvSpPr>
                <a:spLocks noChangeArrowheads="1"/>
              </p:cNvSpPr>
              <p:nvPr/>
            </p:nvSpPr>
            <p:spPr bwMode="auto">
              <a:xfrm>
                <a:off x="2530" y="997"/>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4" name="Rectangle 216"/>
              <p:cNvSpPr>
                <a:spLocks noChangeArrowheads="1"/>
              </p:cNvSpPr>
              <p:nvPr/>
            </p:nvSpPr>
            <p:spPr bwMode="auto">
              <a:xfrm>
                <a:off x="2842" y="997"/>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5" name="Rectangle 217"/>
              <p:cNvSpPr>
                <a:spLocks noChangeArrowheads="1"/>
              </p:cNvSpPr>
              <p:nvPr/>
            </p:nvSpPr>
            <p:spPr bwMode="auto">
              <a:xfrm>
                <a:off x="2904" y="997"/>
                <a:ext cx="10"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6" name="Rectangle 218"/>
              <p:cNvSpPr>
                <a:spLocks noChangeArrowheads="1"/>
              </p:cNvSpPr>
              <p:nvPr/>
            </p:nvSpPr>
            <p:spPr bwMode="auto">
              <a:xfrm>
                <a:off x="2584" y="95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7" name="Rectangle 219"/>
              <p:cNvSpPr>
                <a:spLocks noChangeArrowheads="1"/>
              </p:cNvSpPr>
              <p:nvPr/>
            </p:nvSpPr>
            <p:spPr bwMode="auto">
              <a:xfrm>
                <a:off x="2616" y="958"/>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8" name="Rectangle 220"/>
              <p:cNvSpPr>
                <a:spLocks noChangeArrowheads="1"/>
              </p:cNvSpPr>
              <p:nvPr/>
            </p:nvSpPr>
            <p:spPr bwMode="auto">
              <a:xfrm>
                <a:off x="2647" y="95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39" name="Rectangle 221"/>
              <p:cNvSpPr>
                <a:spLocks noChangeArrowheads="1"/>
              </p:cNvSpPr>
              <p:nvPr/>
            </p:nvSpPr>
            <p:spPr bwMode="auto">
              <a:xfrm>
                <a:off x="2678" y="95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40" name="Rectangle 222"/>
              <p:cNvSpPr>
                <a:spLocks noChangeArrowheads="1"/>
              </p:cNvSpPr>
              <p:nvPr/>
            </p:nvSpPr>
            <p:spPr bwMode="auto">
              <a:xfrm>
                <a:off x="2709" y="95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41" name="Rectangle 223"/>
              <p:cNvSpPr>
                <a:spLocks noChangeArrowheads="1"/>
              </p:cNvSpPr>
              <p:nvPr/>
            </p:nvSpPr>
            <p:spPr bwMode="auto">
              <a:xfrm>
                <a:off x="2740" y="95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42" name="Rectangle 224"/>
              <p:cNvSpPr>
                <a:spLocks noChangeArrowheads="1"/>
              </p:cNvSpPr>
              <p:nvPr/>
            </p:nvSpPr>
            <p:spPr bwMode="auto">
              <a:xfrm>
                <a:off x="2771" y="95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43" name="Rectangle 225"/>
              <p:cNvSpPr>
                <a:spLocks noChangeArrowheads="1"/>
              </p:cNvSpPr>
              <p:nvPr/>
            </p:nvSpPr>
            <p:spPr bwMode="auto">
              <a:xfrm>
                <a:off x="2802" y="958"/>
                <a:ext cx="27"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44" name="Rectangle 226"/>
              <p:cNvSpPr>
                <a:spLocks noChangeArrowheads="1"/>
              </p:cNvSpPr>
              <p:nvPr/>
            </p:nvSpPr>
            <p:spPr bwMode="auto">
              <a:xfrm>
                <a:off x="2834" y="95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45" name="Rectangle 227"/>
              <p:cNvSpPr>
                <a:spLocks noChangeArrowheads="1"/>
              </p:cNvSpPr>
              <p:nvPr/>
            </p:nvSpPr>
            <p:spPr bwMode="auto">
              <a:xfrm>
                <a:off x="2865" y="95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46" name="Rectangle 228"/>
              <p:cNvSpPr>
                <a:spLocks noChangeArrowheads="1"/>
              </p:cNvSpPr>
              <p:nvPr/>
            </p:nvSpPr>
            <p:spPr bwMode="auto">
              <a:xfrm>
                <a:off x="2562" y="966"/>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47" name="Rectangle 229"/>
              <p:cNvSpPr>
                <a:spLocks noChangeArrowheads="1"/>
              </p:cNvSpPr>
              <p:nvPr/>
            </p:nvSpPr>
            <p:spPr bwMode="auto">
              <a:xfrm>
                <a:off x="2904" y="966"/>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48" name="Rectangle 230"/>
              <p:cNvSpPr>
                <a:spLocks noChangeArrowheads="1"/>
              </p:cNvSpPr>
              <p:nvPr/>
            </p:nvSpPr>
            <p:spPr bwMode="auto">
              <a:xfrm>
                <a:off x="2616" y="926"/>
                <a:ext cx="25"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49" name="Rectangle 231"/>
              <p:cNvSpPr>
                <a:spLocks noChangeArrowheads="1"/>
              </p:cNvSpPr>
              <p:nvPr/>
            </p:nvSpPr>
            <p:spPr bwMode="auto">
              <a:xfrm>
                <a:off x="2647" y="92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50" name="Rectangle 232"/>
              <p:cNvSpPr>
                <a:spLocks noChangeArrowheads="1"/>
              </p:cNvSpPr>
              <p:nvPr/>
            </p:nvSpPr>
            <p:spPr bwMode="auto">
              <a:xfrm>
                <a:off x="2678" y="92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51" name="Rectangle 233"/>
              <p:cNvSpPr>
                <a:spLocks noChangeArrowheads="1"/>
              </p:cNvSpPr>
              <p:nvPr/>
            </p:nvSpPr>
            <p:spPr bwMode="auto">
              <a:xfrm>
                <a:off x="2709" y="92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52" name="Rectangle 234"/>
              <p:cNvSpPr>
                <a:spLocks noChangeArrowheads="1"/>
              </p:cNvSpPr>
              <p:nvPr/>
            </p:nvSpPr>
            <p:spPr bwMode="auto">
              <a:xfrm>
                <a:off x="2740" y="92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53" name="Rectangle 235"/>
              <p:cNvSpPr>
                <a:spLocks noChangeArrowheads="1"/>
              </p:cNvSpPr>
              <p:nvPr/>
            </p:nvSpPr>
            <p:spPr bwMode="auto">
              <a:xfrm>
                <a:off x="2771" y="92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54" name="Rectangle 236"/>
              <p:cNvSpPr>
                <a:spLocks noChangeArrowheads="1"/>
              </p:cNvSpPr>
              <p:nvPr/>
            </p:nvSpPr>
            <p:spPr bwMode="auto">
              <a:xfrm>
                <a:off x="2802" y="926"/>
                <a:ext cx="27"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55" name="Rectangle 237"/>
              <p:cNvSpPr>
                <a:spLocks noChangeArrowheads="1"/>
              </p:cNvSpPr>
              <p:nvPr/>
            </p:nvSpPr>
            <p:spPr bwMode="auto">
              <a:xfrm>
                <a:off x="2834" y="92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56" name="Rectangle 238"/>
              <p:cNvSpPr>
                <a:spLocks noChangeArrowheads="1"/>
              </p:cNvSpPr>
              <p:nvPr/>
            </p:nvSpPr>
            <p:spPr bwMode="auto">
              <a:xfrm>
                <a:off x="2865" y="92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57" name="Rectangle 239"/>
              <p:cNvSpPr>
                <a:spLocks noChangeArrowheads="1"/>
              </p:cNvSpPr>
              <p:nvPr/>
            </p:nvSpPr>
            <p:spPr bwMode="auto">
              <a:xfrm>
                <a:off x="2896" y="926"/>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58" name="Rectangle 240"/>
              <p:cNvSpPr>
                <a:spLocks noChangeArrowheads="1"/>
              </p:cNvSpPr>
              <p:nvPr/>
            </p:nvSpPr>
            <p:spPr bwMode="auto">
              <a:xfrm>
                <a:off x="2592" y="935"/>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59" name="Rectangle 241"/>
              <p:cNvSpPr>
                <a:spLocks noChangeArrowheads="1"/>
              </p:cNvSpPr>
              <p:nvPr/>
            </p:nvSpPr>
            <p:spPr bwMode="auto">
              <a:xfrm>
                <a:off x="2936" y="935"/>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60" name="Rectangle 242"/>
              <p:cNvSpPr>
                <a:spLocks noChangeArrowheads="1"/>
              </p:cNvSpPr>
              <p:nvPr/>
            </p:nvSpPr>
            <p:spPr bwMode="auto">
              <a:xfrm>
                <a:off x="2616" y="896"/>
                <a:ext cx="25"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61" name="Rectangle 243"/>
              <p:cNvSpPr>
                <a:spLocks noChangeArrowheads="1"/>
              </p:cNvSpPr>
              <p:nvPr/>
            </p:nvSpPr>
            <p:spPr bwMode="auto">
              <a:xfrm>
                <a:off x="2647" y="896"/>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62" name="Rectangle 244"/>
              <p:cNvSpPr>
                <a:spLocks noChangeArrowheads="1"/>
              </p:cNvSpPr>
              <p:nvPr/>
            </p:nvSpPr>
            <p:spPr bwMode="auto">
              <a:xfrm>
                <a:off x="2678" y="896"/>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63" name="Rectangle 245"/>
              <p:cNvSpPr>
                <a:spLocks noChangeArrowheads="1"/>
              </p:cNvSpPr>
              <p:nvPr/>
            </p:nvSpPr>
            <p:spPr bwMode="auto">
              <a:xfrm>
                <a:off x="2709" y="896"/>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64" name="Rectangle 246"/>
              <p:cNvSpPr>
                <a:spLocks noChangeArrowheads="1"/>
              </p:cNvSpPr>
              <p:nvPr/>
            </p:nvSpPr>
            <p:spPr bwMode="auto">
              <a:xfrm>
                <a:off x="2740" y="896"/>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65" name="Rectangle 247"/>
              <p:cNvSpPr>
                <a:spLocks noChangeArrowheads="1"/>
              </p:cNvSpPr>
              <p:nvPr/>
            </p:nvSpPr>
            <p:spPr bwMode="auto">
              <a:xfrm>
                <a:off x="2771" y="896"/>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66" name="Rectangle 248"/>
              <p:cNvSpPr>
                <a:spLocks noChangeArrowheads="1"/>
              </p:cNvSpPr>
              <p:nvPr/>
            </p:nvSpPr>
            <p:spPr bwMode="auto">
              <a:xfrm>
                <a:off x="2802" y="896"/>
                <a:ext cx="27"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67" name="Rectangle 249"/>
              <p:cNvSpPr>
                <a:spLocks noChangeArrowheads="1"/>
              </p:cNvSpPr>
              <p:nvPr/>
            </p:nvSpPr>
            <p:spPr bwMode="auto">
              <a:xfrm>
                <a:off x="2834" y="896"/>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68" name="Rectangle 250"/>
              <p:cNvSpPr>
                <a:spLocks noChangeArrowheads="1"/>
              </p:cNvSpPr>
              <p:nvPr/>
            </p:nvSpPr>
            <p:spPr bwMode="auto">
              <a:xfrm>
                <a:off x="2865" y="896"/>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69" name="Rectangle 251"/>
              <p:cNvSpPr>
                <a:spLocks noChangeArrowheads="1"/>
              </p:cNvSpPr>
              <p:nvPr/>
            </p:nvSpPr>
            <p:spPr bwMode="auto">
              <a:xfrm>
                <a:off x="2896" y="896"/>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70" name="Rectangle 252"/>
              <p:cNvSpPr>
                <a:spLocks noChangeArrowheads="1"/>
              </p:cNvSpPr>
              <p:nvPr/>
            </p:nvSpPr>
            <p:spPr bwMode="auto">
              <a:xfrm>
                <a:off x="2936" y="904"/>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71" name="Rectangle 253"/>
              <p:cNvSpPr>
                <a:spLocks noChangeArrowheads="1"/>
              </p:cNvSpPr>
              <p:nvPr/>
            </p:nvSpPr>
            <p:spPr bwMode="auto">
              <a:xfrm>
                <a:off x="2616" y="864"/>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72" name="Rectangle 254"/>
              <p:cNvSpPr>
                <a:spLocks noChangeArrowheads="1"/>
              </p:cNvSpPr>
              <p:nvPr/>
            </p:nvSpPr>
            <p:spPr bwMode="auto">
              <a:xfrm>
                <a:off x="2647" y="86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73" name="Rectangle 255"/>
              <p:cNvSpPr>
                <a:spLocks noChangeArrowheads="1"/>
              </p:cNvSpPr>
              <p:nvPr/>
            </p:nvSpPr>
            <p:spPr bwMode="auto">
              <a:xfrm>
                <a:off x="2678" y="86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74" name="Rectangle 256"/>
              <p:cNvSpPr>
                <a:spLocks noChangeArrowheads="1"/>
              </p:cNvSpPr>
              <p:nvPr/>
            </p:nvSpPr>
            <p:spPr bwMode="auto">
              <a:xfrm>
                <a:off x="2709" y="86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75" name="Rectangle 257"/>
              <p:cNvSpPr>
                <a:spLocks noChangeArrowheads="1"/>
              </p:cNvSpPr>
              <p:nvPr/>
            </p:nvSpPr>
            <p:spPr bwMode="auto">
              <a:xfrm>
                <a:off x="2740" y="86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76" name="Rectangle 258"/>
              <p:cNvSpPr>
                <a:spLocks noChangeArrowheads="1"/>
              </p:cNvSpPr>
              <p:nvPr/>
            </p:nvSpPr>
            <p:spPr bwMode="auto">
              <a:xfrm>
                <a:off x="2771" y="86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77" name="Rectangle 259"/>
              <p:cNvSpPr>
                <a:spLocks noChangeArrowheads="1"/>
              </p:cNvSpPr>
              <p:nvPr/>
            </p:nvSpPr>
            <p:spPr bwMode="auto">
              <a:xfrm>
                <a:off x="2802" y="864"/>
                <a:ext cx="27"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78" name="Rectangle 260"/>
              <p:cNvSpPr>
                <a:spLocks noChangeArrowheads="1"/>
              </p:cNvSpPr>
              <p:nvPr/>
            </p:nvSpPr>
            <p:spPr bwMode="auto">
              <a:xfrm>
                <a:off x="2834" y="86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79" name="Rectangle 261"/>
              <p:cNvSpPr>
                <a:spLocks noChangeArrowheads="1"/>
              </p:cNvSpPr>
              <p:nvPr/>
            </p:nvSpPr>
            <p:spPr bwMode="auto">
              <a:xfrm>
                <a:off x="2865" y="86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80" name="Rectangle 262"/>
              <p:cNvSpPr>
                <a:spLocks noChangeArrowheads="1"/>
              </p:cNvSpPr>
              <p:nvPr/>
            </p:nvSpPr>
            <p:spPr bwMode="auto">
              <a:xfrm>
                <a:off x="2896" y="86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81" name="Rectangle 263"/>
              <p:cNvSpPr>
                <a:spLocks noChangeArrowheads="1"/>
              </p:cNvSpPr>
              <p:nvPr/>
            </p:nvSpPr>
            <p:spPr bwMode="auto">
              <a:xfrm>
                <a:off x="2931" y="868"/>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82" name="Rectangle 264"/>
              <p:cNvSpPr>
                <a:spLocks noChangeArrowheads="1"/>
              </p:cNvSpPr>
              <p:nvPr/>
            </p:nvSpPr>
            <p:spPr bwMode="auto">
              <a:xfrm>
                <a:off x="2647" y="833"/>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83" name="Rectangle 265"/>
              <p:cNvSpPr>
                <a:spLocks noChangeArrowheads="1"/>
              </p:cNvSpPr>
              <p:nvPr/>
            </p:nvSpPr>
            <p:spPr bwMode="auto">
              <a:xfrm>
                <a:off x="2678" y="833"/>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84" name="Rectangle 266"/>
              <p:cNvSpPr>
                <a:spLocks noChangeArrowheads="1"/>
              </p:cNvSpPr>
              <p:nvPr/>
            </p:nvSpPr>
            <p:spPr bwMode="auto">
              <a:xfrm>
                <a:off x="2709" y="833"/>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85" name="Rectangle 267"/>
              <p:cNvSpPr>
                <a:spLocks noChangeArrowheads="1"/>
              </p:cNvSpPr>
              <p:nvPr/>
            </p:nvSpPr>
            <p:spPr bwMode="auto">
              <a:xfrm>
                <a:off x="2896" y="833"/>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86" name="Rectangle 268"/>
              <p:cNvSpPr>
                <a:spLocks noChangeArrowheads="1"/>
              </p:cNvSpPr>
              <p:nvPr/>
            </p:nvSpPr>
            <p:spPr bwMode="auto">
              <a:xfrm>
                <a:off x="2619" y="837"/>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87" name="Rectangle 269"/>
              <p:cNvSpPr>
                <a:spLocks noChangeArrowheads="1"/>
              </p:cNvSpPr>
              <p:nvPr/>
            </p:nvSpPr>
            <p:spPr bwMode="auto">
              <a:xfrm>
                <a:off x="2744" y="837"/>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88" name="Rectangle 270"/>
              <p:cNvSpPr>
                <a:spLocks noChangeArrowheads="1"/>
              </p:cNvSpPr>
              <p:nvPr/>
            </p:nvSpPr>
            <p:spPr bwMode="auto">
              <a:xfrm>
                <a:off x="2869" y="837"/>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89" name="Rectangle 271"/>
              <p:cNvSpPr>
                <a:spLocks noChangeArrowheads="1"/>
              </p:cNvSpPr>
              <p:nvPr/>
            </p:nvSpPr>
            <p:spPr bwMode="auto">
              <a:xfrm>
                <a:off x="2931" y="837"/>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90" name="Rectangle 272"/>
              <p:cNvSpPr>
                <a:spLocks noChangeArrowheads="1"/>
              </p:cNvSpPr>
              <p:nvPr/>
            </p:nvSpPr>
            <p:spPr bwMode="auto">
              <a:xfrm>
                <a:off x="2780" y="841"/>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91" name="Rectangle 273"/>
              <p:cNvSpPr>
                <a:spLocks noChangeArrowheads="1"/>
              </p:cNvSpPr>
              <p:nvPr/>
            </p:nvSpPr>
            <p:spPr bwMode="auto">
              <a:xfrm>
                <a:off x="2616" y="802"/>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92" name="Rectangle 274"/>
              <p:cNvSpPr>
                <a:spLocks noChangeArrowheads="1"/>
              </p:cNvSpPr>
              <p:nvPr/>
            </p:nvSpPr>
            <p:spPr bwMode="auto">
              <a:xfrm>
                <a:off x="2647" y="80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93" name="Rectangle 275"/>
              <p:cNvSpPr>
                <a:spLocks noChangeArrowheads="1"/>
              </p:cNvSpPr>
              <p:nvPr/>
            </p:nvSpPr>
            <p:spPr bwMode="auto">
              <a:xfrm>
                <a:off x="2678" y="80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94" name="Rectangle 276"/>
              <p:cNvSpPr>
                <a:spLocks noChangeArrowheads="1"/>
              </p:cNvSpPr>
              <p:nvPr/>
            </p:nvSpPr>
            <p:spPr bwMode="auto">
              <a:xfrm>
                <a:off x="2709" y="802"/>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95" name="Rectangle 277"/>
              <p:cNvSpPr>
                <a:spLocks noChangeArrowheads="1"/>
              </p:cNvSpPr>
              <p:nvPr/>
            </p:nvSpPr>
            <p:spPr bwMode="auto">
              <a:xfrm>
                <a:off x="2616" y="771"/>
                <a:ext cx="25"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96" name="Rectangle 278"/>
              <p:cNvSpPr>
                <a:spLocks noChangeArrowheads="1"/>
              </p:cNvSpPr>
              <p:nvPr/>
            </p:nvSpPr>
            <p:spPr bwMode="auto">
              <a:xfrm>
                <a:off x="2647" y="77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97" name="Rectangle 279"/>
              <p:cNvSpPr>
                <a:spLocks noChangeArrowheads="1"/>
              </p:cNvSpPr>
              <p:nvPr/>
            </p:nvSpPr>
            <p:spPr bwMode="auto">
              <a:xfrm>
                <a:off x="2678" y="77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98" name="Rectangle 280"/>
              <p:cNvSpPr>
                <a:spLocks noChangeArrowheads="1"/>
              </p:cNvSpPr>
              <p:nvPr/>
            </p:nvSpPr>
            <p:spPr bwMode="auto">
              <a:xfrm>
                <a:off x="2713" y="775"/>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99" name="Rectangle 281"/>
              <p:cNvSpPr>
                <a:spLocks noChangeArrowheads="1"/>
              </p:cNvSpPr>
              <p:nvPr/>
            </p:nvSpPr>
            <p:spPr bwMode="auto">
              <a:xfrm>
                <a:off x="2592" y="779"/>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00" name="Rectangle 282"/>
              <p:cNvSpPr>
                <a:spLocks noChangeArrowheads="1"/>
              </p:cNvSpPr>
              <p:nvPr/>
            </p:nvSpPr>
            <p:spPr bwMode="auto">
              <a:xfrm>
                <a:off x="2584" y="740"/>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01" name="Rectangle 283"/>
              <p:cNvSpPr>
                <a:spLocks noChangeArrowheads="1"/>
              </p:cNvSpPr>
              <p:nvPr/>
            </p:nvSpPr>
            <p:spPr bwMode="auto">
              <a:xfrm>
                <a:off x="2616" y="740"/>
                <a:ext cx="25"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02" name="Rectangle 284"/>
              <p:cNvSpPr>
                <a:spLocks noChangeArrowheads="1"/>
              </p:cNvSpPr>
              <p:nvPr/>
            </p:nvSpPr>
            <p:spPr bwMode="auto">
              <a:xfrm>
                <a:off x="2678" y="740"/>
                <a:ext cx="26" cy="2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03" name="Rectangle 285"/>
              <p:cNvSpPr>
                <a:spLocks noChangeArrowheads="1"/>
              </p:cNvSpPr>
              <p:nvPr/>
            </p:nvSpPr>
            <p:spPr bwMode="auto">
              <a:xfrm>
                <a:off x="2655" y="748"/>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04" name="Rectangle 286"/>
              <p:cNvSpPr>
                <a:spLocks noChangeArrowheads="1"/>
              </p:cNvSpPr>
              <p:nvPr/>
            </p:nvSpPr>
            <p:spPr bwMode="auto">
              <a:xfrm>
                <a:off x="2717" y="748"/>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05" name="Rectangle 287"/>
              <p:cNvSpPr>
                <a:spLocks noChangeArrowheads="1"/>
              </p:cNvSpPr>
              <p:nvPr/>
            </p:nvSpPr>
            <p:spPr bwMode="auto">
              <a:xfrm>
                <a:off x="2584" y="708"/>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06" name="Rectangle 288"/>
              <p:cNvSpPr>
                <a:spLocks noChangeArrowheads="1"/>
              </p:cNvSpPr>
              <p:nvPr/>
            </p:nvSpPr>
            <p:spPr bwMode="auto">
              <a:xfrm>
                <a:off x="2619" y="713"/>
                <a:ext cx="18"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07" name="Rectangle 289"/>
              <p:cNvSpPr>
                <a:spLocks noChangeArrowheads="1"/>
              </p:cNvSpPr>
              <p:nvPr/>
            </p:nvSpPr>
            <p:spPr bwMode="auto">
              <a:xfrm>
                <a:off x="2682" y="713"/>
                <a:ext cx="18"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08" name="Rectangle 290"/>
              <p:cNvSpPr>
                <a:spLocks noChangeArrowheads="1"/>
              </p:cNvSpPr>
              <p:nvPr/>
            </p:nvSpPr>
            <p:spPr bwMode="auto">
              <a:xfrm>
                <a:off x="2562" y="717"/>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09" name="Rectangle 291"/>
              <p:cNvSpPr>
                <a:spLocks noChangeArrowheads="1"/>
              </p:cNvSpPr>
              <p:nvPr/>
            </p:nvSpPr>
            <p:spPr bwMode="auto">
              <a:xfrm>
                <a:off x="2655" y="717"/>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10" name="Rectangle 292"/>
              <p:cNvSpPr>
                <a:spLocks noChangeArrowheads="1"/>
              </p:cNvSpPr>
              <p:nvPr/>
            </p:nvSpPr>
            <p:spPr bwMode="auto">
              <a:xfrm>
                <a:off x="2553" y="677"/>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11" name="Rectangle 293"/>
              <p:cNvSpPr>
                <a:spLocks noChangeArrowheads="1"/>
              </p:cNvSpPr>
              <p:nvPr/>
            </p:nvSpPr>
            <p:spPr bwMode="auto">
              <a:xfrm>
                <a:off x="2584" y="677"/>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12" name="Rectangle 294"/>
              <p:cNvSpPr>
                <a:spLocks noChangeArrowheads="1"/>
              </p:cNvSpPr>
              <p:nvPr/>
            </p:nvSpPr>
            <p:spPr bwMode="auto">
              <a:xfrm>
                <a:off x="2682" y="681"/>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13" name="Rectangle 295"/>
              <p:cNvSpPr>
                <a:spLocks noChangeArrowheads="1"/>
              </p:cNvSpPr>
              <p:nvPr/>
            </p:nvSpPr>
            <p:spPr bwMode="auto">
              <a:xfrm>
                <a:off x="2530" y="686"/>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14" name="Rectangle 296"/>
              <p:cNvSpPr>
                <a:spLocks noChangeArrowheads="1"/>
              </p:cNvSpPr>
              <p:nvPr/>
            </p:nvSpPr>
            <p:spPr bwMode="auto">
              <a:xfrm>
                <a:off x="2624" y="686"/>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15" name="Rectangle 297"/>
              <p:cNvSpPr>
                <a:spLocks noChangeArrowheads="1"/>
              </p:cNvSpPr>
              <p:nvPr/>
            </p:nvSpPr>
            <p:spPr bwMode="auto">
              <a:xfrm>
                <a:off x="2655" y="686"/>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16" name="Rectangle 298"/>
              <p:cNvSpPr>
                <a:spLocks noChangeArrowheads="1"/>
              </p:cNvSpPr>
              <p:nvPr/>
            </p:nvSpPr>
            <p:spPr bwMode="auto">
              <a:xfrm>
                <a:off x="2522" y="646"/>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17" name="Rectangle 299"/>
              <p:cNvSpPr>
                <a:spLocks noChangeArrowheads="1"/>
              </p:cNvSpPr>
              <p:nvPr/>
            </p:nvSpPr>
            <p:spPr bwMode="auto">
              <a:xfrm>
                <a:off x="2553" y="646"/>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18" name="Rectangle 300"/>
              <p:cNvSpPr>
                <a:spLocks noChangeArrowheads="1"/>
              </p:cNvSpPr>
              <p:nvPr/>
            </p:nvSpPr>
            <p:spPr bwMode="auto">
              <a:xfrm>
                <a:off x="2584" y="646"/>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19" name="Rectangle 301"/>
              <p:cNvSpPr>
                <a:spLocks noChangeArrowheads="1"/>
              </p:cNvSpPr>
              <p:nvPr/>
            </p:nvSpPr>
            <p:spPr bwMode="auto">
              <a:xfrm>
                <a:off x="2522" y="61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20" name="Rectangle 302"/>
              <p:cNvSpPr>
                <a:spLocks noChangeArrowheads="1"/>
              </p:cNvSpPr>
              <p:nvPr/>
            </p:nvSpPr>
            <p:spPr bwMode="auto">
              <a:xfrm>
                <a:off x="2553" y="61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21" name="Rectangle 303"/>
              <p:cNvSpPr>
                <a:spLocks noChangeArrowheads="1"/>
              </p:cNvSpPr>
              <p:nvPr/>
            </p:nvSpPr>
            <p:spPr bwMode="auto">
              <a:xfrm>
                <a:off x="2584" y="615"/>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22" name="Rectangle 304"/>
              <p:cNvSpPr>
                <a:spLocks noChangeArrowheads="1"/>
              </p:cNvSpPr>
              <p:nvPr/>
            </p:nvSpPr>
            <p:spPr bwMode="auto">
              <a:xfrm>
                <a:off x="2495" y="619"/>
                <a:ext cx="18" cy="18"/>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23" name="Rectangle 305"/>
              <p:cNvSpPr>
                <a:spLocks noChangeArrowheads="1"/>
              </p:cNvSpPr>
              <p:nvPr/>
            </p:nvSpPr>
            <p:spPr bwMode="auto">
              <a:xfrm>
                <a:off x="2491" y="58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24" name="Rectangle 306"/>
              <p:cNvSpPr>
                <a:spLocks noChangeArrowheads="1"/>
              </p:cNvSpPr>
              <p:nvPr/>
            </p:nvSpPr>
            <p:spPr bwMode="auto">
              <a:xfrm>
                <a:off x="2522" y="58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25" name="Rectangle 307"/>
              <p:cNvSpPr>
                <a:spLocks noChangeArrowheads="1"/>
              </p:cNvSpPr>
              <p:nvPr/>
            </p:nvSpPr>
            <p:spPr bwMode="auto">
              <a:xfrm>
                <a:off x="2553" y="584"/>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26" name="Rectangle 308"/>
              <p:cNvSpPr>
                <a:spLocks noChangeArrowheads="1"/>
              </p:cNvSpPr>
              <p:nvPr/>
            </p:nvSpPr>
            <p:spPr bwMode="auto">
              <a:xfrm>
                <a:off x="2468" y="592"/>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27" name="Rectangle 309"/>
              <p:cNvSpPr>
                <a:spLocks noChangeArrowheads="1"/>
              </p:cNvSpPr>
              <p:nvPr/>
            </p:nvSpPr>
            <p:spPr bwMode="auto">
              <a:xfrm>
                <a:off x="2592" y="592"/>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28" name="Rectangle 310"/>
              <p:cNvSpPr>
                <a:spLocks noChangeArrowheads="1"/>
              </p:cNvSpPr>
              <p:nvPr/>
            </p:nvSpPr>
            <p:spPr bwMode="auto">
              <a:xfrm>
                <a:off x="2491" y="552"/>
                <a:ext cx="26" cy="2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29" name="Rectangle 311"/>
              <p:cNvSpPr>
                <a:spLocks noChangeArrowheads="1"/>
              </p:cNvSpPr>
              <p:nvPr/>
            </p:nvSpPr>
            <p:spPr bwMode="auto">
              <a:xfrm>
                <a:off x="2464" y="557"/>
                <a:ext cx="18"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30" name="Rectangle 312"/>
              <p:cNvSpPr>
                <a:spLocks noChangeArrowheads="1"/>
              </p:cNvSpPr>
              <p:nvPr/>
            </p:nvSpPr>
            <p:spPr bwMode="auto">
              <a:xfrm>
                <a:off x="2526" y="557"/>
                <a:ext cx="18" cy="1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31" name="Rectangle 313"/>
              <p:cNvSpPr>
                <a:spLocks noChangeArrowheads="1"/>
              </p:cNvSpPr>
              <p:nvPr/>
            </p:nvSpPr>
            <p:spPr bwMode="auto">
              <a:xfrm>
                <a:off x="2562" y="561"/>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32" name="Rectangle 314"/>
              <p:cNvSpPr>
                <a:spLocks noChangeArrowheads="1"/>
              </p:cNvSpPr>
              <p:nvPr/>
            </p:nvSpPr>
            <p:spPr bwMode="auto">
              <a:xfrm>
                <a:off x="2460" y="521"/>
                <a:ext cx="26" cy="26"/>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33" name="Rectangle 315"/>
              <p:cNvSpPr>
                <a:spLocks noChangeArrowheads="1"/>
              </p:cNvSpPr>
              <p:nvPr/>
            </p:nvSpPr>
            <p:spPr bwMode="auto">
              <a:xfrm>
                <a:off x="2437" y="530"/>
                <a:ext cx="9"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34" name="Rectangle 316"/>
              <p:cNvSpPr>
                <a:spLocks noChangeArrowheads="1"/>
              </p:cNvSpPr>
              <p:nvPr/>
            </p:nvSpPr>
            <p:spPr bwMode="auto">
              <a:xfrm>
                <a:off x="2499" y="530"/>
                <a:ext cx="10" cy="9"/>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35" name="Rectangle 317"/>
              <p:cNvSpPr>
                <a:spLocks noChangeArrowheads="1"/>
              </p:cNvSpPr>
              <p:nvPr/>
            </p:nvSpPr>
            <p:spPr bwMode="auto">
              <a:xfrm>
                <a:off x="2437" y="498"/>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sp>
            <p:nvSpPr>
              <p:cNvPr id="136" name="Rectangle 318"/>
              <p:cNvSpPr>
                <a:spLocks noChangeArrowheads="1"/>
              </p:cNvSpPr>
              <p:nvPr/>
            </p:nvSpPr>
            <p:spPr bwMode="auto">
              <a:xfrm>
                <a:off x="2468" y="498"/>
                <a:ext cx="9" cy="1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prstClr val="black"/>
                  </a:solidFill>
                  <a:effectLst/>
                  <a:uLnTx/>
                  <a:uFillTx/>
                </a:endParaRPr>
              </a:p>
            </p:txBody>
          </p:sp>
        </p:grpSp>
        <p:sp>
          <p:nvSpPr>
            <p:cNvPr id="336" name="Rectangle 335"/>
            <p:cNvSpPr/>
            <p:nvPr/>
          </p:nvSpPr>
          <p:spPr>
            <a:xfrm>
              <a:off x="753488" y="3852771"/>
              <a:ext cx="2005897" cy="1754326"/>
            </a:xfrm>
            <a:prstGeom prst="rect">
              <a:avLst/>
            </a:prstGeom>
          </p:spPr>
          <p:txBody>
            <a:bodyPr wrap="square">
              <a:spAutoFit/>
            </a:bodyPr>
            <a:lstStyle/>
            <a:p>
              <a:r>
                <a:rPr lang="en-NZ" sz="1200" dirty="0">
                  <a:solidFill>
                    <a:schemeClr val="tx1">
                      <a:lumMod val="75000"/>
                      <a:lumOff val="25000"/>
                    </a:schemeClr>
                  </a:solidFill>
                  <a:latin typeface="+mj-lt"/>
                </a:rPr>
                <a:t>NZ On Air commissioned Colmar Brunton to research and track New Zealanders’ understanding of: </a:t>
              </a:r>
            </a:p>
            <a:p>
              <a:pPr marL="171450" indent="-171450">
                <a:buFont typeface="Arial" panose="020B0604020202020204" pitchFamily="34" charset="0"/>
                <a:buChar char="•"/>
              </a:pPr>
              <a:r>
                <a:rPr lang="en-NZ" sz="1200" dirty="0">
                  <a:solidFill>
                    <a:schemeClr val="tx1">
                      <a:lumMod val="75000"/>
                      <a:lumOff val="25000"/>
                    </a:schemeClr>
                  </a:solidFill>
                  <a:latin typeface="+mj-lt"/>
                </a:rPr>
                <a:t>NZ On Air,</a:t>
              </a:r>
            </a:p>
            <a:p>
              <a:pPr marL="171450" indent="-171450">
                <a:buFont typeface="Arial" panose="020B0604020202020204" pitchFamily="34" charset="0"/>
                <a:buChar char="•"/>
              </a:pPr>
              <a:r>
                <a:rPr lang="en-NZ" sz="1200" dirty="0">
                  <a:solidFill>
                    <a:schemeClr val="tx1">
                      <a:lumMod val="75000"/>
                      <a:lumOff val="25000"/>
                    </a:schemeClr>
                  </a:solidFill>
                  <a:latin typeface="+mj-lt"/>
                </a:rPr>
                <a:t>NZ On Air’s role in funding local content, and </a:t>
              </a:r>
            </a:p>
            <a:p>
              <a:pPr marL="171450" indent="-171450">
                <a:buFont typeface="Arial" panose="020B0604020202020204" pitchFamily="34" charset="0"/>
                <a:buChar char="•"/>
              </a:pPr>
              <a:r>
                <a:rPr lang="en-NZ" sz="1200" dirty="0">
                  <a:solidFill>
                    <a:schemeClr val="tx1">
                      <a:lumMod val="75000"/>
                      <a:lumOff val="25000"/>
                    </a:schemeClr>
                  </a:solidFill>
                  <a:latin typeface="+mj-lt"/>
                </a:rPr>
                <a:t>their views on that content.</a:t>
              </a:r>
            </a:p>
          </p:txBody>
        </p:sp>
        <p:sp>
          <p:nvSpPr>
            <p:cNvPr id="337" name="TextBox 336"/>
            <p:cNvSpPr txBox="1"/>
            <p:nvPr/>
          </p:nvSpPr>
          <p:spPr>
            <a:xfrm>
              <a:off x="658919" y="3326645"/>
              <a:ext cx="2178367" cy="307777"/>
            </a:xfrm>
            <a:prstGeom prst="rect">
              <a:avLst/>
            </a:prstGeom>
            <a:noFill/>
          </p:spPr>
          <p:txBody>
            <a:bodyPr wrap="square" rtlCol="0">
              <a:spAutoFit/>
            </a:bodyPr>
            <a:lstStyle/>
            <a:p>
              <a:r>
                <a:rPr lang="en-NZ" sz="1400" cap="all" dirty="0">
                  <a:solidFill>
                    <a:schemeClr val="tx1">
                      <a:lumMod val="65000"/>
                      <a:lumOff val="35000"/>
                    </a:schemeClr>
                  </a:solidFill>
                </a:rPr>
                <a:t>Objectives</a:t>
              </a:r>
            </a:p>
          </p:txBody>
        </p:sp>
        <p:sp>
          <p:nvSpPr>
            <p:cNvPr id="338" name="TextBox 337"/>
            <p:cNvSpPr txBox="1"/>
            <p:nvPr/>
          </p:nvSpPr>
          <p:spPr>
            <a:xfrm>
              <a:off x="3139712" y="3326645"/>
              <a:ext cx="3206193" cy="307777"/>
            </a:xfrm>
            <a:prstGeom prst="rect">
              <a:avLst/>
            </a:prstGeom>
            <a:noFill/>
          </p:spPr>
          <p:txBody>
            <a:bodyPr wrap="square" rtlCol="0">
              <a:spAutoFit/>
            </a:bodyPr>
            <a:lstStyle/>
            <a:p>
              <a:r>
                <a:rPr lang="en-NZ" sz="1400" cap="all" dirty="0">
                  <a:solidFill>
                    <a:schemeClr val="tx1">
                      <a:lumMod val="65000"/>
                      <a:lumOff val="35000"/>
                    </a:schemeClr>
                  </a:solidFill>
                </a:rPr>
                <a:t>Methodology </a:t>
              </a:r>
            </a:p>
          </p:txBody>
        </p:sp>
        <p:sp>
          <p:nvSpPr>
            <p:cNvPr id="340" name="Rectangle 339"/>
            <p:cNvSpPr/>
            <p:nvPr/>
          </p:nvSpPr>
          <p:spPr>
            <a:xfrm>
              <a:off x="3285369" y="3852771"/>
              <a:ext cx="8051574" cy="2123658"/>
            </a:xfrm>
            <a:prstGeom prst="rect">
              <a:avLst/>
            </a:prstGeom>
          </p:spPr>
          <p:txBody>
            <a:bodyPr wrap="square">
              <a:spAutoFit/>
            </a:bodyPr>
            <a:lstStyle/>
            <a:p>
              <a:pPr marL="171450" indent="-171450">
                <a:buFont typeface="Arial" panose="020B0604020202020204" pitchFamily="34" charset="0"/>
                <a:buChar char="•"/>
              </a:pPr>
              <a:r>
                <a:rPr lang="en-NZ" sz="1200" dirty="0">
                  <a:solidFill>
                    <a:schemeClr val="tx1">
                      <a:lumMod val="75000"/>
                      <a:lumOff val="25000"/>
                    </a:schemeClr>
                  </a:solidFill>
                  <a:latin typeface="+mj-lt"/>
                </a:rPr>
                <a:t>A mixed method approach was undertaken, with 500 interviews being conducted by telephone, and 108 completed online to ensure that those without a landline were also included in the research. </a:t>
              </a:r>
            </a:p>
            <a:p>
              <a:pPr marL="171450" indent="-171450">
                <a:buFont typeface="Arial" panose="020B0604020202020204" pitchFamily="34" charset="0"/>
                <a:buChar char="•"/>
              </a:pPr>
              <a:r>
                <a:rPr lang="en-NZ" sz="1200" dirty="0">
                  <a:solidFill>
                    <a:schemeClr val="tx1">
                      <a:lumMod val="75000"/>
                      <a:lumOff val="25000"/>
                    </a:schemeClr>
                  </a:solidFill>
                  <a:latin typeface="+mj-lt"/>
                </a:rPr>
                <a:t>Random Digital Dialling was used to obtain landline telephone numbers. A random adult in the household was selected by asking to speak with the person with the next birthday. The Colmar Brunton online consumer panel was used to source New Zealanders without a landline.</a:t>
              </a:r>
            </a:p>
            <a:p>
              <a:pPr marL="171450" indent="-171450">
                <a:buFont typeface="Arial" panose="020B0604020202020204" pitchFamily="34" charset="0"/>
                <a:buChar char="•"/>
              </a:pPr>
              <a:r>
                <a:rPr lang="en-NZ" sz="1200" dirty="0">
                  <a:solidFill>
                    <a:schemeClr val="tx1">
                      <a:lumMod val="75000"/>
                      <a:lumOff val="25000"/>
                    </a:schemeClr>
                  </a:solidFill>
                  <a:latin typeface="+mj-lt"/>
                </a:rPr>
                <a:t>Interviewers used Computer Assisted Telephone Interviewing (CATI) to assist with question routing and data entry. Those who completed the survey online were sent a link to the questionnaire via email.</a:t>
              </a:r>
            </a:p>
            <a:p>
              <a:pPr marL="171450" indent="-171450">
                <a:buFont typeface="Arial" panose="020B0604020202020204" pitchFamily="34" charset="0"/>
                <a:buChar char="•"/>
              </a:pPr>
              <a:r>
                <a:rPr lang="en-NZ" sz="1200" dirty="0">
                  <a:solidFill>
                    <a:schemeClr val="tx1">
                      <a:lumMod val="75000"/>
                      <a:lumOff val="25000"/>
                    </a:schemeClr>
                  </a:solidFill>
                  <a:latin typeface="+mj-lt"/>
                </a:rPr>
                <a:t>The sample was structured and weighted to be representative of the New Zealand adult population as a whole (using 2013 Census data).</a:t>
              </a:r>
            </a:p>
            <a:p>
              <a:pPr marL="171450" indent="-171450">
                <a:buFont typeface="Arial" panose="020B0604020202020204" pitchFamily="34" charset="0"/>
                <a:buChar char="•"/>
              </a:pPr>
              <a:r>
                <a:rPr lang="en-NZ" sz="1200" dirty="0">
                  <a:solidFill>
                    <a:schemeClr val="tx1">
                      <a:lumMod val="75000"/>
                      <a:lumOff val="25000"/>
                    </a:schemeClr>
                  </a:solidFill>
                  <a:latin typeface="+mj-lt"/>
                </a:rPr>
                <a:t>Whenever differences are reported (for example an increase or decrease since last year, </a:t>
              </a:r>
              <a:r>
                <a:rPr lang="en-NZ" sz="1200">
                  <a:solidFill>
                    <a:schemeClr val="tx1">
                      <a:lumMod val="75000"/>
                      <a:lumOff val="25000"/>
                    </a:schemeClr>
                  </a:solidFill>
                  <a:latin typeface="+mj-lt"/>
                </a:rPr>
                <a:t>or previous years) </a:t>
              </a:r>
              <a:r>
                <a:rPr lang="en-NZ" sz="1200" dirty="0">
                  <a:solidFill>
                    <a:schemeClr val="tx1">
                      <a:lumMod val="75000"/>
                      <a:lumOff val="25000"/>
                    </a:schemeClr>
                  </a:solidFill>
                  <a:latin typeface="+mj-lt"/>
                </a:rPr>
                <a:t>these are statistically significant at the 95% confidence level or greater unless otherwise stated.</a:t>
              </a:r>
            </a:p>
          </p:txBody>
        </p:sp>
        <p:sp>
          <p:nvSpPr>
            <p:cNvPr id="341" name="Rectangle 340"/>
            <p:cNvSpPr/>
            <p:nvPr/>
          </p:nvSpPr>
          <p:spPr>
            <a:xfrm>
              <a:off x="8311083" y="4152175"/>
              <a:ext cx="2880000" cy="276999"/>
            </a:xfrm>
            <a:prstGeom prst="rect">
              <a:avLst/>
            </a:prstGeom>
          </p:spPr>
          <p:txBody>
            <a:bodyPr wrap="square">
              <a:spAutoFit/>
            </a:bodyPr>
            <a:lstStyle/>
            <a:p>
              <a:pPr marL="0" lvl="1" algn="ctr"/>
              <a:endParaRPr lang="en-NZ" sz="1200" dirty="0">
                <a:solidFill>
                  <a:schemeClr val="bg2">
                    <a:lumMod val="25000"/>
                  </a:schemeClr>
                </a:solidFill>
                <a:latin typeface="+mj-lt"/>
              </a:endParaRPr>
            </a:p>
          </p:txBody>
        </p:sp>
        <p:grpSp>
          <p:nvGrpSpPr>
            <p:cNvPr id="344" name="Group 343"/>
            <p:cNvGrpSpPr/>
            <p:nvPr/>
          </p:nvGrpSpPr>
          <p:grpSpPr>
            <a:xfrm>
              <a:off x="990191" y="1733424"/>
              <a:ext cx="2883407" cy="1154323"/>
              <a:chOff x="1297687" y="1761695"/>
              <a:chExt cx="2883407" cy="1154323"/>
            </a:xfrm>
          </p:grpSpPr>
          <p:grpSp>
            <p:nvGrpSpPr>
              <p:cNvPr id="4" name="Group 3"/>
              <p:cNvGrpSpPr/>
              <p:nvPr/>
            </p:nvGrpSpPr>
            <p:grpSpPr>
              <a:xfrm>
                <a:off x="1297687" y="1761695"/>
                <a:ext cx="2883407" cy="1154323"/>
                <a:chOff x="788317" y="1585384"/>
                <a:chExt cx="2883407" cy="1154323"/>
              </a:xfrm>
            </p:grpSpPr>
            <p:sp>
              <p:nvSpPr>
                <p:cNvPr id="5" name="Pie 4"/>
                <p:cNvSpPr/>
                <p:nvPr/>
              </p:nvSpPr>
              <p:spPr>
                <a:xfrm>
                  <a:off x="812611" y="1889638"/>
                  <a:ext cx="576000" cy="576000"/>
                </a:xfrm>
                <a:prstGeom prst="pie">
                  <a:avLst>
                    <a:gd name="adj1" fmla="val 16212285"/>
                    <a:gd name="adj2" fmla="val 19067874"/>
                  </a:avLst>
                </a:prstGeom>
                <a:solidFill>
                  <a:srgbClr val="E7E6E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dirty="0">
                    <a:ln>
                      <a:noFill/>
                    </a:ln>
                    <a:solidFill>
                      <a:prstClr val="black"/>
                    </a:solidFill>
                    <a:effectLst/>
                    <a:uLnTx/>
                    <a:uFillTx/>
                    <a:ea typeface="+mn-ea"/>
                    <a:cs typeface="+mn-cs"/>
                  </a:endParaRPr>
                </a:p>
              </p:txBody>
            </p:sp>
            <p:sp>
              <p:nvSpPr>
                <p:cNvPr id="6" name="Freeform 12"/>
                <p:cNvSpPr>
                  <a:spLocks noEditPoints="1"/>
                </p:cNvSpPr>
                <p:nvPr/>
              </p:nvSpPr>
              <p:spPr bwMode="auto">
                <a:xfrm>
                  <a:off x="788317" y="1766499"/>
                  <a:ext cx="624588" cy="720679"/>
                </a:xfrm>
                <a:custGeom>
                  <a:avLst/>
                  <a:gdLst>
                    <a:gd name="T0" fmla="*/ 1674 w 2107"/>
                    <a:gd name="T1" fmla="*/ 466 h 2425"/>
                    <a:gd name="T2" fmla="*/ 1822 w 2107"/>
                    <a:gd name="T3" fmla="*/ 306 h 2425"/>
                    <a:gd name="T4" fmla="*/ 1485 w 2107"/>
                    <a:gd name="T5" fmla="*/ 357 h 2425"/>
                    <a:gd name="T6" fmla="*/ 1505 w 2107"/>
                    <a:gd name="T7" fmla="*/ 419 h 2425"/>
                    <a:gd name="T8" fmla="*/ 1160 w 2107"/>
                    <a:gd name="T9" fmla="*/ 221 h 2425"/>
                    <a:gd name="T10" fmla="*/ 1235 w 2107"/>
                    <a:gd name="T11" fmla="*/ 0 h 2425"/>
                    <a:gd name="T12" fmla="*/ 871 w 2107"/>
                    <a:gd name="T13" fmla="*/ 221 h 2425"/>
                    <a:gd name="T14" fmla="*/ 946 w 2107"/>
                    <a:gd name="T15" fmla="*/ 323 h 2425"/>
                    <a:gd name="T16" fmla="*/ 579 w 2107"/>
                    <a:gd name="T17" fmla="*/ 381 h 2425"/>
                    <a:gd name="T18" fmla="*/ 515 w 2107"/>
                    <a:gd name="T19" fmla="*/ 172 h 2425"/>
                    <a:gd name="T20" fmla="*/ 390 w 2107"/>
                    <a:gd name="T21" fmla="*/ 490 h 2425"/>
                    <a:gd name="T22" fmla="*/ 455 w 2107"/>
                    <a:gd name="T23" fmla="*/ 504 h 2425"/>
                    <a:gd name="T24" fmla="*/ 1053 w 2107"/>
                    <a:gd name="T25" fmla="*/ 2425 h 2425"/>
                    <a:gd name="T26" fmla="*/ 1651 w 2107"/>
                    <a:gd name="T27" fmla="*/ 504 h 2425"/>
                    <a:gd name="T28" fmla="*/ 1443 w 2107"/>
                    <a:gd name="T29" fmla="*/ 2009 h 2425"/>
                    <a:gd name="T30" fmla="*/ 1490 w 2107"/>
                    <a:gd name="T31" fmla="*/ 2166 h 2425"/>
                    <a:gd name="T32" fmla="*/ 1077 w 2107"/>
                    <a:gd name="T33" fmla="*/ 2073 h 2425"/>
                    <a:gd name="T34" fmla="*/ 1030 w 2107"/>
                    <a:gd name="T35" fmla="*/ 2278 h 2425"/>
                    <a:gd name="T36" fmla="*/ 696 w 2107"/>
                    <a:gd name="T37" fmla="*/ 2028 h 2425"/>
                    <a:gd name="T38" fmla="*/ 583 w 2107"/>
                    <a:gd name="T39" fmla="*/ 2148 h 2425"/>
                    <a:gd name="T40" fmla="*/ 415 w 2107"/>
                    <a:gd name="T41" fmla="*/ 1761 h 2425"/>
                    <a:gd name="T42" fmla="*/ 258 w 2107"/>
                    <a:gd name="T43" fmla="*/ 1809 h 2425"/>
                    <a:gd name="T44" fmla="*/ 352 w 2107"/>
                    <a:gd name="T45" fmla="*/ 1395 h 2425"/>
                    <a:gd name="T46" fmla="*/ 146 w 2107"/>
                    <a:gd name="T47" fmla="*/ 1348 h 2425"/>
                    <a:gd name="T48" fmla="*/ 396 w 2107"/>
                    <a:gd name="T49" fmla="*/ 1014 h 2425"/>
                    <a:gd name="T50" fmla="*/ 277 w 2107"/>
                    <a:gd name="T51" fmla="*/ 902 h 2425"/>
                    <a:gd name="T52" fmla="*/ 663 w 2107"/>
                    <a:gd name="T53" fmla="*/ 733 h 2425"/>
                    <a:gd name="T54" fmla="*/ 616 w 2107"/>
                    <a:gd name="T55" fmla="*/ 576 h 2425"/>
                    <a:gd name="T56" fmla="*/ 1030 w 2107"/>
                    <a:gd name="T57" fmla="*/ 670 h 2425"/>
                    <a:gd name="T58" fmla="*/ 1077 w 2107"/>
                    <a:gd name="T59" fmla="*/ 464 h 2425"/>
                    <a:gd name="T60" fmla="*/ 1411 w 2107"/>
                    <a:gd name="T61" fmla="*/ 714 h 2425"/>
                    <a:gd name="T62" fmla="*/ 1076 w 2107"/>
                    <a:gd name="T63" fmla="*/ 1293 h 2425"/>
                    <a:gd name="T64" fmla="*/ 971 w 2107"/>
                    <a:gd name="T65" fmla="*/ 1371 h 2425"/>
                    <a:gd name="T66" fmla="*/ 950 w 2107"/>
                    <a:gd name="T67" fmla="*/ 1543 h 2425"/>
                    <a:gd name="T68" fmla="*/ 1026 w 2107"/>
                    <a:gd name="T69" fmla="*/ 1449 h 2425"/>
                    <a:gd name="T70" fmla="*/ 1135 w 2107"/>
                    <a:gd name="T71" fmla="*/ 1371 h 2425"/>
                    <a:gd name="T72" fmla="*/ 1434 w 2107"/>
                    <a:gd name="T73" fmla="*/ 728 h 2425"/>
                    <a:gd name="T74" fmla="*/ 1523 w 2107"/>
                    <a:gd name="T75" fmla="*/ 595 h 2425"/>
                    <a:gd name="T76" fmla="*/ 1691 w 2107"/>
                    <a:gd name="T77" fmla="*/ 981 h 2425"/>
                    <a:gd name="T78" fmla="*/ 1848 w 2107"/>
                    <a:gd name="T79" fmla="*/ 934 h 2425"/>
                    <a:gd name="T80" fmla="*/ 1754 w 2107"/>
                    <a:gd name="T81" fmla="*/ 1348 h 2425"/>
                    <a:gd name="T82" fmla="*/ 1960 w 2107"/>
                    <a:gd name="T83" fmla="*/ 1395 h 2425"/>
                    <a:gd name="T84" fmla="*/ 1710 w 2107"/>
                    <a:gd name="T85" fmla="*/ 1729 h 2425"/>
                    <a:gd name="T86" fmla="*/ 1829 w 2107"/>
                    <a:gd name="T87" fmla="*/ 1841 h 2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107" h="2425">
                      <a:moveTo>
                        <a:pt x="1651" y="504"/>
                      </a:moveTo>
                      <a:cubicBezTo>
                        <a:pt x="1674" y="466"/>
                        <a:pt x="1674" y="466"/>
                        <a:pt x="1674" y="466"/>
                      </a:cubicBezTo>
                      <a:cubicBezTo>
                        <a:pt x="1716" y="490"/>
                        <a:pt x="1716" y="490"/>
                        <a:pt x="1716" y="490"/>
                      </a:cubicBezTo>
                      <a:cubicBezTo>
                        <a:pt x="1822" y="306"/>
                        <a:pt x="1822" y="306"/>
                        <a:pt x="1822" y="306"/>
                      </a:cubicBezTo>
                      <a:cubicBezTo>
                        <a:pt x="1591" y="172"/>
                        <a:pt x="1591" y="172"/>
                        <a:pt x="1591" y="172"/>
                      </a:cubicBezTo>
                      <a:cubicBezTo>
                        <a:pt x="1485" y="357"/>
                        <a:pt x="1485" y="357"/>
                        <a:pt x="1485" y="357"/>
                      </a:cubicBezTo>
                      <a:cubicBezTo>
                        <a:pt x="1527" y="381"/>
                        <a:pt x="1527" y="381"/>
                        <a:pt x="1527" y="381"/>
                      </a:cubicBezTo>
                      <a:cubicBezTo>
                        <a:pt x="1505" y="419"/>
                        <a:pt x="1505" y="419"/>
                        <a:pt x="1505" y="419"/>
                      </a:cubicBezTo>
                      <a:cubicBezTo>
                        <a:pt x="1399" y="369"/>
                        <a:pt x="1282" y="335"/>
                        <a:pt x="1160" y="323"/>
                      </a:cubicBezTo>
                      <a:cubicBezTo>
                        <a:pt x="1160" y="221"/>
                        <a:pt x="1160" y="221"/>
                        <a:pt x="1160" y="221"/>
                      </a:cubicBezTo>
                      <a:cubicBezTo>
                        <a:pt x="1235" y="221"/>
                        <a:pt x="1235" y="221"/>
                        <a:pt x="1235" y="221"/>
                      </a:cubicBezTo>
                      <a:cubicBezTo>
                        <a:pt x="1235" y="0"/>
                        <a:pt x="1235" y="0"/>
                        <a:pt x="1235" y="0"/>
                      </a:cubicBezTo>
                      <a:cubicBezTo>
                        <a:pt x="871" y="0"/>
                        <a:pt x="871" y="0"/>
                        <a:pt x="871" y="0"/>
                      </a:cubicBezTo>
                      <a:cubicBezTo>
                        <a:pt x="871" y="221"/>
                        <a:pt x="871" y="221"/>
                        <a:pt x="871" y="221"/>
                      </a:cubicBezTo>
                      <a:cubicBezTo>
                        <a:pt x="946" y="221"/>
                        <a:pt x="946" y="221"/>
                        <a:pt x="946" y="221"/>
                      </a:cubicBezTo>
                      <a:cubicBezTo>
                        <a:pt x="946" y="323"/>
                        <a:pt x="946" y="323"/>
                        <a:pt x="946" y="323"/>
                      </a:cubicBezTo>
                      <a:cubicBezTo>
                        <a:pt x="824" y="335"/>
                        <a:pt x="708" y="369"/>
                        <a:pt x="601" y="419"/>
                      </a:cubicBezTo>
                      <a:cubicBezTo>
                        <a:pt x="579" y="381"/>
                        <a:pt x="579" y="381"/>
                        <a:pt x="579" y="381"/>
                      </a:cubicBezTo>
                      <a:cubicBezTo>
                        <a:pt x="621" y="357"/>
                        <a:pt x="621" y="357"/>
                        <a:pt x="621" y="357"/>
                      </a:cubicBezTo>
                      <a:cubicBezTo>
                        <a:pt x="515" y="172"/>
                        <a:pt x="515" y="172"/>
                        <a:pt x="515" y="172"/>
                      </a:cubicBezTo>
                      <a:cubicBezTo>
                        <a:pt x="284" y="306"/>
                        <a:pt x="284" y="306"/>
                        <a:pt x="284" y="306"/>
                      </a:cubicBezTo>
                      <a:cubicBezTo>
                        <a:pt x="390" y="490"/>
                        <a:pt x="390" y="490"/>
                        <a:pt x="390" y="490"/>
                      </a:cubicBezTo>
                      <a:cubicBezTo>
                        <a:pt x="432" y="466"/>
                        <a:pt x="432" y="466"/>
                        <a:pt x="432" y="466"/>
                      </a:cubicBezTo>
                      <a:cubicBezTo>
                        <a:pt x="455" y="504"/>
                        <a:pt x="455" y="504"/>
                        <a:pt x="455" y="504"/>
                      </a:cubicBezTo>
                      <a:cubicBezTo>
                        <a:pt x="180" y="694"/>
                        <a:pt x="0" y="1012"/>
                        <a:pt x="0" y="1371"/>
                      </a:cubicBezTo>
                      <a:cubicBezTo>
                        <a:pt x="0" y="1953"/>
                        <a:pt x="471" y="2425"/>
                        <a:pt x="1053" y="2425"/>
                      </a:cubicBezTo>
                      <a:cubicBezTo>
                        <a:pt x="1635" y="2425"/>
                        <a:pt x="2107" y="1953"/>
                        <a:pt x="2107" y="1371"/>
                      </a:cubicBezTo>
                      <a:cubicBezTo>
                        <a:pt x="2107" y="1012"/>
                        <a:pt x="1926" y="694"/>
                        <a:pt x="1651" y="504"/>
                      </a:cubicBezTo>
                      <a:close/>
                      <a:moveTo>
                        <a:pt x="1523" y="2148"/>
                      </a:moveTo>
                      <a:cubicBezTo>
                        <a:pt x="1443" y="2009"/>
                        <a:pt x="1443" y="2009"/>
                        <a:pt x="1443" y="2009"/>
                      </a:cubicBezTo>
                      <a:cubicBezTo>
                        <a:pt x="1411" y="2028"/>
                        <a:pt x="1411" y="2028"/>
                        <a:pt x="1411" y="2028"/>
                      </a:cubicBezTo>
                      <a:cubicBezTo>
                        <a:pt x="1490" y="2166"/>
                        <a:pt x="1490" y="2166"/>
                        <a:pt x="1490" y="2166"/>
                      </a:cubicBezTo>
                      <a:cubicBezTo>
                        <a:pt x="1367" y="2234"/>
                        <a:pt x="1226" y="2274"/>
                        <a:pt x="1077" y="2278"/>
                      </a:cubicBezTo>
                      <a:cubicBezTo>
                        <a:pt x="1077" y="2073"/>
                        <a:pt x="1077" y="2073"/>
                        <a:pt x="1077" y="2073"/>
                      </a:cubicBezTo>
                      <a:cubicBezTo>
                        <a:pt x="1030" y="2073"/>
                        <a:pt x="1030" y="2073"/>
                        <a:pt x="1030" y="2073"/>
                      </a:cubicBezTo>
                      <a:cubicBezTo>
                        <a:pt x="1030" y="2278"/>
                        <a:pt x="1030" y="2278"/>
                        <a:pt x="1030" y="2278"/>
                      </a:cubicBezTo>
                      <a:cubicBezTo>
                        <a:pt x="880" y="2274"/>
                        <a:pt x="739" y="2234"/>
                        <a:pt x="616" y="2166"/>
                      </a:cubicBezTo>
                      <a:cubicBezTo>
                        <a:pt x="696" y="2028"/>
                        <a:pt x="696" y="2028"/>
                        <a:pt x="696" y="2028"/>
                      </a:cubicBezTo>
                      <a:cubicBezTo>
                        <a:pt x="663" y="2009"/>
                        <a:pt x="663" y="2009"/>
                        <a:pt x="663" y="2009"/>
                      </a:cubicBezTo>
                      <a:cubicBezTo>
                        <a:pt x="583" y="2148"/>
                        <a:pt x="583" y="2148"/>
                        <a:pt x="583" y="2148"/>
                      </a:cubicBezTo>
                      <a:cubicBezTo>
                        <a:pt x="458" y="2072"/>
                        <a:pt x="353" y="1966"/>
                        <a:pt x="277" y="1841"/>
                      </a:cubicBezTo>
                      <a:cubicBezTo>
                        <a:pt x="415" y="1761"/>
                        <a:pt x="415" y="1761"/>
                        <a:pt x="415" y="1761"/>
                      </a:cubicBezTo>
                      <a:cubicBezTo>
                        <a:pt x="396" y="1729"/>
                        <a:pt x="396" y="1729"/>
                        <a:pt x="396" y="1729"/>
                      </a:cubicBezTo>
                      <a:cubicBezTo>
                        <a:pt x="258" y="1809"/>
                        <a:pt x="258" y="1809"/>
                        <a:pt x="258" y="1809"/>
                      </a:cubicBezTo>
                      <a:cubicBezTo>
                        <a:pt x="190" y="1685"/>
                        <a:pt x="150" y="1545"/>
                        <a:pt x="146" y="1395"/>
                      </a:cubicBezTo>
                      <a:cubicBezTo>
                        <a:pt x="352" y="1395"/>
                        <a:pt x="352" y="1395"/>
                        <a:pt x="352" y="1395"/>
                      </a:cubicBezTo>
                      <a:cubicBezTo>
                        <a:pt x="352" y="1348"/>
                        <a:pt x="352" y="1348"/>
                        <a:pt x="352" y="1348"/>
                      </a:cubicBezTo>
                      <a:cubicBezTo>
                        <a:pt x="146" y="1348"/>
                        <a:pt x="146" y="1348"/>
                        <a:pt x="146" y="1348"/>
                      </a:cubicBezTo>
                      <a:cubicBezTo>
                        <a:pt x="150" y="1198"/>
                        <a:pt x="190" y="1057"/>
                        <a:pt x="258" y="934"/>
                      </a:cubicBezTo>
                      <a:cubicBezTo>
                        <a:pt x="396" y="1014"/>
                        <a:pt x="396" y="1014"/>
                        <a:pt x="396" y="1014"/>
                      </a:cubicBezTo>
                      <a:cubicBezTo>
                        <a:pt x="415" y="981"/>
                        <a:pt x="415" y="981"/>
                        <a:pt x="415" y="981"/>
                      </a:cubicBezTo>
                      <a:cubicBezTo>
                        <a:pt x="277" y="902"/>
                        <a:pt x="277" y="902"/>
                        <a:pt x="277" y="902"/>
                      </a:cubicBezTo>
                      <a:cubicBezTo>
                        <a:pt x="353" y="776"/>
                        <a:pt x="458" y="671"/>
                        <a:pt x="583" y="595"/>
                      </a:cubicBezTo>
                      <a:cubicBezTo>
                        <a:pt x="663" y="733"/>
                        <a:pt x="663" y="733"/>
                        <a:pt x="663" y="733"/>
                      </a:cubicBezTo>
                      <a:cubicBezTo>
                        <a:pt x="695" y="714"/>
                        <a:pt x="695" y="714"/>
                        <a:pt x="695" y="714"/>
                      </a:cubicBezTo>
                      <a:cubicBezTo>
                        <a:pt x="616" y="576"/>
                        <a:pt x="616" y="576"/>
                        <a:pt x="616" y="576"/>
                      </a:cubicBezTo>
                      <a:cubicBezTo>
                        <a:pt x="739" y="508"/>
                        <a:pt x="880" y="468"/>
                        <a:pt x="1030" y="464"/>
                      </a:cubicBezTo>
                      <a:cubicBezTo>
                        <a:pt x="1030" y="670"/>
                        <a:pt x="1030" y="670"/>
                        <a:pt x="1030" y="670"/>
                      </a:cubicBezTo>
                      <a:cubicBezTo>
                        <a:pt x="1077" y="670"/>
                        <a:pt x="1077" y="670"/>
                        <a:pt x="1077" y="670"/>
                      </a:cubicBezTo>
                      <a:cubicBezTo>
                        <a:pt x="1077" y="464"/>
                        <a:pt x="1077" y="464"/>
                        <a:pt x="1077" y="464"/>
                      </a:cubicBezTo>
                      <a:cubicBezTo>
                        <a:pt x="1226" y="468"/>
                        <a:pt x="1367" y="508"/>
                        <a:pt x="1490" y="576"/>
                      </a:cubicBezTo>
                      <a:cubicBezTo>
                        <a:pt x="1411" y="714"/>
                        <a:pt x="1411" y="714"/>
                        <a:pt x="1411" y="714"/>
                      </a:cubicBezTo>
                      <a:cubicBezTo>
                        <a:pt x="1420" y="720"/>
                        <a:pt x="1420" y="720"/>
                        <a:pt x="1420" y="720"/>
                      </a:cubicBezTo>
                      <a:cubicBezTo>
                        <a:pt x="1076" y="1293"/>
                        <a:pt x="1076" y="1293"/>
                        <a:pt x="1076" y="1293"/>
                      </a:cubicBezTo>
                      <a:cubicBezTo>
                        <a:pt x="1069" y="1290"/>
                        <a:pt x="1061" y="1289"/>
                        <a:pt x="1053" y="1289"/>
                      </a:cubicBezTo>
                      <a:cubicBezTo>
                        <a:pt x="1008" y="1289"/>
                        <a:pt x="971" y="1326"/>
                        <a:pt x="971" y="1371"/>
                      </a:cubicBezTo>
                      <a:cubicBezTo>
                        <a:pt x="971" y="1397"/>
                        <a:pt x="983" y="1420"/>
                        <a:pt x="1001" y="1435"/>
                      </a:cubicBezTo>
                      <a:cubicBezTo>
                        <a:pt x="950" y="1543"/>
                        <a:pt x="950" y="1543"/>
                        <a:pt x="950" y="1543"/>
                      </a:cubicBezTo>
                      <a:cubicBezTo>
                        <a:pt x="959" y="1548"/>
                        <a:pt x="959" y="1548"/>
                        <a:pt x="959" y="1548"/>
                      </a:cubicBezTo>
                      <a:cubicBezTo>
                        <a:pt x="1026" y="1449"/>
                        <a:pt x="1026" y="1449"/>
                        <a:pt x="1026" y="1449"/>
                      </a:cubicBezTo>
                      <a:cubicBezTo>
                        <a:pt x="1034" y="1452"/>
                        <a:pt x="1044" y="1453"/>
                        <a:pt x="1053" y="1453"/>
                      </a:cubicBezTo>
                      <a:cubicBezTo>
                        <a:pt x="1098" y="1453"/>
                        <a:pt x="1135" y="1417"/>
                        <a:pt x="1135" y="1371"/>
                      </a:cubicBezTo>
                      <a:cubicBezTo>
                        <a:pt x="1135" y="1348"/>
                        <a:pt x="1125" y="1327"/>
                        <a:pt x="1110" y="1312"/>
                      </a:cubicBezTo>
                      <a:cubicBezTo>
                        <a:pt x="1434" y="728"/>
                        <a:pt x="1434" y="728"/>
                        <a:pt x="1434" y="728"/>
                      </a:cubicBezTo>
                      <a:cubicBezTo>
                        <a:pt x="1443" y="733"/>
                        <a:pt x="1443" y="733"/>
                        <a:pt x="1443" y="733"/>
                      </a:cubicBezTo>
                      <a:cubicBezTo>
                        <a:pt x="1523" y="595"/>
                        <a:pt x="1523" y="595"/>
                        <a:pt x="1523" y="595"/>
                      </a:cubicBezTo>
                      <a:cubicBezTo>
                        <a:pt x="1648" y="671"/>
                        <a:pt x="1753" y="776"/>
                        <a:pt x="1829" y="902"/>
                      </a:cubicBezTo>
                      <a:cubicBezTo>
                        <a:pt x="1691" y="981"/>
                        <a:pt x="1691" y="981"/>
                        <a:pt x="1691" y="981"/>
                      </a:cubicBezTo>
                      <a:cubicBezTo>
                        <a:pt x="1710" y="1014"/>
                        <a:pt x="1710" y="1014"/>
                        <a:pt x="1710" y="1014"/>
                      </a:cubicBezTo>
                      <a:cubicBezTo>
                        <a:pt x="1848" y="934"/>
                        <a:pt x="1848" y="934"/>
                        <a:pt x="1848" y="934"/>
                      </a:cubicBezTo>
                      <a:cubicBezTo>
                        <a:pt x="1916" y="1057"/>
                        <a:pt x="1956" y="1198"/>
                        <a:pt x="1960" y="1348"/>
                      </a:cubicBezTo>
                      <a:cubicBezTo>
                        <a:pt x="1754" y="1348"/>
                        <a:pt x="1754" y="1348"/>
                        <a:pt x="1754" y="1348"/>
                      </a:cubicBezTo>
                      <a:cubicBezTo>
                        <a:pt x="1754" y="1395"/>
                        <a:pt x="1754" y="1395"/>
                        <a:pt x="1754" y="1395"/>
                      </a:cubicBezTo>
                      <a:cubicBezTo>
                        <a:pt x="1960" y="1395"/>
                        <a:pt x="1960" y="1395"/>
                        <a:pt x="1960" y="1395"/>
                      </a:cubicBezTo>
                      <a:cubicBezTo>
                        <a:pt x="1956" y="1545"/>
                        <a:pt x="1916" y="1685"/>
                        <a:pt x="1848" y="1809"/>
                      </a:cubicBezTo>
                      <a:cubicBezTo>
                        <a:pt x="1710" y="1729"/>
                        <a:pt x="1710" y="1729"/>
                        <a:pt x="1710" y="1729"/>
                      </a:cubicBezTo>
                      <a:cubicBezTo>
                        <a:pt x="1691" y="1761"/>
                        <a:pt x="1691" y="1761"/>
                        <a:pt x="1691" y="1761"/>
                      </a:cubicBezTo>
                      <a:cubicBezTo>
                        <a:pt x="1829" y="1841"/>
                        <a:pt x="1829" y="1841"/>
                        <a:pt x="1829" y="1841"/>
                      </a:cubicBezTo>
                      <a:cubicBezTo>
                        <a:pt x="1753" y="1966"/>
                        <a:pt x="1648" y="2072"/>
                        <a:pt x="1523" y="2148"/>
                      </a:cubicBezTo>
                      <a:close/>
                    </a:path>
                  </a:pathLst>
                </a:custGeom>
                <a:solidFill>
                  <a:srgbClr val="E7E6E6">
                    <a:lumMod val="75000"/>
                  </a:srgbClr>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dirty="0">
                    <a:ln>
                      <a:noFill/>
                    </a:ln>
                    <a:solidFill>
                      <a:prstClr val="black"/>
                    </a:solidFill>
                    <a:effectLst/>
                    <a:uLnTx/>
                    <a:uFillTx/>
                  </a:endParaRPr>
                </a:p>
              </p:txBody>
            </p:sp>
            <p:sp>
              <p:nvSpPr>
                <p:cNvPr id="7" name="TextBox 6"/>
                <p:cNvSpPr txBox="1"/>
                <p:nvPr/>
              </p:nvSpPr>
              <p:spPr>
                <a:xfrm>
                  <a:off x="1913895" y="1585384"/>
                  <a:ext cx="1624163"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NZ" sz="2800" kern="0" dirty="0">
                      <a:solidFill>
                        <a:prstClr val="white"/>
                      </a:solidFill>
                      <a:latin typeface="+mj-lt"/>
                    </a:rPr>
                    <a:t>500 + 108</a:t>
                  </a:r>
                  <a:endParaRPr kumimoji="0" lang="en-NZ" sz="2800" b="0" i="0" u="none" strike="noStrike" kern="0" cap="none" spc="0" normalizeH="0" baseline="0" noProof="0" dirty="0">
                    <a:ln>
                      <a:noFill/>
                    </a:ln>
                    <a:solidFill>
                      <a:prstClr val="white"/>
                    </a:solidFill>
                    <a:effectLst/>
                    <a:uLnTx/>
                    <a:uFillTx/>
                    <a:latin typeface="+mj-lt"/>
                  </a:endParaRPr>
                </a:p>
              </p:txBody>
            </p:sp>
            <p:sp>
              <p:nvSpPr>
                <p:cNvPr id="8" name="TextBox 7"/>
                <p:cNvSpPr txBox="1"/>
                <p:nvPr/>
              </p:nvSpPr>
              <p:spPr>
                <a:xfrm>
                  <a:off x="1829817" y="2037468"/>
                  <a:ext cx="899605" cy="430887"/>
                </a:xfrm>
                <a:prstGeom prst="rect">
                  <a:avLst/>
                </a:prstGeom>
                <a:noFill/>
              </p:spPr>
              <p:txBody>
                <a:bodyPr wrap="none" rtlCol="0">
                  <a:spAutoFit/>
                </a:bodyPr>
                <a:lstStyle/>
                <a:p>
                  <a:pPr algn="ctr" defTabSz="914400">
                    <a:defRPr/>
                  </a:pPr>
                  <a:r>
                    <a:rPr lang="en-NZ" sz="1100" kern="0" cap="all" dirty="0">
                      <a:solidFill>
                        <a:prstClr val="white"/>
                      </a:solidFill>
                      <a:latin typeface="+mj-lt"/>
                    </a:rPr>
                    <a:t>Telephone</a:t>
                  </a:r>
                  <a:endParaRPr kumimoji="0" lang="en-NZ" sz="1100" b="0" i="0" u="none" strike="noStrike" kern="0" cap="none" spc="0" normalizeH="0" baseline="0" noProof="0" dirty="0">
                    <a:ln>
                      <a:noFill/>
                    </a:ln>
                    <a:solidFill>
                      <a:prstClr val="white"/>
                    </a:solidFill>
                    <a:effectLst/>
                    <a:uLnTx/>
                    <a:uFillTx/>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NZ" sz="1100" b="0" i="0" u="none" strike="noStrike" kern="0" cap="none" spc="0" normalizeH="0" baseline="0" noProof="0" dirty="0">
                      <a:ln>
                        <a:noFill/>
                      </a:ln>
                      <a:solidFill>
                        <a:prstClr val="white"/>
                      </a:solidFill>
                      <a:effectLst/>
                      <a:uLnTx/>
                      <a:uFillTx/>
                      <a:latin typeface="+mj-lt"/>
                    </a:rPr>
                    <a:t>INTERVIEWS</a:t>
                  </a:r>
                </a:p>
              </p:txBody>
            </p:sp>
            <p:cxnSp>
              <p:nvCxnSpPr>
                <p:cNvPr id="9" name="Straight Connector 8"/>
                <p:cNvCxnSpPr/>
                <p:nvPr/>
              </p:nvCxnSpPr>
              <p:spPr>
                <a:xfrm>
                  <a:off x="1727724" y="2504560"/>
                  <a:ext cx="1944000" cy="0"/>
                </a:xfrm>
                <a:prstGeom prst="line">
                  <a:avLst/>
                </a:prstGeom>
                <a:noFill/>
                <a:ln w="9525" cap="flat" cmpd="sng" algn="ctr">
                  <a:solidFill>
                    <a:sysClr val="window" lastClr="FFFFFF">
                      <a:alpha val="45000"/>
                    </a:sysClr>
                  </a:solidFill>
                  <a:prstDash val="solid"/>
                  <a:miter lim="800000"/>
                </a:ln>
                <a:effectLst/>
              </p:spPr>
            </p:cxnSp>
            <p:sp>
              <p:nvSpPr>
                <p:cNvPr id="10" name="TextBox 9"/>
                <p:cNvSpPr txBox="1"/>
                <p:nvPr/>
              </p:nvSpPr>
              <p:spPr>
                <a:xfrm>
                  <a:off x="2326829" y="2478097"/>
                  <a:ext cx="798295" cy="2616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NZ" sz="1100" kern="0" spc="40" dirty="0">
                      <a:solidFill>
                        <a:prstClr val="white"/>
                      </a:solidFill>
                      <a:latin typeface="+mj-lt"/>
                    </a:rPr>
                    <a:t>8</a:t>
                  </a:r>
                  <a:r>
                    <a:rPr kumimoji="0" lang="en-NZ" sz="1100" b="0" i="0" u="none" strike="noStrike" kern="0" cap="none" spc="40" normalizeH="0" baseline="0" noProof="0" dirty="0">
                      <a:ln>
                        <a:noFill/>
                      </a:ln>
                      <a:solidFill>
                        <a:prstClr val="white"/>
                      </a:solidFill>
                      <a:effectLst/>
                      <a:uLnTx/>
                      <a:uFillTx/>
                      <a:latin typeface="+mj-lt"/>
                    </a:rPr>
                    <a:t> minutes</a:t>
                  </a:r>
                </a:p>
              </p:txBody>
            </p:sp>
          </p:grpSp>
          <p:sp>
            <p:nvSpPr>
              <p:cNvPr id="343" name="TextBox 342"/>
              <p:cNvSpPr txBox="1"/>
              <p:nvPr/>
            </p:nvSpPr>
            <p:spPr>
              <a:xfrm>
                <a:off x="3219867" y="2212431"/>
                <a:ext cx="899605" cy="43088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NZ" sz="1100" b="0" i="0" u="none" strike="noStrike" kern="0" cap="all" spc="0" normalizeH="0" noProof="0" dirty="0">
                    <a:ln>
                      <a:noFill/>
                    </a:ln>
                    <a:solidFill>
                      <a:prstClr val="white"/>
                    </a:solidFill>
                    <a:effectLst/>
                    <a:uLnTx/>
                    <a:uFillTx/>
                    <a:latin typeface="+mj-lt"/>
                  </a:rPr>
                  <a:t>Online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NZ" sz="1100" b="0" i="0" u="none" strike="noStrike" kern="0" cap="none" spc="0" normalizeH="0" baseline="0" noProof="0" dirty="0">
                    <a:ln>
                      <a:noFill/>
                    </a:ln>
                    <a:solidFill>
                      <a:prstClr val="white"/>
                    </a:solidFill>
                    <a:effectLst/>
                    <a:uLnTx/>
                    <a:uFillTx/>
                    <a:latin typeface="+mj-lt"/>
                  </a:rPr>
                  <a:t>INTERVIEWS</a:t>
                </a:r>
              </a:p>
            </p:txBody>
          </p:sp>
        </p:grpSp>
      </p:grpSp>
    </p:spTree>
    <p:extLst>
      <p:ext uri="{BB962C8B-B14F-4D97-AF65-F5344CB8AC3E}">
        <p14:creationId xmlns:p14="http://schemas.microsoft.com/office/powerpoint/2010/main" val="2342895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36490" y="2853678"/>
            <a:ext cx="6136460" cy="692497"/>
          </a:xfrm>
          <a:prstGeom prst="rect">
            <a:avLst/>
          </a:prstGeom>
          <a:noFill/>
        </p:spPr>
        <p:txBody>
          <a:bodyPr wrap="square" rtlCol="0">
            <a:spAutoFit/>
          </a:bodyPr>
          <a:lstStyle/>
          <a:p>
            <a:pPr algn="ctr"/>
            <a:r>
              <a:rPr lang="en-NZ" sz="1950" dirty="0">
                <a:solidFill>
                  <a:schemeClr val="bg1"/>
                </a:solidFill>
                <a:latin typeface="+mj-lt"/>
              </a:rPr>
              <a:t>FOR FURTHER INFORMATION </a:t>
            </a:r>
          </a:p>
          <a:p>
            <a:pPr algn="ctr"/>
            <a:r>
              <a:rPr lang="en-NZ" sz="1950" dirty="0">
                <a:solidFill>
                  <a:schemeClr val="bg1"/>
                </a:solidFill>
                <a:latin typeface="+mj-lt"/>
              </a:rPr>
              <a:t>PLEASE CONTACT:</a:t>
            </a:r>
          </a:p>
        </p:txBody>
      </p:sp>
      <p:sp>
        <p:nvSpPr>
          <p:cNvPr id="4" name="Text Placeholder 42"/>
          <p:cNvSpPr txBox="1">
            <a:spLocks/>
          </p:cNvSpPr>
          <p:nvPr/>
        </p:nvSpPr>
        <p:spPr>
          <a:xfrm>
            <a:off x="7234285" y="3627564"/>
            <a:ext cx="3740871" cy="444500"/>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300" kern="1200" spc="244">
                <a:solidFill>
                  <a:srgbClr val="C1AC5F"/>
                </a:solidFill>
                <a:latin typeface="Arial Black" panose="020B0A04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Arial Black" panose="020B0A04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Arial Black" panose="020B0A04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Arial Black" panose="020B0A04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Arial Black" panose="020B0A04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pc="0" dirty="0">
                <a:solidFill>
                  <a:schemeClr val="bg1"/>
                </a:solidFill>
                <a:latin typeface="+mj-lt"/>
              </a:rPr>
              <a:t>Emma Stratton, Edward Langley or Daniel Brownie </a:t>
            </a:r>
          </a:p>
        </p:txBody>
      </p:sp>
      <p:sp>
        <p:nvSpPr>
          <p:cNvPr id="5" name="Rectangle 4"/>
          <p:cNvSpPr/>
          <p:nvPr/>
        </p:nvSpPr>
        <p:spPr>
          <a:xfrm>
            <a:off x="8071245" y="4129160"/>
            <a:ext cx="2066951" cy="1318118"/>
          </a:xfrm>
          <a:prstGeom prst="rect">
            <a:avLst/>
          </a:prstGeom>
        </p:spPr>
        <p:txBody>
          <a:bodyPr wrap="square">
            <a:spAutoFit/>
          </a:bodyPr>
          <a:lstStyle/>
          <a:p>
            <a:pPr algn="ctr"/>
            <a:r>
              <a:rPr lang="en-US" sz="1138" dirty="0">
                <a:solidFill>
                  <a:schemeClr val="bg1"/>
                </a:solidFill>
                <a:latin typeface="+mj-lt"/>
              </a:rPr>
              <a:t>Colmar Brunton,</a:t>
            </a:r>
          </a:p>
          <a:p>
            <a:pPr algn="ctr"/>
            <a:r>
              <a:rPr lang="en-US" sz="1138" dirty="0">
                <a:solidFill>
                  <a:schemeClr val="bg1"/>
                </a:solidFill>
                <a:latin typeface="+mj-lt"/>
              </a:rPr>
              <a:t> </a:t>
            </a:r>
            <a:r>
              <a:rPr lang="en-US" sz="1138" dirty="0" err="1">
                <a:solidFill>
                  <a:schemeClr val="bg1"/>
                </a:solidFill>
                <a:latin typeface="+mj-lt"/>
              </a:rPr>
              <a:t>Millward</a:t>
            </a:r>
            <a:r>
              <a:rPr lang="en-US" sz="1138" dirty="0">
                <a:solidFill>
                  <a:schemeClr val="bg1"/>
                </a:solidFill>
                <a:latin typeface="+mj-lt"/>
              </a:rPr>
              <a:t> Brown Company</a:t>
            </a:r>
          </a:p>
          <a:p>
            <a:pPr algn="ctr"/>
            <a:r>
              <a:rPr lang="en-US" sz="1138" dirty="0">
                <a:solidFill>
                  <a:schemeClr val="bg1"/>
                </a:solidFill>
                <a:latin typeface="+mj-lt"/>
              </a:rPr>
              <a:t>Level 9, 101 Lambton Quay, </a:t>
            </a:r>
          </a:p>
          <a:p>
            <a:pPr algn="ctr"/>
            <a:r>
              <a:rPr lang="en-US" sz="1138" dirty="0">
                <a:solidFill>
                  <a:schemeClr val="bg1"/>
                </a:solidFill>
                <a:latin typeface="+mj-lt"/>
              </a:rPr>
              <a:t>Wellington 6011</a:t>
            </a:r>
          </a:p>
          <a:p>
            <a:pPr algn="ctr"/>
            <a:r>
              <a:rPr lang="en-US" sz="1138" dirty="0">
                <a:solidFill>
                  <a:schemeClr val="bg1"/>
                </a:solidFill>
                <a:latin typeface="+mj-lt"/>
              </a:rPr>
              <a:t>PO Box 3622, Wellington 6011</a:t>
            </a:r>
          </a:p>
          <a:p>
            <a:pPr algn="ctr"/>
            <a:r>
              <a:rPr lang="en-US" sz="1138" dirty="0">
                <a:solidFill>
                  <a:schemeClr val="bg1"/>
                </a:solidFill>
                <a:latin typeface="+mj-lt"/>
              </a:rPr>
              <a:t>Phone (04) 913 3000 </a:t>
            </a:r>
          </a:p>
          <a:p>
            <a:pPr algn="ctr"/>
            <a:r>
              <a:rPr lang="en-US" sz="1138" dirty="0">
                <a:solidFill>
                  <a:schemeClr val="bg1"/>
                </a:solidFill>
                <a:latin typeface="+mj-lt"/>
              </a:rPr>
              <a:t>www.colmarbrunton.co.nz</a:t>
            </a:r>
            <a:endParaRPr lang="en-NZ" sz="1950" dirty="0">
              <a:solidFill>
                <a:schemeClr val="bg1"/>
              </a:solidFill>
              <a:latin typeface="+mj-lt"/>
            </a:endParaRPr>
          </a:p>
        </p:txBody>
      </p:sp>
    </p:spTree>
    <p:extLst>
      <p:ext uri="{BB962C8B-B14F-4D97-AF65-F5344CB8AC3E}">
        <p14:creationId xmlns:p14="http://schemas.microsoft.com/office/powerpoint/2010/main" val="1236027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E03D9DB1-4E51-4E84-838E-2420D769EEB3}"/>
              </a:ext>
            </a:extLst>
          </p:cNvPr>
          <p:cNvSpPr/>
          <p:nvPr/>
        </p:nvSpPr>
        <p:spPr>
          <a:xfrm>
            <a:off x="6039464" y="4007978"/>
            <a:ext cx="6020515" cy="2161400"/>
          </a:xfrm>
          <a:prstGeom prst="rect">
            <a:avLst/>
          </a:prstGeom>
          <a:solidFill>
            <a:srgbClr val="12556D"/>
          </a:solidFill>
          <a:ln>
            <a:solidFill>
              <a:srgbClr val="1255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Rectangle 6">
            <a:extLst>
              <a:ext uri="{FF2B5EF4-FFF2-40B4-BE49-F238E27FC236}">
                <a16:creationId xmlns:a16="http://schemas.microsoft.com/office/drawing/2014/main" xmlns="" id="{2A4B8EE0-8C99-4876-AB45-8B1ACDDA469C}"/>
              </a:ext>
            </a:extLst>
          </p:cNvPr>
          <p:cNvSpPr/>
          <p:nvPr/>
        </p:nvSpPr>
        <p:spPr>
          <a:xfrm>
            <a:off x="6039464" y="1105539"/>
            <a:ext cx="6020515" cy="2812579"/>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9" name="Title 1"/>
          <p:cNvSpPr>
            <a:spLocks noGrp="1"/>
          </p:cNvSpPr>
          <p:nvPr>
            <p:ph type="title"/>
          </p:nvPr>
        </p:nvSpPr>
        <p:spPr>
          <a:xfrm>
            <a:off x="296333" y="218561"/>
            <a:ext cx="11717867" cy="621845"/>
          </a:xfrm>
        </p:spPr>
        <p:txBody>
          <a:bodyPr/>
          <a:lstStyle/>
          <a:p>
            <a:r>
              <a:rPr lang="en-NZ" sz="2400" dirty="0">
                <a:latin typeface="+mj-lt"/>
              </a:rPr>
              <a:t>Executive Summary</a:t>
            </a:r>
          </a:p>
        </p:txBody>
      </p:sp>
      <p:sp>
        <p:nvSpPr>
          <p:cNvPr id="71" name="Rectangle 70"/>
          <p:cNvSpPr/>
          <p:nvPr/>
        </p:nvSpPr>
        <p:spPr>
          <a:xfrm>
            <a:off x="138135" y="1107572"/>
            <a:ext cx="5760000" cy="5076000"/>
          </a:xfrm>
          <a:prstGeom prst="rect">
            <a:avLst/>
          </a:prstGeom>
          <a:solidFill>
            <a:schemeClr val="tx1">
              <a:lumMod val="65000"/>
              <a:lumOff val="3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b="1" dirty="0">
              <a:latin typeface="+mj-lt"/>
            </a:endParaRPr>
          </a:p>
        </p:txBody>
      </p:sp>
      <p:sp>
        <p:nvSpPr>
          <p:cNvPr id="72" name="TextBox 71"/>
          <p:cNvSpPr txBox="1"/>
          <p:nvPr/>
        </p:nvSpPr>
        <p:spPr>
          <a:xfrm>
            <a:off x="671979" y="4692348"/>
            <a:ext cx="4555477" cy="830997"/>
          </a:xfrm>
          <a:prstGeom prst="rect">
            <a:avLst/>
          </a:prstGeom>
        </p:spPr>
        <p:txBody>
          <a:bodyPr wrap="square" rtlCol="0">
            <a:spAutoFit/>
          </a:bodyPr>
          <a:lstStyle/>
          <a:p>
            <a:pPr algn="ctr"/>
            <a:r>
              <a:rPr lang="en-NZ" sz="1600" i="1" dirty="0">
                <a:solidFill>
                  <a:schemeClr val="bg1"/>
                </a:solidFill>
                <a:latin typeface="+mj-lt"/>
              </a:rPr>
              <a:t>Awareness of NZ On Air has increased over the last two years; </a:t>
            </a:r>
            <a:r>
              <a:rPr lang="en-NZ" sz="1600" b="1" i="1" dirty="0">
                <a:solidFill>
                  <a:schemeClr val="bg1"/>
                </a:solidFill>
              </a:rPr>
              <a:t>92% of New Zealanders are aware of NZ On Air </a:t>
            </a:r>
            <a:r>
              <a:rPr lang="en-NZ" sz="1600" i="1" dirty="0">
                <a:solidFill>
                  <a:schemeClr val="bg1"/>
                </a:solidFill>
              </a:rPr>
              <a:t>compared to 89% in 2017 and 83% in 2016. </a:t>
            </a:r>
            <a:endParaRPr lang="en-NZ" sz="1600" i="1" dirty="0">
              <a:solidFill>
                <a:schemeClr val="bg1"/>
              </a:solidFill>
              <a:latin typeface="+mj-lt"/>
            </a:endParaRPr>
          </a:p>
        </p:txBody>
      </p:sp>
      <p:sp>
        <p:nvSpPr>
          <p:cNvPr id="73" name="Rectangle 72"/>
          <p:cNvSpPr/>
          <p:nvPr/>
        </p:nvSpPr>
        <p:spPr>
          <a:xfrm>
            <a:off x="6287932" y="4043344"/>
            <a:ext cx="5440935" cy="523220"/>
          </a:xfrm>
          <a:prstGeom prst="rect">
            <a:avLst/>
          </a:prstGeom>
          <a:noFill/>
        </p:spPr>
        <p:txBody>
          <a:bodyPr wrap="square">
            <a:spAutoFit/>
          </a:bodyPr>
          <a:lstStyle/>
          <a:p>
            <a:pPr algn="ctr"/>
            <a:r>
              <a:rPr lang="en-NZ" sz="1400" i="1" dirty="0">
                <a:solidFill>
                  <a:schemeClr val="bg1"/>
                </a:solidFill>
                <a:latin typeface="+mj-lt"/>
              </a:rPr>
              <a:t>Consistent with previous years, most New Zealanders feel that it is important to have free-to-air, publicly funded television content. </a:t>
            </a:r>
          </a:p>
        </p:txBody>
      </p:sp>
      <p:grpSp>
        <p:nvGrpSpPr>
          <p:cNvPr id="87" name="Group 4"/>
          <p:cNvGrpSpPr>
            <a:grpSpLocks noChangeAspect="1"/>
          </p:cNvGrpSpPr>
          <p:nvPr/>
        </p:nvGrpSpPr>
        <p:grpSpPr bwMode="auto">
          <a:xfrm>
            <a:off x="4962312" y="3598553"/>
            <a:ext cx="302930" cy="245289"/>
            <a:chOff x="-1092" y="1457"/>
            <a:chExt cx="473" cy="383"/>
          </a:xfrm>
          <a:solidFill>
            <a:srgbClr val="595959"/>
          </a:solidFill>
        </p:grpSpPr>
        <p:sp>
          <p:nvSpPr>
            <p:cNvPr id="88" name="Freeform 5"/>
            <p:cNvSpPr>
              <a:spLocks/>
            </p:cNvSpPr>
            <p:nvPr/>
          </p:nvSpPr>
          <p:spPr bwMode="auto">
            <a:xfrm>
              <a:off x="-946" y="1770"/>
              <a:ext cx="146" cy="48"/>
            </a:xfrm>
            <a:custGeom>
              <a:avLst/>
              <a:gdLst>
                <a:gd name="T0" fmla="*/ 53 w 61"/>
                <a:gd name="T1" fmla="*/ 12 h 20"/>
                <a:gd name="T2" fmla="*/ 51 w 61"/>
                <a:gd name="T3" fmla="*/ 9 h 20"/>
                <a:gd name="T4" fmla="*/ 51 w 61"/>
                <a:gd name="T5" fmla="*/ 0 h 20"/>
                <a:gd name="T6" fmla="*/ 35 w 61"/>
                <a:gd name="T7" fmla="*/ 0 h 20"/>
                <a:gd name="T8" fmla="*/ 26 w 61"/>
                <a:gd name="T9" fmla="*/ 0 h 20"/>
                <a:gd name="T10" fmla="*/ 10 w 61"/>
                <a:gd name="T11" fmla="*/ 0 h 20"/>
                <a:gd name="T12" fmla="*/ 10 w 61"/>
                <a:gd name="T13" fmla="*/ 9 h 20"/>
                <a:gd name="T14" fmla="*/ 8 w 61"/>
                <a:gd name="T15" fmla="*/ 12 h 20"/>
                <a:gd name="T16" fmla="*/ 0 w 61"/>
                <a:gd name="T17" fmla="*/ 19 h 20"/>
                <a:gd name="T18" fmla="*/ 1 w 61"/>
                <a:gd name="T19" fmla="*/ 20 h 20"/>
                <a:gd name="T20" fmla="*/ 26 w 61"/>
                <a:gd name="T21" fmla="*/ 20 h 20"/>
                <a:gd name="T22" fmla="*/ 35 w 61"/>
                <a:gd name="T23" fmla="*/ 20 h 20"/>
                <a:gd name="T24" fmla="*/ 60 w 61"/>
                <a:gd name="T25" fmla="*/ 20 h 20"/>
                <a:gd name="T26" fmla="*/ 61 w 61"/>
                <a:gd name="T27" fmla="*/ 19 h 20"/>
                <a:gd name="T28" fmla="*/ 53 w 61"/>
                <a:gd name="T29" fmla="*/ 12 h 20"/>
                <a:gd name="T30" fmla="*/ 53 w 61"/>
                <a:gd name="T31" fmla="*/ 1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 h="20">
                  <a:moveTo>
                    <a:pt x="53" y="12"/>
                  </a:moveTo>
                  <a:cubicBezTo>
                    <a:pt x="53" y="12"/>
                    <a:pt x="51" y="10"/>
                    <a:pt x="51" y="9"/>
                  </a:cubicBezTo>
                  <a:cubicBezTo>
                    <a:pt x="50" y="7"/>
                    <a:pt x="51" y="2"/>
                    <a:pt x="51" y="0"/>
                  </a:cubicBezTo>
                  <a:cubicBezTo>
                    <a:pt x="35" y="0"/>
                    <a:pt x="35" y="0"/>
                    <a:pt x="35" y="0"/>
                  </a:cubicBezTo>
                  <a:cubicBezTo>
                    <a:pt x="26" y="0"/>
                    <a:pt x="26" y="0"/>
                    <a:pt x="26" y="0"/>
                  </a:cubicBezTo>
                  <a:cubicBezTo>
                    <a:pt x="10" y="0"/>
                    <a:pt x="10" y="0"/>
                    <a:pt x="10" y="0"/>
                  </a:cubicBezTo>
                  <a:cubicBezTo>
                    <a:pt x="10" y="2"/>
                    <a:pt x="10" y="7"/>
                    <a:pt x="10" y="9"/>
                  </a:cubicBezTo>
                  <a:cubicBezTo>
                    <a:pt x="9" y="10"/>
                    <a:pt x="8" y="12"/>
                    <a:pt x="8" y="12"/>
                  </a:cubicBezTo>
                  <a:cubicBezTo>
                    <a:pt x="0" y="19"/>
                    <a:pt x="0" y="19"/>
                    <a:pt x="0" y="19"/>
                  </a:cubicBezTo>
                  <a:cubicBezTo>
                    <a:pt x="0" y="20"/>
                    <a:pt x="0" y="20"/>
                    <a:pt x="1" y="20"/>
                  </a:cubicBezTo>
                  <a:cubicBezTo>
                    <a:pt x="26" y="20"/>
                    <a:pt x="26" y="20"/>
                    <a:pt x="26" y="20"/>
                  </a:cubicBezTo>
                  <a:cubicBezTo>
                    <a:pt x="35" y="20"/>
                    <a:pt x="35" y="20"/>
                    <a:pt x="35" y="20"/>
                  </a:cubicBezTo>
                  <a:cubicBezTo>
                    <a:pt x="60" y="20"/>
                    <a:pt x="60" y="20"/>
                    <a:pt x="60" y="20"/>
                  </a:cubicBezTo>
                  <a:cubicBezTo>
                    <a:pt x="61" y="20"/>
                    <a:pt x="61" y="20"/>
                    <a:pt x="61" y="19"/>
                  </a:cubicBezTo>
                  <a:cubicBezTo>
                    <a:pt x="53" y="12"/>
                    <a:pt x="53" y="12"/>
                    <a:pt x="53" y="12"/>
                  </a:cubicBezTo>
                  <a:cubicBezTo>
                    <a:pt x="53" y="12"/>
                    <a:pt x="53" y="12"/>
                    <a:pt x="53"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solidFill>
                  <a:schemeClr val="bg1"/>
                </a:solidFill>
                <a:latin typeface="+mj-lt"/>
              </a:endParaRPr>
            </a:p>
          </p:txBody>
        </p:sp>
        <p:sp>
          <p:nvSpPr>
            <p:cNvPr id="89" name="Freeform 6"/>
            <p:cNvSpPr>
              <a:spLocks/>
            </p:cNvSpPr>
            <p:nvPr/>
          </p:nvSpPr>
          <p:spPr bwMode="auto">
            <a:xfrm>
              <a:off x="-1092" y="1457"/>
              <a:ext cx="437" cy="304"/>
            </a:xfrm>
            <a:custGeom>
              <a:avLst/>
              <a:gdLst>
                <a:gd name="T0" fmla="*/ 144 w 182"/>
                <a:gd name="T1" fmla="*/ 104 h 126"/>
                <a:gd name="T2" fmla="*/ 9 w 182"/>
                <a:gd name="T3" fmla="*/ 104 h 126"/>
                <a:gd name="T4" fmla="*/ 9 w 182"/>
                <a:gd name="T5" fmla="*/ 9 h 126"/>
                <a:gd name="T6" fmla="*/ 174 w 182"/>
                <a:gd name="T7" fmla="*/ 9 h 126"/>
                <a:gd name="T8" fmla="*/ 174 w 182"/>
                <a:gd name="T9" fmla="*/ 58 h 126"/>
                <a:gd name="T10" fmla="*/ 182 w 182"/>
                <a:gd name="T11" fmla="*/ 58 h 126"/>
                <a:gd name="T12" fmla="*/ 182 w 182"/>
                <a:gd name="T13" fmla="*/ 6 h 126"/>
                <a:gd name="T14" fmla="*/ 177 w 182"/>
                <a:gd name="T15" fmla="*/ 0 h 126"/>
                <a:gd name="T16" fmla="*/ 6 w 182"/>
                <a:gd name="T17" fmla="*/ 0 h 126"/>
                <a:gd name="T18" fmla="*/ 0 w 182"/>
                <a:gd name="T19" fmla="*/ 6 h 126"/>
                <a:gd name="T20" fmla="*/ 0 w 182"/>
                <a:gd name="T21" fmla="*/ 121 h 126"/>
                <a:gd name="T22" fmla="*/ 6 w 182"/>
                <a:gd name="T23" fmla="*/ 126 h 126"/>
                <a:gd name="T24" fmla="*/ 144 w 182"/>
                <a:gd name="T25" fmla="*/ 126 h 126"/>
                <a:gd name="T26" fmla="*/ 144 w 182"/>
                <a:gd name="T27" fmla="*/ 104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2" h="126">
                  <a:moveTo>
                    <a:pt x="144" y="104"/>
                  </a:moveTo>
                  <a:cubicBezTo>
                    <a:pt x="9" y="104"/>
                    <a:pt x="9" y="104"/>
                    <a:pt x="9" y="104"/>
                  </a:cubicBezTo>
                  <a:cubicBezTo>
                    <a:pt x="9" y="9"/>
                    <a:pt x="9" y="9"/>
                    <a:pt x="9" y="9"/>
                  </a:cubicBezTo>
                  <a:cubicBezTo>
                    <a:pt x="174" y="9"/>
                    <a:pt x="174" y="9"/>
                    <a:pt x="174" y="9"/>
                  </a:cubicBezTo>
                  <a:cubicBezTo>
                    <a:pt x="174" y="58"/>
                    <a:pt x="174" y="58"/>
                    <a:pt x="174" y="58"/>
                  </a:cubicBezTo>
                  <a:cubicBezTo>
                    <a:pt x="182" y="58"/>
                    <a:pt x="182" y="58"/>
                    <a:pt x="182" y="58"/>
                  </a:cubicBezTo>
                  <a:cubicBezTo>
                    <a:pt x="182" y="6"/>
                    <a:pt x="182" y="6"/>
                    <a:pt x="182" y="6"/>
                  </a:cubicBezTo>
                  <a:cubicBezTo>
                    <a:pt x="182" y="3"/>
                    <a:pt x="180" y="0"/>
                    <a:pt x="177" y="0"/>
                  </a:cubicBezTo>
                  <a:cubicBezTo>
                    <a:pt x="6" y="0"/>
                    <a:pt x="6" y="0"/>
                    <a:pt x="6" y="0"/>
                  </a:cubicBezTo>
                  <a:cubicBezTo>
                    <a:pt x="3" y="0"/>
                    <a:pt x="0" y="3"/>
                    <a:pt x="0" y="6"/>
                  </a:cubicBezTo>
                  <a:cubicBezTo>
                    <a:pt x="0" y="121"/>
                    <a:pt x="0" y="121"/>
                    <a:pt x="0" y="121"/>
                  </a:cubicBezTo>
                  <a:cubicBezTo>
                    <a:pt x="0" y="124"/>
                    <a:pt x="3" y="126"/>
                    <a:pt x="6" y="126"/>
                  </a:cubicBezTo>
                  <a:cubicBezTo>
                    <a:pt x="78" y="126"/>
                    <a:pt x="120" y="126"/>
                    <a:pt x="144" y="126"/>
                  </a:cubicBezTo>
                  <a:lnTo>
                    <a:pt x="14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solidFill>
                  <a:schemeClr val="bg1"/>
                </a:solidFill>
                <a:latin typeface="+mj-lt"/>
              </a:endParaRPr>
            </a:p>
          </p:txBody>
        </p:sp>
        <p:sp>
          <p:nvSpPr>
            <p:cNvPr id="90" name="Freeform 7"/>
            <p:cNvSpPr>
              <a:spLocks noEditPoints="1"/>
            </p:cNvSpPr>
            <p:nvPr/>
          </p:nvSpPr>
          <p:spPr bwMode="auto">
            <a:xfrm>
              <a:off x="-737" y="1604"/>
              <a:ext cx="118" cy="236"/>
            </a:xfrm>
            <a:custGeom>
              <a:avLst/>
              <a:gdLst>
                <a:gd name="T0" fmla="*/ 42 w 49"/>
                <a:gd name="T1" fmla="*/ 0 h 98"/>
                <a:gd name="T2" fmla="*/ 7 w 49"/>
                <a:gd name="T3" fmla="*/ 0 h 98"/>
                <a:gd name="T4" fmla="*/ 0 w 49"/>
                <a:gd name="T5" fmla="*/ 8 h 98"/>
                <a:gd name="T6" fmla="*/ 0 w 49"/>
                <a:gd name="T7" fmla="*/ 90 h 98"/>
                <a:gd name="T8" fmla="*/ 7 w 49"/>
                <a:gd name="T9" fmla="*/ 98 h 98"/>
                <a:gd name="T10" fmla="*/ 42 w 49"/>
                <a:gd name="T11" fmla="*/ 98 h 98"/>
                <a:gd name="T12" fmla="*/ 49 w 49"/>
                <a:gd name="T13" fmla="*/ 90 h 98"/>
                <a:gd name="T14" fmla="*/ 49 w 49"/>
                <a:gd name="T15" fmla="*/ 8 h 98"/>
                <a:gd name="T16" fmla="*/ 42 w 49"/>
                <a:gd name="T17" fmla="*/ 0 h 98"/>
                <a:gd name="T18" fmla="*/ 21 w 49"/>
                <a:gd name="T19" fmla="*/ 8 h 98"/>
                <a:gd name="T20" fmla="*/ 28 w 49"/>
                <a:gd name="T21" fmla="*/ 8 h 98"/>
                <a:gd name="T22" fmla="*/ 29 w 49"/>
                <a:gd name="T23" fmla="*/ 10 h 98"/>
                <a:gd name="T24" fmla="*/ 28 w 49"/>
                <a:gd name="T25" fmla="*/ 11 h 98"/>
                <a:gd name="T26" fmla="*/ 21 w 49"/>
                <a:gd name="T27" fmla="*/ 11 h 98"/>
                <a:gd name="T28" fmla="*/ 20 w 49"/>
                <a:gd name="T29" fmla="*/ 10 h 98"/>
                <a:gd name="T30" fmla="*/ 21 w 49"/>
                <a:gd name="T31" fmla="*/ 8 h 98"/>
                <a:gd name="T32" fmla="*/ 16 w 49"/>
                <a:gd name="T33" fmla="*/ 8 h 98"/>
                <a:gd name="T34" fmla="*/ 18 w 49"/>
                <a:gd name="T35" fmla="*/ 9 h 98"/>
                <a:gd name="T36" fmla="*/ 16 w 49"/>
                <a:gd name="T37" fmla="*/ 11 h 98"/>
                <a:gd name="T38" fmla="*/ 15 w 49"/>
                <a:gd name="T39" fmla="*/ 9 h 98"/>
                <a:gd name="T40" fmla="*/ 16 w 49"/>
                <a:gd name="T41" fmla="*/ 8 h 98"/>
                <a:gd name="T42" fmla="*/ 24 w 49"/>
                <a:gd name="T43" fmla="*/ 94 h 98"/>
                <a:gd name="T44" fmla="*/ 20 w 49"/>
                <a:gd name="T45" fmla="*/ 89 h 98"/>
                <a:gd name="T46" fmla="*/ 24 w 49"/>
                <a:gd name="T47" fmla="*/ 84 h 98"/>
                <a:gd name="T48" fmla="*/ 29 w 49"/>
                <a:gd name="T49" fmla="*/ 89 h 98"/>
                <a:gd name="T50" fmla="*/ 24 w 49"/>
                <a:gd name="T51" fmla="*/ 94 h 98"/>
                <a:gd name="T52" fmla="*/ 45 w 49"/>
                <a:gd name="T53" fmla="*/ 81 h 98"/>
                <a:gd name="T54" fmla="*/ 3 w 49"/>
                <a:gd name="T55" fmla="*/ 81 h 98"/>
                <a:gd name="T56" fmla="*/ 3 w 49"/>
                <a:gd name="T57" fmla="*/ 17 h 98"/>
                <a:gd name="T58" fmla="*/ 45 w 49"/>
                <a:gd name="T59" fmla="*/ 17 h 98"/>
                <a:gd name="T60" fmla="*/ 45 w 49"/>
                <a:gd name="T61" fmla="*/ 81 h 98"/>
                <a:gd name="T62" fmla="*/ 45 w 49"/>
                <a:gd name="T63" fmla="*/ 81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9" h="98">
                  <a:moveTo>
                    <a:pt x="42" y="0"/>
                  </a:moveTo>
                  <a:cubicBezTo>
                    <a:pt x="7" y="0"/>
                    <a:pt x="7" y="0"/>
                    <a:pt x="7" y="0"/>
                  </a:cubicBezTo>
                  <a:cubicBezTo>
                    <a:pt x="3" y="0"/>
                    <a:pt x="0" y="4"/>
                    <a:pt x="0" y="8"/>
                  </a:cubicBezTo>
                  <a:cubicBezTo>
                    <a:pt x="0" y="90"/>
                    <a:pt x="0" y="90"/>
                    <a:pt x="0" y="90"/>
                  </a:cubicBezTo>
                  <a:cubicBezTo>
                    <a:pt x="0" y="94"/>
                    <a:pt x="3" y="98"/>
                    <a:pt x="7" y="98"/>
                  </a:cubicBezTo>
                  <a:cubicBezTo>
                    <a:pt x="42" y="98"/>
                    <a:pt x="42" y="98"/>
                    <a:pt x="42" y="98"/>
                  </a:cubicBezTo>
                  <a:cubicBezTo>
                    <a:pt x="46" y="98"/>
                    <a:pt x="49" y="94"/>
                    <a:pt x="49" y="90"/>
                  </a:cubicBezTo>
                  <a:cubicBezTo>
                    <a:pt x="49" y="8"/>
                    <a:pt x="49" y="8"/>
                    <a:pt x="49" y="8"/>
                  </a:cubicBezTo>
                  <a:cubicBezTo>
                    <a:pt x="49" y="4"/>
                    <a:pt x="46" y="0"/>
                    <a:pt x="42" y="0"/>
                  </a:cubicBezTo>
                  <a:close/>
                  <a:moveTo>
                    <a:pt x="21" y="8"/>
                  </a:moveTo>
                  <a:cubicBezTo>
                    <a:pt x="28" y="8"/>
                    <a:pt x="28" y="8"/>
                    <a:pt x="28" y="8"/>
                  </a:cubicBezTo>
                  <a:cubicBezTo>
                    <a:pt x="29" y="8"/>
                    <a:pt x="29" y="9"/>
                    <a:pt x="29" y="10"/>
                  </a:cubicBezTo>
                  <a:cubicBezTo>
                    <a:pt x="29" y="10"/>
                    <a:pt x="29" y="11"/>
                    <a:pt x="28" y="11"/>
                  </a:cubicBezTo>
                  <a:cubicBezTo>
                    <a:pt x="21" y="11"/>
                    <a:pt x="21" y="11"/>
                    <a:pt x="21" y="11"/>
                  </a:cubicBezTo>
                  <a:cubicBezTo>
                    <a:pt x="20" y="11"/>
                    <a:pt x="20" y="10"/>
                    <a:pt x="20" y="10"/>
                  </a:cubicBezTo>
                  <a:cubicBezTo>
                    <a:pt x="20" y="9"/>
                    <a:pt x="20" y="8"/>
                    <a:pt x="21" y="8"/>
                  </a:cubicBezTo>
                  <a:close/>
                  <a:moveTo>
                    <a:pt x="16" y="8"/>
                  </a:moveTo>
                  <a:cubicBezTo>
                    <a:pt x="17" y="8"/>
                    <a:pt x="18" y="9"/>
                    <a:pt x="18" y="9"/>
                  </a:cubicBezTo>
                  <a:cubicBezTo>
                    <a:pt x="18" y="10"/>
                    <a:pt x="17" y="11"/>
                    <a:pt x="16" y="11"/>
                  </a:cubicBezTo>
                  <a:cubicBezTo>
                    <a:pt x="16" y="11"/>
                    <a:pt x="15" y="10"/>
                    <a:pt x="15" y="9"/>
                  </a:cubicBezTo>
                  <a:cubicBezTo>
                    <a:pt x="15" y="9"/>
                    <a:pt x="16" y="8"/>
                    <a:pt x="16" y="8"/>
                  </a:cubicBezTo>
                  <a:close/>
                  <a:moveTo>
                    <a:pt x="24" y="94"/>
                  </a:moveTo>
                  <a:cubicBezTo>
                    <a:pt x="22" y="94"/>
                    <a:pt x="20" y="92"/>
                    <a:pt x="20" y="89"/>
                  </a:cubicBezTo>
                  <a:cubicBezTo>
                    <a:pt x="20" y="86"/>
                    <a:pt x="22" y="84"/>
                    <a:pt x="24" y="84"/>
                  </a:cubicBezTo>
                  <a:cubicBezTo>
                    <a:pt x="27" y="84"/>
                    <a:pt x="29" y="86"/>
                    <a:pt x="29" y="89"/>
                  </a:cubicBezTo>
                  <a:cubicBezTo>
                    <a:pt x="29" y="92"/>
                    <a:pt x="27" y="94"/>
                    <a:pt x="24" y="94"/>
                  </a:cubicBezTo>
                  <a:close/>
                  <a:moveTo>
                    <a:pt x="45" y="81"/>
                  </a:moveTo>
                  <a:cubicBezTo>
                    <a:pt x="3" y="81"/>
                    <a:pt x="3" y="81"/>
                    <a:pt x="3" y="81"/>
                  </a:cubicBezTo>
                  <a:cubicBezTo>
                    <a:pt x="3" y="17"/>
                    <a:pt x="3" y="17"/>
                    <a:pt x="3" y="17"/>
                  </a:cubicBezTo>
                  <a:cubicBezTo>
                    <a:pt x="45" y="17"/>
                    <a:pt x="45" y="17"/>
                    <a:pt x="45" y="17"/>
                  </a:cubicBezTo>
                  <a:cubicBezTo>
                    <a:pt x="45" y="81"/>
                    <a:pt x="45" y="81"/>
                    <a:pt x="45" y="81"/>
                  </a:cubicBezTo>
                  <a:cubicBezTo>
                    <a:pt x="45" y="81"/>
                    <a:pt x="45" y="81"/>
                    <a:pt x="45" y="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dirty="0">
                <a:solidFill>
                  <a:schemeClr val="bg1"/>
                </a:solidFill>
                <a:latin typeface="+mj-lt"/>
              </a:endParaRPr>
            </a:p>
          </p:txBody>
        </p:sp>
      </p:grpSp>
      <p:sp>
        <p:nvSpPr>
          <p:cNvPr id="115" name="Rectangle 114"/>
          <p:cNvSpPr/>
          <p:nvPr/>
        </p:nvSpPr>
        <p:spPr>
          <a:xfrm>
            <a:off x="7386184" y="2116190"/>
            <a:ext cx="651937"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dirty="0">
                <a:solidFill>
                  <a:schemeClr val="bg1"/>
                </a:solidFill>
              </a:rPr>
              <a:t>2018</a:t>
            </a:r>
            <a:endParaRPr lang="en-NZ" sz="800" dirty="0">
              <a:solidFill>
                <a:schemeClr val="bg1"/>
              </a:solidFill>
            </a:endParaRPr>
          </a:p>
        </p:txBody>
      </p:sp>
      <p:sp>
        <p:nvSpPr>
          <p:cNvPr id="126" name="Rectangle 125"/>
          <p:cNvSpPr/>
          <p:nvPr/>
        </p:nvSpPr>
        <p:spPr>
          <a:xfrm>
            <a:off x="6026271" y="1147385"/>
            <a:ext cx="5964255" cy="738664"/>
          </a:xfrm>
          <a:prstGeom prst="rect">
            <a:avLst/>
          </a:prstGeom>
          <a:noFill/>
        </p:spPr>
        <p:txBody>
          <a:bodyPr wrap="square">
            <a:spAutoFit/>
          </a:bodyPr>
          <a:lstStyle/>
          <a:p>
            <a:pPr algn="ctr"/>
            <a:r>
              <a:rPr lang="en-NZ" sz="1400" i="1" dirty="0">
                <a:solidFill>
                  <a:schemeClr val="bg1"/>
                </a:solidFill>
                <a:latin typeface="+mj-lt"/>
              </a:rPr>
              <a:t>The majority of New Zealanders agree NZ On Air provides a diversity of content that would otherwise not exist, and they value this diversity. These findings are consistent with 2017.</a:t>
            </a:r>
          </a:p>
        </p:txBody>
      </p:sp>
      <p:graphicFrame>
        <p:nvGraphicFramePr>
          <p:cNvPr id="4" name="Chart 3">
            <a:extLst>
              <a:ext uri="{FF2B5EF4-FFF2-40B4-BE49-F238E27FC236}">
                <a16:creationId xmlns:a16="http://schemas.microsoft.com/office/drawing/2014/main" xmlns="" id="{B99AD01A-C041-4938-AA16-FD683C02CDB5}"/>
              </a:ext>
            </a:extLst>
          </p:cNvPr>
          <p:cNvGraphicFramePr/>
          <p:nvPr>
            <p:extLst>
              <p:ext uri="{D42A27DB-BD31-4B8C-83A1-F6EECF244321}">
                <p14:modId xmlns:p14="http://schemas.microsoft.com/office/powerpoint/2010/main" val="1505480505"/>
              </p:ext>
            </p:extLst>
          </p:nvPr>
        </p:nvGraphicFramePr>
        <p:xfrm>
          <a:off x="619435" y="1344592"/>
          <a:ext cx="5021635" cy="33477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4" name="Chart 63">
            <a:extLst>
              <a:ext uri="{FF2B5EF4-FFF2-40B4-BE49-F238E27FC236}">
                <a16:creationId xmlns:a16="http://schemas.microsoft.com/office/drawing/2014/main" xmlns="" id="{D07B416D-3C52-4A6C-93A2-69ADCE806FFD}"/>
              </a:ext>
            </a:extLst>
          </p:cNvPr>
          <p:cNvGraphicFramePr/>
          <p:nvPr>
            <p:extLst>
              <p:ext uri="{D42A27DB-BD31-4B8C-83A1-F6EECF244321}">
                <p14:modId xmlns:p14="http://schemas.microsoft.com/office/powerpoint/2010/main" val="1344462452"/>
              </p:ext>
            </p:extLst>
          </p:nvPr>
        </p:nvGraphicFramePr>
        <p:xfrm>
          <a:off x="6561542" y="4483948"/>
          <a:ext cx="2340308" cy="156020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5" name="Chart 64">
            <a:extLst>
              <a:ext uri="{FF2B5EF4-FFF2-40B4-BE49-F238E27FC236}">
                <a16:creationId xmlns:a16="http://schemas.microsoft.com/office/drawing/2014/main" xmlns="" id="{1787DAB6-D534-4DDD-B8E6-06E638BBF0E9}"/>
              </a:ext>
            </a:extLst>
          </p:cNvPr>
          <p:cNvGraphicFramePr/>
          <p:nvPr>
            <p:extLst>
              <p:ext uri="{D42A27DB-BD31-4B8C-83A1-F6EECF244321}">
                <p14:modId xmlns:p14="http://schemas.microsoft.com/office/powerpoint/2010/main" val="701719003"/>
              </p:ext>
            </p:extLst>
          </p:nvPr>
        </p:nvGraphicFramePr>
        <p:xfrm>
          <a:off x="9020923" y="4485353"/>
          <a:ext cx="2340000" cy="1558800"/>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xmlns="" id="{44CC0DCD-E4D1-4632-B11B-3FB9537BC4D2}"/>
              </a:ext>
            </a:extLst>
          </p:cNvPr>
          <p:cNvSpPr txBox="1"/>
          <p:nvPr/>
        </p:nvSpPr>
        <p:spPr>
          <a:xfrm>
            <a:off x="7344065" y="5094773"/>
            <a:ext cx="798125" cy="338554"/>
          </a:xfrm>
          <a:prstGeom prst="rect">
            <a:avLst/>
          </a:prstGeom>
          <a:noFill/>
        </p:spPr>
        <p:txBody>
          <a:bodyPr wrap="square" rtlCol="0">
            <a:spAutoFit/>
          </a:bodyPr>
          <a:lstStyle/>
          <a:p>
            <a:pPr algn="ctr"/>
            <a:r>
              <a:rPr lang="en-NZ" sz="1600" dirty="0">
                <a:solidFill>
                  <a:schemeClr val="bg1"/>
                </a:solidFill>
              </a:rPr>
              <a:t>85%</a:t>
            </a:r>
          </a:p>
        </p:txBody>
      </p:sp>
      <p:sp>
        <p:nvSpPr>
          <p:cNvPr id="67" name="TextBox 66">
            <a:extLst>
              <a:ext uri="{FF2B5EF4-FFF2-40B4-BE49-F238E27FC236}">
                <a16:creationId xmlns:a16="http://schemas.microsoft.com/office/drawing/2014/main" xmlns="" id="{2B3DAB88-3B2F-4CF1-9B91-46ED41C1B3E9}"/>
              </a:ext>
            </a:extLst>
          </p:cNvPr>
          <p:cNvSpPr txBox="1"/>
          <p:nvPr/>
        </p:nvSpPr>
        <p:spPr>
          <a:xfrm>
            <a:off x="9810408" y="5094773"/>
            <a:ext cx="798125" cy="338554"/>
          </a:xfrm>
          <a:prstGeom prst="rect">
            <a:avLst/>
          </a:prstGeom>
          <a:noFill/>
        </p:spPr>
        <p:txBody>
          <a:bodyPr wrap="square" rtlCol="0">
            <a:spAutoFit/>
          </a:bodyPr>
          <a:lstStyle/>
          <a:p>
            <a:pPr algn="ctr"/>
            <a:r>
              <a:rPr lang="en-NZ" sz="1600" dirty="0">
                <a:solidFill>
                  <a:schemeClr val="bg1"/>
                </a:solidFill>
              </a:rPr>
              <a:t>84%</a:t>
            </a:r>
          </a:p>
        </p:txBody>
      </p:sp>
      <p:sp>
        <p:nvSpPr>
          <p:cNvPr id="3" name="TextBox 2">
            <a:extLst>
              <a:ext uri="{FF2B5EF4-FFF2-40B4-BE49-F238E27FC236}">
                <a16:creationId xmlns:a16="http://schemas.microsoft.com/office/drawing/2014/main" xmlns="" id="{F3138F8D-472C-4FB1-AEA2-9D00032BC393}"/>
              </a:ext>
            </a:extLst>
          </p:cNvPr>
          <p:cNvSpPr txBox="1"/>
          <p:nvPr/>
        </p:nvSpPr>
        <p:spPr>
          <a:xfrm>
            <a:off x="7122208" y="5919187"/>
            <a:ext cx="1186899" cy="276999"/>
          </a:xfrm>
          <a:prstGeom prst="rect">
            <a:avLst/>
          </a:prstGeom>
          <a:noFill/>
        </p:spPr>
        <p:txBody>
          <a:bodyPr wrap="square" rtlCol="0">
            <a:spAutoFit/>
          </a:bodyPr>
          <a:lstStyle/>
          <a:p>
            <a:pPr algn="ctr"/>
            <a:r>
              <a:rPr lang="en-NZ" sz="1200" dirty="0">
                <a:solidFill>
                  <a:schemeClr val="bg1"/>
                </a:solidFill>
              </a:rPr>
              <a:t>2018</a:t>
            </a:r>
          </a:p>
        </p:txBody>
      </p:sp>
      <p:sp>
        <p:nvSpPr>
          <p:cNvPr id="109" name="TextBox 108">
            <a:extLst>
              <a:ext uri="{FF2B5EF4-FFF2-40B4-BE49-F238E27FC236}">
                <a16:creationId xmlns:a16="http://schemas.microsoft.com/office/drawing/2014/main" xmlns="" id="{6D3D6750-598B-4B9D-9469-C19CC03C2848}"/>
              </a:ext>
            </a:extLst>
          </p:cNvPr>
          <p:cNvSpPr txBox="1"/>
          <p:nvPr/>
        </p:nvSpPr>
        <p:spPr>
          <a:xfrm>
            <a:off x="9597474" y="5926416"/>
            <a:ext cx="1186899" cy="276999"/>
          </a:xfrm>
          <a:prstGeom prst="rect">
            <a:avLst/>
          </a:prstGeom>
          <a:noFill/>
        </p:spPr>
        <p:txBody>
          <a:bodyPr wrap="square" rtlCol="0">
            <a:spAutoFit/>
          </a:bodyPr>
          <a:lstStyle/>
          <a:p>
            <a:pPr algn="ctr"/>
            <a:r>
              <a:rPr lang="en-NZ" sz="1200" dirty="0">
                <a:solidFill>
                  <a:schemeClr val="bg1"/>
                </a:solidFill>
              </a:rPr>
              <a:t>2017</a:t>
            </a:r>
          </a:p>
        </p:txBody>
      </p:sp>
      <p:sp>
        <p:nvSpPr>
          <p:cNvPr id="5" name="TextBox 4">
            <a:extLst>
              <a:ext uri="{FF2B5EF4-FFF2-40B4-BE49-F238E27FC236}">
                <a16:creationId xmlns:a16="http://schemas.microsoft.com/office/drawing/2014/main" xmlns="" id="{AB2F1115-F85C-4703-A11D-742CCC160911}"/>
              </a:ext>
            </a:extLst>
          </p:cNvPr>
          <p:cNvSpPr txBox="1"/>
          <p:nvPr/>
        </p:nvSpPr>
        <p:spPr>
          <a:xfrm>
            <a:off x="6113160" y="2148132"/>
            <a:ext cx="1536949" cy="646331"/>
          </a:xfrm>
          <a:prstGeom prst="rect">
            <a:avLst/>
          </a:prstGeom>
          <a:noFill/>
        </p:spPr>
        <p:txBody>
          <a:bodyPr wrap="square" rtlCol="0">
            <a:spAutoFit/>
          </a:bodyPr>
          <a:lstStyle/>
          <a:p>
            <a:pPr algn="ctr"/>
            <a:r>
              <a:rPr lang="en-NZ" b="1" dirty="0">
                <a:solidFill>
                  <a:schemeClr val="bg1"/>
                </a:solidFill>
                <a:latin typeface="+mj-lt"/>
              </a:rPr>
              <a:t>Results in diversity</a:t>
            </a:r>
          </a:p>
        </p:txBody>
      </p:sp>
      <p:sp>
        <p:nvSpPr>
          <p:cNvPr id="132" name="TextBox 131">
            <a:extLst>
              <a:ext uri="{FF2B5EF4-FFF2-40B4-BE49-F238E27FC236}">
                <a16:creationId xmlns:a16="http://schemas.microsoft.com/office/drawing/2014/main" xmlns="" id="{F7FF63BC-C5EF-4C42-922E-660DBFBAC96A}"/>
              </a:ext>
            </a:extLst>
          </p:cNvPr>
          <p:cNvSpPr txBox="1"/>
          <p:nvPr/>
        </p:nvSpPr>
        <p:spPr>
          <a:xfrm>
            <a:off x="6141110" y="2838140"/>
            <a:ext cx="1476230" cy="646331"/>
          </a:xfrm>
          <a:prstGeom prst="rect">
            <a:avLst/>
          </a:prstGeom>
          <a:noFill/>
        </p:spPr>
        <p:txBody>
          <a:bodyPr wrap="square" rtlCol="0">
            <a:spAutoFit/>
          </a:bodyPr>
          <a:lstStyle/>
          <a:p>
            <a:pPr algn="ctr"/>
            <a:r>
              <a:rPr lang="en-NZ" b="1" dirty="0">
                <a:solidFill>
                  <a:schemeClr val="bg1"/>
                </a:solidFill>
                <a:latin typeface="+mj-lt"/>
              </a:rPr>
              <a:t>Values diversity</a:t>
            </a:r>
          </a:p>
        </p:txBody>
      </p:sp>
      <p:graphicFrame>
        <p:nvGraphicFramePr>
          <p:cNvPr id="10" name="Chart 9">
            <a:extLst>
              <a:ext uri="{FF2B5EF4-FFF2-40B4-BE49-F238E27FC236}">
                <a16:creationId xmlns:a16="http://schemas.microsoft.com/office/drawing/2014/main" xmlns="" id="{4ED90C2E-54F6-46E9-96CF-8FD618406370}"/>
              </a:ext>
            </a:extLst>
          </p:cNvPr>
          <p:cNvGraphicFramePr/>
          <p:nvPr>
            <p:extLst>
              <p:ext uri="{D42A27DB-BD31-4B8C-83A1-F6EECF244321}">
                <p14:modId xmlns:p14="http://schemas.microsoft.com/office/powerpoint/2010/main" val="2901365701"/>
              </p:ext>
            </p:extLst>
          </p:nvPr>
        </p:nvGraphicFramePr>
        <p:xfrm>
          <a:off x="7995376" y="2028780"/>
          <a:ext cx="4033714" cy="898325"/>
        </p:xfrm>
        <a:graphic>
          <a:graphicData uri="http://schemas.openxmlformats.org/drawingml/2006/chart">
            <c:chart xmlns:c="http://schemas.openxmlformats.org/drawingml/2006/chart" xmlns:r="http://schemas.openxmlformats.org/officeDocument/2006/relationships" r:id="rId5"/>
          </a:graphicData>
        </a:graphic>
      </p:graphicFrame>
      <p:sp>
        <p:nvSpPr>
          <p:cNvPr id="33" name="TextBox 32">
            <a:extLst>
              <a:ext uri="{FF2B5EF4-FFF2-40B4-BE49-F238E27FC236}">
                <a16:creationId xmlns:a16="http://schemas.microsoft.com/office/drawing/2014/main" xmlns="" id="{AFD44856-917F-4065-8CC1-E17B39E38F3F}"/>
              </a:ext>
            </a:extLst>
          </p:cNvPr>
          <p:cNvSpPr txBox="1"/>
          <p:nvPr/>
        </p:nvSpPr>
        <p:spPr>
          <a:xfrm>
            <a:off x="2172488" y="2556805"/>
            <a:ext cx="1915528" cy="923330"/>
          </a:xfrm>
          <a:prstGeom prst="rect">
            <a:avLst/>
          </a:prstGeom>
          <a:noFill/>
        </p:spPr>
        <p:txBody>
          <a:bodyPr wrap="square" rtlCol="0">
            <a:spAutoFit/>
          </a:bodyPr>
          <a:lstStyle/>
          <a:p>
            <a:pPr algn="ctr"/>
            <a:r>
              <a:rPr lang="en-NZ" sz="5400" dirty="0">
                <a:solidFill>
                  <a:schemeClr val="bg1"/>
                </a:solidFill>
              </a:rPr>
              <a:t>92%</a:t>
            </a:r>
          </a:p>
        </p:txBody>
      </p:sp>
      <p:graphicFrame>
        <p:nvGraphicFramePr>
          <p:cNvPr id="39" name="Chart 38">
            <a:extLst>
              <a:ext uri="{FF2B5EF4-FFF2-40B4-BE49-F238E27FC236}">
                <a16:creationId xmlns:a16="http://schemas.microsoft.com/office/drawing/2014/main" xmlns="" id="{E13408FE-DD18-47EC-87B9-C567BDF4F9E6}"/>
              </a:ext>
            </a:extLst>
          </p:cNvPr>
          <p:cNvGraphicFramePr/>
          <p:nvPr>
            <p:extLst>
              <p:ext uri="{D42A27DB-BD31-4B8C-83A1-F6EECF244321}">
                <p14:modId xmlns:p14="http://schemas.microsoft.com/office/powerpoint/2010/main" val="1342767476"/>
              </p:ext>
            </p:extLst>
          </p:nvPr>
        </p:nvGraphicFramePr>
        <p:xfrm>
          <a:off x="7995376" y="2782345"/>
          <a:ext cx="4033714" cy="819574"/>
        </p:xfrm>
        <a:graphic>
          <a:graphicData uri="http://schemas.openxmlformats.org/drawingml/2006/chart">
            <c:chart xmlns:c="http://schemas.openxmlformats.org/drawingml/2006/chart" xmlns:r="http://schemas.openxmlformats.org/officeDocument/2006/relationships" r:id="rId6"/>
          </a:graphicData>
        </a:graphic>
      </p:graphicFrame>
      <p:sp>
        <p:nvSpPr>
          <p:cNvPr id="26" name="Rectangle 25">
            <a:extLst>
              <a:ext uri="{FF2B5EF4-FFF2-40B4-BE49-F238E27FC236}">
                <a16:creationId xmlns:a16="http://schemas.microsoft.com/office/drawing/2014/main" xmlns="" id="{0E293549-B0D6-4906-9EFD-97D54AAFAAE8}"/>
              </a:ext>
            </a:extLst>
          </p:cNvPr>
          <p:cNvSpPr/>
          <p:nvPr/>
        </p:nvSpPr>
        <p:spPr>
          <a:xfrm>
            <a:off x="7386183" y="2854984"/>
            <a:ext cx="651937"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dirty="0">
                <a:solidFill>
                  <a:schemeClr val="bg1"/>
                </a:solidFill>
              </a:rPr>
              <a:t>2018</a:t>
            </a:r>
            <a:endParaRPr lang="en-NZ" sz="800" dirty="0">
              <a:solidFill>
                <a:schemeClr val="bg1"/>
              </a:solidFill>
            </a:endParaRPr>
          </a:p>
        </p:txBody>
      </p:sp>
      <p:sp>
        <p:nvSpPr>
          <p:cNvPr id="27" name="Rectangle 26">
            <a:extLst>
              <a:ext uri="{FF2B5EF4-FFF2-40B4-BE49-F238E27FC236}">
                <a16:creationId xmlns:a16="http://schemas.microsoft.com/office/drawing/2014/main" xmlns="" id="{F0984B92-5A07-4A33-BDEE-9EF23B3D41AE}"/>
              </a:ext>
            </a:extLst>
          </p:cNvPr>
          <p:cNvSpPr/>
          <p:nvPr/>
        </p:nvSpPr>
        <p:spPr>
          <a:xfrm>
            <a:off x="7381198" y="2432176"/>
            <a:ext cx="651937"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dirty="0">
                <a:solidFill>
                  <a:schemeClr val="bg1"/>
                </a:solidFill>
              </a:rPr>
              <a:t>2017</a:t>
            </a:r>
            <a:endParaRPr lang="en-NZ" sz="800" dirty="0">
              <a:solidFill>
                <a:schemeClr val="bg1"/>
              </a:solidFill>
            </a:endParaRPr>
          </a:p>
        </p:txBody>
      </p:sp>
      <p:sp>
        <p:nvSpPr>
          <p:cNvPr id="28" name="Rectangle 27">
            <a:extLst>
              <a:ext uri="{FF2B5EF4-FFF2-40B4-BE49-F238E27FC236}">
                <a16:creationId xmlns:a16="http://schemas.microsoft.com/office/drawing/2014/main" xmlns="" id="{5113A8AF-58C9-41E4-9233-F2BD61EDB49F}"/>
              </a:ext>
            </a:extLst>
          </p:cNvPr>
          <p:cNvSpPr/>
          <p:nvPr/>
        </p:nvSpPr>
        <p:spPr>
          <a:xfrm>
            <a:off x="7390830" y="3125139"/>
            <a:ext cx="651937"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dirty="0">
                <a:solidFill>
                  <a:schemeClr val="bg1"/>
                </a:solidFill>
              </a:rPr>
              <a:t>2017</a:t>
            </a:r>
            <a:endParaRPr lang="en-NZ" sz="800" dirty="0">
              <a:solidFill>
                <a:schemeClr val="bg1"/>
              </a:solidFill>
            </a:endParaRPr>
          </a:p>
        </p:txBody>
      </p:sp>
    </p:spTree>
    <p:extLst>
      <p:ext uri="{BB962C8B-B14F-4D97-AF65-F5344CB8AC3E}">
        <p14:creationId xmlns:p14="http://schemas.microsoft.com/office/powerpoint/2010/main" val="4197535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38851" y="2971637"/>
            <a:ext cx="6143624" cy="1870076"/>
          </a:xfrm>
        </p:spPr>
        <p:txBody>
          <a:bodyPr>
            <a:normAutofit/>
          </a:bodyPr>
          <a:lstStyle/>
          <a:p>
            <a:r>
              <a:rPr lang="en-NZ" sz="2800" dirty="0">
                <a:solidFill>
                  <a:srgbClr val="7ED7E3"/>
                </a:solidFill>
                <a:latin typeface="+mj-lt"/>
              </a:rPr>
              <a:t>HIGH LEVEL AWARENESS </a:t>
            </a:r>
            <a:br>
              <a:rPr lang="en-NZ" sz="2800" dirty="0">
                <a:solidFill>
                  <a:srgbClr val="7ED7E3"/>
                </a:solidFill>
                <a:latin typeface="+mj-lt"/>
              </a:rPr>
            </a:br>
            <a:r>
              <a:rPr lang="en-NZ" sz="2800" cap="all" dirty="0">
                <a:solidFill>
                  <a:srgbClr val="7ED7E3"/>
                </a:solidFill>
                <a:latin typeface="+mj-lt"/>
              </a:rPr>
              <a:t>and</a:t>
            </a:r>
            <a:r>
              <a:rPr lang="en-NZ" sz="2800" dirty="0">
                <a:solidFill>
                  <a:srgbClr val="7ED7E3"/>
                </a:solidFill>
                <a:latin typeface="+mj-lt"/>
              </a:rPr>
              <a:t> PERCEPTIONS</a:t>
            </a:r>
          </a:p>
        </p:txBody>
      </p:sp>
      <p:cxnSp>
        <p:nvCxnSpPr>
          <p:cNvPr id="4" name="Straight Connector 3"/>
          <p:cNvCxnSpPr/>
          <p:nvPr/>
        </p:nvCxnSpPr>
        <p:spPr>
          <a:xfrm>
            <a:off x="7589361" y="4596570"/>
            <a:ext cx="304260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7589361" y="3164280"/>
            <a:ext cx="304260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614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p:cNvGraphicFramePr/>
          <p:nvPr>
            <p:extLst/>
          </p:nvPr>
        </p:nvGraphicFramePr>
        <p:xfrm>
          <a:off x="1016037" y="1601522"/>
          <a:ext cx="9986613" cy="2327047"/>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a:xfrm>
            <a:off x="296333" y="1180827"/>
            <a:ext cx="4115101" cy="276999"/>
          </a:xfrm>
          <a:prstGeom prst="rect">
            <a:avLst/>
          </a:prstGeom>
        </p:spPr>
        <p:txBody>
          <a:bodyPr wrap="none">
            <a:spAutoFit/>
          </a:bodyPr>
          <a:lstStyle/>
          <a:p>
            <a:pPr defTabSz="633039"/>
            <a:r>
              <a:rPr lang="en-NZ" sz="1200" i="1" dirty="0">
                <a:solidFill>
                  <a:schemeClr val="bg1"/>
                </a:solidFill>
                <a:latin typeface="+mj-lt"/>
              </a:rPr>
              <a:t>Q: ‘Do you know that there is an organisation called NZ On Air?’</a:t>
            </a:r>
          </a:p>
        </p:txBody>
      </p:sp>
      <p:sp>
        <p:nvSpPr>
          <p:cNvPr id="17" name="Title 1"/>
          <p:cNvSpPr>
            <a:spLocks noGrp="1"/>
          </p:cNvSpPr>
          <p:nvPr>
            <p:ph type="title"/>
          </p:nvPr>
        </p:nvSpPr>
        <p:spPr>
          <a:xfrm>
            <a:off x="296333" y="184377"/>
            <a:ext cx="11717867" cy="621845"/>
          </a:xfrm>
        </p:spPr>
        <p:txBody>
          <a:bodyPr anchor="ctr"/>
          <a:lstStyle/>
          <a:p>
            <a:r>
              <a:rPr lang="en-NZ" dirty="0">
                <a:latin typeface="+mj-lt"/>
              </a:rPr>
              <a:t>The vast majority of New Zealanders are aware of NZ On Air (92%). Awareness has continued to recover following a decline in 2016. The difference between 2018 and 2016 is statistically significant. </a:t>
            </a:r>
            <a:endParaRPr lang="en-NZ" dirty="0">
              <a:highlight>
                <a:srgbClr val="000080"/>
              </a:highlight>
              <a:latin typeface="+mj-lt"/>
            </a:endParaRPr>
          </a:p>
        </p:txBody>
      </p:sp>
      <p:grpSp>
        <p:nvGrpSpPr>
          <p:cNvPr id="35" name="Group 34">
            <a:extLst>
              <a:ext uri="{FF2B5EF4-FFF2-40B4-BE49-F238E27FC236}">
                <a16:creationId xmlns:a16="http://schemas.microsoft.com/office/drawing/2014/main" xmlns="" id="{96DD6281-3EF3-4E4B-91E2-A4C36D5E5725}"/>
              </a:ext>
            </a:extLst>
          </p:cNvPr>
          <p:cNvGrpSpPr/>
          <p:nvPr/>
        </p:nvGrpSpPr>
        <p:grpSpPr>
          <a:xfrm>
            <a:off x="784786" y="4366768"/>
            <a:ext cx="10517349" cy="575745"/>
            <a:chOff x="784786" y="4366768"/>
            <a:chExt cx="10517349" cy="575745"/>
          </a:xfrm>
        </p:grpSpPr>
        <p:grpSp>
          <p:nvGrpSpPr>
            <p:cNvPr id="9" name="Group 8">
              <a:extLst>
                <a:ext uri="{FF2B5EF4-FFF2-40B4-BE49-F238E27FC236}">
                  <a16:creationId xmlns:a16="http://schemas.microsoft.com/office/drawing/2014/main" xmlns="" id="{365DDF43-039A-4AF1-88C5-C48B45F3FAB9}"/>
                </a:ext>
              </a:extLst>
            </p:cNvPr>
            <p:cNvGrpSpPr/>
            <p:nvPr/>
          </p:nvGrpSpPr>
          <p:grpSpPr>
            <a:xfrm>
              <a:off x="969344" y="4606953"/>
              <a:ext cx="10086008" cy="335560"/>
              <a:chOff x="969344" y="5387130"/>
              <a:chExt cx="10086008" cy="335560"/>
            </a:xfrm>
          </p:grpSpPr>
          <p:cxnSp>
            <p:nvCxnSpPr>
              <p:cNvPr id="5" name="Straight Connector 4">
                <a:extLst>
                  <a:ext uri="{FF2B5EF4-FFF2-40B4-BE49-F238E27FC236}">
                    <a16:creationId xmlns:a16="http://schemas.microsoft.com/office/drawing/2014/main" xmlns="" id="{221D637D-49B2-4D68-8F71-1DEE2F4EE6F0}"/>
                  </a:ext>
                </a:extLst>
              </p:cNvPr>
              <p:cNvCxnSpPr/>
              <p:nvPr/>
            </p:nvCxnSpPr>
            <p:spPr>
              <a:xfrm>
                <a:off x="969344" y="5561901"/>
                <a:ext cx="10080000" cy="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7360C35E-51F7-42E8-810C-1DCAB1F61854}"/>
                  </a:ext>
                </a:extLst>
              </p:cNvPr>
              <p:cNvCxnSpPr/>
              <p:nvPr/>
            </p:nvCxnSpPr>
            <p:spPr>
              <a:xfrm>
                <a:off x="969344"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CDF52BF1-0D3C-4341-BD85-24B73CA6CB51}"/>
                  </a:ext>
                </a:extLst>
              </p:cNvPr>
              <p:cNvCxnSpPr/>
              <p:nvPr/>
            </p:nvCxnSpPr>
            <p:spPr>
              <a:xfrm>
                <a:off x="11055352"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39F4533F-79DE-40B5-BEA3-2879369923D3}"/>
                  </a:ext>
                </a:extLst>
              </p:cNvPr>
              <p:cNvCxnSpPr/>
              <p:nvPr/>
            </p:nvCxnSpPr>
            <p:spPr>
              <a:xfrm>
                <a:off x="1977945"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838CCC41-1788-4DEE-8FCA-05D0E1DC5B82}"/>
                  </a:ext>
                </a:extLst>
              </p:cNvPr>
              <p:cNvCxnSpPr/>
              <p:nvPr/>
            </p:nvCxnSpPr>
            <p:spPr>
              <a:xfrm>
                <a:off x="2986546"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6A77D20D-309F-4089-AD05-789E7AC87F0F}"/>
                  </a:ext>
                </a:extLst>
              </p:cNvPr>
              <p:cNvCxnSpPr/>
              <p:nvPr/>
            </p:nvCxnSpPr>
            <p:spPr>
              <a:xfrm>
                <a:off x="3995147"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C5CBA027-60CF-4DE3-87BE-AFF91906A968}"/>
                  </a:ext>
                </a:extLst>
              </p:cNvPr>
              <p:cNvCxnSpPr/>
              <p:nvPr/>
            </p:nvCxnSpPr>
            <p:spPr>
              <a:xfrm>
                <a:off x="5003748"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6902E51F-C061-47B9-AD74-1CE878214656}"/>
                  </a:ext>
                </a:extLst>
              </p:cNvPr>
              <p:cNvCxnSpPr/>
              <p:nvPr/>
            </p:nvCxnSpPr>
            <p:spPr>
              <a:xfrm>
                <a:off x="6012349"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D4489370-A2D8-44DC-B292-B3E124A1F599}"/>
                  </a:ext>
                </a:extLst>
              </p:cNvPr>
              <p:cNvCxnSpPr/>
              <p:nvPr/>
            </p:nvCxnSpPr>
            <p:spPr>
              <a:xfrm>
                <a:off x="7020950"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1CBD7968-4C34-4394-953E-E80DC9B2F1B2}"/>
                  </a:ext>
                </a:extLst>
              </p:cNvPr>
              <p:cNvCxnSpPr/>
              <p:nvPr/>
            </p:nvCxnSpPr>
            <p:spPr>
              <a:xfrm>
                <a:off x="8029551"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7A4C239D-15A2-4F67-A731-3897E80D8D14}"/>
                  </a:ext>
                </a:extLst>
              </p:cNvPr>
              <p:cNvCxnSpPr/>
              <p:nvPr/>
            </p:nvCxnSpPr>
            <p:spPr>
              <a:xfrm>
                <a:off x="9038152"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D5EF0291-0A02-41A1-BDA6-009317742C76}"/>
                  </a:ext>
                </a:extLst>
              </p:cNvPr>
              <p:cNvCxnSpPr/>
              <p:nvPr/>
            </p:nvCxnSpPr>
            <p:spPr>
              <a:xfrm>
                <a:off x="10046753"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xmlns="" id="{843B3776-5E5A-421F-BF86-092AF7B7AEB3}"/>
                </a:ext>
              </a:extLst>
            </p:cNvPr>
            <p:cNvSpPr txBox="1"/>
            <p:nvPr/>
          </p:nvSpPr>
          <p:spPr>
            <a:xfrm>
              <a:off x="784786" y="4366768"/>
              <a:ext cx="369116" cy="261610"/>
            </a:xfrm>
            <a:prstGeom prst="rect">
              <a:avLst/>
            </a:prstGeom>
            <a:noFill/>
          </p:spPr>
          <p:txBody>
            <a:bodyPr wrap="square" rtlCol="0">
              <a:spAutoFit/>
            </a:bodyPr>
            <a:lstStyle/>
            <a:p>
              <a:pPr algn="ctr"/>
              <a:r>
                <a:rPr lang="en-NZ" sz="1050" dirty="0"/>
                <a:t>0%</a:t>
              </a:r>
            </a:p>
          </p:txBody>
        </p:sp>
        <p:sp>
          <p:nvSpPr>
            <p:cNvPr id="24" name="TextBox 23">
              <a:extLst>
                <a:ext uri="{FF2B5EF4-FFF2-40B4-BE49-F238E27FC236}">
                  <a16:creationId xmlns:a16="http://schemas.microsoft.com/office/drawing/2014/main" xmlns="" id="{2E867D72-15C4-4862-8313-7950C4446650}"/>
                </a:ext>
              </a:extLst>
            </p:cNvPr>
            <p:cNvSpPr txBox="1"/>
            <p:nvPr/>
          </p:nvSpPr>
          <p:spPr>
            <a:xfrm>
              <a:off x="1793384" y="4370615"/>
              <a:ext cx="454866" cy="253916"/>
            </a:xfrm>
            <a:prstGeom prst="rect">
              <a:avLst/>
            </a:prstGeom>
            <a:noFill/>
          </p:spPr>
          <p:txBody>
            <a:bodyPr wrap="square" rtlCol="0">
              <a:spAutoFit/>
            </a:bodyPr>
            <a:lstStyle/>
            <a:p>
              <a:pPr algn="ctr"/>
              <a:r>
                <a:rPr lang="en-NZ" sz="1050" dirty="0"/>
                <a:t>10%</a:t>
              </a:r>
            </a:p>
          </p:txBody>
        </p:sp>
        <p:sp>
          <p:nvSpPr>
            <p:cNvPr id="25" name="TextBox 24">
              <a:extLst>
                <a:ext uri="{FF2B5EF4-FFF2-40B4-BE49-F238E27FC236}">
                  <a16:creationId xmlns:a16="http://schemas.microsoft.com/office/drawing/2014/main" xmlns="" id="{F64CD229-FF14-478E-81F1-D5B7E5679CC0}"/>
                </a:ext>
              </a:extLst>
            </p:cNvPr>
            <p:cNvSpPr txBox="1"/>
            <p:nvPr/>
          </p:nvSpPr>
          <p:spPr>
            <a:xfrm>
              <a:off x="2759113" y="4370615"/>
              <a:ext cx="454866" cy="253916"/>
            </a:xfrm>
            <a:prstGeom prst="rect">
              <a:avLst/>
            </a:prstGeom>
            <a:noFill/>
          </p:spPr>
          <p:txBody>
            <a:bodyPr wrap="square" rtlCol="0">
              <a:spAutoFit/>
            </a:bodyPr>
            <a:lstStyle/>
            <a:p>
              <a:pPr algn="ctr"/>
              <a:r>
                <a:rPr lang="en-NZ" sz="1050" dirty="0"/>
                <a:t>20%</a:t>
              </a:r>
            </a:p>
          </p:txBody>
        </p:sp>
        <p:sp>
          <p:nvSpPr>
            <p:cNvPr id="26" name="TextBox 25">
              <a:extLst>
                <a:ext uri="{FF2B5EF4-FFF2-40B4-BE49-F238E27FC236}">
                  <a16:creationId xmlns:a16="http://schemas.microsoft.com/office/drawing/2014/main" xmlns="" id="{A36CECE9-5029-4C74-A351-02D80676AE5B}"/>
                </a:ext>
              </a:extLst>
            </p:cNvPr>
            <p:cNvSpPr txBox="1"/>
            <p:nvPr/>
          </p:nvSpPr>
          <p:spPr>
            <a:xfrm>
              <a:off x="3767712" y="4370615"/>
              <a:ext cx="454866" cy="253916"/>
            </a:xfrm>
            <a:prstGeom prst="rect">
              <a:avLst/>
            </a:prstGeom>
            <a:noFill/>
          </p:spPr>
          <p:txBody>
            <a:bodyPr wrap="square" rtlCol="0">
              <a:spAutoFit/>
            </a:bodyPr>
            <a:lstStyle/>
            <a:p>
              <a:pPr algn="ctr"/>
              <a:r>
                <a:rPr lang="en-NZ" sz="1050" dirty="0"/>
                <a:t>30%</a:t>
              </a:r>
            </a:p>
          </p:txBody>
        </p:sp>
        <p:sp>
          <p:nvSpPr>
            <p:cNvPr id="27" name="TextBox 26">
              <a:extLst>
                <a:ext uri="{FF2B5EF4-FFF2-40B4-BE49-F238E27FC236}">
                  <a16:creationId xmlns:a16="http://schemas.microsoft.com/office/drawing/2014/main" xmlns="" id="{3A43F28F-BBC9-4918-8538-948E1C78A430}"/>
                </a:ext>
              </a:extLst>
            </p:cNvPr>
            <p:cNvSpPr txBox="1"/>
            <p:nvPr/>
          </p:nvSpPr>
          <p:spPr>
            <a:xfrm>
              <a:off x="4777245" y="4370615"/>
              <a:ext cx="454866" cy="253916"/>
            </a:xfrm>
            <a:prstGeom prst="rect">
              <a:avLst/>
            </a:prstGeom>
            <a:noFill/>
          </p:spPr>
          <p:txBody>
            <a:bodyPr wrap="square" rtlCol="0">
              <a:spAutoFit/>
            </a:bodyPr>
            <a:lstStyle/>
            <a:p>
              <a:pPr algn="ctr"/>
              <a:r>
                <a:rPr lang="en-NZ" sz="1050" dirty="0"/>
                <a:t>40%</a:t>
              </a:r>
            </a:p>
          </p:txBody>
        </p:sp>
        <p:sp>
          <p:nvSpPr>
            <p:cNvPr id="28" name="TextBox 27">
              <a:extLst>
                <a:ext uri="{FF2B5EF4-FFF2-40B4-BE49-F238E27FC236}">
                  <a16:creationId xmlns:a16="http://schemas.microsoft.com/office/drawing/2014/main" xmlns="" id="{8B8A0559-E5D0-41FE-8E0A-F0438BBE605C}"/>
                </a:ext>
              </a:extLst>
            </p:cNvPr>
            <p:cNvSpPr txBox="1"/>
            <p:nvPr/>
          </p:nvSpPr>
          <p:spPr>
            <a:xfrm>
              <a:off x="5799865" y="4370615"/>
              <a:ext cx="454866" cy="253916"/>
            </a:xfrm>
            <a:prstGeom prst="rect">
              <a:avLst/>
            </a:prstGeom>
            <a:noFill/>
          </p:spPr>
          <p:txBody>
            <a:bodyPr wrap="square" rtlCol="0">
              <a:spAutoFit/>
            </a:bodyPr>
            <a:lstStyle/>
            <a:p>
              <a:pPr algn="ctr"/>
              <a:r>
                <a:rPr lang="en-NZ" sz="1050" dirty="0"/>
                <a:t>50%</a:t>
              </a:r>
            </a:p>
          </p:txBody>
        </p:sp>
        <p:sp>
          <p:nvSpPr>
            <p:cNvPr id="30" name="TextBox 29">
              <a:extLst>
                <a:ext uri="{FF2B5EF4-FFF2-40B4-BE49-F238E27FC236}">
                  <a16:creationId xmlns:a16="http://schemas.microsoft.com/office/drawing/2014/main" xmlns="" id="{E97B28AA-B0FF-4204-BA72-5BC112F00A47}"/>
                </a:ext>
              </a:extLst>
            </p:cNvPr>
            <p:cNvSpPr txBox="1"/>
            <p:nvPr/>
          </p:nvSpPr>
          <p:spPr>
            <a:xfrm>
              <a:off x="6811917" y="4370615"/>
              <a:ext cx="454866" cy="253916"/>
            </a:xfrm>
            <a:prstGeom prst="rect">
              <a:avLst/>
            </a:prstGeom>
            <a:noFill/>
          </p:spPr>
          <p:txBody>
            <a:bodyPr wrap="square" rtlCol="0">
              <a:spAutoFit/>
            </a:bodyPr>
            <a:lstStyle/>
            <a:p>
              <a:pPr algn="ctr"/>
              <a:r>
                <a:rPr lang="en-NZ" sz="1050" dirty="0"/>
                <a:t>60%</a:t>
              </a:r>
            </a:p>
          </p:txBody>
        </p:sp>
        <p:sp>
          <p:nvSpPr>
            <p:cNvPr id="31" name="TextBox 30">
              <a:extLst>
                <a:ext uri="{FF2B5EF4-FFF2-40B4-BE49-F238E27FC236}">
                  <a16:creationId xmlns:a16="http://schemas.microsoft.com/office/drawing/2014/main" xmlns="" id="{752A9FE0-4800-47F1-8781-7C8E26540161}"/>
                </a:ext>
              </a:extLst>
            </p:cNvPr>
            <p:cNvSpPr txBox="1"/>
            <p:nvPr/>
          </p:nvSpPr>
          <p:spPr>
            <a:xfrm>
              <a:off x="7834537" y="4370615"/>
              <a:ext cx="454866" cy="253916"/>
            </a:xfrm>
            <a:prstGeom prst="rect">
              <a:avLst/>
            </a:prstGeom>
            <a:noFill/>
          </p:spPr>
          <p:txBody>
            <a:bodyPr wrap="square" rtlCol="0">
              <a:spAutoFit/>
            </a:bodyPr>
            <a:lstStyle/>
            <a:p>
              <a:pPr algn="ctr"/>
              <a:r>
                <a:rPr lang="en-NZ" sz="1050" dirty="0"/>
                <a:t>70%</a:t>
              </a:r>
            </a:p>
          </p:txBody>
        </p:sp>
        <p:sp>
          <p:nvSpPr>
            <p:cNvPr id="32" name="TextBox 31">
              <a:extLst>
                <a:ext uri="{FF2B5EF4-FFF2-40B4-BE49-F238E27FC236}">
                  <a16:creationId xmlns:a16="http://schemas.microsoft.com/office/drawing/2014/main" xmlns="" id="{1C6B99AB-4C23-4429-9E41-5B84F6247A2C}"/>
                </a:ext>
              </a:extLst>
            </p:cNvPr>
            <p:cNvSpPr txBox="1"/>
            <p:nvPr/>
          </p:nvSpPr>
          <p:spPr>
            <a:xfrm>
              <a:off x="8810717" y="4370615"/>
              <a:ext cx="454866" cy="253916"/>
            </a:xfrm>
            <a:prstGeom prst="rect">
              <a:avLst/>
            </a:prstGeom>
            <a:noFill/>
          </p:spPr>
          <p:txBody>
            <a:bodyPr wrap="square" rtlCol="0">
              <a:spAutoFit/>
            </a:bodyPr>
            <a:lstStyle/>
            <a:p>
              <a:pPr algn="ctr"/>
              <a:r>
                <a:rPr lang="en-NZ" sz="1050" dirty="0"/>
                <a:t>80%</a:t>
              </a:r>
            </a:p>
          </p:txBody>
        </p:sp>
        <p:sp>
          <p:nvSpPr>
            <p:cNvPr id="33" name="TextBox 32">
              <a:extLst>
                <a:ext uri="{FF2B5EF4-FFF2-40B4-BE49-F238E27FC236}">
                  <a16:creationId xmlns:a16="http://schemas.microsoft.com/office/drawing/2014/main" xmlns="" id="{23790B8F-1E3C-4510-ACF5-ADAF34D7DFE5}"/>
                </a:ext>
              </a:extLst>
            </p:cNvPr>
            <p:cNvSpPr txBox="1"/>
            <p:nvPr/>
          </p:nvSpPr>
          <p:spPr>
            <a:xfrm>
              <a:off x="9819790" y="4370615"/>
              <a:ext cx="454866" cy="253916"/>
            </a:xfrm>
            <a:prstGeom prst="rect">
              <a:avLst/>
            </a:prstGeom>
            <a:noFill/>
          </p:spPr>
          <p:txBody>
            <a:bodyPr wrap="square" rtlCol="0">
              <a:spAutoFit/>
            </a:bodyPr>
            <a:lstStyle/>
            <a:p>
              <a:pPr algn="ctr"/>
              <a:r>
                <a:rPr lang="en-NZ" sz="1050" dirty="0"/>
                <a:t>90%</a:t>
              </a:r>
            </a:p>
          </p:txBody>
        </p:sp>
        <p:sp>
          <p:nvSpPr>
            <p:cNvPr id="34" name="TextBox 33">
              <a:extLst>
                <a:ext uri="{FF2B5EF4-FFF2-40B4-BE49-F238E27FC236}">
                  <a16:creationId xmlns:a16="http://schemas.microsoft.com/office/drawing/2014/main" xmlns="" id="{E3D2B226-4159-4D65-A095-7126FD53536F}"/>
                </a:ext>
              </a:extLst>
            </p:cNvPr>
            <p:cNvSpPr txBox="1"/>
            <p:nvPr/>
          </p:nvSpPr>
          <p:spPr>
            <a:xfrm>
              <a:off x="10809517" y="4370615"/>
              <a:ext cx="492618" cy="253916"/>
            </a:xfrm>
            <a:prstGeom prst="rect">
              <a:avLst/>
            </a:prstGeom>
            <a:noFill/>
          </p:spPr>
          <p:txBody>
            <a:bodyPr wrap="square" rtlCol="0">
              <a:spAutoFit/>
            </a:bodyPr>
            <a:lstStyle/>
            <a:p>
              <a:pPr algn="ctr"/>
              <a:r>
                <a:rPr lang="en-NZ" sz="1050" dirty="0"/>
                <a:t>100%</a:t>
              </a:r>
            </a:p>
          </p:txBody>
        </p:sp>
      </p:grpSp>
      <p:cxnSp>
        <p:nvCxnSpPr>
          <p:cNvPr id="37" name="Straight Connector 36">
            <a:extLst>
              <a:ext uri="{FF2B5EF4-FFF2-40B4-BE49-F238E27FC236}">
                <a16:creationId xmlns:a16="http://schemas.microsoft.com/office/drawing/2014/main" xmlns="" id="{92CE6125-9FFB-46A6-8304-FDDEFC3E1790}"/>
              </a:ext>
            </a:extLst>
          </p:cNvPr>
          <p:cNvCxnSpPr>
            <a:cxnSpLocks/>
          </p:cNvCxnSpPr>
          <p:nvPr/>
        </p:nvCxnSpPr>
        <p:spPr>
          <a:xfrm>
            <a:off x="10343626" y="4366768"/>
            <a:ext cx="0" cy="1010575"/>
          </a:xfrm>
          <a:prstGeom prst="line">
            <a:avLst/>
          </a:prstGeom>
          <a:ln w="38100">
            <a:solidFill>
              <a:srgbClr val="595959"/>
            </a:solidFill>
            <a:prstDash val="solid"/>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xmlns="" id="{3AA89EAA-72A9-40BA-8104-CBC3D3D6FB77}"/>
              </a:ext>
            </a:extLst>
          </p:cNvPr>
          <p:cNvSpPr txBox="1"/>
          <p:nvPr/>
        </p:nvSpPr>
        <p:spPr>
          <a:xfrm>
            <a:off x="9404060" y="3902219"/>
            <a:ext cx="1879132" cy="446276"/>
          </a:xfrm>
          <a:prstGeom prst="rect">
            <a:avLst/>
          </a:prstGeom>
          <a:noFill/>
        </p:spPr>
        <p:txBody>
          <a:bodyPr wrap="square" rtlCol="0">
            <a:spAutoFit/>
          </a:bodyPr>
          <a:lstStyle/>
          <a:p>
            <a:pPr algn="ctr"/>
            <a:r>
              <a:rPr lang="en-NZ" sz="900" dirty="0"/>
              <a:t>Total population awareness 2018</a:t>
            </a:r>
          </a:p>
          <a:p>
            <a:pPr algn="ctr"/>
            <a:r>
              <a:rPr lang="en-NZ" sz="1400" b="1" dirty="0"/>
              <a:t>92%</a:t>
            </a:r>
          </a:p>
        </p:txBody>
      </p:sp>
      <p:cxnSp>
        <p:nvCxnSpPr>
          <p:cNvPr id="56" name="Straight Arrow Connector 55">
            <a:extLst>
              <a:ext uri="{FF2B5EF4-FFF2-40B4-BE49-F238E27FC236}">
                <a16:creationId xmlns:a16="http://schemas.microsoft.com/office/drawing/2014/main" xmlns="" id="{5ECCD12B-EEDE-4352-A74C-F00B2439DA02}"/>
              </a:ext>
            </a:extLst>
          </p:cNvPr>
          <p:cNvCxnSpPr/>
          <p:nvPr/>
        </p:nvCxnSpPr>
        <p:spPr>
          <a:xfrm flipV="1">
            <a:off x="9819790" y="4781724"/>
            <a:ext cx="0" cy="796954"/>
          </a:xfrm>
          <a:prstGeom prst="straightConnector1">
            <a:avLst/>
          </a:prstGeom>
          <a:ln w="19050">
            <a:solidFill>
              <a:srgbClr val="21B2C9"/>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xmlns="" id="{034A09BB-E516-46BE-BBBD-601F9DF521E2}"/>
              </a:ext>
            </a:extLst>
          </p:cNvPr>
          <p:cNvCxnSpPr>
            <a:cxnSpLocks/>
          </p:cNvCxnSpPr>
          <p:nvPr/>
        </p:nvCxnSpPr>
        <p:spPr>
          <a:xfrm flipV="1">
            <a:off x="10640712" y="4781725"/>
            <a:ext cx="0" cy="1097782"/>
          </a:xfrm>
          <a:prstGeom prst="straightConnector1">
            <a:avLst/>
          </a:prstGeom>
          <a:ln w="19050">
            <a:solidFill>
              <a:srgbClr val="21B2C9"/>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xmlns="" id="{E6103FBB-AAB2-4AB8-96B6-A129532BEE97}"/>
              </a:ext>
            </a:extLst>
          </p:cNvPr>
          <p:cNvCxnSpPr/>
          <p:nvPr/>
        </p:nvCxnSpPr>
        <p:spPr>
          <a:xfrm flipV="1">
            <a:off x="10974247" y="4781724"/>
            <a:ext cx="0" cy="796954"/>
          </a:xfrm>
          <a:prstGeom prst="straightConnector1">
            <a:avLst/>
          </a:prstGeom>
          <a:ln w="19050">
            <a:solidFill>
              <a:srgbClr val="21B2C9"/>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xmlns="" id="{8A3BB129-6D95-4B09-BC02-B70503BB6FA2}"/>
              </a:ext>
            </a:extLst>
          </p:cNvPr>
          <p:cNvSpPr txBox="1"/>
          <p:nvPr/>
        </p:nvSpPr>
        <p:spPr>
          <a:xfrm>
            <a:off x="9027882" y="5258962"/>
            <a:ext cx="846034" cy="400110"/>
          </a:xfrm>
          <a:prstGeom prst="rect">
            <a:avLst/>
          </a:prstGeom>
          <a:noFill/>
        </p:spPr>
        <p:txBody>
          <a:bodyPr wrap="square" rtlCol="0">
            <a:spAutoFit/>
          </a:bodyPr>
          <a:lstStyle/>
          <a:p>
            <a:pPr algn="r"/>
            <a:r>
              <a:rPr lang="en-NZ" sz="1000" b="1" dirty="0"/>
              <a:t>88%</a:t>
            </a:r>
          </a:p>
          <a:p>
            <a:pPr algn="r"/>
            <a:r>
              <a:rPr lang="en-NZ" sz="1000" dirty="0"/>
              <a:t>*Aged 15-29</a:t>
            </a:r>
          </a:p>
        </p:txBody>
      </p:sp>
      <p:sp>
        <p:nvSpPr>
          <p:cNvPr id="68" name="TextBox 67">
            <a:extLst>
              <a:ext uri="{FF2B5EF4-FFF2-40B4-BE49-F238E27FC236}">
                <a16:creationId xmlns:a16="http://schemas.microsoft.com/office/drawing/2014/main" xmlns="" id="{B3430899-8339-43BD-8D81-B272D641CE8F}"/>
              </a:ext>
            </a:extLst>
          </p:cNvPr>
          <p:cNvSpPr txBox="1"/>
          <p:nvPr/>
        </p:nvSpPr>
        <p:spPr>
          <a:xfrm>
            <a:off x="9541430" y="5552276"/>
            <a:ext cx="1117507" cy="553998"/>
          </a:xfrm>
          <a:prstGeom prst="rect">
            <a:avLst/>
          </a:prstGeom>
          <a:noFill/>
        </p:spPr>
        <p:txBody>
          <a:bodyPr wrap="square" rtlCol="0">
            <a:spAutoFit/>
          </a:bodyPr>
          <a:lstStyle/>
          <a:p>
            <a:pPr algn="r"/>
            <a:r>
              <a:rPr lang="en-NZ" sz="1000" b="1" dirty="0"/>
              <a:t>95%</a:t>
            </a:r>
          </a:p>
          <a:p>
            <a:pPr algn="r"/>
            <a:r>
              <a:rPr lang="en-NZ" sz="1000" dirty="0"/>
              <a:t>Aged 50+</a:t>
            </a:r>
          </a:p>
          <a:p>
            <a:pPr algn="r"/>
            <a:r>
              <a:rPr lang="en-NZ" sz="1000" dirty="0"/>
              <a:t>NZ European</a:t>
            </a:r>
          </a:p>
        </p:txBody>
      </p:sp>
      <p:sp>
        <p:nvSpPr>
          <p:cNvPr id="69" name="TextBox 68">
            <a:extLst>
              <a:ext uri="{FF2B5EF4-FFF2-40B4-BE49-F238E27FC236}">
                <a16:creationId xmlns:a16="http://schemas.microsoft.com/office/drawing/2014/main" xmlns="" id="{B9C00BDE-9775-48BB-8824-223DEDA731D3}"/>
              </a:ext>
            </a:extLst>
          </p:cNvPr>
          <p:cNvSpPr txBox="1"/>
          <p:nvPr/>
        </p:nvSpPr>
        <p:spPr>
          <a:xfrm>
            <a:off x="10274656" y="5561381"/>
            <a:ext cx="846034" cy="553998"/>
          </a:xfrm>
          <a:prstGeom prst="rect">
            <a:avLst/>
          </a:prstGeom>
          <a:noFill/>
        </p:spPr>
        <p:txBody>
          <a:bodyPr wrap="square" rtlCol="0">
            <a:spAutoFit/>
          </a:bodyPr>
          <a:lstStyle/>
          <a:p>
            <a:pPr algn="r"/>
            <a:r>
              <a:rPr lang="en-NZ" sz="1000" b="1" dirty="0"/>
              <a:t>99%</a:t>
            </a:r>
          </a:p>
          <a:p>
            <a:pPr algn="r"/>
            <a:r>
              <a:rPr lang="en-NZ" sz="1000" dirty="0"/>
              <a:t>*NZ </a:t>
            </a:r>
          </a:p>
          <a:p>
            <a:pPr algn="r"/>
            <a:r>
              <a:rPr lang="en-NZ" sz="1000" dirty="0"/>
              <a:t>M</a:t>
            </a:r>
            <a:r>
              <a:rPr lang="mi-NZ" sz="1000" dirty="0"/>
              <a:t>āori</a:t>
            </a:r>
            <a:endParaRPr lang="en-NZ" sz="1000" dirty="0"/>
          </a:p>
        </p:txBody>
      </p:sp>
      <p:sp>
        <p:nvSpPr>
          <p:cNvPr id="39" name="Rectangle 38"/>
          <p:cNvSpPr/>
          <p:nvPr/>
        </p:nvSpPr>
        <p:spPr>
          <a:xfrm>
            <a:off x="1153901" y="6352131"/>
            <a:ext cx="5661766" cy="507831"/>
          </a:xfrm>
          <a:prstGeom prst="rect">
            <a:avLst/>
          </a:prstGeom>
        </p:spPr>
        <p:txBody>
          <a:bodyPr wrap="square">
            <a:spAutoFit/>
          </a:bodyPr>
          <a:lstStyle/>
          <a:p>
            <a:pPr defTabSz="633039"/>
            <a:r>
              <a:rPr lang="en-NZ" sz="900" dirty="0">
                <a:solidFill>
                  <a:schemeClr val="tx1">
                    <a:lumMod val="75000"/>
                    <a:lumOff val="25000"/>
                  </a:schemeClr>
                </a:solidFill>
                <a:latin typeface="+mj-lt"/>
                <a:cs typeface="Arial" panose="020B0604020202020204" pitchFamily="34" charset="0"/>
              </a:rPr>
              <a:t>Base: All New Zealanders aged 15 and over, 2018 (n=608).</a:t>
            </a:r>
          </a:p>
          <a:p>
            <a:pPr defTabSz="633039"/>
            <a:r>
              <a:rPr lang="mi-NZ" sz="900" dirty="0">
                <a:solidFill>
                  <a:schemeClr val="tx1">
                    <a:lumMod val="75000"/>
                    <a:lumOff val="25000"/>
                  </a:schemeClr>
                </a:solidFill>
                <a:latin typeface="+mj-lt"/>
                <a:cs typeface="Arial" panose="020B0604020202020204" pitchFamily="34" charset="0"/>
              </a:rPr>
              <a:t>Notes: * differences not statistically significant at the 95% level.         significantly higher than 2016.</a:t>
            </a:r>
            <a:endParaRPr lang="en-NZ" sz="900" dirty="0">
              <a:solidFill>
                <a:schemeClr val="tx1">
                  <a:lumMod val="75000"/>
                  <a:lumOff val="25000"/>
                </a:schemeClr>
              </a:solidFill>
              <a:latin typeface="+mj-lt"/>
              <a:cs typeface="Arial" panose="020B0604020202020204" pitchFamily="34" charset="0"/>
            </a:endParaRPr>
          </a:p>
          <a:p>
            <a:pPr defTabSz="633039"/>
            <a:r>
              <a:rPr lang="en-NZ" sz="900" dirty="0">
                <a:solidFill>
                  <a:schemeClr val="tx1">
                    <a:lumMod val="75000"/>
                    <a:lumOff val="25000"/>
                  </a:schemeClr>
                </a:solidFill>
                <a:latin typeface="+mj-lt"/>
                <a:cs typeface="Arial" panose="020B0604020202020204" pitchFamily="34" charset="0"/>
              </a:rPr>
              <a:t>Source: A1. </a:t>
            </a:r>
          </a:p>
        </p:txBody>
      </p:sp>
      <p:sp>
        <p:nvSpPr>
          <p:cNvPr id="40" name="Isosceles Triangle 39">
            <a:extLst>
              <a:ext uri="{FF2B5EF4-FFF2-40B4-BE49-F238E27FC236}">
                <a16:creationId xmlns:a16="http://schemas.microsoft.com/office/drawing/2014/main" xmlns="" id="{49C9E096-5DAB-4E28-AC09-4A1709385BCA}"/>
              </a:ext>
            </a:extLst>
          </p:cNvPr>
          <p:cNvSpPr/>
          <p:nvPr/>
        </p:nvSpPr>
        <p:spPr>
          <a:xfrm>
            <a:off x="4228490" y="6549403"/>
            <a:ext cx="106619" cy="91913"/>
          </a:xfrm>
          <a:prstGeom prst="triangle">
            <a:avLst/>
          </a:prstGeom>
          <a:solidFill>
            <a:schemeClr val="bg1"/>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1" name="Isosceles Triangle 40">
            <a:extLst>
              <a:ext uri="{FF2B5EF4-FFF2-40B4-BE49-F238E27FC236}">
                <a16:creationId xmlns:a16="http://schemas.microsoft.com/office/drawing/2014/main" xmlns="" id="{49C9E096-5DAB-4E28-AC09-4A1709385BCA}"/>
              </a:ext>
            </a:extLst>
          </p:cNvPr>
          <p:cNvSpPr/>
          <p:nvPr/>
        </p:nvSpPr>
        <p:spPr>
          <a:xfrm>
            <a:off x="10485358" y="1765737"/>
            <a:ext cx="106619" cy="91913"/>
          </a:xfrm>
          <a:prstGeom prst="triangle">
            <a:avLst/>
          </a:prstGeom>
          <a:solidFill>
            <a:schemeClr val="bg1"/>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42" name="Straight Arrow Connector 41">
            <a:extLst>
              <a:ext uri="{FF2B5EF4-FFF2-40B4-BE49-F238E27FC236}">
                <a16:creationId xmlns:a16="http://schemas.microsoft.com/office/drawing/2014/main" xmlns="" id="{27C87915-DBE5-4797-8C68-A9CBE8871837}"/>
              </a:ext>
            </a:extLst>
          </p:cNvPr>
          <p:cNvCxnSpPr/>
          <p:nvPr/>
        </p:nvCxnSpPr>
        <p:spPr>
          <a:xfrm flipV="1">
            <a:off x="8550874" y="4798204"/>
            <a:ext cx="0" cy="796954"/>
          </a:xfrm>
          <a:prstGeom prst="straightConnector1">
            <a:avLst/>
          </a:prstGeom>
          <a:ln w="19050">
            <a:solidFill>
              <a:srgbClr val="21B2C9"/>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xmlns="" id="{541BE3DA-7441-4BAC-BD4B-D1162C84D0E2}"/>
              </a:ext>
            </a:extLst>
          </p:cNvPr>
          <p:cNvSpPr txBox="1"/>
          <p:nvPr/>
        </p:nvSpPr>
        <p:spPr>
          <a:xfrm>
            <a:off x="7204105" y="5241258"/>
            <a:ext cx="1400895" cy="400110"/>
          </a:xfrm>
          <a:prstGeom prst="rect">
            <a:avLst/>
          </a:prstGeom>
          <a:noFill/>
        </p:spPr>
        <p:txBody>
          <a:bodyPr wrap="square" rtlCol="0">
            <a:spAutoFit/>
          </a:bodyPr>
          <a:lstStyle/>
          <a:p>
            <a:pPr algn="r"/>
            <a:r>
              <a:rPr lang="en-NZ" sz="1000" b="1" dirty="0"/>
              <a:t>75%</a:t>
            </a:r>
          </a:p>
          <a:p>
            <a:pPr algn="r"/>
            <a:r>
              <a:rPr lang="en-NZ" sz="1000" dirty="0"/>
              <a:t>*Asian New Zealanders</a:t>
            </a:r>
          </a:p>
        </p:txBody>
      </p:sp>
    </p:spTree>
    <p:extLst>
      <p:ext uri="{BB962C8B-B14F-4D97-AF65-F5344CB8AC3E}">
        <p14:creationId xmlns:p14="http://schemas.microsoft.com/office/powerpoint/2010/main" val="1446479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latin typeface="+mj-lt"/>
              </a:rPr>
              <a:t>More than eight in ten New Zealanders think it’s important to have publicly funded television content that is free to view. Older people (aged 50+) are more likely to feel it is important (92% ), while younger people aged 15-29 are least likely to place importance on it, although most (78%) still do. </a:t>
            </a:r>
            <a:endParaRPr lang="en-NZ" b="1" u="sng" dirty="0">
              <a:latin typeface="+mj-lt"/>
            </a:endParaRPr>
          </a:p>
        </p:txBody>
      </p:sp>
      <p:sp>
        <p:nvSpPr>
          <p:cNvPr id="4" name="Rectangle 3"/>
          <p:cNvSpPr/>
          <p:nvPr/>
        </p:nvSpPr>
        <p:spPr>
          <a:xfrm>
            <a:off x="1095375" y="6343328"/>
            <a:ext cx="5561138" cy="507831"/>
          </a:xfrm>
          <a:prstGeom prst="rect">
            <a:avLst/>
          </a:prstGeom>
        </p:spPr>
        <p:txBody>
          <a:bodyPr wrap="none">
            <a:spAutoFit/>
          </a:bodyPr>
          <a:lstStyle/>
          <a:p>
            <a:pPr defTabSz="633039"/>
            <a:r>
              <a:rPr lang="en-NZ" sz="900" dirty="0">
                <a:solidFill>
                  <a:schemeClr val="tx1">
                    <a:lumMod val="75000"/>
                    <a:lumOff val="25000"/>
                  </a:schemeClr>
                </a:solidFill>
                <a:latin typeface="+mj-lt"/>
                <a:cs typeface="Arial" panose="020B0604020202020204" pitchFamily="34" charset="0"/>
              </a:rPr>
              <a:t>Base: All New Zealanders aged 15 and over, 2018 (n=608), 2017 (n=601), 2016 (n=606), 2015 (n=600), 2014 (n=500).</a:t>
            </a:r>
          </a:p>
          <a:p>
            <a:pPr defTabSz="633039"/>
            <a:r>
              <a:rPr lang="en-NZ" sz="900" dirty="0">
                <a:solidFill>
                  <a:schemeClr val="tx1">
                    <a:lumMod val="75000"/>
                    <a:lumOff val="25000"/>
                  </a:schemeClr>
                </a:solidFill>
                <a:latin typeface="+mj-lt"/>
                <a:cs typeface="Arial" panose="020B0604020202020204" pitchFamily="34" charset="0"/>
              </a:rPr>
              <a:t>Note: * differences not statistically significant at the 95% level.</a:t>
            </a:r>
          </a:p>
          <a:p>
            <a:pPr defTabSz="633039"/>
            <a:r>
              <a:rPr lang="en-NZ" sz="900" dirty="0">
                <a:solidFill>
                  <a:schemeClr val="tx1">
                    <a:lumMod val="75000"/>
                    <a:lumOff val="25000"/>
                  </a:schemeClr>
                </a:solidFill>
                <a:latin typeface="+mj-lt"/>
                <a:cs typeface="Arial" panose="020B0604020202020204" pitchFamily="34" charset="0"/>
              </a:rPr>
              <a:t>Source: B1b.</a:t>
            </a:r>
          </a:p>
        </p:txBody>
      </p:sp>
      <p:sp>
        <p:nvSpPr>
          <p:cNvPr id="3" name="Rectangle 2"/>
          <p:cNvSpPr/>
          <p:nvPr/>
        </p:nvSpPr>
        <p:spPr>
          <a:xfrm>
            <a:off x="296333" y="1179800"/>
            <a:ext cx="9039078" cy="276999"/>
          </a:xfrm>
          <a:prstGeom prst="rect">
            <a:avLst/>
          </a:prstGeom>
        </p:spPr>
        <p:txBody>
          <a:bodyPr wrap="none">
            <a:spAutoFit/>
          </a:bodyPr>
          <a:lstStyle/>
          <a:p>
            <a:pPr defTabSz="633039"/>
            <a:r>
              <a:rPr lang="en-NZ" sz="1200" i="1" dirty="0">
                <a:solidFill>
                  <a:schemeClr val="bg1"/>
                </a:solidFill>
                <a:latin typeface="+mj-lt"/>
              </a:rPr>
              <a:t>Q: ‘How important is it that publicly funded television content is free to view meaning you don’t have to pay a SKY, Netflix or other subscription?’</a:t>
            </a:r>
          </a:p>
        </p:txBody>
      </p:sp>
      <p:graphicFrame>
        <p:nvGraphicFramePr>
          <p:cNvPr id="25" name="Chart 24"/>
          <p:cNvGraphicFramePr/>
          <p:nvPr>
            <p:extLst>
              <p:ext uri="{D42A27DB-BD31-4B8C-83A1-F6EECF244321}">
                <p14:modId xmlns:p14="http://schemas.microsoft.com/office/powerpoint/2010/main" val="4004142405"/>
              </p:ext>
            </p:extLst>
          </p:nvPr>
        </p:nvGraphicFramePr>
        <p:xfrm>
          <a:off x="302079" y="1878724"/>
          <a:ext cx="11088000" cy="2045471"/>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9728518" y="3123186"/>
            <a:ext cx="1289071" cy="461665"/>
          </a:xfrm>
          <a:prstGeom prst="rect">
            <a:avLst/>
          </a:prstGeom>
          <a:noFill/>
        </p:spPr>
        <p:txBody>
          <a:bodyPr wrap="none" rtlCol="0">
            <a:spAutoFit/>
          </a:bodyPr>
          <a:lstStyle/>
          <a:p>
            <a:pPr algn="ctr"/>
            <a:r>
              <a:rPr lang="en-NZ" sz="1200" dirty="0">
                <a:latin typeface="+mj-lt"/>
              </a:rPr>
              <a:t>NETT IMPORTANT</a:t>
            </a:r>
          </a:p>
          <a:p>
            <a:pPr algn="ctr"/>
            <a:r>
              <a:rPr lang="en-NZ" sz="1200" dirty="0">
                <a:latin typeface="+mj-lt"/>
              </a:rPr>
              <a:t>(% 4-5 out of 5)</a:t>
            </a:r>
          </a:p>
        </p:txBody>
      </p:sp>
      <p:grpSp>
        <p:nvGrpSpPr>
          <p:cNvPr id="9" name="Group 8">
            <a:extLst>
              <a:ext uri="{FF2B5EF4-FFF2-40B4-BE49-F238E27FC236}">
                <a16:creationId xmlns:a16="http://schemas.microsoft.com/office/drawing/2014/main" xmlns="" id="{CB009FE7-4002-4E11-B806-8BB71946650C}"/>
              </a:ext>
            </a:extLst>
          </p:cNvPr>
          <p:cNvGrpSpPr/>
          <p:nvPr/>
        </p:nvGrpSpPr>
        <p:grpSpPr>
          <a:xfrm>
            <a:off x="784786" y="4366768"/>
            <a:ext cx="10517349" cy="575745"/>
            <a:chOff x="784786" y="4366768"/>
            <a:chExt cx="10517349" cy="575745"/>
          </a:xfrm>
        </p:grpSpPr>
        <p:grpSp>
          <p:nvGrpSpPr>
            <p:cNvPr id="11" name="Group 10">
              <a:extLst>
                <a:ext uri="{FF2B5EF4-FFF2-40B4-BE49-F238E27FC236}">
                  <a16:creationId xmlns:a16="http://schemas.microsoft.com/office/drawing/2014/main" xmlns="" id="{AB61FAD2-BB2C-4137-B434-EE3B9909EEAE}"/>
                </a:ext>
              </a:extLst>
            </p:cNvPr>
            <p:cNvGrpSpPr/>
            <p:nvPr/>
          </p:nvGrpSpPr>
          <p:grpSpPr>
            <a:xfrm>
              <a:off x="969344" y="4606953"/>
              <a:ext cx="10086008" cy="335560"/>
              <a:chOff x="969344" y="5387130"/>
              <a:chExt cx="10086008" cy="335560"/>
            </a:xfrm>
          </p:grpSpPr>
          <p:cxnSp>
            <p:nvCxnSpPr>
              <p:cNvPr id="23" name="Straight Connector 22">
                <a:extLst>
                  <a:ext uri="{FF2B5EF4-FFF2-40B4-BE49-F238E27FC236}">
                    <a16:creationId xmlns:a16="http://schemas.microsoft.com/office/drawing/2014/main" xmlns="" id="{982E41BA-E6E6-411E-80DF-592CDBBB4223}"/>
                  </a:ext>
                </a:extLst>
              </p:cNvPr>
              <p:cNvCxnSpPr/>
              <p:nvPr/>
            </p:nvCxnSpPr>
            <p:spPr>
              <a:xfrm>
                <a:off x="969344" y="5561901"/>
                <a:ext cx="10080000" cy="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18A916DF-461D-414F-8B4E-99C7A639634D}"/>
                  </a:ext>
                </a:extLst>
              </p:cNvPr>
              <p:cNvCxnSpPr/>
              <p:nvPr/>
            </p:nvCxnSpPr>
            <p:spPr>
              <a:xfrm>
                <a:off x="969344"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B55C2872-0E4E-4934-874C-60720E4E84D1}"/>
                  </a:ext>
                </a:extLst>
              </p:cNvPr>
              <p:cNvCxnSpPr/>
              <p:nvPr/>
            </p:nvCxnSpPr>
            <p:spPr>
              <a:xfrm>
                <a:off x="11055352"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314DCE87-DB9C-4ACD-BAF6-E17224A24875}"/>
                  </a:ext>
                </a:extLst>
              </p:cNvPr>
              <p:cNvCxnSpPr/>
              <p:nvPr/>
            </p:nvCxnSpPr>
            <p:spPr>
              <a:xfrm>
                <a:off x="1977945"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824978CD-DE92-4338-A1EC-62820DB1B2DD}"/>
                  </a:ext>
                </a:extLst>
              </p:cNvPr>
              <p:cNvCxnSpPr/>
              <p:nvPr/>
            </p:nvCxnSpPr>
            <p:spPr>
              <a:xfrm>
                <a:off x="2986546"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28F247E6-E187-4BC6-B62E-F2F83C344737}"/>
                  </a:ext>
                </a:extLst>
              </p:cNvPr>
              <p:cNvCxnSpPr/>
              <p:nvPr/>
            </p:nvCxnSpPr>
            <p:spPr>
              <a:xfrm>
                <a:off x="3995147"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946736CF-7D86-4539-BB6F-C6B4042D930A}"/>
                  </a:ext>
                </a:extLst>
              </p:cNvPr>
              <p:cNvCxnSpPr/>
              <p:nvPr/>
            </p:nvCxnSpPr>
            <p:spPr>
              <a:xfrm>
                <a:off x="5003748"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B1336CA2-1304-4F75-A7EF-32023E342EF0}"/>
                  </a:ext>
                </a:extLst>
              </p:cNvPr>
              <p:cNvCxnSpPr/>
              <p:nvPr/>
            </p:nvCxnSpPr>
            <p:spPr>
              <a:xfrm>
                <a:off x="6012349"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FDFD1A10-6392-47D5-9765-0216F6CEF6E9}"/>
                  </a:ext>
                </a:extLst>
              </p:cNvPr>
              <p:cNvCxnSpPr/>
              <p:nvPr/>
            </p:nvCxnSpPr>
            <p:spPr>
              <a:xfrm>
                <a:off x="7020950"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9BDA5E2E-C4A1-4ABC-8FC5-1521723EC296}"/>
                  </a:ext>
                </a:extLst>
              </p:cNvPr>
              <p:cNvCxnSpPr/>
              <p:nvPr/>
            </p:nvCxnSpPr>
            <p:spPr>
              <a:xfrm>
                <a:off x="8029551"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473ED01D-B68C-4420-BB0D-90C5114A84FE}"/>
                  </a:ext>
                </a:extLst>
              </p:cNvPr>
              <p:cNvCxnSpPr/>
              <p:nvPr/>
            </p:nvCxnSpPr>
            <p:spPr>
              <a:xfrm>
                <a:off x="9038152"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2ADD8D59-E855-4E6C-9C98-A8DE07C920BA}"/>
                  </a:ext>
                </a:extLst>
              </p:cNvPr>
              <p:cNvCxnSpPr/>
              <p:nvPr/>
            </p:nvCxnSpPr>
            <p:spPr>
              <a:xfrm>
                <a:off x="10046753"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grpSp>
        <p:sp>
          <p:nvSpPr>
            <p:cNvPr id="12" name="TextBox 11">
              <a:extLst>
                <a:ext uri="{FF2B5EF4-FFF2-40B4-BE49-F238E27FC236}">
                  <a16:creationId xmlns:a16="http://schemas.microsoft.com/office/drawing/2014/main" xmlns="" id="{7272A673-C6AF-480F-8E35-3727F49540ED}"/>
                </a:ext>
              </a:extLst>
            </p:cNvPr>
            <p:cNvSpPr txBox="1"/>
            <p:nvPr/>
          </p:nvSpPr>
          <p:spPr>
            <a:xfrm>
              <a:off x="784786" y="4366768"/>
              <a:ext cx="369116" cy="261610"/>
            </a:xfrm>
            <a:prstGeom prst="rect">
              <a:avLst/>
            </a:prstGeom>
            <a:noFill/>
          </p:spPr>
          <p:txBody>
            <a:bodyPr wrap="square" rtlCol="0">
              <a:spAutoFit/>
            </a:bodyPr>
            <a:lstStyle/>
            <a:p>
              <a:pPr algn="ctr"/>
              <a:r>
                <a:rPr lang="en-NZ" sz="1050" dirty="0"/>
                <a:t>0%</a:t>
              </a:r>
            </a:p>
          </p:txBody>
        </p:sp>
        <p:sp>
          <p:nvSpPr>
            <p:cNvPr id="13" name="TextBox 12">
              <a:extLst>
                <a:ext uri="{FF2B5EF4-FFF2-40B4-BE49-F238E27FC236}">
                  <a16:creationId xmlns:a16="http://schemas.microsoft.com/office/drawing/2014/main" xmlns="" id="{45529052-5F98-4185-B7CA-881E8172AD2A}"/>
                </a:ext>
              </a:extLst>
            </p:cNvPr>
            <p:cNvSpPr txBox="1"/>
            <p:nvPr/>
          </p:nvSpPr>
          <p:spPr>
            <a:xfrm>
              <a:off x="1793384" y="4370615"/>
              <a:ext cx="454866" cy="253916"/>
            </a:xfrm>
            <a:prstGeom prst="rect">
              <a:avLst/>
            </a:prstGeom>
            <a:noFill/>
          </p:spPr>
          <p:txBody>
            <a:bodyPr wrap="square" rtlCol="0">
              <a:spAutoFit/>
            </a:bodyPr>
            <a:lstStyle/>
            <a:p>
              <a:pPr algn="ctr"/>
              <a:r>
                <a:rPr lang="en-NZ" sz="1050" dirty="0"/>
                <a:t>10%</a:t>
              </a:r>
            </a:p>
          </p:txBody>
        </p:sp>
        <p:sp>
          <p:nvSpPr>
            <p:cNvPr id="14" name="TextBox 13">
              <a:extLst>
                <a:ext uri="{FF2B5EF4-FFF2-40B4-BE49-F238E27FC236}">
                  <a16:creationId xmlns:a16="http://schemas.microsoft.com/office/drawing/2014/main" xmlns="" id="{00EED80D-1E4A-47D3-B334-FB30CA0C2C86}"/>
                </a:ext>
              </a:extLst>
            </p:cNvPr>
            <p:cNvSpPr txBox="1"/>
            <p:nvPr/>
          </p:nvSpPr>
          <p:spPr>
            <a:xfrm>
              <a:off x="2759113" y="4370615"/>
              <a:ext cx="454866" cy="253916"/>
            </a:xfrm>
            <a:prstGeom prst="rect">
              <a:avLst/>
            </a:prstGeom>
            <a:noFill/>
          </p:spPr>
          <p:txBody>
            <a:bodyPr wrap="square" rtlCol="0">
              <a:spAutoFit/>
            </a:bodyPr>
            <a:lstStyle/>
            <a:p>
              <a:pPr algn="ctr"/>
              <a:r>
                <a:rPr lang="en-NZ" sz="1050" dirty="0"/>
                <a:t>20%</a:t>
              </a:r>
            </a:p>
          </p:txBody>
        </p:sp>
        <p:sp>
          <p:nvSpPr>
            <p:cNvPr id="15" name="TextBox 14">
              <a:extLst>
                <a:ext uri="{FF2B5EF4-FFF2-40B4-BE49-F238E27FC236}">
                  <a16:creationId xmlns:a16="http://schemas.microsoft.com/office/drawing/2014/main" xmlns="" id="{1611D8AD-E808-4625-B4B3-6B323C9F56ED}"/>
                </a:ext>
              </a:extLst>
            </p:cNvPr>
            <p:cNvSpPr txBox="1"/>
            <p:nvPr/>
          </p:nvSpPr>
          <p:spPr>
            <a:xfrm>
              <a:off x="3767712" y="4370615"/>
              <a:ext cx="454866" cy="253916"/>
            </a:xfrm>
            <a:prstGeom prst="rect">
              <a:avLst/>
            </a:prstGeom>
            <a:noFill/>
          </p:spPr>
          <p:txBody>
            <a:bodyPr wrap="square" rtlCol="0">
              <a:spAutoFit/>
            </a:bodyPr>
            <a:lstStyle/>
            <a:p>
              <a:pPr algn="ctr"/>
              <a:r>
                <a:rPr lang="en-NZ" sz="1050" dirty="0"/>
                <a:t>30%</a:t>
              </a:r>
            </a:p>
          </p:txBody>
        </p:sp>
        <p:sp>
          <p:nvSpPr>
            <p:cNvPr id="16" name="TextBox 15">
              <a:extLst>
                <a:ext uri="{FF2B5EF4-FFF2-40B4-BE49-F238E27FC236}">
                  <a16:creationId xmlns:a16="http://schemas.microsoft.com/office/drawing/2014/main" xmlns="" id="{9D7CF3F6-14D3-4E47-9CF6-0AD3019A7DF2}"/>
                </a:ext>
              </a:extLst>
            </p:cNvPr>
            <p:cNvSpPr txBox="1"/>
            <p:nvPr/>
          </p:nvSpPr>
          <p:spPr>
            <a:xfrm>
              <a:off x="4777245" y="4370615"/>
              <a:ext cx="454866" cy="253916"/>
            </a:xfrm>
            <a:prstGeom prst="rect">
              <a:avLst/>
            </a:prstGeom>
            <a:noFill/>
          </p:spPr>
          <p:txBody>
            <a:bodyPr wrap="square" rtlCol="0">
              <a:spAutoFit/>
            </a:bodyPr>
            <a:lstStyle/>
            <a:p>
              <a:pPr algn="ctr"/>
              <a:r>
                <a:rPr lang="en-NZ" sz="1050" dirty="0"/>
                <a:t>40%</a:t>
              </a:r>
            </a:p>
          </p:txBody>
        </p:sp>
        <p:sp>
          <p:nvSpPr>
            <p:cNvPr id="17" name="TextBox 16">
              <a:extLst>
                <a:ext uri="{FF2B5EF4-FFF2-40B4-BE49-F238E27FC236}">
                  <a16:creationId xmlns:a16="http://schemas.microsoft.com/office/drawing/2014/main" xmlns="" id="{D15F1249-EA04-4105-AA03-C5C8D4844D9C}"/>
                </a:ext>
              </a:extLst>
            </p:cNvPr>
            <p:cNvSpPr txBox="1"/>
            <p:nvPr/>
          </p:nvSpPr>
          <p:spPr>
            <a:xfrm>
              <a:off x="5799865" y="4370615"/>
              <a:ext cx="454866" cy="253916"/>
            </a:xfrm>
            <a:prstGeom prst="rect">
              <a:avLst/>
            </a:prstGeom>
            <a:noFill/>
          </p:spPr>
          <p:txBody>
            <a:bodyPr wrap="square" rtlCol="0">
              <a:spAutoFit/>
            </a:bodyPr>
            <a:lstStyle/>
            <a:p>
              <a:pPr algn="ctr"/>
              <a:r>
                <a:rPr lang="en-NZ" sz="1050" dirty="0"/>
                <a:t>50%</a:t>
              </a:r>
            </a:p>
          </p:txBody>
        </p:sp>
        <p:sp>
          <p:nvSpPr>
            <p:cNvPr id="18" name="TextBox 17">
              <a:extLst>
                <a:ext uri="{FF2B5EF4-FFF2-40B4-BE49-F238E27FC236}">
                  <a16:creationId xmlns:a16="http://schemas.microsoft.com/office/drawing/2014/main" xmlns="" id="{1F08E00A-A7B1-4C08-8B5C-781E49720954}"/>
                </a:ext>
              </a:extLst>
            </p:cNvPr>
            <p:cNvSpPr txBox="1"/>
            <p:nvPr/>
          </p:nvSpPr>
          <p:spPr>
            <a:xfrm>
              <a:off x="6811917" y="4370615"/>
              <a:ext cx="454866" cy="253916"/>
            </a:xfrm>
            <a:prstGeom prst="rect">
              <a:avLst/>
            </a:prstGeom>
            <a:noFill/>
          </p:spPr>
          <p:txBody>
            <a:bodyPr wrap="square" rtlCol="0">
              <a:spAutoFit/>
            </a:bodyPr>
            <a:lstStyle/>
            <a:p>
              <a:pPr algn="ctr"/>
              <a:r>
                <a:rPr lang="en-NZ" sz="1050" dirty="0"/>
                <a:t>60%</a:t>
              </a:r>
            </a:p>
          </p:txBody>
        </p:sp>
        <p:sp>
          <p:nvSpPr>
            <p:cNvPr id="19" name="TextBox 18">
              <a:extLst>
                <a:ext uri="{FF2B5EF4-FFF2-40B4-BE49-F238E27FC236}">
                  <a16:creationId xmlns:a16="http://schemas.microsoft.com/office/drawing/2014/main" xmlns="" id="{51E64A73-8D83-44C6-A33F-81AF8113E11E}"/>
                </a:ext>
              </a:extLst>
            </p:cNvPr>
            <p:cNvSpPr txBox="1"/>
            <p:nvPr/>
          </p:nvSpPr>
          <p:spPr>
            <a:xfrm>
              <a:off x="7834537" y="4370615"/>
              <a:ext cx="454866" cy="253916"/>
            </a:xfrm>
            <a:prstGeom prst="rect">
              <a:avLst/>
            </a:prstGeom>
            <a:noFill/>
          </p:spPr>
          <p:txBody>
            <a:bodyPr wrap="square" rtlCol="0">
              <a:spAutoFit/>
            </a:bodyPr>
            <a:lstStyle/>
            <a:p>
              <a:pPr algn="ctr"/>
              <a:r>
                <a:rPr lang="en-NZ" sz="1050" dirty="0"/>
                <a:t>70%</a:t>
              </a:r>
            </a:p>
          </p:txBody>
        </p:sp>
        <p:sp>
          <p:nvSpPr>
            <p:cNvPr id="20" name="TextBox 19">
              <a:extLst>
                <a:ext uri="{FF2B5EF4-FFF2-40B4-BE49-F238E27FC236}">
                  <a16:creationId xmlns:a16="http://schemas.microsoft.com/office/drawing/2014/main" xmlns="" id="{8BA8AE0C-FF85-4C9C-B457-C6CED7FE8FA2}"/>
                </a:ext>
              </a:extLst>
            </p:cNvPr>
            <p:cNvSpPr txBox="1"/>
            <p:nvPr/>
          </p:nvSpPr>
          <p:spPr>
            <a:xfrm>
              <a:off x="8810717" y="4370615"/>
              <a:ext cx="454866" cy="253916"/>
            </a:xfrm>
            <a:prstGeom prst="rect">
              <a:avLst/>
            </a:prstGeom>
            <a:noFill/>
          </p:spPr>
          <p:txBody>
            <a:bodyPr wrap="square" rtlCol="0">
              <a:spAutoFit/>
            </a:bodyPr>
            <a:lstStyle/>
            <a:p>
              <a:pPr algn="ctr"/>
              <a:r>
                <a:rPr lang="en-NZ" sz="1050" dirty="0"/>
                <a:t>80%</a:t>
              </a:r>
            </a:p>
          </p:txBody>
        </p:sp>
        <p:sp>
          <p:nvSpPr>
            <p:cNvPr id="21" name="TextBox 20">
              <a:extLst>
                <a:ext uri="{FF2B5EF4-FFF2-40B4-BE49-F238E27FC236}">
                  <a16:creationId xmlns:a16="http://schemas.microsoft.com/office/drawing/2014/main" xmlns="" id="{6E2B41D6-03AC-4258-B516-550EE2BC036D}"/>
                </a:ext>
              </a:extLst>
            </p:cNvPr>
            <p:cNvSpPr txBox="1"/>
            <p:nvPr/>
          </p:nvSpPr>
          <p:spPr>
            <a:xfrm>
              <a:off x="9819790" y="4370615"/>
              <a:ext cx="454866" cy="253916"/>
            </a:xfrm>
            <a:prstGeom prst="rect">
              <a:avLst/>
            </a:prstGeom>
            <a:noFill/>
          </p:spPr>
          <p:txBody>
            <a:bodyPr wrap="square" rtlCol="0">
              <a:spAutoFit/>
            </a:bodyPr>
            <a:lstStyle/>
            <a:p>
              <a:pPr algn="ctr"/>
              <a:r>
                <a:rPr lang="en-NZ" sz="1050" dirty="0"/>
                <a:t>90%</a:t>
              </a:r>
            </a:p>
          </p:txBody>
        </p:sp>
        <p:sp>
          <p:nvSpPr>
            <p:cNvPr id="22" name="TextBox 21">
              <a:extLst>
                <a:ext uri="{FF2B5EF4-FFF2-40B4-BE49-F238E27FC236}">
                  <a16:creationId xmlns:a16="http://schemas.microsoft.com/office/drawing/2014/main" xmlns="" id="{C5753F8F-F11C-40BA-8E1E-7E05486A6FC9}"/>
                </a:ext>
              </a:extLst>
            </p:cNvPr>
            <p:cNvSpPr txBox="1"/>
            <p:nvPr/>
          </p:nvSpPr>
          <p:spPr>
            <a:xfrm>
              <a:off x="10809517" y="4370615"/>
              <a:ext cx="492618" cy="253916"/>
            </a:xfrm>
            <a:prstGeom prst="rect">
              <a:avLst/>
            </a:prstGeom>
            <a:noFill/>
          </p:spPr>
          <p:txBody>
            <a:bodyPr wrap="square" rtlCol="0">
              <a:spAutoFit/>
            </a:bodyPr>
            <a:lstStyle/>
            <a:p>
              <a:pPr algn="ctr"/>
              <a:r>
                <a:rPr lang="en-NZ" sz="1050" dirty="0"/>
                <a:t>100%</a:t>
              </a:r>
            </a:p>
          </p:txBody>
        </p:sp>
      </p:grpSp>
      <p:cxnSp>
        <p:nvCxnSpPr>
          <p:cNvPr id="36" name="Straight Arrow Connector 35">
            <a:extLst>
              <a:ext uri="{FF2B5EF4-FFF2-40B4-BE49-F238E27FC236}">
                <a16:creationId xmlns:a16="http://schemas.microsoft.com/office/drawing/2014/main" xmlns="" id="{1D5C33C5-3F26-4169-A430-618C3D33FFC5}"/>
              </a:ext>
            </a:extLst>
          </p:cNvPr>
          <p:cNvCxnSpPr>
            <a:cxnSpLocks/>
          </p:cNvCxnSpPr>
          <p:nvPr/>
        </p:nvCxnSpPr>
        <p:spPr>
          <a:xfrm flipV="1">
            <a:off x="10274656" y="4781724"/>
            <a:ext cx="0" cy="610672"/>
          </a:xfrm>
          <a:prstGeom prst="straightConnector1">
            <a:avLst/>
          </a:prstGeom>
          <a:ln w="19050">
            <a:solidFill>
              <a:srgbClr val="21B2C9"/>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xmlns="" id="{9F9DD22B-4D7E-4685-9A2D-8F06EB6161F8}"/>
              </a:ext>
            </a:extLst>
          </p:cNvPr>
          <p:cNvCxnSpPr>
            <a:cxnSpLocks/>
          </p:cNvCxnSpPr>
          <p:nvPr/>
        </p:nvCxnSpPr>
        <p:spPr>
          <a:xfrm flipV="1">
            <a:off x="8819935" y="4781724"/>
            <a:ext cx="0" cy="610672"/>
          </a:xfrm>
          <a:prstGeom prst="straightConnector1">
            <a:avLst/>
          </a:prstGeom>
          <a:ln w="19050">
            <a:solidFill>
              <a:srgbClr val="21B2C9"/>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xmlns="" id="{9E9884A4-D934-4124-B917-6CA3AD6C3C20}"/>
              </a:ext>
            </a:extLst>
          </p:cNvPr>
          <p:cNvCxnSpPr>
            <a:cxnSpLocks/>
          </p:cNvCxnSpPr>
          <p:nvPr/>
        </p:nvCxnSpPr>
        <p:spPr>
          <a:xfrm flipV="1">
            <a:off x="10400904" y="4781725"/>
            <a:ext cx="0" cy="796953"/>
          </a:xfrm>
          <a:prstGeom prst="straightConnector1">
            <a:avLst/>
          </a:prstGeom>
          <a:ln w="19050">
            <a:solidFill>
              <a:srgbClr val="21B2C9"/>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xmlns="" id="{83BC3FB6-266D-45FE-B365-B506C68C3C24}"/>
              </a:ext>
            </a:extLst>
          </p:cNvPr>
          <p:cNvSpPr txBox="1"/>
          <p:nvPr/>
        </p:nvSpPr>
        <p:spPr>
          <a:xfrm>
            <a:off x="7994396" y="5176410"/>
            <a:ext cx="846034" cy="369332"/>
          </a:xfrm>
          <a:prstGeom prst="rect">
            <a:avLst/>
          </a:prstGeom>
          <a:noFill/>
        </p:spPr>
        <p:txBody>
          <a:bodyPr wrap="square" rtlCol="0">
            <a:spAutoFit/>
          </a:bodyPr>
          <a:lstStyle/>
          <a:p>
            <a:pPr algn="r"/>
            <a:r>
              <a:rPr lang="en-NZ" sz="900" b="1" dirty="0"/>
              <a:t>78%</a:t>
            </a:r>
          </a:p>
          <a:p>
            <a:pPr algn="r"/>
            <a:r>
              <a:rPr lang="en-NZ" sz="900" dirty="0"/>
              <a:t>*Aged 15-29</a:t>
            </a:r>
          </a:p>
        </p:txBody>
      </p:sp>
      <p:sp>
        <p:nvSpPr>
          <p:cNvPr id="42" name="TextBox 41">
            <a:extLst>
              <a:ext uri="{FF2B5EF4-FFF2-40B4-BE49-F238E27FC236}">
                <a16:creationId xmlns:a16="http://schemas.microsoft.com/office/drawing/2014/main" xmlns="" id="{AD2789CA-8F82-4F0D-9B45-3527A9038020}"/>
              </a:ext>
            </a:extLst>
          </p:cNvPr>
          <p:cNvSpPr txBox="1"/>
          <p:nvPr/>
        </p:nvSpPr>
        <p:spPr>
          <a:xfrm>
            <a:off x="9456074" y="5143042"/>
            <a:ext cx="846034" cy="369332"/>
          </a:xfrm>
          <a:prstGeom prst="rect">
            <a:avLst/>
          </a:prstGeom>
          <a:noFill/>
        </p:spPr>
        <p:txBody>
          <a:bodyPr wrap="square" rtlCol="0">
            <a:spAutoFit/>
          </a:bodyPr>
          <a:lstStyle/>
          <a:p>
            <a:pPr algn="r"/>
            <a:r>
              <a:rPr lang="en-NZ" sz="900" b="1" dirty="0"/>
              <a:t>92%</a:t>
            </a:r>
          </a:p>
          <a:p>
            <a:pPr algn="r"/>
            <a:r>
              <a:rPr lang="en-NZ" sz="900" dirty="0"/>
              <a:t>Aged 50+</a:t>
            </a:r>
          </a:p>
        </p:txBody>
      </p:sp>
      <p:sp>
        <p:nvSpPr>
          <p:cNvPr id="43" name="TextBox 42">
            <a:extLst>
              <a:ext uri="{FF2B5EF4-FFF2-40B4-BE49-F238E27FC236}">
                <a16:creationId xmlns:a16="http://schemas.microsoft.com/office/drawing/2014/main" xmlns="" id="{E9B1B6AC-9DEC-4842-B3C5-F540AFFA85CD}"/>
              </a:ext>
            </a:extLst>
          </p:cNvPr>
          <p:cNvSpPr txBox="1"/>
          <p:nvPr/>
        </p:nvSpPr>
        <p:spPr>
          <a:xfrm>
            <a:off x="10359766" y="5207730"/>
            <a:ext cx="846034" cy="369332"/>
          </a:xfrm>
          <a:prstGeom prst="rect">
            <a:avLst/>
          </a:prstGeom>
          <a:noFill/>
        </p:spPr>
        <p:txBody>
          <a:bodyPr wrap="square" rtlCol="0">
            <a:spAutoFit/>
          </a:bodyPr>
          <a:lstStyle/>
          <a:p>
            <a:r>
              <a:rPr lang="en-NZ" sz="900" b="1" dirty="0"/>
              <a:t>93%</a:t>
            </a:r>
          </a:p>
          <a:p>
            <a:r>
              <a:rPr lang="en-NZ" sz="900" dirty="0"/>
              <a:t>*NZ M</a:t>
            </a:r>
            <a:r>
              <a:rPr lang="mi-NZ" sz="900" dirty="0"/>
              <a:t>āori</a:t>
            </a:r>
            <a:endParaRPr lang="en-NZ" sz="900" dirty="0"/>
          </a:p>
        </p:txBody>
      </p:sp>
      <p:cxnSp>
        <p:nvCxnSpPr>
          <p:cNvPr id="44" name="Straight Connector 43">
            <a:extLst>
              <a:ext uri="{FF2B5EF4-FFF2-40B4-BE49-F238E27FC236}">
                <a16:creationId xmlns:a16="http://schemas.microsoft.com/office/drawing/2014/main" xmlns="" id="{0DCF9D79-8728-40D0-80A2-80AD03DB0665}"/>
              </a:ext>
            </a:extLst>
          </p:cNvPr>
          <p:cNvCxnSpPr>
            <a:cxnSpLocks/>
          </p:cNvCxnSpPr>
          <p:nvPr/>
        </p:nvCxnSpPr>
        <p:spPr>
          <a:xfrm>
            <a:off x="9550289" y="4339342"/>
            <a:ext cx="0" cy="1010575"/>
          </a:xfrm>
          <a:prstGeom prst="line">
            <a:avLst/>
          </a:prstGeom>
          <a:ln w="38100">
            <a:solidFill>
              <a:srgbClr val="595959"/>
            </a:solidFill>
            <a:prstDash val="solid"/>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xmlns="" id="{FE5B4851-F54C-413E-A409-1AC4ACE206F2}"/>
              </a:ext>
            </a:extLst>
          </p:cNvPr>
          <p:cNvSpPr txBox="1"/>
          <p:nvPr/>
        </p:nvSpPr>
        <p:spPr>
          <a:xfrm>
            <a:off x="8610723" y="3874793"/>
            <a:ext cx="1879132" cy="446276"/>
          </a:xfrm>
          <a:prstGeom prst="rect">
            <a:avLst/>
          </a:prstGeom>
          <a:noFill/>
        </p:spPr>
        <p:txBody>
          <a:bodyPr wrap="square" rtlCol="0">
            <a:spAutoFit/>
          </a:bodyPr>
          <a:lstStyle/>
          <a:p>
            <a:pPr algn="ctr"/>
            <a:r>
              <a:rPr lang="en-NZ" sz="900" dirty="0"/>
              <a:t>Total population agreement 2018</a:t>
            </a:r>
          </a:p>
          <a:p>
            <a:pPr algn="ctr"/>
            <a:r>
              <a:rPr lang="en-NZ" sz="1400" b="1" dirty="0"/>
              <a:t>85%</a:t>
            </a:r>
          </a:p>
        </p:txBody>
      </p:sp>
    </p:spTree>
    <p:extLst>
      <p:ext uri="{BB962C8B-B14F-4D97-AF65-F5344CB8AC3E}">
        <p14:creationId xmlns:p14="http://schemas.microsoft.com/office/powerpoint/2010/main" val="3699043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Arrow Connector 6">
            <a:extLst>
              <a:ext uri="{FF2B5EF4-FFF2-40B4-BE49-F238E27FC236}">
                <a16:creationId xmlns:a16="http://schemas.microsoft.com/office/drawing/2014/main" xmlns="" id="{3B0CB299-96B2-4064-BD38-39A6A56107D8}"/>
              </a:ext>
            </a:extLst>
          </p:cNvPr>
          <p:cNvCxnSpPr/>
          <p:nvPr/>
        </p:nvCxnSpPr>
        <p:spPr>
          <a:xfrm>
            <a:off x="7851393" y="2576044"/>
            <a:ext cx="0" cy="1173393"/>
          </a:xfrm>
          <a:prstGeom prst="straightConnector1">
            <a:avLst/>
          </a:prstGeom>
          <a:ln w="28575">
            <a:solidFill>
              <a:srgbClr val="21B2C9"/>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96333" y="184385"/>
            <a:ext cx="11000148" cy="621845"/>
          </a:xfrm>
        </p:spPr>
        <p:txBody>
          <a:bodyPr/>
          <a:lstStyle/>
          <a:p>
            <a:r>
              <a:rPr lang="en-NZ" dirty="0">
                <a:latin typeface="+mj-lt"/>
              </a:rPr>
              <a:t>The majority of New Zealanders feel that NZ On Air provides a diversity of content that would otherwise not exist (68%). Those aged 40+ are more likely (49%) to </a:t>
            </a:r>
            <a:r>
              <a:rPr lang="en-NZ" b="1" u="sng" dirty="0">
                <a:latin typeface="+mj-lt"/>
              </a:rPr>
              <a:t>strongly agree</a:t>
            </a:r>
            <a:r>
              <a:rPr lang="en-NZ" dirty="0">
                <a:latin typeface="+mj-lt"/>
              </a:rPr>
              <a:t> the funding results in greater diversity than average (41%).</a:t>
            </a:r>
          </a:p>
        </p:txBody>
      </p:sp>
      <p:sp>
        <p:nvSpPr>
          <p:cNvPr id="4" name="Rectangle 3"/>
          <p:cNvSpPr/>
          <p:nvPr/>
        </p:nvSpPr>
        <p:spPr>
          <a:xfrm>
            <a:off x="1098005" y="6350169"/>
            <a:ext cx="3124573" cy="507831"/>
          </a:xfrm>
          <a:prstGeom prst="rect">
            <a:avLst/>
          </a:prstGeom>
        </p:spPr>
        <p:txBody>
          <a:bodyPr wrap="none">
            <a:spAutoFit/>
          </a:bodyPr>
          <a:lstStyle/>
          <a:p>
            <a:pPr defTabSz="633039"/>
            <a:r>
              <a:rPr lang="en-NZ" sz="900" dirty="0">
                <a:solidFill>
                  <a:schemeClr val="tx1">
                    <a:lumMod val="75000"/>
                    <a:lumOff val="25000"/>
                  </a:schemeClr>
                </a:solidFill>
                <a:latin typeface="+mj-lt"/>
                <a:cs typeface="Arial" panose="020B0604020202020204" pitchFamily="34" charset="0"/>
              </a:rPr>
              <a:t>Base: All New Zealanders aged 15 and over, 2018 (n=608).</a:t>
            </a:r>
          </a:p>
          <a:p>
            <a:pPr defTabSz="633039"/>
            <a:r>
              <a:rPr lang="en-NZ" sz="900" dirty="0">
                <a:solidFill>
                  <a:schemeClr val="tx1">
                    <a:lumMod val="75000"/>
                    <a:lumOff val="25000"/>
                  </a:schemeClr>
                </a:solidFill>
                <a:latin typeface="+mj-lt"/>
                <a:cs typeface="Arial" panose="020B0604020202020204" pitchFamily="34" charset="0"/>
              </a:rPr>
              <a:t>Note: * differences not statistically significant at the 95% level. </a:t>
            </a:r>
          </a:p>
          <a:p>
            <a:pPr defTabSz="633039"/>
            <a:r>
              <a:rPr lang="en-NZ" sz="900" dirty="0">
                <a:solidFill>
                  <a:schemeClr val="tx1">
                    <a:lumMod val="75000"/>
                    <a:lumOff val="25000"/>
                  </a:schemeClr>
                </a:solidFill>
                <a:latin typeface="+mj-lt"/>
                <a:cs typeface="Arial" panose="020B0604020202020204" pitchFamily="34" charset="0"/>
              </a:rPr>
              <a:t>Source: B5.</a:t>
            </a:r>
          </a:p>
        </p:txBody>
      </p:sp>
      <p:sp>
        <p:nvSpPr>
          <p:cNvPr id="3" name="Rectangle 2"/>
          <p:cNvSpPr/>
          <p:nvPr/>
        </p:nvSpPr>
        <p:spPr>
          <a:xfrm>
            <a:off x="296333" y="1177424"/>
            <a:ext cx="9474191" cy="276999"/>
          </a:xfrm>
          <a:prstGeom prst="rect">
            <a:avLst/>
          </a:prstGeom>
        </p:spPr>
        <p:txBody>
          <a:bodyPr wrap="square">
            <a:spAutoFit/>
          </a:bodyPr>
          <a:lstStyle/>
          <a:p>
            <a:pPr defTabSz="633039"/>
            <a:r>
              <a:rPr lang="en-NZ" sz="1200" i="1" dirty="0">
                <a:solidFill>
                  <a:schemeClr val="bg1"/>
                </a:solidFill>
                <a:latin typeface="+mj-lt"/>
              </a:rPr>
              <a:t>Q: ‘How much do you agree or disagree that NZ On Air funding results in a greater diversity of local content than would otherwise exist?’</a:t>
            </a:r>
          </a:p>
        </p:txBody>
      </p:sp>
      <p:graphicFrame>
        <p:nvGraphicFramePr>
          <p:cNvPr id="12" name="Chart 11"/>
          <p:cNvGraphicFramePr/>
          <p:nvPr>
            <p:extLst>
              <p:ext uri="{D42A27DB-BD31-4B8C-83A1-F6EECF244321}">
                <p14:modId xmlns:p14="http://schemas.microsoft.com/office/powerpoint/2010/main" val="1806733478"/>
              </p:ext>
            </p:extLst>
          </p:nvPr>
        </p:nvGraphicFramePr>
        <p:xfrm>
          <a:off x="296333" y="1640033"/>
          <a:ext cx="11505409" cy="2187853"/>
        </p:xfrm>
        <a:graphic>
          <a:graphicData uri="http://schemas.openxmlformats.org/drawingml/2006/chart">
            <c:chart xmlns:c="http://schemas.openxmlformats.org/drawingml/2006/chart" xmlns:r="http://schemas.openxmlformats.org/officeDocument/2006/relationships" r:id="rId2"/>
          </a:graphicData>
        </a:graphic>
      </p:graphicFrame>
      <p:grpSp>
        <p:nvGrpSpPr>
          <p:cNvPr id="8" name="Group 7">
            <a:extLst>
              <a:ext uri="{FF2B5EF4-FFF2-40B4-BE49-F238E27FC236}">
                <a16:creationId xmlns:a16="http://schemas.microsoft.com/office/drawing/2014/main" xmlns="" id="{56CB2968-8769-45B4-BC35-32EC099298AF}"/>
              </a:ext>
            </a:extLst>
          </p:cNvPr>
          <p:cNvGrpSpPr/>
          <p:nvPr/>
        </p:nvGrpSpPr>
        <p:grpSpPr>
          <a:xfrm>
            <a:off x="793253" y="4352654"/>
            <a:ext cx="10517349" cy="575745"/>
            <a:chOff x="784786" y="4366768"/>
            <a:chExt cx="10517349" cy="575745"/>
          </a:xfrm>
        </p:grpSpPr>
        <p:grpSp>
          <p:nvGrpSpPr>
            <p:cNvPr id="9" name="Group 8">
              <a:extLst>
                <a:ext uri="{FF2B5EF4-FFF2-40B4-BE49-F238E27FC236}">
                  <a16:creationId xmlns:a16="http://schemas.microsoft.com/office/drawing/2014/main" xmlns="" id="{D4161949-CDE1-4151-BE66-EC24A252C844}"/>
                </a:ext>
              </a:extLst>
            </p:cNvPr>
            <p:cNvGrpSpPr/>
            <p:nvPr/>
          </p:nvGrpSpPr>
          <p:grpSpPr>
            <a:xfrm>
              <a:off x="969344" y="4606953"/>
              <a:ext cx="10086008" cy="335560"/>
              <a:chOff x="969344" y="5387130"/>
              <a:chExt cx="10086008" cy="335560"/>
            </a:xfrm>
          </p:grpSpPr>
          <p:cxnSp>
            <p:nvCxnSpPr>
              <p:cNvPr id="24" name="Straight Connector 23">
                <a:extLst>
                  <a:ext uri="{FF2B5EF4-FFF2-40B4-BE49-F238E27FC236}">
                    <a16:creationId xmlns:a16="http://schemas.microsoft.com/office/drawing/2014/main" xmlns="" id="{BD4E2072-59D6-4FB4-B3DC-D73D027EB3D2}"/>
                  </a:ext>
                </a:extLst>
              </p:cNvPr>
              <p:cNvCxnSpPr/>
              <p:nvPr/>
            </p:nvCxnSpPr>
            <p:spPr>
              <a:xfrm>
                <a:off x="969344" y="5561901"/>
                <a:ext cx="10080000" cy="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65B695C0-B76C-4206-8A76-3E45F1DDD8B4}"/>
                  </a:ext>
                </a:extLst>
              </p:cNvPr>
              <p:cNvCxnSpPr/>
              <p:nvPr/>
            </p:nvCxnSpPr>
            <p:spPr>
              <a:xfrm>
                <a:off x="969344"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F5F513B1-86C4-49E8-A474-C81C244B8FA8}"/>
                  </a:ext>
                </a:extLst>
              </p:cNvPr>
              <p:cNvCxnSpPr/>
              <p:nvPr/>
            </p:nvCxnSpPr>
            <p:spPr>
              <a:xfrm>
                <a:off x="11055352"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7519C686-D7E7-4B33-925C-4D01AAA0A211}"/>
                  </a:ext>
                </a:extLst>
              </p:cNvPr>
              <p:cNvCxnSpPr/>
              <p:nvPr/>
            </p:nvCxnSpPr>
            <p:spPr>
              <a:xfrm>
                <a:off x="1977945"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C75E5B76-B33F-4EC3-BA3D-63BE5225EDB5}"/>
                  </a:ext>
                </a:extLst>
              </p:cNvPr>
              <p:cNvCxnSpPr/>
              <p:nvPr/>
            </p:nvCxnSpPr>
            <p:spPr>
              <a:xfrm>
                <a:off x="2986546"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5FB3F4E1-6131-4CC5-B7A9-FB472755E598}"/>
                  </a:ext>
                </a:extLst>
              </p:cNvPr>
              <p:cNvCxnSpPr/>
              <p:nvPr/>
            </p:nvCxnSpPr>
            <p:spPr>
              <a:xfrm>
                <a:off x="3995147"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F2D84659-22EF-4D5C-8FA5-5E0869369EC6}"/>
                  </a:ext>
                </a:extLst>
              </p:cNvPr>
              <p:cNvCxnSpPr/>
              <p:nvPr/>
            </p:nvCxnSpPr>
            <p:spPr>
              <a:xfrm>
                <a:off x="5003748"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1B2CF3FF-9582-49E0-AD4A-4E586952D41F}"/>
                  </a:ext>
                </a:extLst>
              </p:cNvPr>
              <p:cNvCxnSpPr/>
              <p:nvPr/>
            </p:nvCxnSpPr>
            <p:spPr>
              <a:xfrm>
                <a:off x="6012349"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3D780FD1-8922-4AFA-92E2-C5FF3A81C4E9}"/>
                  </a:ext>
                </a:extLst>
              </p:cNvPr>
              <p:cNvCxnSpPr/>
              <p:nvPr/>
            </p:nvCxnSpPr>
            <p:spPr>
              <a:xfrm>
                <a:off x="7020950"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FB5D31CA-C95F-40AD-939F-8918BA823D35}"/>
                  </a:ext>
                </a:extLst>
              </p:cNvPr>
              <p:cNvCxnSpPr/>
              <p:nvPr/>
            </p:nvCxnSpPr>
            <p:spPr>
              <a:xfrm>
                <a:off x="8029551"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959B8801-4453-4304-B0FA-E5899A80D28B}"/>
                  </a:ext>
                </a:extLst>
              </p:cNvPr>
              <p:cNvCxnSpPr/>
              <p:nvPr/>
            </p:nvCxnSpPr>
            <p:spPr>
              <a:xfrm>
                <a:off x="9038152"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51D1C98E-FEAF-4FAE-B577-9054326A434C}"/>
                  </a:ext>
                </a:extLst>
              </p:cNvPr>
              <p:cNvCxnSpPr/>
              <p:nvPr/>
            </p:nvCxnSpPr>
            <p:spPr>
              <a:xfrm>
                <a:off x="10046753"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xmlns="" id="{81FB3A04-C499-4DFA-9625-72617D225D56}"/>
                </a:ext>
              </a:extLst>
            </p:cNvPr>
            <p:cNvSpPr txBox="1"/>
            <p:nvPr/>
          </p:nvSpPr>
          <p:spPr>
            <a:xfrm>
              <a:off x="784786" y="4366768"/>
              <a:ext cx="369116" cy="261610"/>
            </a:xfrm>
            <a:prstGeom prst="rect">
              <a:avLst/>
            </a:prstGeom>
            <a:noFill/>
          </p:spPr>
          <p:txBody>
            <a:bodyPr wrap="square" rtlCol="0">
              <a:spAutoFit/>
            </a:bodyPr>
            <a:lstStyle/>
            <a:p>
              <a:pPr algn="ctr"/>
              <a:r>
                <a:rPr lang="en-NZ" sz="1050" dirty="0"/>
                <a:t>0%</a:t>
              </a:r>
            </a:p>
          </p:txBody>
        </p:sp>
        <p:sp>
          <p:nvSpPr>
            <p:cNvPr id="14" name="TextBox 13">
              <a:extLst>
                <a:ext uri="{FF2B5EF4-FFF2-40B4-BE49-F238E27FC236}">
                  <a16:creationId xmlns:a16="http://schemas.microsoft.com/office/drawing/2014/main" xmlns="" id="{F3782200-CEEA-4F54-AF38-92D02B9B9483}"/>
                </a:ext>
              </a:extLst>
            </p:cNvPr>
            <p:cNvSpPr txBox="1"/>
            <p:nvPr/>
          </p:nvSpPr>
          <p:spPr>
            <a:xfrm>
              <a:off x="1793384" y="4370615"/>
              <a:ext cx="454866" cy="253916"/>
            </a:xfrm>
            <a:prstGeom prst="rect">
              <a:avLst/>
            </a:prstGeom>
            <a:noFill/>
          </p:spPr>
          <p:txBody>
            <a:bodyPr wrap="square" rtlCol="0">
              <a:spAutoFit/>
            </a:bodyPr>
            <a:lstStyle/>
            <a:p>
              <a:pPr algn="ctr"/>
              <a:r>
                <a:rPr lang="en-NZ" sz="1050" dirty="0"/>
                <a:t>10%</a:t>
              </a:r>
            </a:p>
          </p:txBody>
        </p:sp>
        <p:sp>
          <p:nvSpPr>
            <p:cNvPr id="15" name="TextBox 14">
              <a:extLst>
                <a:ext uri="{FF2B5EF4-FFF2-40B4-BE49-F238E27FC236}">
                  <a16:creationId xmlns:a16="http://schemas.microsoft.com/office/drawing/2014/main" xmlns="" id="{8D863AF5-CCCD-4EAC-A884-73C1B140617C}"/>
                </a:ext>
              </a:extLst>
            </p:cNvPr>
            <p:cNvSpPr txBox="1"/>
            <p:nvPr/>
          </p:nvSpPr>
          <p:spPr>
            <a:xfrm>
              <a:off x="2759113" y="4370615"/>
              <a:ext cx="454866" cy="253916"/>
            </a:xfrm>
            <a:prstGeom prst="rect">
              <a:avLst/>
            </a:prstGeom>
            <a:noFill/>
          </p:spPr>
          <p:txBody>
            <a:bodyPr wrap="square" rtlCol="0">
              <a:spAutoFit/>
            </a:bodyPr>
            <a:lstStyle/>
            <a:p>
              <a:pPr algn="ctr"/>
              <a:r>
                <a:rPr lang="en-NZ" sz="1050" dirty="0"/>
                <a:t>20%</a:t>
              </a:r>
            </a:p>
          </p:txBody>
        </p:sp>
        <p:sp>
          <p:nvSpPr>
            <p:cNvPr id="16" name="TextBox 15">
              <a:extLst>
                <a:ext uri="{FF2B5EF4-FFF2-40B4-BE49-F238E27FC236}">
                  <a16:creationId xmlns:a16="http://schemas.microsoft.com/office/drawing/2014/main" xmlns="" id="{6CCFA2D9-58BC-4815-85CA-E8EED8DA2BC1}"/>
                </a:ext>
              </a:extLst>
            </p:cNvPr>
            <p:cNvSpPr txBox="1"/>
            <p:nvPr/>
          </p:nvSpPr>
          <p:spPr>
            <a:xfrm>
              <a:off x="3767712" y="4370615"/>
              <a:ext cx="454866" cy="253916"/>
            </a:xfrm>
            <a:prstGeom prst="rect">
              <a:avLst/>
            </a:prstGeom>
            <a:noFill/>
          </p:spPr>
          <p:txBody>
            <a:bodyPr wrap="square" rtlCol="0">
              <a:spAutoFit/>
            </a:bodyPr>
            <a:lstStyle/>
            <a:p>
              <a:pPr algn="ctr"/>
              <a:r>
                <a:rPr lang="en-NZ" sz="1050" dirty="0"/>
                <a:t>30%</a:t>
              </a:r>
            </a:p>
          </p:txBody>
        </p:sp>
        <p:sp>
          <p:nvSpPr>
            <p:cNvPr id="17" name="TextBox 16">
              <a:extLst>
                <a:ext uri="{FF2B5EF4-FFF2-40B4-BE49-F238E27FC236}">
                  <a16:creationId xmlns:a16="http://schemas.microsoft.com/office/drawing/2014/main" xmlns="" id="{1EBD1D1B-BFFF-431C-9FFE-CE93CCA5339A}"/>
                </a:ext>
              </a:extLst>
            </p:cNvPr>
            <p:cNvSpPr txBox="1"/>
            <p:nvPr/>
          </p:nvSpPr>
          <p:spPr>
            <a:xfrm>
              <a:off x="4777245" y="4370615"/>
              <a:ext cx="454866" cy="253916"/>
            </a:xfrm>
            <a:prstGeom prst="rect">
              <a:avLst/>
            </a:prstGeom>
            <a:noFill/>
          </p:spPr>
          <p:txBody>
            <a:bodyPr wrap="square" rtlCol="0">
              <a:spAutoFit/>
            </a:bodyPr>
            <a:lstStyle/>
            <a:p>
              <a:pPr algn="ctr"/>
              <a:r>
                <a:rPr lang="en-NZ" sz="1050" dirty="0"/>
                <a:t>40%</a:t>
              </a:r>
            </a:p>
          </p:txBody>
        </p:sp>
        <p:sp>
          <p:nvSpPr>
            <p:cNvPr id="18" name="TextBox 17">
              <a:extLst>
                <a:ext uri="{FF2B5EF4-FFF2-40B4-BE49-F238E27FC236}">
                  <a16:creationId xmlns:a16="http://schemas.microsoft.com/office/drawing/2014/main" xmlns="" id="{22A72D23-411E-418E-82BD-16081DDB68D2}"/>
                </a:ext>
              </a:extLst>
            </p:cNvPr>
            <p:cNvSpPr txBox="1"/>
            <p:nvPr/>
          </p:nvSpPr>
          <p:spPr>
            <a:xfrm>
              <a:off x="5799865" y="4370615"/>
              <a:ext cx="454866" cy="253916"/>
            </a:xfrm>
            <a:prstGeom prst="rect">
              <a:avLst/>
            </a:prstGeom>
            <a:noFill/>
          </p:spPr>
          <p:txBody>
            <a:bodyPr wrap="square" rtlCol="0">
              <a:spAutoFit/>
            </a:bodyPr>
            <a:lstStyle/>
            <a:p>
              <a:pPr algn="ctr"/>
              <a:r>
                <a:rPr lang="en-NZ" sz="1050" dirty="0"/>
                <a:t>50%</a:t>
              </a:r>
            </a:p>
          </p:txBody>
        </p:sp>
        <p:sp>
          <p:nvSpPr>
            <p:cNvPr id="19" name="TextBox 18">
              <a:extLst>
                <a:ext uri="{FF2B5EF4-FFF2-40B4-BE49-F238E27FC236}">
                  <a16:creationId xmlns:a16="http://schemas.microsoft.com/office/drawing/2014/main" xmlns="" id="{45B60E8C-A93F-44F8-A4C7-3EBF6520C284}"/>
                </a:ext>
              </a:extLst>
            </p:cNvPr>
            <p:cNvSpPr txBox="1"/>
            <p:nvPr/>
          </p:nvSpPr>
          <p:spPr>
            <a:xfrm>
              <a:off x="6811917" y="4370615"/>
              <a:ext cx="454866" cy="253916"/>
            </a:xfrm>
            <a:prstGeom prst="rect">
              <a:avLst/>
            </a:prstGeom>
            <a:noFill/>
          </p:spPr>
          <p:txBody>
            <a:bodyPr wrap="square" rtlCol="0">
              <a:spAutoFit/>
            </a:bodyPr>
            <a:lstStyle/>
            <a:p>
              <a:pPr algn="ctr"/>
              <a:r>
                <a:rPr lang="en-NZ" sz="1050" dirty="0"/>
                <a:t>60%</a:t>
              </a:r>
            </a:p>
          </p:txBody>
        </p:sp>
        <p:sp>
          <p:nvSpPr>
            <p:cNvPr id="20" name="TextBox 19">
              <a:extLst>
                <a:ext uri="{FF2B5EF4-FFF2-40B4-BE49-F238E27FC236}">
                  <a16:creationId xmlns:a16="http://schemas.microsoft.com/office/drawing/2014/main" xmlns="" id="{EB7CB948-0743-453A-B1E0-A1831D8BB30C}"/>
                </a:ext>
              </a:extLst>
            </p:cNvPr>
            <p:cNvSpPr txBox="1"/>
            <p:nvPr/>
          </p:nvSpPr>
          <p:spPr>
            <a:xfrm>
              <a:off x="7834537" y="4370615"/>
              <a:ext cx="454866" cy="253916"/>
            </a:xfrm>
            <a:prstGeom prst="rect">
              <a:avLst/>
            </a:prstGeom>
            <a:noFill/>
          </p:spPr>
          <p:txBody>
            <a:bodyPr wrap="square" rtlCol="0">
              <a:spAutoFit/>
            </a:bodyPr>
            <a:lstStyle/>
            <a:p>
              <a:pPr algn="ctr"/>
              <a:r>
                <a:rPr lang="en-NZ" sz="1050" dirty="0"/>
                <a:t>70%</a:t>
              </a:r>
            </a:p>
          </p:txBody>
        </p:sp>
        <p:sp>
          <p:nvSpPr>
            <p:cNvPr id="21" name="TextBox 20">
              <a:extLst>
                <a:ext uri="{FF2B5EF4-FFF2-40B4-BE49-F238E27FC236}">
                  <a16:creationId xmlns:a16="http://schemas.microsoft.com/office/drawing/2014/main" xmlns="" id="{B92E7A7D-D534-4896-9091-1528C63952EA}"/>
                </a:ext>
              </a:extLst>
            </p:cNvPr>
            <p:cNvSpPr txBox="1"/>
            <p:nvPr/>
          </p:nvSpPr>
          <p:spPr>
            <a:xfrm>
              <a:off x="8810717" y="4370615"/>
              <a:ext cx="454866" cy="253916"/>
            </a:xfrm>
            <a:prstGeom prst="rect">
              <a:avLst/>
            </a:prstGeom>
            <a:noFill/>
          </p:spPr>
          <p:txBody>
            <a:bodyPr wrap="square" rtlCol="0">
              <a:spAutoFit/>
            </a:bodyPr>
            <a:lstStyle/>
            <a:p>
              <a:pPr algn="ctr"/>
              <a:r>
                <a:rPr lang="en-NZ" sz="1050" dirty="0"/>
                <a:t>80%</a:t>
              </a:r>
            </a:p>
          </p:txBody>
        </p:sp>
        <p:sp>
          <p:nvSpPr>
            <p:cNvPr id="22" name="TextBox 21">
              <a:extLst>
                <a:ext uri="{FF2B5EF4-FFF2-40B4-BE49-F238E27FC236}">
                  <a16:creationId xmlns:a16="http://schemas.microsoft.com/office/drawing/2014/main" xmlns="" id="{FB46C822-E77D-4D44-9D58-BB76E506D292}"/>
                </a:ext>
              </a:extLst>
            </p:cNvPr>
            <p:cNvSpPr txBox="1"/>
            <p:nvPr/>
          </p:nvSpPr>
          <p:spPr>
            <a:xfrm>
              <a:off x="9819790" y="4370615"/>
              <a:ext cx="454866" cy="253916"/>
            </a:xfrm>
            <a:prstGeom prst="rect">
              <a:avLst/>
            </a:prstGeom>
            <a:noFill/>
          </p:spPr>
          <p:txBody>
            <a:bodyPr wrap="square" rtlCol="0">
              <a:spAutoFit/>
            </a:bodyPr>
            <a:lstStyle/>
            <a:p>
              <a:pPr algn="ctr"/>
              <a:r>
                <a:rPr lang="en-NZ" sz="1050" dirty="0"/>
                <a:t>90%</a:t>
              </a:r>
            </a:p>
          </p:txBody>
        </p:sp>
        <p:sp>
          <p:nvSpPr>
            <p:cNvPr id="23" name="TextBox 22">
              <a:extLst>
                <a:ext uri="{FF2B5EF4-FFF2-40B4-BE49-F238E27FC236}">
                  <a16:creationId xmlns:a16="http://schemas.microsoft.com/office/drawing/2014/main" xmlns="" id="{70CBA151-5E12-4FC2-A3F4-2556D91E87D0}"/>
                </a:ext>
              </a:extLst>
            </p:cNvPr>
            <p:cNvSpPr txBox="1"/>
            <p:nvPr/>
          </p:nvSpPr>
          <p:spPr>
            <a:xfrm>
              <a:off x="10809517" y="4370615"/>
              <a:ext cx="492618" cy="253916"/>
            </a:xfrm>
            <a:prstGeom prst="rect">
              <a:avLst/>
            </a:prstGeom>
            <a:noFill/>
          </p:spPr>
          <p:txBody>
            <a:bodyPr wrap="square" rtlCol="0">
              <a:spAutoFit/>
            </a:bodyPr>
            <a:lstStyle/>
            <a:p>
              <a:pPr algn="ctr"/>
              <a:r>
                <a:rPr lang="en-NZ" sz="1050" dirty="0"/>
                <a:t>100%</a:t>
              </a:r>
            </a:p>
          </p:txBody>
        </p:sp>
      </p:grpSp>
      <p:cxnSp>
        <p:nvCxnSpPr>
          <p:cNvPr id="36" name="Straight Connector 35">
            <a:extLst>
              <a:ext uri="{FF2B5EF4-FFF2-40B4-BE49-F238E27FC236}">
                <a16:creationId xmlns:a16="http://schemas.microsoft.com/office/drawing/2014/main" xmlns="" id="{B406A6CF-A540-436F-8C1A-8494F4E39EFA}"/>
              </a:ext>
            </a:extLst>
          </p:cNvPr>
          <p:cNvCxnSpPr>
            <a:cxnSpLocks/>
          </p:cNvCxnSpPr>
          <p:nvPr/>
        </p:nvCxnSpPr>
        <p:spPr>
          <a:xfrm>
            <a:off x="7843004" y="4213986"/>
            <a:ext cx="0" cy="1010575"/>
          </a:xfrm>
          <a:prstGeom prst="line">
            <a:avLst/>
          </a:prstGeom>
          <a:ln w="38100">
            <a:solidFill>
              <a:srgbClr val="595959"/>
            </a:solidFill>
            <a:prstDash val="solid"/>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xmlns="" id="{548CF781-CB1E-49F6-8AF3-E769C8B80928}"/>
              </a:ext>
            </a:extLst>
          </p:cNvPr>
          <p:cNvSpPr txBox="1"/>
          <p:nvPr/>
        </p:nvSpPr>
        <p:spPr>
          <a:xfrm>
            <a:off x="6583776" y="3827886"/>
            <a:ext cx="2518456" cy="446276"/>
          </a:xfrm>
          <a:prstGeom prst="rect">
            <a:avLst/>
          </a:prstGeom>
          <a:noFill/>
        </p:spPr>
        <p:txBody>
          <a:bodyPr wrap="square" rtlCol="0">
            <a:spAutoFit/>
          </a:bodyPr>
          <a:lstStyle/>
          <a:p>
            <a:pPr algn="ctr"/>
            <a:r>
              <a:rPr lang="en-NZ" sz="900" dirty="0"/>
              <a:t>Total population NETT agreement (4-5)  2018</a:t>
            </a:r>
          </a:p>
          <a:p>
            <a:pPr algn="ctr"/>
            <a:r>
              <a:rPr lang="en-NZ" sz="1400" b="1" dirty="0"/>
              <a:t>68%</a:t>
            </a:r>
          </a:p>
        </p:txBody>
      </p:sp>
      <p:cxnSp>
        <p:nvCxnSpPr>
          <p:cNvPr id="38" name="Straight Arrow Connector 37">
            <a:extLst>
              <a:ext uri="{FF2B5EF4-FFF2-40B4-BE49-F238E27FC236}">
                <a16:creationId xmlns:a16="http://schemas.microsoft.com/office/drawing/2014/main" xmlns="" id="{BD04D87B-A190-423C-9FDF-E1A06812FE28}"/>
              </a:ext>
            </a:extLst>
          </p:cNvPr>
          <p:cNvCxnSpPr>
            <a:cxnSpLocks/>
          </p:cNvCxnSpPr>
          <p:nvPr/>
        </p:nvCxnSpPr>
        <p:spPr>
          <a:xfrm flipV="1">
            <a:off x="8717308" y="4767610"/>
            <a:ext cx="0" cy="610672"/>
          </a:xfrm>
          <a:prstGeom prst="straightConnector1">
            <a:avLst/>
          </a:prstGeom>
          <a:ln w="19050">
            <a:solidFill>
              <a:srgbClr val="21B2C9"/>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xmlns="" id="{2ED85070-586A-4871-9393-51CF44EA7460}"/>
              </a:ext>
            </a:extLst>
          </p:cNvPr>
          <p:cNvCxnSpPr>
            <a:cxnSpLocks/>
          </p:cNvCxnSpPr>
          <p:nvPr/>
        </p:nvCxnSpPr>
        <p:spPr>
          <a:xfrm flipH="1" flipV="1">
            <a:off x="6734682" y="4767610"/>
            <a:ext cx="22875" cy="1344810"/>
          </a:xfrm>
          <a:prstGeom prst="straightConnector1">
            <a:avLst/>
          </a:prstGeom>
          <a:ln w="19050">
            <a:solidFill>
              <a:srgbClr val="21B2C9"/>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xmlns="" id="{2FD07ECB-9B5E-47A8-9C9A-8523E3D0900C}"/>
              </a:ext>
            </a:extLst>
          </p:cNvPr>
          <p:cNvSpPr txBox="1"/>
          <p:nvPr/>
        </p:nvSpPr>
        <p:spPr>
          <a:xfrm>
            <a:off x="8678852" y="5164041"/>
            <a:ext cx="846034" cy="400110"/>
          </a:xfrm>
          <a:prstGeom prst="rect">
            <a:avLst/>
          </a:prstGeom>
          <a:noFill/>
        </p:spPr>
        <p:txBody>
          <a:bodyPr wrap="square" rtlCol="0">
            <a:spAutoFit/>
          </a:bodyPr>
          <a:lstStyle/>
          <a:p>
            <a:r>
              <a:rPr lang="en-NZ" sz="1000" b="1" dirty="0"/>
              <a:t>76%</a:t>
            </a:r>
          </a:p>
          <a:p>
            <a:r>
              <a:rPr lang="en-NZ" sz="1000" dirty="0"/>
              <a:t>Aged 30-49</a:t>
            </a:r>
          </a:p>
        </p:txBody>
      </p:sp>
      <p:sp>
        <p:nvSpPr>
          <p:cNvPr id="47" name="TextBox 46">
            <a:extLst>
              <a:ext uri="{FF2B5EF4-FFF2-40B4-BE49-F238E27FC236}">
                <a16:creationId xmlns:a16="http://schemas.microsoft.com/office/drawing/2014/main" xmlns="" id="{2F60EC52-B792-4B04-9BAE-F0536A99C222}"/>
              </a:ext>
            </a:extLst>
          </p:cNvPr>
          <p:cNvSpPr txBox="1"/>
          <p:nvPr/>
        </p:nvSpPr>
        <p:spPr>
          <a:xfrm>
            <a:off x="5251988" y="5652160"/>
            <a:ext cx="1507287" cy="553998"/>
          </a:xfrm>
          <a:prstGeom prst="rect">
            <a:avLst/>
          </a:prstGeom>
          <a:noFill/>
        </p:spPr>
        <p:txBody>
          <a:bodyPr wrap="square" rtlCol="0">
            <a:spAutoFit/>
          </a:bodyPr>
          <a:lstStyle/>
          <a:p>
            <a:pPr algn="r"/>
            <a:r>
              <a:rPr lang="en-NZ" sz="1000" b="1" dirty="0"/>
              <a:t>58%</a:t>
            </a:r>
          </a:p>
          <a:p>
            <a:pPr algn="r"/>
            <a:r>
              <a:rPr lang="en-NZ" sz="1000" dirty="0"/>
              <a:t>*Aged 15-29</a:t>
            </a:r>
          </a:p>
          <a:p>
            <a:pPr algn="r"/>
            <a:r>
              <a:rPr lang="en-NZ" sz="1000" dirty="0"/>
              <a:t>*Asian New Zealanders</a:t>
            </a:r>
          </a:p>
        </p:txBody>
      </p:sp>
      <p:sp>
        <p:nvSpPr>
          <p:cNvPr id="5" name="TextBox 4">
            <a:extLst>
              <a:ext uri="{FF2B5EF4-FFF2-40B4-BE49-F238E27FC236}">
                <a16:creationId xmlns:a16="http://schemas.microsoft.com/office/drawing/2014/main" xmlns="" id="{B945BC32-32C3-453E-8D60-7581051079F2}"/>
              </a:ext>
            </a:extLst>
          </p:cNvPr>
          <p:cNvSpPr txBox="1"/>
          <p:nvPr/>
        </p:nvSpPr>
        <p:spPr>
          <a:xfrm>
            <a:off x="425877" y="4633044"/>
            <a:ext cx="558246" cy="276999"/>
          </a:xfrm>
          <a:prstGeom prst="rect">
            <a:avLst/>
          </a:prstGeom>
          <a:noFill/>
        </p:spPr>
        <p:txBody>
          <a:bodyPr wrap="square" rtlCol="0">
            <a:spAutoFit/>
          </a:bodyPr>
          <a:lstStyle/>
          <a:p>
            <a:r>
              <a:rPr lang="en-NZ" sz="1200" dirty="0">
                <a:solidFill>
                  <a:srgbClr val="595959"/>
                </a:solidFill>
                <a:latin typeface="Arial" panose="020B0604020202020204" pitchFamily="34" charset="0"/>
                <a:cs typeface="Arial" panose="020B0604020202020204" pitchFamily="34" charset="0"/>
              </a:rPr>
              <a:t>2018</a:t>
            </a:r>
          </a:p>
        </p:txBody>
      </p:sp>
    </p:spTree>
    <p:extLst>
      <p:ext uri="{BB962C8B-B14F-4D97-AF65-F5344CB8AC3E}">
        <p14:creationId xmlns:p14="http://schemas.microsoft.com/office/powerpoint/2010/main" val="3132873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Arrow Connector 45">
            <a:extLst>
              <a:ext uri="{FF2B5EF4-FFF2-40B4-BE49-F238E27FC236}">
                <a16:creationId xmlns:a16="http://schemas.microsoft.com/office/drawing/2014/main" xmlns="" id="{9B98D1F2-640F-4B15-A023-DCFCA9C8CAA9}"/>
              </a:ext>
            </a:extLst>
          </p:cNvPr>
          <p:cNvCxnSpPr/>
          <p:nvPr/>
        </p:nvCxnSpPr>
        <p:spPr>
          <a:xfrm>
            <a:off x="8332054" y="2701255"/>
            <a:ext cx="0" cy="1173393"/>
          </a:xfrm>
          <a:prstGeom prst="straightConnector1">
            <a:avLst/>
          </a:prstGeom>
          <a:ln w="28575">
            <a:solidFill>
              <a:srgbClr val="21B2C9"/>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xmlns="" id="{D433FD0F-B3B8-4BCF-8DE2-8B71E035A8AA}"/>
              </a:ext>
            </a:extLst>
          </p:cNvPr>
          <p:cNvGrpSpPr/>
          <p:nvPr/>
        </p:nvGrpSpPr>
        <p:grpSpPr>
          <a:xfrm>
            <a:off x="784786" y="4477865"/>
            <a:ext cx="10517349" cy="575745"/>
            <a:chOff x="784786" y="4366768"/>
            <a:chExt cx="10517349" cy="575745"/>
          </a:xfrm>
        </p:grpSpPr>
        <p:grpSp>
          <p:nvGrpSpPr>
            <p:cNvPr id="9" name="Group 8">
              <a:extLst>
                <a:ext uri="{FF2B5EF4-FFF2-40B4-BE49-F238E27FC236}">
                  <a16:creationId xmlns:a16="http://schemas.microsoft.com/office/drawing/2014/main" xmlns="" id="{87EE5C24-A4AA-4C2A-94A3-447F868F663E}"/>
                </a:ext>
              </a:extLst>
            </p:cNvPr>
            <p:cNvGrpSpPr/>
            <p:nvPr/>
          </p:nvGrpSpPr>
          <p:grpSpPr>
            <a:xfrm>
              <a:off x="969344" y="4606953"/>
              <a:ext cx="10086008" cy="335560"/>
              <a:chOff x="969344" y="5387130"/>
              <a:chExt cx="10086008" cy="335560"/>
            </a:xfrm>
          </p:grpSpPr>
          <p:cxnSp>
            <p:nvCxnSpPr>
              <p:cNvPr id="24" name="Straight Connector 23">
                <a:extLst>
                  <a:ext uri="{FF2B5EF4-FFF2-40B4-BE49-F238E27FC236}">
                    <a16:creationId xmlns:a16="http://schemas.microsoft.com/office/drawing/2014/main" xmlns="" id="{4D6D88EE-FDB8-4C37-B135-AED7C0A79B4E}"/>
                  </a:ext>
                </a:extLst>
              </p:cNvPr>
              <p:cNvCxnSpPr/>
              <p:nvPr/>
            </p:nvCxnSpPr>
            <p:spPr>
              <a:xfrm>
                <a:off x="969344" y="5561901"/>
                <a:ext cx="10080000" cy="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B351028D-22B5-4BE1-A846-FB7FF6139159}"/>
                  </a:ext>
                </a:extLst>
              </p:cNvPr>
              <p:cNvCxnSpPr/>
              <p:nvPr/>
            </p:nvCxnSpPr>
            <p:spPr>
              <a:xfrm>
                <a:off x="969344"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A9ED0032-9FE4-48FA-B268-8C205834DCFB}"/>
                  </a:ext>
                </a:extLst>
              </p:cNvPr>
              <p:cNvCxnSpPr/>
              <p:nvPr/>
            </p:nvCxnSpPr>
            <p:spPr>
              <a:xfrm>
                <a:off x="11055352"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02E45E0E-C67F-4EE7-AF0A-69B779D17E18}"/>
                  </a:ext>
                </a:extLst>
              </p:cNvPr>
              <p:cNvCxnSpPr/>
              <p:nvPr/>
            </p:nvCxnSpPr>
            <p:spPr>
              <a:xfrm>
                <a:off x="1977945"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28F993F3-664F-48C2-8935-6598B300A9EC}"/>
                  </a:ext>
                </a:extLst>
              </p:cNvPr>
              <p:cNvCxnSpPr/>
              <p:nvPr/>
            </p:nvCxnSpPr>
            <p:spPr>
              <a:xfrm>
                <a:off x="2986546"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4C1A3992-7A88-43AF-B7D3-EADCACB1A1DC}"/>
                  </a:ext>
                </a:extLst>
              </p:cNvPr>
              <p:cNvCxnSpPr/>
              <p:nvPr/>
            </p:nvCxnSpPr>
            <p:spPr>
              <a:xfrm>
                <a:off x="3995147"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A2903E37-F838-454F-8D4E-3DBCFFD9DDD3}"/>
                  </a:ext>
                </a:extLst>
              </p:cNvPr>
              <p:cNvCxnSpPr/>
              <p:nvPr/>
            </p:nvCxnSpPr>
            <p:spPr>
              <a:xfrm>
                <a:off x="5003748"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2C0D38B4-BF3A-45F7-BAEE-5DD2EDDB0242}"/>
                  </a:ext>
                </a:extLst>
              </p:cNvPr>
              <p:cNvCxnSpPr/>
              <p:nvPr/>
            </p:nvCxnSpPr>
            <p:spPr>
              <a:xfrm>
                <a:off x="6012349"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C862E271-31D9-4307-9DF1-8A0123E32E92}"/>
                  </a:ext>
                </a:extLst>
              </p:cNvPr>
              <p:cNvCxnSpPr/>
              <p:nvPr/>
            </p:nvCxnSpPr>
            <p:spPr>
              <a:xfrm>
                <a:off x="7020950"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21ECC3E8-8DE8-4492-B0C5-F8617965EE49}"/>
                  </a:ext>
                </a:extLst>
              </p:cNvPr>
              <p:cNvCxnSpPr/>
              <p:nvPr/>
            </p:nvCxnSpPr>
            <p:spPr>
              <a:xfrm>
                <a:off x="8029551"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8BC3F400-E032-482B-9396-5CB6D8CE2EFE}"/>
                  </a:ext>
                </a:extLst>
              </p:cNvPr>
              <p:cNvCxnSpPr/>
              <p:nvPr/>
            </p:nvCxnSpPr>
            <p:spPr>
              <a:xfrm>
                <a:off x="9038152"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222C3E1B-964C-4CE4-B032-18209AAFCA5C}"/>
                  </a:ext>
                </a:extLst>
              </p:cNvPr>
              <p:cNvCxnSpPr/>
              <p:nvPr/>
            </p:nvCxnSpPr>
            <p:spPr>
              <a:xfrm>
                <a:off x="10046753" y="5387130"/>
                <a:ext cx="0" cy="335560"/>
              </a:xfrm>
              <a:prstGeom prst="line">
                <a:avLst/>
              </a:prstGeom>
              <a:ln w="19050">
                <a:solidFill>
                  <a:srgbClr val="595959"/>
                </a:solidFill>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xmlns="" id="{E0B16E91-1498-46A4-A301-3E1B10EFD29D}"/>
                </a:ext>
              </a:extLst>
            </p:cNvPr>
            <p:cNvSpPr txBox="1"/>
            <p:nvPr/>
          </p:nvSpPr>
          <p:spPr>
            <a:xfrm>
              <a:off x="784786" y="4366768"/>
              <a:ext cx="369116" cy="261610"/>
            </a:xfrm>
            <a:prstGeom prst="rect">
              <a:avLst/>
            </a:prstGeom>
            <a:noFill/>
          </p:spPr>
          <p:txBody>
            <a:bodyPr wrap="square" rtlCol="0">
              <a:spAutoFit/>
            </a:bodyPr>
            <a:lstStyle/>
            <a:p>
              <a:pPr algn="ctr"/>
              <a:r>
                <a:rPr lang="en-NZ" sz="1050" dirty="0"/>
                <a:t>0%</a:t>
              </a:r>
            </a:p>
          </p:txBody>
        </p:sp>
        <p:sp>
          <p:nvSpPr>
            <p:cNvPr id="11" name="TextBox 10">
              <a:extLst>
                <a:ext uri="{FF2B5EF4-FFF2-40B4-BE49-F238E27FC236}">
                  <a16:creationId xmlns:a16="http://schemas.microsoft.com/office/drawing/2014/main" xmlns="" id="{5230F9DB-0FAA-41E3-B013-E2FC00C7503B}"/>
                </a:ext>
              </a:extLst>
            </p:cNvPr>
            <p:cNvSpPr txBox="1"/>
            <p:nvPr/>
          </p:nvSpPr>
          <p:spPr>
            <a:xfrm>
              <a:off x="1793384" y="4370615"/>
              <a:ext cx="454866" cy="253916"/>
            </a:xfrm>
            <a:prstGeom prst="rect">
              <a:avLst/>
            </a:prstGeom>
            <a:noFill/>
          </p:spPr>
          <p:txBody>
            <a:bodyPr wrap="square" rtlCol="0">
              <a:spAutoFit/>
            </a:bodyPr>
            <a:lstStyle/>
            <a:p>
              <a:pPr algn="ctr"/>
              <a:r>
                <a:rPr lang="en-NZ" sz="1050" dirty="0"/>
                <a:t>10%</a:t>
              </a:r>
            </a:p>
          </p:txBody>
        </p:sp>
        <p:sp>
          <p:nvSpPr>
            <p:cNvPr id="15" name="TextBox 14">
              <a:extLst>
                <a:ext uri="{FF2B5EF4-FFF2-40B4-BE49-F238E27FC236}">
                  <a16:creationId xmlns:a16="http://schemas.microsoft.com/office/drawing/2014/main" xmlns="" id="{680AC5B9-E1BB-47E3-A524-7C4C10C05AEA}"/>
                </a:ext>
              </a:extLst>
            </p:cNvPr>
            <p:cNvSpPr txBox="1"/>
            <p:nvPr/>
          </p:nvSpPr>
          <p:spPr>
            <a:xfrm>
              <a:off x="2759113" y="4370615"/>
              <a:ext cx="454866" cy="253916"/>
            </a:xfrm>
            <a:prstGeom prst="rect">
              <a:avLst/>
            </a:prstGeom>
            <a:noFill/>
          </p:spPr>
          <p:txBody>
            <a:bodyPr wrap="square" rtlCol="0">
              <a:spAutoFit/>
            </a:bodyPr>
            <a:lstStyle/>
            <a:p>
              <a:pPr algn="ctr"/>
              <a:r>
                <a:rPr lang="en-NZ" sz="1050" dirty="0"/>
                <a:t>20%</a:t>
              </a:r>
            </a:p>
          </p:txBody>
        </p:sp>
        <p:sp>
          <p:nvSpPr>
            <p:cNvPr id="16" name="TextBox 15">
              <a:extLst>
                <a:ext uri="{FF2B5EF4-FFF2-40B4-BE49-F238E27FC236}">
                  <a16:creationId xmlns:a16="http://schemas.microsoft.com/office/drawing/2014/main" xmlns="" id="{EFA00BD6-26D4-4041-BBF8-6CCE6588AB4A}"/>
                </a:ext>
              </a:extLst>
            </p:cNvPr>
            <p:cNvSpPr txBox="1"/>
            <p:nvPr/>
          </p:nvSpPr>
          <p:spPr>
            <a:xfrm>
              <a:off x="3767712" y="4370615"/>
              <a:ext cx="454866" cy="253916"/>
            </a:xfrm>
            <a:prstGeom prst="rect">
              <a:avLst/>
            </a:prstGeom>
            <a:noFill/>
          </p:spPr>
          <p:txBody>
            <a:bodyPr wrap="square" rtlCol="0">
              <a:spAutoFit/>
            </a:bodyPr>
            <a:lstStyle/>
            <a:p>
              <a:pPr algn="ctr"/>
              <a:r>
                <a:rPr lang="en-NZ" sz="1050" dirty="0"/>
                <a:t>30%</a:t>
              </a:r>
            </a:p>
          </p:txBody>
        </p:sp>
        <p:sp>
          <p:nvSpPr>
            <p:cNvPr id="17" name="TextBox 16">
              <a:extLst>
                <a:ext uri="{FF2B5EF4-FFF2-40B4-BE49-F238E27FC236}">
                  <a16:creationId xmlns:a16="http://schemas.microsoft.com/office/drawing/2014/main" xmlns="" id="{FECF584C-1B2B-4A81-8C57-E5A28F164429}"/>
                </a:ext>
              </a:extLst>
            </p:cNvPr>
            <p:cNvSpPr txBox="1"/>
            <p:nvPr/>
          </p:nvSpPr>
          <p:spPr>
            <a:xfrm>
              <a:off x="4777245" y="4370615"/>
              <a:ext cx="454866" cy="253916"/>
            </a:xfrm>
            <a:prstGeom prst="rect">
              <a:avLst/>
            </a:prstGeom>
            <a:noFill/>
          </p:spPr>
          <p:txBody>
            <a:bodyPr wrap="square" rtlCol="0">
              <a:spAutoFit/>
            </a:bodyPr>
            <a:lstStyle/>
            <a:p>
              <a:pPr algn="ctr"/>
              <a:r>
                <a:rPr lang="en-NZ" sz="1050" dirty="0"/>
                <a:t>40%</a:t>
              </a:r>
            </a:p>
          </p:txBody>
        </p:sp>
        <p:sp>
          <p:nvSpPr>
            <p:cNvPr id="18" name="TextBox 17">
              <a:extLst>
                <a:ext uri="{FF2B5EF4-FFF2-40B4-BE49-F238E27FC236}">
                  <a16:creationId xmlns:a16="http://schemas.microsoft.com/office/drawing/2014/main" xmlns="" id="{A4F9ADF9-CC86-4CB9-A4CF-806D312B7BC8}"/>
                </a:ext>
              </a:extLst>
            </p:cNvPr>
            <p:cNvSpPr txBox="1"/>
            <p:nvPr/>
          </p:nvSpPr>
          <p:spPr>
            <a:xfrm>
              <a:off x="5799865" y="4370615"/>
              <a:ext cx="454866" cy="253916"/>
            </a:xfrm>
            <a:prstGeom prst="rect">
              <a:avLst/>
            </a:prstGeom>
            <a:noFill/>
          </p:spPr>
          <p:txBody>
            <a:bodyPr wrap="square" rtlCol="0">
              <a:spAutoFit/>
            </a:bodyPr>
            <a:lstStyle/>
            <a:p>
              <a:pPr algn="ctr"/>
              <a:r>
                <a:rPr lang="en-NZ" sz="1050" dirty="0"/>
                <a:t>50%</a:t>
              </a:r>
            </a:p>
          </p:txBody>
        </p:sp>
        <p:sp>
          <p:nvSpPr>
            <p:cNvPr id="19" name="TextBox 18">
              <a:extLst>
                <a:ext uri="{FF2B5EF4-FFF2-40B4-BE49-F238E27FC236}">
                  <a16:creationId xmlns:a16="http://schemas.microsoft.com/office/drawing/2014/main" xmlns="" id="{6FD0D4CB-945D-4F96-9DB6-88FCB5C954C4}"/>
                </a:ext>
              </a:extLst>
            </p:cNvPr>
            <p:cNvSpPr txBox="1"/>
            <p:nvPr/>
          </p:nvSpPr>
          <p:spPr>
            <a:xfrm>
              <a:off x="6811917" y="4370615"/>
              <a:ext cx="454866" cy="253916"/>
            </a:xfrm>
            <a:prstGeom prst="rect">
              <a:avLst/>
            </a:prstGeom>
            <a:noFill/>
          </p:spPr>
          <p:txBody>
            <a:bodyPr wrap="square" rtlCol="0">
              <a:spAutoFit/>
            </a:bodyPr>
            <a:lstStyle/>
            <a:p>
              <a:pPr algn="ctr"/>
              <a:r>
                <a:rPr lang="en-NZ" sz="1050" dirty="0"/>
                <a:t>60%</a:t>
              </a:r>
            </a:p>
          </p:txBody>
        </p:sp>
        <p:sp>
          <p:nvSpPr>
            <p:cNvPr id="20" name="TextBox 19">
              <a:extLst>
                <a:ext uri="{FF2B5EF4-FFF2-40B4-BE49-F238E27FC236}">
                  <a16:creationId xmlns:a16="http://schemas.microsoft.com/office/drawing/2014/main" xmlns="" id="{71E89AF5-A32F-464B-B8F0-1A032FD3A105}"/>
                </a:ext>
              </a:extLst>
            </p:cNvPr>
            <p:cNvSpPr txBox="1"/>
            <p:nvPr/>
          </p:nvSpPr>
          <p:spPr>
            <a:xfrm>
              <a:off x="7834537" y="4370615"/>
              <a:ext cx="454866" cy="253916"/>
            </a:xfrm>
            <a:prstGeom prst="rect">
              <a:avLst/>
            </a:prstGeom>
            <a:noFill/>
          </p:spPr>
          <p:txBody>
            <a:bodyPr wrap="square" rtlCol="0">
              <a:spAutoFit/>
            </a:bodyPr>
            <a:lstStyle/>
            <a:p>
              <a:pPr algn="ctr"/>
              <a:r>
                <a:rPr lang="en-NZ" sz="1050" dirty="0"/>
                <a:t>70%</a:t>
              </a:r>
            </a:p>
          </p:txBody>
        </p:sp>
        <p:sp>
          <p:nvSpPr>
            <p:cNvPr id="21" name="TextBox 20">
              <a:extLst>
                <a:ext uri="{FF2B5EF4-FFF2-40B4-BE49-F238E27FC236}">
                  <a16:creationId xmlns:a16="http://schemas.microsoft.com/office/drawing/2014/main" xmlns="" id="{8BBFE03D-5B0C-4FF5-B682-F7AFC3C4C93F}"/>
                </a:ext>
              </a:extLst>
            </p:cNvPr>
            <p:cNvSpPr txBox="1"/>
            <p:nvPr/>
          </p:nvSpPr>
          <p:spPr>
            <a:xfrm>
              <a:off x="8810717" y="4370615"/>
              <a:ext cx="454866" cy="253916"/>
            </a:xfrm>
            <a:prstGeom prst="rect">
              <a:avLst/>
            </a:prstGeom>
            <a:noFill/>
          </p:spPr>
          <p:txBody>
            <a:bodyPr wrap="square" rtlCol="0">
              <a:spAutoFit/>
            </a:bodyPr>
            <a:lstStyle/>
            <a:p>
              <a:pPr algn="ctr"/>
              <a:r>
                <a:rPr lang="en-NZ" sz="1050" dirty="0"/>
                <a:t>80%</a:t>
              </a:r>
            </a:p>
          </p:txBody>
        </p:sp>
        <p:sp>
          <p:nvSpPr>
            <p:cNvPr id="22" name="TextBox 21">
              <a:extLst>
                <a:ext uri="{FF2B5EF4-FFF2-40B4-BE49-F238E27FC236}">
                  <a16:creationId xmlns:a16="http://schemas.microsoft.com/office/drawing/2014/main" xmlns="" id="{57ECBE52-E029-49F0-A619-42E9E47C20FC}"/>
                </a:ext>
              </a:extLst>
            </p:cNvPr>
            <p:cNvSpPr txBox="1"/>
            <p:nvPr/>
          </p:nvSpPr>
          <p:spPr>
            <a:xfrm>
              <a:off x="9819790" y="4370615"/>
              <a:ext cx="454866" cy="253916"/>
            </a:xfrm>
            <a:prstGeom prst="rect">
              <a:avLst/>
            </a:prstGeom>
            <a:noFill/>
          </p:spPr>
          <p:txBody>
            <a:bodyPr wrap="square" rtlCol="0">
              <a:spAutoFit/>
            </a:bodyPr>
            <a:lstStyle/>
            <a:p>
              <a:pPr algn="ctr"/>
              <a:r>
                <a:rPr lang="en-NZ" sz="1050" dirty="0"/>
                <a:t>90%</a:t>
              </a:r>
            </a:p>
          </p:txBody>
        </p:sp>
        <p:sp>
          <p:nvSpPr>
            <p:cNvPr id="23" name="TextBox 22">
              <a:extLst>
                <a:ext uri="{FF2B5EF4-FFF2-40B4-BE49-F238E27FC236}">
                  <a16:creationId xmlns:a16="http://schemas.microsoft.com/office/drawing/2014/main" xmlns="" id="{910495B6-A027-4936-A532-EEC83DB8AB0E}"/>
                </a:ext>
              </a:extLst>
            </p:cNvPr>
            <p:cNvSpPr txBox="1"/>
            <p:nvPr/>
          </p:nvSpPr>
          <p:spPr>
            <a:xfrm>
              <a:off x="10809517" y="4370615"/>
              <a:ext cx="492618" cy="253916"/>
            </a:xfrm>
            <a:prstGeom prst="rect">
              <a:avLst/>
            </a:prstGeom>
            <a:noFill/>
          </p:spPr>
          <p:txBody>
            <a:bodyPr wrap="square" rtlCol="0">
              <a:spAutoFit/>
            </a:bodyPr>
            <a:lstStyle/>
            <a:p>
              <a:pPr algn="ctr"/>
              <a:r>
                <a:rPr lang="en-NZ" sz="1050" dirty="0"/>
                <a:t>100%</a:t>
              </a:r>
            </a:p>
          </p:txBody>
        </p:sp>
      </p:grpSp>
      <p:sp>
        <p:nvSpPr>
          <p:cNvPr id="2" name="Title 1"/>
          <p:cNvSpPr>
            <a:spLocks noGrp="1"/>
          </p:cNvSpPr>
          <p:nvPr>
            <p:ph type="title"/>
          </p:nvPr>
        </p:nvSpPr>
        <p:spPr>
          <a:xfrm>
            <a:off x="296333" y="184385"/>
            <a:ext cx="11640294" cy="621845"/>
          </a:xfrm>
        </p:spPr>
        <p:txBody>
          <a:bodyPr>
            <a:normAutofit/>
          </a:bodyPr>
          <a:lstStyle/>
          <a:p>
            <a:r>
              <a:rPr lang="en-NZ" dirty="0">
                <a:latin typeface="+mj-lt"/>
              </a:rPr>
              <a:t>Almost three-quarters of New Zealanders value the diversity of local content NZ On Air funds (73%). There is indicative evidence that feelings have intensified since 2017; 45% strongly agree compared to 38% in 2017, although the difference is not statistically significant. </a:t>
            </a:r>
          </a:p>
        </p:txBody>
      </p:sp>
      <p:sp>
        <p:nvSpPr>
          <p:cNvPr id="3" name="Rectangle 2"/>
          <p:cNvSpPr/>
          <p:nvPr/>
        </p:nvSpPr>
        <p:spPr>
          <a:xfrm>
            <a:off x="296333" y="1177341"/>
            <a:ext cx="8560677" cy="276999"/>
          </a:xfrm>
          <a:prstGeom prst="rect">
            <a:avLst/>
          </a:prstGeom>
        </p:spPr>
        <p:txBody>
          <a:bodyPr wrap="none">
            <a:spAutoFit/>
          </a:bodyPr>
          <a:lstStyle/>
          <a:p>
            <a:pPr defTabSz="633039"/>
            <a:r>
              <a:rPr lang="en-NZ" sz="1200" i="1" dirty="0">
                <a:solidFill>
                  <a:schemeClr val="bg1"/>
                </a:solidFill>
                <a:latin typeface="+mj-lt"/>
              </a:rPr>
              <a:t>Q: ‘How much do you agree or disagree with the following statement… you value the diversity of local content funded by NZ on Air?’</a:t>
            </a:r>
          </a:p>
        </p:txBody>
      </p:sp>
      <p:graphicFrame>
        <p:nvGraphicFramePr>
          <p:cNvPr id="12" name="Chart 11"/>
          <p:cNvGraphicFramePr/>
          <p:nvPr>
            <p:extLst>
              <p:ext uri="{D42A27DB-BD31-4B8C-83A1-F6EECF244321}">
                <p14:modId xmlns:p14="http://schemas.microsoft.com/office/powerpoint/2010/main" val="1206320503"/>
              </p:ext>
            </p:extLst>
          </p:nvPr>
        </p:nvGraphicFramePr>
        <p:xfrm>
          <a:off x="538385" y="1723012"/>
          <a:ext cx="10510959" cy="4291894"/>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1153901" y="6343664"/>
            <a:ext cx="5661766" cy="507831"/>
          </a:xfrm>
          <a:prstGeom prst="rect">
            <a:avLst/>
          </a:prstGeom>
        </p:spPr>
        <p:txBody>
          <a:bodyPr wrap="square">
            <a:spAutoFit/>
          </a:bodyPr>
          <a:lstStyle/>
          <a:p>
            <a:pPr defTabSz="633039"/>
            <a:r>
              <a:rPr lang="en-NZ" sz="900" dirty="0">
                <a:solidFill>
                  <a:schemeClr val="tx1">
                    <a:lumMod val="75000"/>
                    <a:lumOff val="25000"/>
                  </a:schemeClr>
                </a:solidFill>
                <a:latin typeface="+mj-lt"/>
                <a:cs typeface="Arial" panose="020B0604020202020204" pitchFamily="34" charset="0"/>
              </a:rPr>
              <a:t>Base: All New Zealanders aged 15 and over, 2018 (n=608).</a:t>
            </a:r>
          </a:p>
          <a:p>
            <a:pPr defTabSz="633039"/>
            <a:r>
              <a:rPr lang="mi-NZ" sz="900" dirty="0">
                <a:solidFill>
                  <a:schemeClr val="tx1">
                    <a:lumMod val="75000"/>
                    <a:lumOff val="25000"/>
                  </a:schemeClr>
                </a:solidFill>
                <a:latin typeface="+mj-lt"/>
                <a:cs typeface="Arial" panose="020B0604020202020204" pitchFamily="34" charset="0"/>
              </a:rPr>
              <a:t>Notes: * differences not statistically significant at the 95% level.</a:t>
            </a:r>
            <a:endParaRPr lang="en-NZ" sz="900" dirty="0">
              <a:solidFill>
                <a:schemeClr val="tx1">
                  <a:lumMod val="75000"/>
                  <a:lumOff val="25000"/>
                </a:schemeClr>
              </a:solidFill>
              <a:latin typeface="+mj-lt"/>
              <a:cs typeface="Arial" panose="020B0604020202020204" pitchFamily="34" charset="0"/>
            </a:endParaRPr>
          </a:p>
          <a:p>
            <a:pPr defTabSz="633039"/>
            <a:r>
              <a:rPr lang="en-NZ" sz="900" dirty="0">
                <a:solidFill>
                  <a:schemeClr val="tx1">
                    <a:lumMod val="75000"/>
                    <a:lumOff val="25000"/>
                  </a:schemeClr>
                </a:solidFill>
                <a:latin typeface="+mj-lt"/>
                <a:cs typeface="Arial" panose="020B0604020202020204" pitchFamily="34" charset="0"/>
              </a:rPr>
              <a:t>Source: B7. </a:t>
            </a:r>
          </a:p>
        </p:txBody>
      </p:sp>
      <p:cxnSp>
        <p:nvCxnSpPr>
          <p:cNvPr id="36" name="Straight Connector 35">
            <a:extLst>
              <a:ext uri="{FF2B5EF4-FFF2-40B4-BE49-F238E27FC236}">
                <a16:creationId xmlns:a16="http://schemas.microsoft.com/office/drawing/2014/main" xmlns="" id="{BD4E22A4-0826-42AF-9E6D-884AC721153E}"/>
              </a:ext>
            </a:extLst>
          </p:cNvPr>
          <p:cNvCxnSpPr>
            <a:cxnSpLocks/>
          </p:cNvCxnSpPr>
          <p:nvPr/>
        </p:nvCxnSpPr>
        <p:spPr>
          <a:xfrm>
            <a:off x="8330193" y="4339197"/>
            <a:ext cx="0" cy="1010575"/>
          </a:xfrm>
          <a:prstGeom prst="line">
            <a:avLst/>
          </a:prstGeom>
          <a:ln w="38100">
            <a:solidFill>
              <a:srgbClr val="595959"/>
            </a:solidFill>
            <a:prstDash val="solid"/>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xmlns="" id="{076E55CD-3903-41A3-AFFC-F9C20C1EF42D}"/>
              </a:ext>
            </a:extLst>
          </p:cNvPr>
          <p:cNvSpPr txBox="1"/>
          <p:nvPr/>
        </p:nvSpPr>
        <p:spPr>
          <a:xfrm>
            <a:off x="7070965" y="3874648"/>
            <a:ext cx="2518456" cy="446276"/>
          </a:xfrm>
          <a:prstGeom prst="rect">
            <a:avLst/>
          </a:prstGeom>
          <a:noFill/>
        </p:spPr>
        <p:txBody>
          <a:bodyPr wrap="square" rtlCol="0">
            <a:spAutoFit/>
          </a:bodyPr>
          <a:lstStyle/>
          <a:p>
            <a:pPr algn="ctr"/>
            <a:r>
              <a:rPr lang="en-NZ" sz="900" dirty="0"/>
              <a:t>Total population NETT agreement (4-5)  2018</a:t>
            </a:r>
          </a:p>
          <a:p>
            <a:pPr algn="ctr"/>
            <a:r>
              <a:rPr lang="en-NZ" sz="1400" b="1" dirty="0"/>
              <a:t>73%</a:t>
            </a:r>
          </a:p>
        </p:txBody>
      </p:sp>
      <p:cxnSp>
        <p:nvCxnSpPr>
          <p:cNvPr id="38" name="Straight Arrow Connector 37">
            <a:extLst>
              <a:ext uri="{FF2B5EF4-FFF2-40B4-BE49-F238E27FC236}">
                <a16:creationId xmlns:a16="http://schemas.microsoft.com/office/drawing/2014/main" xmlns="" id="{A84C8877-F516-4EAE-8427-377D601B3FD5}"/>
              </a:ext>
            </a:extLst>
          </p:cNvPr>
          <p:cNvCxnSpPr>
            <a:cxnSpLocks/>
          </p:cNvCxnSpPr>
          <p:nvPr/>
        </p:nvCxnSpPr>
        <p:spPr>
          <a:xfrm flipV="1">
            <a:off x="8623383" y="4892822"/>
            <a:ext cx="0" cy="456950"/>
          </a:xfrm>
          <a:prstGeom prst="straightConnector1">
            <a:avLst/>
          </a:prstGeom>
          <a:ln w="19050">
            <a:solidFill>
              <a:srgbClr val="21B2C9"/>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xmlns="" id="{DF12B5E4-A4A5-4956-81E1-26238061EA3C}"/>
              </a:ext>
            </a:extLst>
          </p:cNvPr>
          <p:cNvSpPr txBox="1"/>
          <p:nvPr/>
        </p:nvSpPr>
        <p:spPr>
          <a:xfrm>
            <a:off x="7877267" y="5270778"/>
            <a:ext cx="838164" cy="553998"/>
          </a:xfrm>
          <a:prstGeom prst="rect">
            <a:avLst/>
          </a:prstGeom>
          <a:noFill/>
        </p:spPr>
        <p:txBody>
          <a:bodyPr wrap="square" rtlCol="0">
            <a:spAutoFit/>
          </a:bodyPr>
          <a:lstStyle/>
          <a:p>
            <a:pPr algn="r"/>
            <a:r>
              <a:rPr lang="en-NZ" sz="1000" b="1" dirty="0"/>
              <a:t>75%</a:t>
            </a:r>
          </a:p>
          <a:p>
            <a:pPr algn="r"/>
            <a:r>
              <a:rPr lang="en-NZ" sz="1000" dirty="0"/>
              <a:t>NZ European</a:t>
            </a:r>
          </a:p>
        </p:txBody>
      </p:sp>
      <p:sp>
        <p:nvSpPr>
          <p:cNvPr id="41" name="TextBox 40">
            <a:extLst>
              <a:ext uri="{FF2B5EF4-FFF2-40B4-BE49-F238E27FC236}">
                <a16:creationId xmlns:a16="http://schemas.microsoft.com/office/drawing/2014/main" xmlns="" id="{89C0DB19-4EB3-4B07-8AD8-017454FDA6E8}"/>
              </a:ext>
            </a:extLst>
          </p:cNvPr>
          <p:cNvSpPr txBox="1"/>
          <p:nvPr/>
        </p:nvSpPr>
        <p:spPr>
          <a:xfrm>
            <a:off x="8123454" y="5705937"/>
            <a:ext cx="846034" cy="400110"/>
          </a:xfrm>
          <a:prstGeom prst="rect">
            <a:avLst/>
          </a:prstGeom>
          <a:noFill/>
        </p:spPr>
        <p:txBody>
          <a:bodyPr wrap="square" rtlCol="0">
            <a:spAutoFit/>
          </a:bodyPr>
          <a:lstStyle/>
          <a:p>
            <a:pPr algn="r"/>
            <a:r>
              <a:rPr lang="en-NZ" sz="1000" b="1" dirty="0"/>
              <a:t>79%</a:t>
            </a:r>
          </a:p>
          <a:p>
            <a:pPr algn="r"/>
            <a:r>
              <a:rPr lang="en-NZ" sz="1000" dirty="0"/>
              <a:t>*Aged 30-49</a:t>
            </a:r>
          </a:p>
        </p:txBody>
      </p:sp>
      <p:sp>
        <p:nvSpPr>
          <p:cNvPr id="42" name="TextBox 41">
            <a:extLst>
              <a:ext uri="{FF2B5EF4-FFF2-40B4-BE49-F238E27FC236}">
                <a16:creationId xmlns:a16="http://schemas.microsoft.com/office/drawing/2014/main" xmlns="" id="{39A2F1B9-6B2D-40BF-AFDF-2A3A3104076D}"/>
              </a:ext>
            </a:extLst>
          </p:cNvPr>
          <p:cNvSpPr txBox="1"/>
          <p:nvPr/>
        </p:nvSpPr>
        <p:spPr>
          <a:xfrm>
            <a:off x="7039350" y="5563312"/>
            <a:ext cx="846034" cy="400110"/>
          </a:xfrm>
          <a:prstGeom prst="rect">
            <a:avLst/>
          </a:prstGeom>
          <a:noFill/>
        </p:spPr>
        <p:txBody>
          <a:bodyPr wrap="square" rtlCol="0">
            <a:spAutoFit/>
          </a:bodyPr>
          <a:lstStyle/>
          <a:p>
            <a:pPr algn="r"/>
            <a:r>
              <a:rPr lang="en-NZ" sz="1000" b="1" dirty="0"/>
              <a:t>68%</a:t>
            </a:r>
          </a:p>
          <a:p>
            <a:pPr algn="r"/>
            <a:r>
              <a:rPr lang="en-NZ" sz="1000" dirty="0"/>
              <a:t>*Aged 15-29</a:t>
            </a:r>
          </a:p>
        </p:txBody>
      </p:sp>
      <p:sp>
        <p:nvSpPr>
          <p:cNvPr id="43" name="TextBox 42">
            <a:extLst>
              <a:ext uri="{FF2B5EF4-FFF2-40B4-BE49-F238E27FC236}">
                <a16:creationId xmlns:a16="http://schemas.microsoft.com/office/drawing/2014/main" xmlns="" id="{76BEBDF5-FEA6-493D-8BB1-937BBA27D785}"/>
              </a:ext>
            </a:extLst>
          </p:cNvPr>
          <p:cNvSpPr txBox="1"/>
          <p:nvPr/>
        </p:nvSpPr>
        <p:spPr>
          <a:xfrm>
            <a:off x="6526161" y="5173427"/>
            <a:ext cx="1049231" cy="400110"/>
          </a:xfrm>
          <a:prstGeom prst="rect">
            <a:avLst/>
          </a:prstGeom>
          <a:noFill/>
        </p:spPr>
        <p:txBody>
          <a:bodyPr wrap="square" rtlCol="0">
            <a:spAutoFit/>
          </a:bodyPr>
          <a:lstStyle/>
          <a:p>
            <a:pPr algn="r"/>
            <a:r>
              <a:rPr lang="en-NZ" sz="1000" b="1" dirty="0"/>
              <a:t>67%</a:t>
            </a:r>
          </a:p>
          <a:p>
            <a:pPr algn="r"/>
            <a:r>
              <a:rPr lang="en-NZ" sz="1000" dirty="0"/>
              <a:t>*M</a:t>
            </a:r>
            <a:r>
              <a:rPr lang="mi-NZ" sz="1000" dirty="0"/>
              <a:t>āori</a:t>
            </a:r>
            <a:endParaRPr lang="en-NZ" sz="1000" dirty="0"/>
          </a:p>
        </p:txBody>
      </p:sp>
      <p:cxnSp>
        <p:nvCxnSpPr>
          <p:cNvPr id="44" name="Straight Arrow Connector 43">
            <a:extLst>
              <a:ext uri="{FF2B5EF4-FFF2-40B4-BE49-F238E27FC236}">
                <a16:creationId xmlns:a16="http://schemas.microsoft.com/office/drawing/2014/main" xmlns="" id="{C6FE500B-02EB-4255-91FD-24D68DCF3A0C}"/>
              </a:ext>
            </a:extLst>
          </p:cNvPr>
          <p:cNvCxnSpPr>
            <a:cxnSpLocks/>
          </p:cNvCxnSpPr>
          <p:nvPr/>
        </p:nvCxnSpPr>
        <p:spPr>
          <a:xfrm flipV="1">
            <a:off x="7936617" y="4893588"/>
            <a:ext cx="0" cy="1121318"/>
          </a:xfrm>
          <a:prstGeom prst="straightConnector1">
            <a:avLst/>
          </a:prstGeom>
          <a:ln w="19050">
            <a:solidFill>
              <a:srgbClr val="21B2C9"/>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xmlns="" id="{F0DCF80C-E81D-4BCB-9739-216DBB8A3F03}"/>
              </a:ext>
            </a:extLst>
          </p:cNvPr>
          <p:cNvSpPr txBox="1"/>
          <p:nvPr/>
        </p:nvSpPr>
        <p:spPr>
          <a:xfrm>
            <a:off x="6254732" y="5908782"/>
            <a:ext cx="1722100" cy="400110"/>
          </a:xfrm>
          <a:prstGeom prst="rect">
            <a:avLst/>
          </a:prstGeom>
          <a:noFill/>
        </p:spPr>
        <p:txBody>
          <a:bodyPr wrap="square" rtlCol="0">
            <a:spAutoFit/>
          </a:bodyPr>
          <a:lstStyle/>
          <a:p>
            <a:pPr algn="r"/>
            <a:r>
              <a:rPr lang="en-NZ" sz="1000" b="1" dirty="0"/>
              <a:t>69%</a:t>
            </a:r>
          </a:p>
          <a:p>
            <a:pPr algn="r"/>
            <a:r>
              <a:rPr lang="en-NZ" sz="1000" dirty="0"/>
              <a:t>*Asian New Zealanders</a:t>
            </a:r>
          </a:p>
        </p:txBody>
      </p:sp>
    </p:spTree>
    <p:extLst>
      <p:ext uri="{BB962C8B-B14F-4D97-AF65-F5344CB8AC3E}">
        <p14:creationId xmlns:p14="http://schemas.microsoft.com/office/powerpoint/2010/main" val="129153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416A8-2F38-4365-ACFB-6740D86CFE89}"/>
              </a:ext>
            </a:extLst>
          </p:cNvPr>
          <p:cNvSpPr>
            <a:spLocks noGrp="1"/>
          </p:cNvSpPr>
          <p:nvPr>
            <p:ph type="title"/>
          </p:nvPr>
        </p:nvSpPr>
        <p:spPr>
          <a:xfrm>
            <a:off x="7380123" y="3141133"/>
            <a:ext cx="3464260" cy="1509574"/>
          </a:xfrm>
        </p:spPr>
        <p:txBody>
          <a:bodyPr>
            <a:normAutofit/>
          </a:bodyPr>
          <a:lstStyle/>
          <a:p>
            <a:r>
              <a:rPr lang="en-NZ" sz="2800" cap="all" dirty="0">
                <a:solidFill>
                  <a:srgbClr val="7ED7E3"/>
                </a:solidFill>
                <a:latin typeface="+mj-lt"/>
              </a:rPr>
              <a:t>Detailed Awareness Findings</a:t>
            </a:r>
          </a:p>
        </p:txBody>
      </p:sp>
      <p:cxnSp>
        <p:nvCxnSpPr>
          <p:cNvPr id="3" name="Straight Connector 2"/>
          <p:cNvCxnSpPr/>
          <p:nvPr/>
        </p:nvCxnSpPr>
        <p:spPr>
          <a:xfrm>
            <a:off x="7589361" y="4596570"/>
            <a:ext cx="304260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7589361" y="3164280"/>
            <a:ext cx="304260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1693070"/>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04617B"/>
      </a:accent1>
      <a:accent2>
        <a:srgbClr val="21B2C9"/>
      </a:accent2>
      <a:accent3>
        <a:srgbClr val="D0F2F7"/>
      </a:accent3>
      <a:accent4>
        <a:srgbClr val="D9D9D9"/>
      </a:accent4>
      <a:accent5>
        <a:srgbClr val="A6A6A6"/>
      </a:accent5>
      <a:accent6>
        <a:srgbClr val="59595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7643</TotalTime>
  <Words>2665</Words>
  <Application>Microsoft Office PowerPoint</Application>
  <PresentationFormat>Widescreen</PresentationFormat>
  <Paragraphs>330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Black</vt:lpstr>
      <vt:lpstr>Calibri</vt:lpstr>
      <vt:lpstr>Calibri Light</vt:lpstr>
      <vt:lpstr>Candara</vt:lpstr>
      <vt:lpstr>Office Theme</vt:lpstr>
      <vt:lpstr>NZ ON AIR</vt:lpstr>
      <vt:lpstr>Objectives and Methodology</vt:lpstr>
      <vt:lpstr>Executive Summary</vt:lpstr>
      <vt:lpstr>HIGH LEVEL AWARENESS  and PERCEPTIONS</vt:lpstr>
      <vt:lpstr>The vast majority of New Zealanders are aware of NZ On Air (92%). Awareness has continued to recover following a decline in 2016. The difference between 2018 and 2016 is statistically significant. </vt:lpstr>
      <vt:lpstr>More than eight in ten New Zealanders think it’s important to have publicly funded television content that is free to view. Older people (aged 50+) are more likely to feel it is important (92% ), while younger people aged 15-29 are least likely to place importance on it, although most (78%) still do. </vt:lpstr>
      <vt:lpstr>The majority of New Zealanders feel that NZ On Air provides a diversity of content that would otherwise not exist (68%). Those aged 40+ are more likely (49%) to strongly agree the funding results in greater diversity than average (41%).</vt:lpstr>
      <vt:lpstr>Almost three-quarters of New Zealanders value the diversity of local content NZ On Air funds (73%). There is indicative evidence that feelings have intensified since 2017; 45% strongly agree compared to 38% in 2017, although the difference is not statistically significant. </vt:lpstr>
      <vt:lpstr>Detailed Awareness Findings</vt:lpstr>
      <vt:lpstr>When it comes to top-of-mind awareness of what NZ On Air does, around a third of those aware of NZ On Air know of your funding role, and one in four think you are a broadcaster.</vt:lpstr>
      <vt:lpstr>Awareness of NZ On Air’s support for community broadcasting, music, and digital media appears to be trending upwards, although the increases are not statistically significant.</vt:lpstr>
      <vt:lpstr>Awareness of NZ On Air’s funding role has seen a slight, although not statistically significant, decline since last year, while awareness of their role in promoting appears to be trending upwards. There also appears to have been an upwards shift in perceptions that NZ On Air supports local content through broadcasting and producing, suggesting there continues to be some confusion as to NZOA’s role. </vt:lpstr>
      <vt:lpstr>PowerPoint Presentation</vt:lpstr>
      <vt:lpstr>Between two-thirds and three-quarters of New Zealanders feel that NZ On Air supported content is important. There is evidence that the public are less convinced that NZ On Air supports local content (either in general or on radio) than was the case in 2017, although the differences are not statistically significant. </vt:lpstr>
      <vt:lpstr>New Zealanders place greater importance on NZ On Air’s support for local music and artists, and digital media, than was the case in 2016.</vt:lpstr>
      <vt:lpstr>There is evidence those New Zealanders who are aware of the different types of content NZ On Air funds, increasingly like what they see or hear. For each media the trend is upwards. While none of the differences are statistically significant compared to 2017, some of them are when compared back to 2014.</vt:lpstr>
      <vt:lpstr>PowerPoint Presentation</vt:lpstr>
      <vt:lpstr>PowerPoint Presentation</vt:lpstr>
      <vt:lpstr>Those aged 50+ are more likely than the average to feel that NZ On Air supports local content that is important to New Zealanders, but less likely to feel it is important that they should support less traditional media, such as local music, and digital.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Donna</dc:creator>
  <cp:lastModifiedBy>Stratton, Emma (MBWCB)</cp:lastModifiedBy>
  <cp:revision>565</cp:revision>
  <cp:lastPrinted>2018-05-24T21:37:43Z</cp:lastPrinted>
  <dcterms:created xsi:type="dcterms:W3CDTF">2016-05-16T01:59:27Z</dcterms:created>
  <dcterms:modified xsi:type="dcterms:W3CDTF">2018-06-06T21:24:04Z</dcterms:modified>
</cp:coreProperties>
</file>