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2.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4.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5.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6.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7.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8.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9.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6.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17.xml" ContentType="application/vnd.openxmlformats-officedocument.presentationml.notesSlide+xml"/>
  <Override PartName="/ppt/charts/chart23.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1.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4.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0.xml" ContentType="application/vnd.openxmlformats-officedocument.presentationml.notesSlide+xml"/>
  <Override PartName="/ppt/comments/modernComment_7FFFD433_F72368F8.xml" ContentType="application/vnd.ms-powerpoint.comments+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21.xml" ContentType="application/vnd.openxmlformats-officedocument.presentationml.notesSlide+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2.xml" ContentType="application/vnd.openxmlformats-officedocument.presentationml.notesSlide+xml"/>
  <Override PartName="/ppt/charts/chart34.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3.xml" ContentType="application/vnd.openxmlformats-officedocument.presentationml.notesSlide+xml"/>
  <Override PartName="/ppt/charts/chart35.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24.xml" ContentType="application/vnd.openxmlformats-officedocument.presentationml.notesSlide+xml"/>
  <Override PartName="/ppt/comments/modernComment_7FFFD3FB_982ACD89.xml" ContentType="application/vnd.ms-powerpoint.comments+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25.xml" ContentType="application/vnd.openxmlformats-officedocument.presentationml.notesSlid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26.xml" ContentType="application/vnd.openxmlformats-officedocument.presentationml.notesSlide+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27.xml" ContentType="application/vnd.openxmlformats-officedocument.presentationml.notesSlide+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28.xml" ContentType="application/vnd.openxmlformats-officedocument.presentationml.notesSlide+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29.xml" ContentType="application/vnd.openxmlformats-officedocument.presentationml.notesSlide+xml"/>
  <Override PartName="/ppt/charts/chart42.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30.xml" ContentType="application/vnd.openxmlformats-officedocument.presentationml.notesSlide+xml"/>
  <Override PartName="/ppt/charts/chart43.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31.xml" ContentType="application/vnd.openxmlformats-officedocument.presentationml.notesSlide+xml"/>
  <Override PartName="/ppt/charts/chart44.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32.xml" ContentType="application/vnd.openxmlformats-officedocument.presentationml.notesSlide+xml"/>
  <Override PartName="/ppt/charts/chart45.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33.xml" ContentType="application/vnd.openxmlformats-officedocument.presentationml.notesSlide+xml"/>
  <Override PartName="/ppt/charts/chart46.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modernComment_7FFFD3D7_8FBBB0B7.xml" ContentType="application/vnd.ms-powerpoint.comments+xml"/>
  <Override PartName="/ppt/charts/chart47.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37.xml" ContentType="application/vnd.openxmlformats-officedocument.presentationml.notesSlide+xml"/>
  <Override PartName="/ppt/charts/chart48.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38.xml" ContentType="application/vnd.openxmlformats-officedocument.presentationml.notesSlide+xml"/>
  <Override PartName="/ppt/charts/chart49.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50.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51.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41.xml" ContentType="application/vnd.openxmlformats-officedocument.presentationml.notesSlide+xml"/>
  <Override PartName="/ppt/charts/chart52.xml" ContentType="application/vnd.openxmlformats-officedocument.drawingml.chart+xml"/>
  <Override PartName="/ppt/charts/style50.xml" ContentType="application/vnd.ms-office.chartstyle+xml"/>
  <Override PartName="/ppt/charts/colors50.xml" ContentType="application/vnd.ms-office.chartcolorstyle+xml"/>
  <Override PartName="/ppt/theme/themeOverride1.xml" ContentType="application/vnd.openxmlformats-officedocument.themeOverride+xml"/>
  <Override PartName="/ppt/charts/chart53.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42.xml" ContentType="application/vnd.openxmlformats-officedocument.presentationml.notesSlide+xml"/>
  <Override PartName="/ppt/charts/chart54.xml" ContentType="application/vnd.openxmlformats-officedocument.drawingml.chart+xml"/>
  <Override PartName="/ppt/charts/style52.xml" ContentType="application/vnd.ms-office.chartstyle+xml"/>
  <Override PartName="/ppt/charts/colors52.xml" ContentType="application/vnd.ms-office.chartcolorstyle+xml"/>
  <Override PartName="/ppt/theme/themeOverride2.xml" ContentType="application/vnd.openxmlformats-officedocument.themeOverride+xml"/>
  <Override PartName="/ppt/charts/chart55.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43.xml" ContentType="application/vnd.openxmlformats-officedocument.presentationml.notesSlide+xml"/>
  <Override PartName="/ppt/charts/chart56.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44.xml" ContentType="application/vnd.openxmlformats-officedocument.presentationml.notesSlide+xml"/>
  <Override PartName="/ppt/charts/chart57.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45.xml" ContentType="application/vnd.openxmlformats-officedocument.presentationml.notesSlide+xml"/>
  <Override PartName="/ppt/charts/chart58.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46.xml" ContentType="application/vnd.openxmlformats-officedocument.presentationml.notesSlide+xml"/>
  <Override PartName="/ppt/charts/chart59.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47.xml" ContentType="application/vnd.openxmlformats-officedocument.presentationml.notesSlide+xml"/>
  <Override PartName="/ppt/charts/chart60.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1.xml" ContentType="application/vnd.openxmlformats-officedocument.drawingml.chart+xml"/>
  <Override PartName="/ppt/charts/style59.xml" ContentType="application/vnd.ms-office.chartstyle+xml"/>
  <Override PartName="/ppt/charts/colors59.xml" ContentType="application/vnd.ms-office.chartcolorstyle+xml"/>
  <Override PartName="/ppt/notesSlides/notesSlide48.xml" ContentType="application/vnd.openxmlformats-officedocument.presentationml.notesSlide+xml"/>
  <Override PartName="/ppt/charts/chart62.xml" ContentType="application/vnd.openxmlformats-officedocument.drawingml.chart+xml"/>
  <Override PartName="/ppt/charts/style60.xml" ContentType="application/vnd.ms-office.chartstyle+xml"/>
  <Override PartName="/ppt/charts/colors60.xml" ContentType="application/vnd.ms-office.chartcolorstyle+xml"/>
  <Override PartName="/ppt/notesSlides/notesSlide49.xml" ContentType="application/vnd.openxmlformats-officedocument.presentationml.notesSlide+xml"/>
  <Override PartName="/ppt/charts/chart63.xml" ContentType="application/vnd.openxmlformats-officedocument.drawingml.chart+xml"/>
  <Override PartName="/ppt/charts/style61.xml" ContentType="application/vnd.ms-office.chartstyle+xml"/>
  <Override PartName="/ppt/charts/colors61.xml" ContentType="application/vnd.ms-office.chartcolorstyle+xml"/>
  <Override PartName="/ppt/notesSlides/notesSlide50.xml" ContentType="application/vnd.openxmlformats-officedocument.presentationml.notesSlide+xml"/>
  <Override PartName="/ppt/charts/chart64.xml" ContentType="application/vnd.openxmlformats-officedocument.drawingml.chart+xml"/>
  <Override PartName="/ppt/charts/style62.xml" ContentType="application/vnd.ms-office.chartstyle+xml"/>
  <Override PartName="/ppt/charts/colors62.xml" ContentType="application/vnd.ms-office.chartcolorstyle+xml"/>
  <Override PartName="/ppt/notesSlides/notesSlide51.xml" ContentType="application/vnd.openxmlformats-officedocument.presentationml.notesSlide+xml"/>
  <Override PartName="/ppt/charts/chart65.xml" ContentType="application/vnd.openxmlformats-officedocument.drawingml.chart+xml"/>
  <Override PartName="/ppt/charts/style63.xml" ContentType="application/vnd.ms-office.chartstyle+xml"/>
  <Override PartName="/ppt/charts/colors63.xml" ContentType="application/vnd.ms-office.chartcolorstyle+xml"/>
  <Override PartName="/ppt/notesSlides/notesSlide52.xml" ContentType="application/vnd.openxmlformats-officedocument.presentationml.notesSlide+xml"/>
  <Override PartName="/ppt/charts/chart66.xml" ContentType="application/vnd.openxmlformats-officedocument.drawingml.chart+xml"/>
  <Override PartName="/ppt/charts/style64.xml" ContentType="application/vnd.ms-office.chartstyle+xml"/>
  <Override PartName="/ppt/charts/colors64.xml" ContentType="application/vnd.ms-office.chartcolorstyle+xml"/>
  <Override PartName="/ppt/notesSlides/notesSlide53.xml" ContentType="application/vnd.openxmlformats-officedocument.presentationml.notesSlide+xml"/>
  <Override PartName="/ppt/charts/chart67.xml" ContentType="application/vnd.openxmlformats-officedocument.drawingml.chart+xml"/>
  <Override PartName="/ppt/charts/style65.xml" ContentType="application/vnd.ms-office.chartstyle+xml"/>
  <Override PartName="/ppt/charts/colors65.xml" ContentType="application/vnd.ms-office.chartcolorstyle+xml"/>
  <Override PartName="/ppt/charts/chart68.xml" ContentType="application/vnd.openxmlformats-officedocument.drawingml.chart+xml"/>
  <Override PartName="/ppt/charts/style66.xml" ContentType="application/vnd.ms-office.chartstyle+xml"/>
  <Override PartName="/ppt/charts/colors66.xml" ContentType="application/vnd.ms-office.chartcolorstyle+xml"/>
  <Override PartName="/ppt/notesSlides/notesSlide54.xml" ContentType="application/vnd.openxmlformats-officedocument.presentationml.notesSlide+xml"/>
  <Override PartName="/ppt/charts/chart69.xml" ContentType="application/vnd.openxmlformats-officedocument.drawingml.chart+xml"/>
  <Override PartName="/ppt/charts/style67.xml" ContentType="application/vnd.ms-office.chartstyle+xml"/>
  <Override PartName="/ppt/charts/colors67.xml" ContentType="application/vnd.ms-office.chartcolorstyle+xml"/>
  <Override PartName="/ppt/notesSlides/notesSlide55.xml" ContentType="application/vnd.openxmlformats-officedocument.presentationml.notesSlide+xml"/>
  <Override PartName="/ppt/charts/chart70.xml" ContentType="application/vnd.openxmlformats-officedocument.drawingml.chart+xml"/>
  <Override PartName="/ppt/charts/style68.xml" ContentType="application/vnd.ms-office.chartstyle+xml"/>
  <Override PartName="/ppt/charts/colors68.xml" ContentType="application/vnd.ms-office.chartcolorstyl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161" r:id="rId4"/>
    <p:sldMasterId id="2147484202" r:id="rId5"/>
    <p:sldMasterId id="2147483660" r:id="rId6"/>
    <p:sldMasterId id="2147483919" r:id="rId7"/>
    <p:sldMasterId id="2147484082" r:id="rId8"/>
    <p:sldMasterId id="2147484114" r:id="rId9"/>
    <p:sldMasterId id="2147484253" r:id="rId10"/>
    <p:sldMasterId id="2147484311" r:id="rId11"/>
    <p:sldMasterId id="2147484363" r:id="rId12"/>
    <p:sldMasterId id="2147484380" r:id="rId13"/>
  </p:sldMasterIdLst>
  <p:notesMasterIdLst>
    <p:notesMasterId r:id="rId93"/>
  </p:notesMasterIdLst>
  <p:handoutMasterIdLst>
    <p:handoutMasterId r:id="rId94"/>
  </p:handoutMasterIdLst>
  <p:sldIdLst>
    <p:sldId id="2147471760" r:id="rId14"/>
    <p:sldId id="525" r:id="rId15"/>
    <p:sldId id="2147472415" r:id="rId16"/>
    <p:sldId id="290" r:id="rId17"/>
    <p:sldId id="2147471953" r:id="rId18"/>
    <p:sldId id="2147472414" r:id="rId19"/>
    <p:sldId id="2147472018" r:id="rId20"/>
    <p:sldId id="2147472299" r:id="rId21"/>
    <p:sldId id="2147472302" r:id="rId22"/>
    <p:sldId id="2147471985" r:id="rId23"/>
    <p:sldId id="2147472433" r:id="rId24"/>
    <p:sldId id="2147472368" r:id="rId25"/>
    <p:sldId id="2147472303" r:id="rId26"/>
    <p:sldId id="2147472356" r:id="rId27"/>
    <p:sldId id="2147472357" r:id="rId28"/>
    <p:sldId id="2147472317" r:id="rId29"/>
    <p:sldId id="2147472369" r:id="rId30"/>
    <p:sldId id="2147472434" r:id="rId31"/>
    <p:sldId id="2147472365" r:id="rId32"/>
    <p:sldId id="2147472366" r:id="rId33"/>
    <p:sldId id="2147471851" r:id="rId34"/>
    <p:sldId id="2147472399" r:id="rId35"/>
    <p:sldId id="2147472375" r:id="rId36"/>
    <p:sldId id="2147472304" r:id="rId37"/>
    <p:sldId id="2147472421" r:id="rId38"/>
    <p:sldId id="2147472435" r:id="rId39"/>
    <p:sldId id="2147472387" r:id="rId40"/>
    <p:sldId id="2147472305" r:id="rId41"/>
    <p:sldId id="2147472391" r:id="rId42"/>
    <p:sldId id="2147472388" r:id="rId43"/>
    <p:sldId id="2147472390" r:id="rId44"/>
    <p:sldId id="2147472378" r:id="rId45"/>
    <p:sldId id="2147472306" r:id="rId46"/>
    <p:sldId id="2147472379" r:id="rId47"/>
    <p:sldId id="2147472436" r:id="rId48"/>
    <p:sldId id="2147472437" r:id="rId49"/>
    <p:sldId id="2147472438" r:id="rId50"/>
    <p:sldId id="2147472382" r:id="rId51"/>
    <p:sldId id="2147472307" r:id="rId52"/>
    <p:sldId id="2147472383" r:id="rId53"/>
    <p:sldId id="2147472384" r:id="rId54"/>
    <p:sldId id="2147472385" r:id="rId55"/>
    <p:sldId id="2147472440" r:id="rId56"/>
    <p:sldId id="2147472439" r:id="rId57"/>
    <p:sldId id="2147472386" r:id="rId58"/>
    <p:sldId id="2147472328" r:id="rId59"/>
    <p:sldId id="2147472308" r:id="rId60"/>
    <p:sldId id="2147472330" r:id="rId61"/>
    <p:sldId id="2147472343" r:id="rId62"/>
    <p:sldId id="2147472412" r:id="rId63"/>
    <p:sldId id="2147472413" r:id="rId64"/>
    <p:sldId id="597" r:id="rId65"/>
    <p:sldId id="2147472335" r:id="rId66"/>
    <p:sldId id="2147472309" r:id="rId67"/>
    <p:sldId id="2147472405" r:id="rId68"/>
    <p:sldId id="2147472406" r:id="rId69"/>
    <p:sldId id="2147472407" r:id="rId70"/>
    <p:sldId id="2147472410" r:id="rId71"/>
    <p:sldId id="2147472409" r:id="rId72"/>
    <p:sldId id="2147472411" r:id="rId73"/>
    <p:sldId id="2147472344" r:id="rId74"/>
    <p:sldId id="2147472310" r:id="rId75"/>
    <p:sldId id="2147472346" r:id="rId76"/>
    <p:sldId id="2147472392" r:id="rId77"/>
    <p:sldId id="2147472324" r:id="rId78"/>
    <p:sldId id="2147472404" r:id="rId79"/>
    <p:sldId id="2147472358" r:id="rId80"/>
    <p:sldId id="2147472353" r:id="rId81"/>
    <p:sldId id="2147472347" r:id="rId82"/>
    <p:sldId id="2147472441" r:id="rId83"/>
    <p:sldId id="2147472359" r:id="rId84"/>
    <p:sldId id="2147472348" r:id="rId85"/>
    <p:sldId id="2147471670" r:id="rId86"/>
    <p:sldId id="2147472400" r:id="rId87"/>
    <p:sldId id="2147472401" r:id="rId88"/>
    <p:sldId id="2147472381" r:id="rId89"/>
    <p:sldId id="2147472419" r:id="rId90"/>
    <p:sldId id="2147472403" r:id="rId91"/>
    <p:sldId id="2147472363" r:id="rId9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176" userDrawn="1">
          <p15:clr>
            <a:srgbClr val="A4A3A4"/>
          </p15:clr>
        </p15:guide>
        <p15:guide id="2" orient="horz" pos="349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7F5F2C-0F60-C23C-2DA9-C1C62A2E5FA2}" name="Correna Matika" initials="CM" userId="S::Correna.Matika@veriangroup.com::35b41c94-c806-4da7-8be4-0a8902b81620" providerId="AD"/>
  <p188:author id="{A93FEB2F-0842-A170-3472-A3C998CA5175}" name="Rachel Pita" initials="RP" userId="S::rachel.pita@veriangroup.com::65bd1fbd-e66f-4ba1-a2eb-113c47a53fdf" providerId="AD"/>
  <p188:author id="{0CD1A24E-334F-84F5-B297-36CA4883F21D}" name="Celine Yockney" initials="CY" userId="S::celine.yockney@veriangroup.com::da693d28-7bb9-4526-bfe3-b84ef48d4ed2" providerId="AD"/>
  <p188:author id="{E76D4651-F1EF-21DA-6E2F-BBFB767E17A9}" name="Lou, Cyndi" initials="LC" userId="S::Cyndi.Lou@kantar.com::a340587f-e472-4971-862b-95192ab862dd" providerId="AD"/>
  <p188:author id="{4429E796-BC57-CA33-45AF-BF466CCD605F}" name="Yui Chen" initials="YC" userId="ccea64f77b96b288" providerId="Windows Live"/>
  <p188:author id="{79BB76B2-9506-C40F-D049-01955CD98564}" name="Yui" initials="Y" userId="Yui" providerId="None"/>
  <p188:author id="{487735B3-D6EB-0A4D-2BA7-BD604080D254}" name="Rachel Pita" initials="RP" userId="S::Rachel.Pita@veriangroup.com::65bd1fbd-e66f-4ba1-a2eb-113c47a53fdf" providerId="AD"/>
  <p188:author id="{3DEFE3DC-3A5F-E91C-1805-DEF49082CC4D}" name="Kathryn Robinson" initials="KR" userId="S::Kathryn.Robinson@veriangroup.com::4e6d0348-548b-48be-8c58-dcf48a1309e4" providerId="AD"/>
  <p188:author id="{BCAF3CE5-3AE4-1AFC-04C5-F3C9F3FE62CF}" name="Michael Winder" initials="MW" userId="S::Michael.Winder@veriangroup.com::1b29da9f-b8a6-4f54-a4cb-a2a772049b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626"/>
    <a:srgbClr val="D6DDEF"/>
    <a:srgbClr val="849CCE"/>
    <a:srgbClr val="E4CFE8"/>
    <a:srgbClr val="AC72B9"/>
    <a:srgbClr val="B6E4DE"/>
    <a:srgbClr val="F9EEE3"/>
    <a:srgbClr val="D3C8BD"/>
    <a:srgbClr val="AEBCDE"/>
    <a:srgbClr val="C8A0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CA9BF3-61A0-4B05-872B-6847E5B0C1CF}" v="3" dt="2025-11-04T03:55:04.482"/>
  </p1510:revLst>
</p1510:revInfo>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23" autoAdjust="0"/>
    <p:restoredTop sz="91283" autoAdjust="0"/>
  </p:normalViewPr>
  <p:slideViewPr>
    <p:cSldViewPr snapToGrid="0">
      <p:cViewPr varScale="1">
        <p:scale>
          <a:sx n="46" d="100"/>
          <a:sy n="46" d="100"/>
        </p:scale>
        <p:origin x="1596" y="264"/>
      </p:cViewPr>
      <p:guideLst>
        <p:guide pos="6176"/>
        <p:guide orient="horz" pos="3498"/>
      </p:guideLst>
    </p:cSldViewPr>
  </p:slideViewPr>
  <p:outlineViewPr>
    <p:cViewPr>
      <p:scale>
        <a:sx n="33" d="100"/>
        <a:sy n="33" d="100"/>
      </p:scale>
      <p:origin x="0" y="0"/>
    </p:cViewPr>
  </p:outlineViewPr>
  <p:notesTextViewPr>
    <p:cViewPr>
      <p:scale>
        <a:sx n="50" d="100"/>
        <a:sy n="50" d="100"/>
      </p:scale>
      <p:origin x="0" y="0"/>
    </p:cViewPr>
  </p:notesTextViewPr>
  <p:sorterViewPr>
    <p:cViewPr varScale="1">
      <p:scale>
        <a:sx n="1" d="1"/>
        <a:sy n="1" d="1"/>
      </p:scale>
      <p:origin x="0" y="-14202"/>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6" Type="http://schemas.openxmlformats.org/officeDocument/2006/relationships/slide" Target="slides/slide3.xml"/><Relationship Id="rId11" Type="http://schemas.openxmlformats.org/officeDocument/2006/relationships/slideMaster" Target="slideMasters/slideMaster8.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5" Type="http://schemas.openxmlformats.org/officeDocument/2006/relationships/slideMaster" Target="slideMasters/slideMaster2.xml"/><Relationship Id="rId90" Type="http://schemas.openxmlformats.org/officeDocument/2006/relationships/slide" Target="slides/slide77.xml"/><Relationship Id="rId95" Type="http://schemas.openxmlformats.org/officeDocument/2006/relationships/presProps" Target="presProps.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handoutMaster" Target="handoutMasters/handoutMaster1.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customXml" Target="../customXml/item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notesMaster" Target="notesMasters/notesMaster1.xml"/><Relationship Id="rId9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1.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2.xml"/><Relationship Id="rId1" Type="http://schemas.microsoft.com/office/2011/relationships/chartStyle" Target="style22.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3.xml"/><Relationship Id="rId1" Type="http://schemas.microsoft.com/office/2011/relationships/chartStyle" Target="style23.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4.xml"/><Relationship Id="rId1" Type="http://schemas.microsoft.com/office/2011/relationships/chartStyle" Target="style24.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8.xml"/><Relationship Id="rId1" Type="http://schemas.microsoft.com/office/2011/relationships/chartStyle" Target="style2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9.xml"/><Relationship Id="rId1" Type="http://schemas.microsoft.com/office/2011/relationships/chartStyle" Target="style2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0.xml"/><Relationship Id="rId1" Type="http://schemas.microsoft.com/office/2011/relationships/chartStyle" Target="style3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1.xml"/><Relationship Id="rId1" Type="http://schemas.microsoft.com/office/2011/relationships/chartStyle" Target="style31.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2.xml"/><Relationship Id="rId1" Type="http://schemas.microsoft.com/office/2011/relationships/chartStyle" Target="style32.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3.xml"/><Relationship Id="rId1" Type="http://schemas.microsoft.com/office/2011/relationships/chartStyle" Target="style33.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5.xml"/><Relationship Id="rId1" Type="http://schemas.microsoft.com/office/2011/relationships/chartStyle" Target="style3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7.xml"/><Relationship Id="rId1" Type="http://schemas.microsoft.com/office/2011/relationships/chartStyle" Target="style3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8.xml"/><Relationship Id="rId1" Type="http://schemas.microsoft.com/office/2011/relationships/chartStyle" Target="style38.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9.xml"/><Relationship Id="rId1" Type="http://schemas.microsoft.com/office/2011/relationships/chartStyle" Target="style39.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0.xml"/><Relationship Id="rId1" Type="http://schemas.microsoft.com/office/2011/relationships/chartStyle" Target="style40.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1.xml"/><Relationship Id="rId1" Type="http://schemas.microsoft.com/office/2011/relationships/chartStyle" Target="style41.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2.xml"/><Relationship Id="rId1" Type="http://schemas.microsoft.com/office/2011/relationships/chartStyle" Target="style42.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3.xml"/><Relationship Id="rId1" Type="http://schemas.microsoft.com/office/2011/relationships/chartStyle" Target="style43.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4.xml"/><Relationship Id="rId1" Type="http://schemas.microsoft.com/office/2011/relationships/chartStyle" Target="style44.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5.xml"/><Relationship Id="rId1" Type="http://schemas.microsoft.com/office/2011/relationships/chartStyle" Target="style45.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6.xml"/><Relationship Id="rId1" Type="http://schemas.microsoft.com/office/2011/relationships/chartStyle" Target="style46.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7.xml"/><Relationship Id="rId1" Type="http://schemas.microsoft.com/office/2011/relationships/chartStyle" Target="style47.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48.xml"/><Relationship Id="rId1" Type="http://schemas.microsoft.com/office/2011/relationships/chartStyle" Target="style48.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49.xml"/><Relationship Id="rId1" Type="http://schemas.microsoft.com/office/2011/relationships/chartStyle" Target="style49.xml"/></Relationships>
</file>

<file path=ppt/charts/_rels/chart5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0.xml"/><Relationship Id="rId1" Type="http://schemas.microsoft.com/office/2011/relationships/chartStyle" Target="style50.xml"/><Relationship Id="rId4"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1.xml"/><Relationship Id="rId1" Type="http://schemas.microsoft.com/office/2011/relationships/chartStyle" Target="style51.xml"/></Relationships>
</file>

<file path=ppt/charts/_rels/chart5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2.xml"/><Relationship Id="rId1" Type="http://schemas.microsoft.com/office/2011/relationships/chartStyle" Target="style52.xml"/><Relationship Id="rId4"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3.xml"/><Relationship Id="rId1" Type="http://schemas.microsoft.com/office/2011/relationships/chartStyle" Target="style53.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4.xml"/><Relationship Id="rId1" Type="http://schemas.microsoft.com/office/2011/relationships/chartStyle" Target="style54.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5.xml"/><Relationship Id="rId1" Type="http://schemas.microsoft.com/office/2011/relationships/chartStyle" Target="style55.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6.xml"/><Relationship Id="rId1" Type="http://schemas.microsoft.com/office/2011/relationships/chartStyle" Target="style56.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7.xml"/><Relationship Id="rId1" Type="http://schemas.microsoft.com/office/2011/relationships/chartStyle" Target="style57.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58.xml"/><Relationship Id="rId1" Type="http://schemas.microsoft.com/office/2011/relationships/chartStyle" Target="style58.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59.xml"/><Relationship Id="rId1" Type="http://schemas.microsoft.com/office/2011/relationships/chartStyle" Target="style59.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0.xml"/><Relationship Id="rId1" Type="http://schemas.microsoft.com/office/2011/relationships/chartStyle" Target="style60.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1.xml"/><Relationship Id="rId1" Type="http://schemas.microsoft.com/office/2011/relationships/chartStyle" Target="style61.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2.xml"/><Relationship Id="rId1" Type="http://schemas.microsoft.com/office/2011/relationships/chartStyle" Target="style62.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3.xml"/><Relationship Id="rId1" Type="http://schemas.microsoft.com/office/2011/relationships/chartStyle" Target="style63.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4.xml"/><Relationship Id="rId1" Type="http://schemas.microsoft.com/office/2011/relationships/chartStyle" Target="style64.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5.xml"/><Relationship Id="rId1" Type="http://schemas.microsoft.com/office/2011/relationships/chartStyle" Target="style65.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6.xml"/><Relationship Id="rId1" Type="http://schemas.microsoft.com/office/2011/relationships/chartStyle" Target="style66.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7.xml"/><Relationship Id="rId1" Type="http://schemas.microsoft.com/office/2011/relationships/chartStyle" Target="style67.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68.xml"/><Relationship Id="rId1" Type="http://schemas.microsoft.com/office/2011/relationships/chartStyle" Target="style6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F9847"/>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Smartphone</c:v>
                </c:pt>
                <c:pt idx="1">
                  <c:v>Television</c:v>
                </c:pt>
                <c:pt idx="2">
                  <c:v>Computer or laptop for personal use</c:v>
                </c:pt>
                <c:pt idx="3">
                  <c:v>Tablet (e.g. iPad)</c:v>
                </c:pt>
                <c:pt idx="4">
                  <c:v>Games console (e.g. Xbox, PlayStation)</c:v>
                </c:pt>
                <c:pt idx="5">
                  <c:v>Streaming device (e.g. Apple TV, Chromecast)</c:v>
                </c:pt>
                <c:pt idx="6">
                  <c:v>Radio</c:v>
                </c:pt>
                <c:pt idx="7">
                  <c:v>Smart speaker (e.g. Alexa, Google Home)</c:v>
                </c:pt>
                <c:pt idx="8">
                  <c:v>DVD or 
Blu-ray player</c:v>
                </c:pt>
                <c:pt idx="9">
                  <c:v>SKY TV box</c:v>
                </c:pt>
                <c:pt idx="10">
                  <c:v>PVR (e.g. MySKY, MyFreeview)</c:v>
                </c:pt>
              </c:strCache>
            </c:strRef>
          </c:cat>
          <c:val>
            <c:numRef>
              <c:f>Sheet1!$B$2:$B$12</c:f>
              <c:numCache>
                <c:formatCode>0.00%</c:formatCode>
                <c:ptCount val="11"/>
                <c:pt idx="0">
                  <c:v>0.94981046260180002</c:v>
                </c:pt>
                <c:pt idx="1">
                  <c:v>0.94470914545600004</c:v>
                </c:pt>
                <c:pt idx="2">
                  <c:v>0.8332016312121</c:v>
                </c:pt>
                <c:pt idx="3">
                  <c:v>0.71455489672619998</c:v>
                </c:pt>
                <c:pt idx="4">
                  <c:v>0.62958726842299995</c:v>
                </c:pt>
                <c:pt idx="5">
                  <c:v>0.55549881684269997</c:v>
                </c:pt>
                <c:pt idx="6">
                  <c:v>0.40471995692309998</c:v>
                </c:pt>
                <c:pt idx="7">
                  <c:v>0.34232943233520002</c:v>
                </c:pt>
                <c:pt idx="8">
                  <c:v>0.32397390893119998</c:v>
                </c:pt>
                <c:pt idx="9">
                  <c:v>0.19788126383579999</c:v>
                </c:pt>
                <c:pt idx="10">
                  <c:v>0.15678223189009999</c:v>
                </c:pt>
              </c:numCache>
            </c:numRef>
          </c:val>
          <c:extLst>
            <c:ext xmlns:c16="http://schemas.microsoft.com/office/drawing/2014/chart" uri="{C3380CC4-5D6E-409C-BE32-E72D297353CC}">
              <c16:uniqueId val="{00000000-13BE-4717-8BC6-6D0D41FAAA00}"/>
            </c:ext>
          </c:extLst>
        </c:ser>
        <c:dLbls>
          <c:showLegendKey val="0"/>
          <c:showVal val="0"/>
          <c:showCatName val="0"/>
          <c:showSerName val="0"/>
          <c:showPercent val="0"/>
          <c:showBubbleSize val="0"/>
        </c:dLbls>
        <c:gapWidth val="88"/>
        <c:overlap val="-27"/>
        <c:axId val="1670350511"/>
        <c:axId val="1670322191"/>
      </c:barChart>
      <c:catAx>
        <c:axId val="1670350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670322191"/>
        <c:crosses val="autoZero"/>
        <c:auto val="1"/>
        <c:lblAlgn val="ctr"/>
        <c:lblOffset val="100"/>
        <c:noMultiLvlLbl val="0"/>
      </c:catAx>
      <c:valAx>
        <c:axId val="1670322191"/>
        <c:scaling>
          <c:orientation val="minMax"/>
        </c:scaling>
        <c:delete val="1"/>
        <c:axPos val="l"/>
        <c:numFmt formatCode="0.00%" sourceLinked="1"/>
        <c:majorTickMark val="none"/>
        <c:minorTickMark val="none"/>
        <c:tickLblPos val="nextTo"/>
        <c:crossAx val="16703505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NZ</c:v>
                </c:pt>
              </c:strCache>
            </c:strRef>
          </c:tx>
          <c:dPt>
            <c:idx val="0"/>
            <c:bubble3D val="0"/>
            <c:spPr>
              <a:solidFill>
                <a:srgbClr val="FF9847"/>
              </a:solidFill>
              <a:ln w="19050">
                <a:solidFill>
                  <a:schemeClr val="lt1"/>
                </a:solidFill>
              </a:ln>
              <a:effectLst/>
            </c:spPr>
            <c:extLst>
              <c:ext xmlns:c16="http://schemas.microsoft.com/office/drawing/2014/chart" uri="{C3380CC4-5D6E-409C-BE32-E72D297353CC}">
                <c16:uniqueId val="{00000001-94CE-487E-B6AE-A8020B49D6C1}"/>
              </c:ext>
            </c:extLst>
          </c:dPt>
          <c:dPt>
            <c:idx val="1"/>
            <c:bubble3D val="0"/>
            <c:spPr>
              <a:solidFill>
                <a:schemeClr val="accent3">
                  <a:lumMod val="20000"/>
                  <a:lumOff val="80000"/>
                </a:schemeClr>
              </a:solidFill>
              <a:ln w="19050">
                <a:solidFill>
                  <a:schemeClr val="lt1"/>
                </a:solidFill>
              </a:ln>
              <a:effectLst/>
            </c:spPr>
            <c:extLst>
              <c:ext xmlns:c16="http://schemas.microsoft.com/office/drawing/2014/chart" uri="{C3380CC4-5D6E-409C-BE32-E72D297353CC}">
                <c16:uniqueId val="{00000003-94CE-487E-B6AE-A8020B49D6C1}"/>
              </c:ext>
            </c:extLst>
          </c:dPt>
          <c:cat>
            <c:strRef>
              <c:f>Sheet1!$A$2:$A$3</c:f>
              <c:strCache>
                <c:ptCount val="2"/>
                <c:pt idx="0">
                  <c:v>Yes</c:v>
                </c:pt>
                <c:pt idx="1">
                  <c:v>Not yes</c:v>
                </c:pt>
              </c:strCache>
            </c:strRef>
          </c:cat>
          <c:val>
            <c:numRef>
              <c:f>Sheet1!$B$2:$B$3</c:f>
              <c:numCache>
                <c:formatCode>0%</c:formatCode>
                <c:ptCount val="2"/>
                <c:pt idx="0">
                  <c:v>0.7</c:v>
                </c:pt>
                <c:pt idx="1">
                  <c:v>0.30000000000000004</c:v>
                </c:pt>
              </c:numCache>
            </c:numRef>
          </c:val>
          <c:extLst>
            <c:ext xmlns:c16="http://schemas.microsoft.com/office/drawing/2014/chart" uri="{C3380CC4-5D6E-409C-BE32-E72D297353CC}">
              <c16:uniqueId val="{00000004-94CE-487E-B6AE-A8020B49D6C1}"/>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NZ</c:v>
                </c:pt>
              </c:strCache>
            </c:strRef>
          </c:tx>
          <c:dPt>
            <c:idx val="0"/>
            <c:bubble3D val="0"/>
            <c:spPr>
              <a:solidFill>
                <a:srgbClr val="557DBE"/>
              </a:solidFill>
              <a:ln w="19050">
                <a:solidFill>
                  <a:schemeClr val="lt1"/>
                </a:solidFill>
              </a:ln>
              <a:effectLst/>
            </c:spPr>
            <c:extLst>
              <c:ext xmlns:c16="http://schemas.microsoft.com/office/drawing/2014/chart" uri="{C3380CC4-5D6E-409C-BE32-E72D297353CC}">
                <c16:uniqueId val="{00000001-2CF4-4D22-A53C-1FC41FB51DDF}"/>
              </c:ext>
            </c:extLst>
          </c:dPt>
          <c:dPt>
            <c:idx val="1"/>
            <c:bubble3D val="0"/>
            <c:spPr>
              <a:solidFill>
                <a:schemeClr val="accent3">
                  <a:lumMod val="20000"/>
                  <a:lumOff val="80000"/>
                </a:schemeClr>
              </a:solidFill>
              <a:ln w="19050">
                <a:solidFill>
                  <a:schemeClr val="lt1"/>
                </a:solidFill>
              </a:ln>
              <a:effectLst/>
            </c:spPr>
            <c:extLst>
              <c:ext xmlns:c16="http://schemas.microsoft.com/office/drawing/2014/chart" uri="{C3380CC4-5D6E-409C-BE32-E72D297353CC}">
                <c16:uniqueId val="{00000003-2CF4-4D22-A53C-1FC41FB51DDF}"/>
              </c:ext>
            </c:extLst>
          </c:dPt>
          <c:cat>
            <c:strRef>
              <c:f>Sheet1!$A$2:$A$3</c:f>
              <c:strCache>
                <c:ptCount val="2"/>
                <c:pt idx="0">
                  <c:v>Yes</c:v>
                </c:pt>
                <c:pt idx="1">
                  <c:v>Not yes</c:v>
                </c:pt>
              </c:strCache>
            </c:strRef>
          </c:cat>
          <c:val>
            <c:numRef>
              <c:f>Sheet1!$B$2:$B$3</c:f>
              <c:numCache>
                <c:formatCode>0%</c:formatCode>
                <c:ptCount val="2"/>
                <c:pt idx="0">
                  <c:v>0.39</c:v>
                </c:pt>
                <c:pt idx="1">
                  <c:v>0.61</c:v>
                </c:pt>
              </c:numCache>
            </c:numRef>
          </c:val>
          <c:extLst>
            <c:ext xmlns:c16="http://schemas.microsoft.com/office/drawing/2014/chart" uri="{C3380CC4-5D6E-409C-BE32-E72D297353CC}">
              <c16:uniqueId val="{00000004-2CF4-4D22-A53C-1FC41FB51DDF}"/>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NZ</c:v>
                </c:pt>
              </c:strCache>
            </c:strRef>
          </c:tx>
          <c:dPt>
            <c:idx val="0"/>
            <c:bubble3D val="0"/>
            <c:spPr>
              <a:solidFill>
                <a:srgbClr val="64C8BF"/>
              </a:solidFill>
              <a:ln w="19050">
                <a:solidFill>
                  <a:schemeClr val="lt1"/>
                </a:solidFill>
              </a:ln>
              <a:effectLst/>
            </c:spPr>
            <c:extLst>
              <c:ext xmlns:c16="http://schemas.microsoft.com/office/drawing/2014/chart" uri="{C3380CC4-5D6E-409C-BE32-E72D297353CC}">
                <c16:uniqueId val="{00000001-5B23-41CB-94E6-04AE1001EC1F}"/>
              </c:ext>
            </c:extLst>
          </c:dPt>
          <c:dPt>
            <c:idx val="1"/>
            <c:bubble3D val="0"/>
            <c:spPr>
              <a:solidFill>
                <a:schemeClr val="accent3">
                  <a:lumMod val="20000"/>
                  <a:lumOff val="80000"/>
                </a:schemeClr>
              </a:solidFill>
              <a:ln w="19050">
                <a:solidFill>
                  <a:schemeClr val="lt1"/>
                </a:solidFill>
              </a:ln>
              <a:effectLst/>
            </c:spPr>
            <c:extLst>
              <c:ext xmlns:c16="http://schemas.microsoft.com/office/drawing/2014/chart" uri="{C3380CC4-5D6E-409C-BE32-E72D297353CC}">
                <c16:uniqueId val="{00000003-5B23-41CB-94E6-04AE1001EC1F}"/>
              </c:ext>
            </c:extLst>
          </c:dPt>
          <c:cat>
            <c:strRef>
              <c:f>Sheet1!$A$2:$A$3</c:f>
              <c:strCache>
                <c:ptCount val="2"/>
                <c:pt idx="0">
                  <c:v>Yes</c:v>
                </c:pt>
                <c:pt idx="1">
                  <c:v>Not yes</c:v>
                </c:pt>
              </c:strCache>
            </c:strRef>
          </c:cat>
          <c:val>
            <c:numRef>
              <c:f>Sheet1!$B$2:$B$3</c:f>
              <c:numCache>
                <c:formatCode>0%</c:formatCode>
                <c:ptCount val="2"/>
                <c:pt idx="0">
                  <c:v>0.69</c:v>
                </c:pt>
                <c:pt idx="1">
                  <c:v>0.31000000000000005</c:v>
                </c:pt>
              </c:numCache>
            </c:numRef>
          </c:val>
          <c:extLst>
            <c:ext xmlns:c16="http://schemas.microsoft.com/office/drawing/2014/chart" uri="{C3380CC4-5D6E-409C-BE32-E72D297353CC}">
              <c16:uniqueId val="{00000004-5B23-41CB-94E6-04AE1001EC1F}"/>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NZ</c:v>
                </c:pt>
              </c:strCache>
            </c:strRef>
          </c:tx>
          <c:dPt>
            <c:idx val="0"/>
            <c:bubble3D val="0"/>
            <c:spPr>
              <a:solidFill>
                <a:srgbClr val="8E44A2"/>
              </a:solidFill>
              <a:ln w="19050">
                <a:solidFill>
                  <a:schemeClr val="lt1"/>
                </a:solidFill>
              </a:ln>
              <a:effectLst/>
            </c:spPr>
            <c:extLst>
              <c:ext xmlns:c16="http://schemas.microsoft.com/office/drawing/2014/chart" uri="{C3380CC4-5D6E-409C-BE32-E72D297353CC}">
                <c16:uniqueId val="{00000001-A3D3-4D2E-A79E-2CEFBE51E445}"/>
              </c:ext>
            </c:extLst>
          </c:dPt>
          <c:dPt>
            <c:idx val="1"/>
            <c:bubble3D val="0"/>
            <c:spPr>
              <a:solidFill>
                <a:schemeClr val="accent3">
                  <a:lumMod val="20000"/>
                  <a:lumOff val="80000"/>
                </a:schemeClr>
              </a:solidFill>
              <a:ln w="19050">
                <a:solidFill>
                  <a:schemeClr val="lt1"/>
                </a:solidFill>
              </a:ln>
              <a:effectLst/>
            </c:spPr>
            <c:extLst>
              <c:ext xmlns:c16="http://schemas.microsoft.com/office/drawing/2014/chart" uri="{C3380CC4-5D6E-409C-BE32-E72D297353CC}">
                <c16:uniqueId val="{00000003-A3D3-4D2E-A79E-2CEFBE51E445}"/>
              </c:ext>
            </c:extLst>
          </c:dPt>
          <c:cat>
            <c:strRef>
              <c:f>Sheet1!$A$2:$A$3</c:f>
              <c:strCache>
                <c:ptCount val="2"/>
                <c:pt idx="0">
                  <c:v>Yes</c:v>
                </c:pt>
                <c:pt idx="1">
                  <c:v>Not yes</c:v>
                </c:pt>
              </c:strCache>
            </c:strRef>
          </c:cat>
          <c:val>
            <c:numRef>
              <c:f>Sheet1!$B$2:$B$3</c:f>
              <c:numCache>
                <c:formatCode>0%</c:formatCode>
                <c:ptCount val="2"/>
                <c:pt idx="0">
                  <c:v>0.24</c:v>
                </c:pt>
                <c:pt idx="1">
                  <c:v>0.76</c:v>
                </c:pt>
              </c:numCache>
            </c:numRef>
          </c:val>
          <c:extLst>
            <c:ext xmlns:c16="http://schemas.microsoft.com/office/drawing/2014/chart" uri="{C3380CC4-5D6E-409C-BE32-E72D297353CC}">
              <c16:uniqueId val="{00000004-A3D3-4D2E-A79E-2CEFBE51E445}"/>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NZ</c:v>
                </c:pt>
              </c:strCache>
            </c:strRef>
          </c:tx>
          <c:dPt>
            <c:idx val="0"/>
            <c:bubble3D val="0"/>
            <c:spPr>
              <a:solidFill>
                <a:srgbClr val="736868"/>
              </a:solidFill>
              <a:ln w="19050">
                <a:solidFill>
                  <a:schemeClr val="lt1"/>
                </a:solidFill>
              </a:ln>
              <a:effectLst/>
            </c:spPr>
            <c:extLst>
              <c:ext xmlns:c16="http://schemas.microsoft.com/office/drawing/2014/chart" uri="{C3380CC4-5D6E-409C-BE32-E72D297353CC}">
                <c16:uniqueId val="{00000001-371C-434B-AD9A-55EE2740C06D}"/>
              </c:ext>
            </c:extLst>
          </c:dPt>
          <c:dPt>
            <c:idx val="1"/>
            <c:bubble3D val="0"/>
            <c:spPr>
              <a:solidFill>
                <a:schemeClr val="accent3">
                  <a:lumMod val="20000"/>
                  <a:lumOff val="80000"/>
                </a:schemeClr>
              </a:solidFill>
              <a:ln w="19050">
                <a:solidFill>
                  <a:schemeClr val="lt1"/>
                </a:solidFill>
              </a:ln>
              <a:effectLst/>
            </c:spPr>
            <c:extLst>
              <c:ext xmlns:c16="http://schemas.microsoft.com/office/drawing/2014/chart" uri="{C3380CC4-5D6E-409C-BE32-E72D297353CC}">
                <c16:uniqueId val="{00000003-371C-434B-AD9A-55EE2740C06D}"/>
              </c:ext>
            </c:extLst>
          </c:dPt>
          <c:cat>
            <c:strRef>
              <c:f>Sheet1!$A$2:$A$3</c:f>
              <c:strCache>
                <c:ptCount val="2"/>
                <c:pt idx="0">
                  <c:v>Yes</c:v>
                </c:pt>
                <c:pt idx="1">
                  <c:v>Not yes</c:v>
                </c:pt>
              </c:strCache>
            </c:strRef>
          </c:cat>
          <c:val>
            <c:numRef>
              <c:f>Sheet1!$B$2:$B$3</c:f>
              <c:numCache>
                <c:formatCode>0%</c:formatCode>
                <c:ptCount val="2"/>
                <c:pt idx="0">
                  <c:v>0.38</c:v>
                </c:pt>
                <c:pt idx="1">
                  <c:v>0.62</c:v>
                </c:pt>
              </c:numCache>
            </c:numRef>
          </c:val>
          <c:extLst>
            <c:ext xmlns:c16="http://schemas.microsoft.com/office/drawing/2014/chart" uri="{C3380CC4-5D6E-409C-BE32-E72D297353CC}">
              <c16:uniqueId val="{00000004-371C-434B-AD9A-55EE2740C06D}"/>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20078880390908E-2"/>
          <c:y val="4.3549112403131661E-2"/>
          <c:w val="0.91060091748094008"/>
          <c:h val="0.77729714714424103"/>
        </c:manualLayout>
      </c:layout>
      <c:lineChart>
        <c:grouping val="standard"/>
        <c:varyColors val="0"/>
        <c:ser>
          <c:idx val="0"/>
          <c:order val="0"/>
          <c:tx>
            <c:strRef>
              <c:f>Sheet1!$A$2</c:f>
              <c:strCache>
                <c:ptCount val="1"/>
                <c:pt idx="0">
                  <c:v>Watch shows</c:v>
                </c:pt>
              </c:strCache>
            </c:strRef>
          </c:tx>
          <c:spPr>
            <a:ln w="31750" cap="rnd">
              <a:solidFill>
                <a:schemeClr val="accent1"/>
              </a:solidFill>
              <a:round/>
            </a:ln>
            <a:effectLst/>
          </c:spPr>
          <c:marker>
            <c:symbol val="diamond"/>
            <c:size val="5"/>
            <c:spPr>
              <a:solidFill>
                <a:schemeClr val="accent1"/>
              </a:solidFill>
              <a:ln w="9525">
                <a:solidFill>
                  <a:schemeClr val="accent1"/>
                </a:solidFill>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FCD-4F92-8B6F-DC349356DC6C}"/>
                </c:ext>
              </c:extLst>
            </c:dLbl>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FCD-4F92-8B6F-DC349356DC6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Sheet1!$B$2:$D$2</c:f>
              <c:numCache>
                <c:formatCode>0%</c:formatCode>
                <c:ptCount val="3"/>
                <c:pt idx="0">
                  <c:v>0.70807397916030002</c:v>
                </c:pt>
                <c:pt idx="1">
                  <c:v>0.68</c:v>
                </c:pt>
                <c:pt idx="2">
                  <c:v>0.69829619886549998</c:v>
                </c:pt>
              </c:numCache>
            </c:numRef>
          </c:val>
          <c:smooth val="0"/>
          <c:extLst>
            <c:ext xmlns:c16="http://schemas.microsoft.com/office/drawing/2014/chart" uri="{C3380CC4-5D6E-409C-BE32-E72D297353CC}">
              <c16:uniqueId val="{00000000-EFCD-4F92-8B6F-DC349356DC6C}"/>
            </c:ext>
          </c:extLst>
        </c:ser>
        <c:ser>
          <c:idx val="1"/>
          <c:order val="1"/>
          <c:tx>
            <c:strRef>
              <c:f>Sheet1!$A$3</c:f>
              <c:strCache>
                <c:ptCount val="1"/>
                <c:pt idx="0">
                  <c:v>YouTube</c:v>
                </c:pt>
              </c:strCache>
            </c:strRef>
          </c:tx>
          <c:spPr>
            <a:ln w="31750" cap="rnd">
              <a:solidFill>
                <a:schemeClr val="accent2"/>
              </a:solidFill>
              <a:round/>
            </a:ln>
            <a:effectLst/>
          </c:spPr>
          <c:marker>
            <c:symbol val="circle"/>
            <c:size val="5"/>
            <c:spPr>
              <a:solidFill>
                <a:schemeClr val="accent2"/>
              </a:solidFill>
              <a:ln w="9525">
                <a:solidFill>
                  <a:schemeClr val="accent2"/>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FCD-4F92-8B6F-DC349356DC6C}"/>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FCD-4F92-8B6F-DC349356DC6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Sheet1!$B$3:$D$3</c:f>
              <c:numCache>
                <c:formatCode>0%</c:formatCode>
                <c:ptCount val="3"/>
                <c:pt idx="0">
                  <c:v>0.6434933298494</c:v>
                </c:pt>
                <c:pt idx="1">
                  <c:v>0.73238701132219997</c:v>
                </c:pt>
                <c:pt idx="2">
                  <c:v>0.72364094257730005</c:v>
                </c:pt>
              </c:numCache>
            </c:numRef>
          </c:val>
          <c:smooth val="0"/>
          <c:extLst>
            <c:ext xmlns:c16="http://schemas.microsoft.com/office/drawing/2014/chart" uri="{C3380CC4-5D6E-409C-BE32-E72D297353CC}">
              <c16:uniqueId val="{00000001-EFCD-4F92-8B6F-DC349356DC6C}"/>
            </c:ext>
          </c:extLst>
        </c:ser>
        <c:ser>
          <c:idx val="2"/>
          <c:order val="2"/>
          <c:tx>
            <c:strRef>
              <c:f>Sheet1!$A$4</c:f>
              <c:strCache>
                <c:ptCount val="1"/>
                <c:pt idx="0">
                  <c:v>Play games</c:v>
                </c:pt>
              </c:strCache>
            </c:strRef>
          </c:tx>
          <c:spPr>
            <a:ln w="31750" cap="rnd">
              <a:solidFill>
                <a:srgbClr val="557DBE"/>
              </a:solidFill>
              <a:round/>
            </a:ln>
            <a:effectLst/>
          </c:spPr>
          <c:marker>
            <c:symbol val="square"/>
            <c:size val="5"/>
            <c:spPr>
              <a:solidFill>
                <a:srgbClr val="557DBE"/>
              </a:solidFill>
              <a:ln w="9525">
                <a:solidFill>
                  <a:srgbClr val="557DBE"/>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557DBE"/>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Sheet1!$B$4:$D$4</c:f>
              <c:numCache>
                <c:formatCode>0%</c:formatCode>
                <c:ptCount val="3"/>
                <c:pt idx="0">
                  <c:v>0.19819555345049999</c:v>
                </c:pt>
                <c:pt idx="1">
                  <c:v>0.52190956125709997</c:v>
                </c:pt>
                <c:pt idx="2">
                  <c:v>0.54983613086930005</c:v>
                </c:pt>
              </c:numCache>
            </c:numRef>
          </c:val>
          <c:smooth val="0"/>
          <c:extLst>
            <c:ext xmlns:c16="http://schemas.microsoft.com/office/drawing/2014/chart" uri="{C3380CC4-5D6E-409C-BE32-E72D297353CC}">
              <c16:uniqueId val="{00000002-EFCD-4F92-8B6F-DC349356DC6C}"/>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ctr">
              <a:defRPr lang="en-NZ" sz="1600" b="1" i="0" u="none" strike="noStrike" kern="1200" baseline="0">
                <a:solidFill>
                  <a:srgbClr val="282626"/>
                </a:solidFill>
                <a:latin typeface="+mn-lt"/>
                <a:ea typeface="+mn-ea"/>
                <a:cs typeface="+mn-cs"/>
              </a:defRPr>
            </a:pPr>
            <a:endParaRPr lang="en-US"/>
          </a:p>
        </c:txPr>
        <c:crossAx val="378078640"/>
        <c:crosses val="autoZero"/>
        <c:auto val="1"/>
        <c:lblAlgn val="ctr"/>
        <c:lblOffset val="100"/>
        <c:noMultiLvlLbl val="0"/>
      </c:catAx>
      <c:valAx>
        <c:axId val="378078640"/>
        <c:scaling>
          <c:orientation val="minMax"/>
          <c:max val="1"/>
          <c:min val="0"/>
        </c:scaling>
        <c:delete val="1"/>
        <c:axPos val="l"/>
        <c:numFmt formatCode="0%" sourceLinked="1"/>
        <c:majorTickMark val="none"/>
        <c:minorTickMark val="none"/>
        <c:tickLblPos val="nextTo"/>
        <c:crossAx val="378078080"/>
        <c:crosses val="autoZero"/>
        <c:crossBetween val="between"/>
        <c:majorUnit val="0.2"/>
      </c:valAx>
      <c:spPr>
        <a:solidFill>
          <a:schemeClr val="bg1"/>
        </a:solidFill>
        <a:ln>
          <a:noFill/>
        </a:ln>
        <a:effectLst/>
      </c:spPr>
    </c:plotArea>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6648919350841E-2"/>
          <c:y val="4.3549126967860313E-2"/>
          <c:w val="0.91060091748094008"/>
          <c:h val="0.77729714714424103"/>
        </c:manualLayout>
      </c:layout>
      <c:lineChart>
        <c:grouping val="standard"/>
        <c:varyColors val="0"/>
        <c:ser>
          <c:idx val="0"/>
          <c:order val="0"/>
          <c:tx>
            <c:strRef>
              <c:f>Sheet1!$A$2</c:f>
              <c:strCache>
                <c:ptCount val="1"/>
                <c:pt idx="0">
                  <c:v>Listen to radio, audiobooks or music streaming services</c:v>
                </c:pt>
              </c:strCache>
            </c:strRef>
          </c:tx>
          <c:spPr>
            <a:ln w="31750" cap="rnd">
              <a:solidFill>
                <a:srgbClr val="736868"/>
              </a:solidFill>
              <a:round/>
            </a:ln>
            <a:effectLst/>
          </c:spPr>
          <c:marker>
            <c:symbol val="diamond"/>
            <c:size val="5"/>
            <c:spPr>
              <a:solidFill>
                <a:srgbClr val="736868"/>
              </a:solidFill>
              <a:ln w="9525">
                <a:solidFill>
                  <a:srgbClr val="736868"/>
                </a:solidFill>
              </a:ln>
              <a:effectLst/>
            </c:spPr>
          </c:marker>
          <c:dLbls>
            <c:dLbl>
              <c:idx val="2"/>
              <c:layout>
                <c:manualLayout>
                  <c:x val="0"/>
                  <c:y val="-3.47001251162647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B8A-4060-8FDB-71358BCF214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736868"/>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4 to 8 years</c:v>
                </c:pt>
                <c:pt idx="1">
                  <c:v>9 to 11 years</c:v>
                </c:pt>
                <c:pt idx="2">
                  <c:v>12 to 14 years</c:v>
                </c:pt>
              </c:strCache>
            </c:strRef>
          </c:cat>
          <c:val>
            <c:numRef>
              <c:f>Sheet1!$B$2:$D$2</c:f>
              <c:numCache>
                <c:formatCode>0%</c:formatCode>
                <c:ptCount val="3"/>
                <c:pt idx="0">
                  <c:v>0.3111292538746</c:v>
                </c:pt>
                <c:pt idx="1">
                  <c:v>0.3783350818099</c:v>
                </c:pt>
                <c:pt idx="2">
                  <c:v>0.4829210425171</c:v>
                </c:pt>
              </c:numCache>
            </c:numRef>
          </c:val>
          <c:smooth val="0"/>
          <c:extLst>
            <c:ext xmlns:c16="http://schemas.microsoft.com/office/drawing/2014/chart" uri="{C3380CC4-5D6E-409C-BE32-E72D297353CC}">
              <c16:uniqueId val="{00000001-0B8A-4060-8FDB-71358BCF214E}"/>
            </c:ext>
          </c:extLst>
        </c:ser>
        <c:ser>
          <c:idx val="1"/>
          <c:order val="1"/>
          <c:tx>
            <c:strRef>
              <c:f>Sheet1!$A$3</c:f>
              <c:strCache>
                <c:ptCount val="1"/>
                <c:pt idx="0">
                  <c:v>Surf the internet</c:v>
                </c:pt>
              </c:strCache>
            </c:strRef>
          </c:tx>
          <c:spPr>
            <a:ln w="28575" cap="rnd">
              <a:solidFill>
                <a:schemeClr val="accent2"/>
              </a:solidFill>
              <a:round/>
            </a:ln>
            <a:effectLst/>
          </c:spPr>
          <c:marker>
            <c:symbol val="circle"/>
            <c:size val="5"/>
            <c:spPr>
              <a:solidFill>
                <a:srgbClr val="282626"/>
              </a:solidFill>
              <a:ln w="9525">
                <a:solidFill>
                  <a:srgbClr val="282626"/>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282626"/>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4 to 8 years</c:v>
                </c:pt>
                <c:pt idx="1">
                  <c:v>9 to 11 years</c:v>
                </c:pt>
                <c:pt idx="2">
                  <c:v>12 to 14 years</c:v>
                </c:pt>
              </c:strCache>
            </c:strRef>
          </c:cat>
          <c:val>
            <c:numRef>
              <c:f>Sheet1!$B$3:$D$3</c:f>
            </c:numRef>
          </c:val>
          <c:smooth val="0"/>
          <c:extLst>
            <c:ext xmlns:c16="http://schemas.microsoft.com/office/drawing/2014/chart" uri="{C3380CC4-5D6E-409C-BE32-E72D297353CC}">
              <c16:uniqueId val="{00000002-0B8A-4060-8FDB-71358BCF214E}"/>
            </c:ext>
          </c:extLst>
        </c:ser>
        <c:ser>
          <c:idx val="2"/>
          <c:order val="2"/>
          <c:tx>
            <c:strRef>
              <c:f>Sheet1!$A$4</c:f>
              <c:strCache>
                <c:ptCount val="1"/>
                <c:pt idx="0">
                  <c:v>Use social media</c:v>
                </c:pt>
              </c:strCache>
            </c:strRef>
          </c:tx>
          <c:spPr>
            <a:ln w="31750" cap="rnd">
              <a:solidFill>
                <a:srgbClr val="8E44A2"/>
              </a:solidFill>
              <a:round/>
            </a:ln>
            <a:effectLst/>
          </c:spPr>
          <c:marker>
            <c:symbol val="square"/>
            <c:size val="5"/>
            <c:spPr>
              <a:solidFill>
                <a:srgbClr val="8E44A2"/>
              </a:solidFill>
              <a:ln w="9525">
                <a:solidFill>
                  <a:srgbClr val="8E44A2"/>
                </a:solidFill>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B8A-4060-8FDB-71358BCF214E}"/>
                </c:ext>
              </c:extLst>
            </c:dLbl>
            <c:dLbl>
              <c:idx val="2"/>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B8A-4060-8FDB-71358BCF214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8E44A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Sheet1!$B$4:$D$4</c:f>
              <c:numCache>
                <c:formatCode>0%</c:formatCode>
                <c:ptCount val="3"/>
                <c:pt idx="0">
                  <c:v>0.1135246594631</c:v>
                </c:pt>
                <c:pt idx="1">
                  <c:v>0.20990184064030001</c:v>
                </c:pt>
                <c:pt idx="2">
                  <c:v>0.44753023385590002</c:v>
                </c:pt>
              </c:numCache>
            </c:numRef>
          </c:val>
          <c:smooth val="0"/>
          <c:extLst>
            <c:ext xmlns:c16="http://schemas.microsoft.com/office/drawing/2014/chart" uri="{C3380CC4-5D6E-409C-BE32-E72D297353CC}">
              <c16:uniqueId val="{00000005-0B8A-4060-8FDB-71358BCF214E}"/>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ctr">
              <a:defRPr lang="en-NZ" sz="1600" b="1" i="0" u="none" strike="noStrike" kern="1200" baseline="0">
                <a:solidFill>
                  <a:srgbClr val="282626"/>
                </a:solidFill>
                <a:latin typeface="+mn-lt"/>
                <a:ea typeface="+mn-ea"/>
                <a:cs typeface="+mn-cs"/>
              </a:defRPr>
            </a:pPr>
            <a:endParaRPr lang="en-US"/>
          </a:p>
        </c:txPr>
        <c:crossAx val="378078640"/>
        <c:crosses val="autoZero"/>
        <c:auto val="1"/>
        <c:lblAlgn val="ctr"/>
        <c:lblOffset val="100"/>
        <c:noMultiLvlLbl val="0"/>
      </c:catAx>
      <c:valAx>
        <c:axId val="378078640"/>
        <c:scaling>
          <c:orientation val="minMax"/>
          <c:max val="1"/>
          <c:min val="0"/>
        </c:scaling>
        <c:delete val="1"/>
        <c:axPos val="l"/>
        <c:numFmt formatCode="0%" sourceLinked="1"/>
        <c:majorTickMark val="none"/>
        <c:minorTickMark val="none"/>
        <c:tickLblPos val="nextTo"/>
        <c:crossAx val="378078080"/>
        <c:crosses val="autoZero"/>
        <c:crossBetween val="between"/>
        <c:majorUnit val="0.2"/>
      </c:valAx>
      <c:spPr>
        <a:solidFill>
          <a:schemeClr val="bg1"/>
        </a:solidFill>
        <a:ln>
          <a:noFill/>
        </a:ln>
        <a:effectLst/>
      </c:spPr>
    </c:plotArea>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558700580109025"/>
          <c:y val="0"/>
          <c:w val="0.31704664517266795"/>
          <c:h val="1"/>
        </c:manualLayout>
      </c:layout>
      <c:barChart>
        <c:barDir val="bar"/>
        <c:grouping val="clustered"/>
        <c:varyColors val="0"/>
        <c:ser>
          <c:idx val="0"/>
          <c:order val="0"/>
          <c:tx>
            <c:strRef>
              <c:f>Sheet1!$B$1</c:f>
              <c:strCache>
                <c:ptCount val="1"/>
                <c:pt idx="0">
                  <c:v>Column2</c:v>
                </c:pt>
              </c:strCache>
            </c:strRef>
          </c:tx>
          <c:spPr>
            <a:solidFill>
              <a:schemeClr val="accent1"/>
            </a:solidFill>
            <a:ln>
              <a:noFill/>
            </a:ln>
            <a:effectLst/>
          </c:spPr>
          <c:invertIfNegative val="0"/>
          <c:dPt>
            <c:idx val="0"/>
            <c:invertIfNegative val="0"/>
            <c:bubble3D val="0"/>
            <c:spPr>
              <a:solidFill>
                <a:srgbClr val="8E44A2"/>
              </a:solidFill>
              <a:ln>
                <a:noFill/>
              </a:ln>
              <a:effectLst/>
            </c:spPr>
            <c:extLst>
              <c:ext xmlns:c16="http://schemas.microsoft.com/office/drawing/2014/chart" uri="{C3380CC4-5D6E-409C-BE32-E72D297353CC}">
                <c16:uniqueId val="{00000011-12E9-4093-843D-E07898EF118C}"/>
              </c:ext>
            </c:extLst>
          </c:dPt>
          <c:dPt>
            <c:idx val="1"/>
            <c:invertIfNegative val="0"/>
            <c:bubble3D val="0"/>
            <c:spPr>
              <a:solidFill>
                <a:srgbClr val="736868"/>
              </a:solidFill>
              <a:ln>
                <a:noFill/>
              </a:ln>
              <a:effectLst/>
            </c:spPr>
            <c:extLst>
              <c:ext xmlns:c16="http://schemas.microsoft.com/office/drawing/2014/chart" uri="{C3380CC4-5D6E-409C-BE32-E72D297353CC}">
                <c16:uniqueId val="{00000010-12E9-4093-843D-E07898EF118C}"/>
              </c:ext>
            </c:extLst>
          </c:dPt>
          <c:dPt>
            <c:idx val="2"/>
            <c:invertIfNegative val="0"/>
            <c:bubble3D val="0"/>
            <c:spPr>
              <a:solidFill>
                <a:srgbClr val="736868"/>
              </a:solidFill>
              <a:ln>
                <a:noFill/>
              </a:ln>
              <a:effectLst/>
            </c:spPr>
            <c:extLst>
              <c:ext xmlns:c16="http://schemas.microsoft.com/office/drawing/2014/chart" uri="{C3380CC4-5D6E-409C-BE32-E72D297353CC}">
                <c16:uniqueId val="{0000000F-12E9-4093-843D-E07898EF118C}"/>
              </c:ext>
            </c:extLst>
          </c:dPt>
          <c:dPt>
            <c:idx val="3"/>
            <c:invertIfNegative val="0"/>
            <c:bubble3D val="0"/>
            <c:spPr>
              <a:solidFill>
                <a:srgbClr val="736868"/>
              </a:solidFill>
              <a:ln>
                <a:noFill/>
              </a:ln>
              <a:effectLst/>
            </c:spPr>
            <c:extLst>
              <c:ext xmlns:c16="http://schemas.microsoft.com/office/drawing/2014/chart" uri="{C3380CC4-5D6E-409C-BE32-E72D297353CC}">
                <c16:uniqueId val="{0000000E-12E9-4093-843D-E07898EF118C}"/>
              </c:ext>
            </c:extLst>
          </c:dPt>
          <c:dPt>
            <c:idx val="4"/>
            <c:invertIfNegative val="0"/>
            <c:bubble3D val="0"/>
            <c:spPr>
              <a:solidFill>
                <a:srgbClr val="736868"/>
              </a:solidFill>
              <a:ln>
                <a:noFill/>
              </a:ln>
              <a:effectLst/>
            </c:spPr>
            <c:extLst>
              <c:ext xmlns:c16="http://schemas.microsoft.com/office/drawing/2014/chart" uri="{C3380CC4-5D6E-409C-BE32-E72D297353CC}">
                <c16:uniqueId val="{0000000D-12E9-4093-843D-E07898EF118C}"/>
              </c:ext>
            </c:extLst>
          </c:dPt>
          <c:dPt>
            <c:idx val="5"/>
            <c:invertIfNegative val="0"/>
            <c:bubble3D val="0"/>
            <c:spPr>
              <a:solidFill>
                <a:srgbClr val="736868"/>
              </a:solidFill>
              <a:ln>
                <a:noFill/>
              </a:ln>
              <a:effectLst/>
            </c:spPr>
            <c:extLst>
              <c:ext xmlns:c16="http://schemas.microsoft.com/office/drawing/2014/chart" uri="{C3380CC4-5D6E-409C-BE32-E72D297353CC}">
                <c16:uniqueId val="{0000000C-12E9-4093-843D-E07898EF118C}"/>
              </c:ext>
            </c:extLst>
          </c:dPt>
          <c:dPt>
            <c:idx val="6"/>
            <c:invertIfNegative val="0"/>
            <c:bubble3D val="0"/>
            <c:spPr>
              <a:solidFill>
                <a:srgbClr val="557DBE"/>
              </a:solidFill>
              <a:ln>
                <a:noFill/>
              </a:ln>
              <a:effectLst/>
            </c:spPr>
            <c:extLst>
              <c:ext xmlns:c16="http://schemas.microsoft.com/office/drawing/2014/chart" uri="{C3380CC4-5D6E-409C-BE32-E72D297353CC}">
                <c16:uniqueId val="{0000000A-12E9-4093-843D-E07898EF118C}"/>
              </c:ext>
            </c:extLst>
          </c:dPt>
          <c:dPt>
            <c:idx val="7"/>
            <c:invertIfNegative val="0"/>
            <c:bubble3D val="0"/>
            <c:spPr>
              <a:solidFill>
                <a:srgbClr val="64C8BF"/>
              </a:solidFill>
              <a:ln>
                <a:noFill/>
              </a:ln>
              <a:effectLst/>
            </c:spPr>
            <c:extLst>
              <c:ext xmlns:c16="http://schemas.microsoft.com/office/drawing/2014/chart" uri="{C3380CC4-5D6E-409C-BE32-E72D297353CC}">
                <c16:uniqueId val="{00000009-12E9-4093-843D-E07898EF118C}"/>
              </c:ext>
            </c:extLst>
          </c:dPt>
          <c:dPt>
            <c:idx val="8"/>
            <c:invertIfNegative val="0"/>
            <c:bubble3D val="0"/>
            <c:spPr>
              <a:solidFill>
                <a:srgbClr val="64C8BF"/>
              </a:solidFill>
              <a:ln>
                <a:noFill/>
              </a:ln>
              <a:effectLst/>
            </c:spPr>
            <c:extLst>
              <c:ext xmlns:c16="http://schemas.microsoft.com/office/drawing/2014/chart" uri="{C3380CC4-5D6E-409C-BE32-E72D297353CC}">
                <c16:uniqueId val="{00000008-12E9-4093-843D-E07898EF118C}"/>
              </c:ext>
            </c:extLst>
          </c:dPt>
          <c:dPt>
            <c:idx val="9"/>
            <c:invertIfNegative val="0"/>
            <c:bubble3D val="0"/>
            <c:spPr>
              <a:solidFill>
                <a:srgbClr val="FF9847"/>
              </a:solidFill>
              <a:ln>
                <a:noFill/>
              </a:ln>
              <a:effectLst/>
            </c:spPr>
            <c:extLst>
              <c:ext xmlns:c16="http://schemas.microsoft.com/office/drawing/2014/chart" uri="{C3380CC4-5D6E-409C-BE32-E72D297353CC}">
                <c16:uniqueId val="{00000007-12E9-4093-843D-E07898EF118C}"/>
              </c:ext>
            </c:extLst>
          </c:dPt>
          <c:dPt>
            <c:idx val="10"/>
            <c:invertIfNegative val="0"/>
            <c:bubble3D val="0"/>
            <c:spPr>
              <a:solidFill>
                <a:srgbClr val="FF9847"/>
              </a:solidFill>
              <a:ln>
                <a:noFill/>
              </a:ln>
              <a:effectLst/>
            </c:spPr>
            <c:extLst>
              <c:ext xmlns:c16="http://schemas.microsoft.com/office/drawing/2014/chart" uri="{C3380CC4-5D6E-409C-BE32-E72D297353CC}">
                <c16:uniqueId val="{00000006-12E9-4093-843D-E07898EF118C}"/>
              </c:ext>
            </c:extLst>
          </c:dPt>
          <c:dPt>
            <c:idx val="11"/>
            <c:invertIfNegative val="0"/>
            <c:bubble3D val="0"/>
            <c:spPr>
              <a:solidFill>
                <a:srgbClr val="FF9847"/>
              </a:solidFill>
              <a:ln>
                <a:noFill/>
              </a:ln>
              <a:effectLst/>
            </c:spPr>
            <c:extLst>
              <c:ext xmlns:c16="http://schemas.microsoft.com/office/drawing/2014/chart" uri="{C3380CC4-5D6E-409C-BE32-E72D297353CC}">
                <c16:uniqueId val="{00000005-12E9-4093-843D-E07898EF118C}"/>
              </c:ext>
            </c:extLst>
          </c:dPt>
          <c:dPt>
            <c:idx val="12"/>
            <c:invertIfNegative val="0"/>
            <c:bubble3D val="0"/>
            <c:spPr>
              <a:solidFill>
                <a:srgbClr val="FF9847"/>
              </a:solidFill>
              <a:ln>
                <a:noFill/>
              </a:ln>
              <a:effectLst/>
            </c:spPr>
            <c:extLst>
              <c:ext xmlns:c16="http://schemas.microsoft.com/office/drawing/2014/chart" uri="{C3380CC4-5D6E-409C-BE32-E72D297353CC}">
                <c16:uniqueId val="{00000004-12E9-4093-843D-E07898EF118C}"/>
              </c:ext>
            </c:extLst>
          </c:dPt>
          <c:dPt>
            <c:idx val="13"/>
            <c:invertIfNegative val="0"/>
            <c:bubble3D val="0"/>
            <c:spPr>
              <a:solidFill>
                <a:srgbClr val="FF9847"/>
              </a:solidFill>
              <a:ln>
                <a:noFill/>
              </a:ln>
              <a:effectLst/>
            </c:spPr>
            <c:extLst>
              <c:ext xmlns:c16="http://schemas.microsoft.com/office/drawing/2014/chart" uri="{C3380CC4-5D6E-409C-BE32-E72D297353CC}">
                <c16:uniqueId val="{00000003-12E9-4093-843D-E07898EF118C}"/>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4"/>
                <c:pt idx="0">
                  <c:v>Watched a video on social media </c:v>
                </c:pt>
                <c:pt idx="1">
                  <c:v>Listened to an overseas radio station online</c:v>
                </c:pt>
                <c:pt idx="2">
                  <c:v>Listened to a podcast or audiobook</c:v>
                </c:pt>
                <c:pt idx="3">
                  <c:v>Listened to music including CDs or iPod</c:v>
                </c:pt>
                <c:pt idx="4">
                  <c:v>Listened to a NZ radio station-broadcast/online</c:v>
                </c:pt>
                <c:pt idx="5">
                  <c:v>Listened to music online </c:v>
                </c:pt>
                <c:pt idx="6">
                  <c:v>Played online games</c:v>
                </c:pt>
                <c:pt idx="7">
                  <c:v>YouTube Kids</c:v>
                </c:pt>
                <c:pt idx="8">
                  <c:v>YouTube  </c:v>
                </c:pt>
                <c:pt idx="9">
                  <c:v>Watch a TV show on Neon</c:v>
                </c:pt>
                <c:pt idx="10">
                  <c:v>Watch live or recorded TV through Freeview</c:v>
                </c:pt>
                <c:pt idx="11">
                  <c:v>Watch live or recorded TV through Sky or MySky</c:v>
                </c:pt>
                <c:pt idx="12">
                  <c:v>Watch live or on demand (BVOD) free to air TV</c:v>
                </c:pt>
                <c:pt idx="13">
                  <c:v>Watch TV on an overseas service</c:v>
                </c:pt>
              </c:strCache>
            </c:strRef>
          </c:cat>
          <c:val>
            <c:numRef>
              <c:f>Sheet1!$B$2:$B$17</c:f>
              <c:numCache>
                <c:formatCode>0.0%</c:formatCode>
                <c:ptCount val="14"/>
                <c:pt idx="0">
                  <c:v>0.24</c:v>
                </c:pt>
                <c:pt idx="1">
                  <c:v>0.01</c:v>
                </c:pt>
                <c:pt idx="2">
                  <c:v>0.05</c:v>
                </c:pt>
                <c:pt idx="3">
                  <c:v>0.06</c:v>
                </c:pt>
                <c:pt idx="4">
                  <c:v>0.13</c:v>
                </c:pt>
                <c:pt idx="5">
                  <c:v>0.26</c:v>
                </c:pt>
                <c:pt idx="6">
                  <c:v>0.39</c:v>
                </c:pt>
                <c:pt idx="7">
                  <c:v>0.27</c:v>
                </c:pt>
                <c:pt idx="8">
                  <c:v>0.54</c:v>
                </c:pt>
                <c:pt idx="9">
                  <c:v>0.04</c:v>
                </c:pt>
                <c:pt idx="10">
                  <c:v>0.08</c:v>
                </c:pt>
                <c:pt idx="11">
                  <c:v>0.11</c:v>
                </c:pt>
                <c:pt idx="12">
                  <c:v>0.37</c:v>
                </c:pt>
                <c:pt idx="13">
                  <c:v>0.46</c:v>
                </c:pt>
              </c:numCache>
            </c:numRef>
          </c:val>
          <c:extLst>
            <c:ext xmlns:c16="http://schemas.microsoft.com/office/drawing/2014/chart" uri="{C3380CC4-5D6E-409C-BE32-E72D297353CC}">
              <c16:uniqueId val="{00000000-12E9-4093-843D-E07898EF118C}"/>
            </c:ext>
          </c:extLst>
        </c:ser>
        <c:dLbls>
          <c:showLegendKey val="0"/>
          <c:showVal val="0"/>
          <c:showCatName val="0"/>
          <c:showSerName val="0"/>
          <c:showPercent val="0"/>
          <c:showBubbleSize val="0"/>
        </c:dLbls>
        <c:gapWidth val="100"/>
        <c:axId val="1803360079"/>
        <c:axId val="1647812287"/>
      </c:barChart>
      <c:catAx>
        <c:axId val="1803360079"/>
        <c:scaling>
          <c:orientation val="minMax"/>
        </c:scaling>
        <c:delete val="1"/>
        <c:axPos val="l"/>
        <c:numFmt formatCode="General" sourceLinked="1"/>
        <c:majorTickMark val="none"/>
        <c:minorTickMark val="none"/>
        <c:tickLblPos val="nextTo"/>
        <c:crossAx val="1647812287"/>
        <c:crosses val="autoZero"/>
        <c:auto val="1"/>
        <c:lblAlgn val="r"/>
        <c:lblOffset val="100"/>
        <c:noMultiLvlLbl val="0"/>
      </c:catAx>
      <c:valAx>
        <c:axId val="1647812287"/>
        <c:scaling>
          <c:orientation val="minMax"/>
          <c:max val="0.9"/>
          <c:min val="0"/>
        </c:scaling>
        <c:delete val="1"/>
        <c:axPos val="b"/>
        <c:numFmt formatCode="0.0%" sourceLinked="1"/>
        <c:majorTickMark val="out"/>
        <c:minorTickMark val="none"/>
        <c:tickLblPos val="nextTo"/>
        <c:crossAx val="18033600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188613699253276E-2"/>
          <c:y val="3.9706800663618029E-2"/>
          <c:w val="0.8971255183034621"/>
          <c:h val="0.67470239084964312"/>
        </c:manualLayout>
      </c:layout>
      <c:barChart>
        <c:barDir val="col"/>
        <c:grouping val="clustered"/>
        <c:varyColors val="0"/>
        <c:ser>
          <c:idx val="0"/>
          <c:order val="0"/>
          <c:tx>
            <c:strRef>
              <c:f>Sheet1!$B$1</c:f>
              <c:strCache>
                <c:ptCount val="1"/>
                <c:pt idx="0">
                  <c:v>Male</c:v>
                </c:pt>
              </c:strCache>
            </c:strRef>
          </c:tx>
          <c:spPr>
            <a:solidFill>
              <a:srgbClr val="FF9847"/>
            </a:solidFill>
            <a:ln>
              <a:solidFill>
                <a:schemeClr val="bg1"/>
              </a:solidFill>
            </a:ln>
            <a:effectLst/>
          </c:spPr>
          <c:invertIfNegative val="0"/>
          <c:dPt>
            <c:idx val="2"/>
            <c:invertIfNegative val="0"/>
            <c:bubble3D val="0"/>
            <c:spPr>
              <a:solidFill>
                <a:srgbClr val="64C8BF"/>
              </a:solidFill>
              <a:ln>
                <a:solidFill>
                  <a:schemeClr val="bg1"/>
                </a:solidFill>
              </a:ln>
              <a:effectLst/>
            </c:spPr>
            <c:extLst>
              <c:ext xmlns:c16="http://schemas.microsoft.com/office/drawing/2014/chart" uri="{C3380CC4-5D6E-409C-BE32-E72D297353CC}">
                <c16:uniqueId val="{00000003-A192-40E0-9588-4E72FD9A459C}"/>
              </c:ext>
            </c:extLst>
          </c:dPt>
          <c:dPt>
            <c:idx val="3"/>
            <c:invertIfNegative val="0"/>
            <c:bubble3D val="0"/>
            <c:spPr>
              <a:solidFill>
                <a:srgbClr val="557DBE"/>
              </a:solidFill>
              <a:ln>
                <a:solidFill>
                  <a:schemeClr val="bg1"/>
                </a:solidFill>
              </a:ln>
              <a:effectLst/>
            </c:spPr>
            <c:extLst>
              <c:ext xmlns:c16="http://schemas.microsoft.com/office/drawing/2014/chart" uri="{C3380CC4-5D6E-409C-BE32-E72D297353CC}">
                <c16:uniqueId val="{00000003-95B5-4601-8FA2-6C719479D1DD}"/>
              </c:ext>
            </c:extLst>
          </c:dPt>
          <c:dPt>
            <c:idx val="4"/>
            <c:invertIfNegative val="0"/>
            <c:bubble3D val="0"/>
            <c:spPr>
              <a:solidFill>
                <a:srgbClr val="736868"/>
              </a:solidFill>
              <a:ln>
                <a:solidFill>
                  <a:schemeClr val="bg1"/>
                </a:solidFill>
              </a:ln>
              <a:effectLst/>
            </c:spPr>
            <c:extLst>
              <c:ext xmlns:c16="http://schemas.microsoft.com/office/drawing/2014/chart" uri="{C3380CC4-5D6E-409C-BE32-E72D297353CC}">
                <c16:uniqueId val="{00000006-A192-40E0-9588-4E72FD9A459C}"/>
              </c:ext>
            </c:extLst>
          </c:dPt>
          <c:dPt>
            <c:idx val="5"/>
            <c:invertIfNegative val="0"/>
            <c:bubble3D val="0"/>
            <c:spPr>
              <a:solidFill>
                <a:srgbClr val="8E44A2"/>
              </a:solidFill>
              <a:ln>
                <a:solidFill>
                  <a:schemeClr val="bg1"/>
                </a:solidFill>
              </a:ln>
              <a:effectLst/>
            </c:spPr>
            <c:extLst>
              <c:ext xmlns:c16="http://schemas.microsoft.com/office/drawing/2014/chart" uri="{C3380CC4-5D6E-409C-BE32-E72D297353CC}">
                <c16:uniqueId val="{00000007-A192-40E0-9588-4E72FD9A459C}"/>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28262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Watch TV on an overseas service</c:v>
                </c:pt>
                <c:pt idx="1">
                  <c:v>Watch live or recorded TV through Sky or MySky</c:v>
                </c:pt>
                <c:pt idx="2">
                  <c:v>YouTube </c:v>
                </c:pt>
                <c:pt idx="3">
                  <c:v>Played online games</c:v>
                </c:pt>
                <c:pt idx="4">
                  <c:v>Listened to music online</c:v>
                </c:pt>
                <c:pt idx="5">
                  <c:v>Listened to a NZ radio station-broadcast/online</c:v>
                </c:pt>
              </c:strCache>
            </c:strRef>
          </c:cat>
          <c:val>
            <c:numRef>
              <c:f>Sheet1!$B$2:$B$7</c:f>
              <c:numCache>
                <c:formatCode>0%</c:formatCode>
                <c:ptCount val="6"/>
                <c:pt idx="0">
                  <c:v>0.42</c:v>
                </c:pt>
                <c:pt idx="1">
                  <c:v>0.15</c:v>
                </c:pt>
                <c:pt idx="2">
                  <c:v>0.6</c:v>
                </c:pt>
                <c:pt idx="3">
                  <c:v>0.46</c:v>
                </c:pt>
                <c:pt idx="4">
                  <c:v>0.25</c:v>
                </c:pt>
                <c:pt idx="5">
                  <c:v>0.15</c:v>
                </c:pt>
              </c:numCache>
            </c:numRef>
          </c:val>
          <c:extLst>
            <c:ext xmlns:c16="http://schemas.microsoft.com/office/drawing/2014/chart" uri="{C3380CC4-5D6E-409C-BE32-E72D297353CC}">
              <c16:uniqueId val="{00000000-A192-40E0-9588-4E72FD9A459C}"/>
            </c:ext>
          </c:extLst>
        </c:ser>
        <c:ser>
          <c:idx val="1"/>
          <c:order val="1"/>
          <c:tx>
            <c:strRef>
              <c:f>Sheet1!$C$1</c:f>
              <c:strCache>
                <c:ptCount val="1"/>
                <c:pt idx="0">
                  <c:v>Female</c:v>
                </c:pt>
              </c:strCache>
            </c:strRef>
          </c:tx>
          <c:spPr>
            <a:solidFill>
              <a:srgbClr val="64C8BF"/>
            </a:solidFill>
            <a:ln>
              <a:solidFill>
                <a:schemeClr val="bg1"/>
              </a:solidFill>
            </a:ln>
            <a:effectLst/>
          </c:spPr>
          <c:invertIfNegative val="0"/>
          <c:dPt>
            <c:idx val="0"/>
            <c:invertIfNegative val="0"/>
            <c:bubble3D val="0"/>
            <c:spPr>
              <a:solidFill>
                <a:srgbClr val="FFCBA2"/>
              </a:solidFill>
              <a:ln>
                <a:solidFill>
                  <a:schemeClr val="bg1"/>
                </a:solidFill>
              </a:ln>
              <a:effectLst/>
            </c:spPr>
            <c:extLst>
              <c:ext xmlns:c16="http://schemas.microsoft.com/office/drawing/2014/chart" uri="{C3380CC4-5D6E-409C-BE32-E72D297353CC}">
                <c16:uniqueId val="{00000000-95B5-4601-8FA2-6C719479D1DD}"/>
              </c:ext>
            </c:extLst>
          </c:dPt>
          <c:dPt>
            <c:idx val="1"/>
            <c:invertIfNegative val="0"/>
            <c:bubble3D val="0"/>
            <c:spPr>
              <a:solidFill>
                <a:srgbClr val="FFCBA2"/>
              </a:solidFill>
              <a:ln>
                <a:solidFill>
                  <a:schemeClr val="bg1"/>
                </a:solidFill>
              </a:ln>
              <a:effectLst/>
            </c:spPr>
            <c:extLst>
              <c:ext xmlns:c16="http://schemas.microsoft.com/office/drawing/2014/chart" uri="{C3380CC4-5D6E-409C-BE32-E72D297353CC}">
                <c16:uniqueId val="{00000001-95B5-4601-8FA2-6C719479D1DD}"/>
              </c:ext>
            </c:extLst>
          </c:dPt>
          <c:dPt>
            <c:idx val="2"/>
            <c:invertIfNegative val="0"/>
            <c:bubble3D val="0"/>
            <c:spPr>
              <a:solidFill>
                <a:srgbClr val="B6E4DE"/>
              </a:solidFill>
              <a:ln>
                <a:solidFill>
                  <a:schemeClr val="bg1"/>
                </a:solidFill>
              </a:ln>
              <a:effectLst/>
            </c:spPr>
            <c:extLst>
              <c:ext xmlns:c16="http://schemas.microsoft.com/office/drawing/2014/chart" uri="{C3380CC4-5D6E-409C-BE32-E72D297353CC}">
                <c16:uniqueId val="{00000002-95B5-4601-8FA2-6C719479D1DD}"/>
              </c:ext>
            </c:extLst>
          </c:dPt>
          <c:dPt>
            <c:idx val="3"/>
            <c:invertIfNegative val="0"/>
            <c:bubble3D val="0"/>
            <c:spPr>
              <a:solidFill>
                <a:srgbClr val="AEBCDE"/>
              </a:solidFill>
              <a:ln>
                <a:solidFill>
                  <a:schemeClr val="bg1"/>
                </a:solidFill>
              </a:ln>
              <a:effectLst/>
            </c:spPr>
            <c:extLst>
              <c:ext xmlns:c16="http://schemas.microsoft.com/office/drawing/2014/chart" uri="{C3380CC4-5D6E-409C-BE32-E72D297353CC}">
                <c16:uniqueId val="{00000004-A192-40E0-9588-4E72FD9A459C}"/>
              </c:ext>
            </c:extLst>
          </c:dPt>
          <c:dPt>
            <c:idx val="4"/>
            <c:invertIfNegative val="0"/>
            <c:bubble3D val="0"/>
            <c:spPr>
              <a:solidFill>
                <a:srgbClr val="BAB0AB"/>
              </a:solidFill>
              <a:ln>
                <a:solidFill>
                  <a:schemeClr val="bg1"/>
                </a:solidFill>
              </a:ln>
              <a:effectLst/>
            </c:spPr>
            <c:extLst>
              <c:ext xmlns:c16="http://schemas.microsoft.com/office/drawing/2014/chart" uri="{C3380CC4-5D6E-409C-BE32-E72D297353CC}">
                <c16:uniqueId val="{00000005-A192-40E0-9588-4E72FD9A459C}"/>
              </c:ext>
            </c:extLst>
          </c:dPt>
          <c:dPt>
            <c:idx val="5"/>
            <c:invertIfNegative val="0"/>
            <c:bubble3D val="0"/>
            <c:spPr>
              <a:solidFill>
                <a:srgbClr val="C8A0D0"/>
              </a:solidFill>
              <a:ln>
                <a:solidFill>
                  <a:schemeClr val="bg1"/>
                </a:solidFill>
              </a:ln>
              <a:effectLst/>
            </c:spPr>
            <c:extLst>
              <c:ext xmlns:c16="http://schemas.microsoft.com/office/drawing/2014/chart" uri="{C3380CC4-5D6E-409C-BE32-E72D297353CC}">
                <c16:uniqueId val="{00000008-A192-40E0-9588-4E72FD9A459C}"/>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28262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Watch TV on an overseas service</c:v>
                </c:pt>
                <c:pt idx="1">
                  <c:v>Watch live or recorded TV through Sky or MySky</c:v>
                </c:pt>
                <c:pt idx="2">
                  <c:v>YouTube </c:v>
                </c:pt>
                <c:pt idx="3">
                  <c:v>Played online games</c:v>
                </c:pt>
                <c:pt idx="4">
                  <c:v>Listened to music online</c:v>
                </c:pt>
                <c:pt idx="5">
                  <c:v>Listened to a NZ radio station-broadcast/online</c:v>
                </c:pt>
              </c:strCache>
            </c:strRef>
          </c:cat>
          <c:val>
            <c:numRef>
              <c:f>Sheet1!$C$2:$C$7</c:f>
              <c:numCache>
                <c:formatCode>0%</c:formatCode>
                <c:ptCount val="6"/>
                <c:pt idx="0">
                  <c:v>0.5</c:v>
                </c:pt>
                <c:pt idx="1">
                  <c:v>7.0000000000000007E-2</c:v>
                </c:pt>
                <c:pt idx="2">
                  <c:v>0.49</c:v>
                </c:pt>
                <c:pt idx="3">
                  <c:v>0.32</c:v>
                </c:pt>
                <c:pt idx="4">
                  <c:v>0.28000000000000003</c:v>
                </c:pt>
                <c:pt idx="5">
                  <c:v>0.12</c:v>
                </c:pt>
              </c:numCache>
            </c:numRef>
          </c:val>
          <c:extLst>
            <c:ext xmlns:c16="http://schemas.microsoft.com/office/drawing/2014/chart" uri="{C3380CC4-5D6E-409C-BE32-E72D297353CC}">
              <c16:uniqueId val="{00000001-A192-40E0-9588-4E72FD9A459C}"/>
            </c:ext>
          </c:extLst>
        </c:ser>
        <c:dLbls>
          <c:showLegendKey val="0"/>
          <c:showVal val="0"/>
          <c:showCatName val="0"/>
          <c:showSerName val="0"/>
          <c:showPercent val="0"/>
          <c:showBubbleSize val="0"/>
        </c:dLbls>
        <c:gapWidth val="150"/>
        <c:axId val="194505855"/>
        <c:axId val="194504415"/>
      </c:barChart>
      <c:catAx>
        <c:axId val="194505855"/>
        <c:scaling>
          <c:orientation val="minMax"/>
        </c:scaling>
        <c:delete val="1"/>
        <c:axPos val="b"/>
        <c:numFmt formatCode="General" sourceLinked="1"/>
        <c:majorTickMark val="none"/>
        <c:minorTickMark val="none"/>
        <c:tickLblPos val="nextTo"/>
        <c:crossAx val="194504415"/>
        <c:crosses val="autoZero"/>
        <c:auto val="1"/>
        <c:lblAlgn val="ctr"/>
        <c:lblOffset val="100"/>
        <c:noMultiLvlLbl val="0"/>
      </c:catAx>
      <c:valAx>
        <c:axId val="194504415"/>
        <c:scaling>
          <c:orientation val="minMax"/>
        </c:scaling>
        <c:delete val="1"/>
        <c:axPos val="l"/>
        <c:numFmt formatCode="0%" sourceLinked="1"/>
        <c:majorTickMark val="none"/>
        <c:minorTickMark val="none"/>
        <c:tickLblPos val="nextTo"/>
        <c:crossAx val="1945058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9325734817861E-2"/>
          <c:y val="0"/>
          <c:w val="0.96081348530364274"/>
          <c:h val="0.78501145339492084"/>
        </c:manualLayout>
      </c:layout>
      <c:lineChart>
        <c:grouping val="standard"/>
        <c:varyColors val="0"/>
        <c:ser>
          <c:idx val="0"/>
          <c:order val="0"/>
          <c:tx>
            <c:strRef>
              <c:f>Sheet1!$A$5</c:f>
              <c:strCache>
                <c:ptCount val="1"/>
                <c:pt idx="0">
                  <c:v>NET YouTube</c:v>
                </c:pt>
              </c:strCache>
            </c:strRef>
          </c:tx>
          <c:spPr>
            <a:ln w="28575" cap="rnd">
              <a:solidFill>
                <a:srgbClr val="64C8BF"/>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Sheet1!$B$5:$H$5</c:f>
              <c:numCache>
                <c:formatCode>0%</c:formatCode>
                <c:ptCount val="7"/>
                <c:pt idx="0">
                  <c:v>2.843578955797E-2</c:v>
                </c:pt>
                <c:pt idx="1">
                  <c:v>0.25363509051709998</c:v>
                </c:pt>
                <c:pt idx="2">
                  <c:v>0.13713426287030001</c:v>
                </c:pt>
                <c:pt idx="3">
                  <c:v>0.51830171622120003</c:v>
                </c:pt>
                <c:pt idx="4">
                  <c:v>0.61172886699910001</c:v>
                </c:pt>
                <c:pt idx="5">
                  <c:v>0.2341619253892</c:v>
                </c:pt>
                <c:pt idx="6">
                  <c:v>2.430789582722E-2</c:v>
                </c:pt>
              </c:numCache>
            </c:numRef>
          </c:val>
          <c:smooth val="0"/>
          <c:extLst>
            <c:ext xmlns:c16="http://schemas.microsoft.com/office/drawing/2014/chart" uri="{C3380CC4-5D6E-409C-BE32-E72D297353CC}">
              <c16:uniqueId val="{00000000-E9FE-4835-BD3B-52204E86CFCA}"/>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min val="0"/>
        </c:scaling>
        <c:delete val="1"/>
        <c:axPos val="l"/>
        <c:numFmt formatCode="0%"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86443008616463E-2"/>
          <c:y val="3.6439255299428622E-4"/>
          <c:w val="0.96081348530364274"/>
          <c:h val="0.73219498429411412"/>
        </c:manualLayout>
      </c:layout>
      <c:lineChart>
        <c:grouping val="standard"/>
        <c:varyColors val="0"/>
        <c:ser>
          <c:idx val="0"/>
          <c:order val="0"/>
          <c:tx>
            <c:strRef>
              <c:f>Sheet1!$A$3</c:f>
              <c:strCache>
                <c:ptCount val="1"/>
                <c:pt idx="0">
                  <c:v>Watch free-to-air TV</c:v>
                </c:pt>
              </c:strCache>
            </c:strRef>
          </c:tx>
          <c:spPr>
            <a:ln w="28575" cap="rnd">
              <a:solidFill>
                <a:srgbClr val="FF9847"/>
              </a:solidFill>
              <a:round/>
            </a:ln>
            <a:effectLst/>
          </c:spPr>
          <c:marker>
            <c:symbol val="none"/>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0C1-4FE2-BD44-44A3FC500DE7}"/>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Sheet1!$B$3:$H$3</c:f>
              <c:numCache>
                <c:formatCode>0%\ \ \ \ \ \ \ \ </c:formatCode>
                <c:ptCount val="7"/>
                <c:pt idx="0">
                  <c:v>2.2253743946109999E-2</c:v>
                </c:pt>
                <c:pt idx="1">
                  <c:v>0.1746743687964</c:v>
                </c:pt>
                <c:pt idx="2">
                  <c:v>8.4331940704319999E-2</c:v>
                </c:pt>
                <c:pt idx="3">
                  <c:v>0.3470799345617</c:v>
                </c:pt>
                <c:pt idx="4">
                  <c:v>0.50952467691960002</c:v>
                </c:pt>
                <c:pt idx="5">
                  <c:v>6.6531694231050001E-2</c:v>
                </c:pt>
                <c:pt idx="6">
                  <c:v>0</c:v>
                </c:pt>
              </c:numCache>
            </c:numRef>
          </c:val>
          <c:smooth val="0"/>
          <c:extLst>
            <c:ext xmlns:c16="http://schemas.microsoft.com/office/drawing/2014/chart" uri="{C3380CC4-5D6E-409C-BE32-E72D297353CC}">
              <c16:uniqueId val="{00000001-E0C1-4FE2-BD44-44A3FC500DE7}"/>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min val="0"/>
        </c:scaling>
        <c:delete val="1"/>
        <c:axPos val="l"/>
        <c:numFmt formatCode="0%\ \ \ \ \ \ \ \ "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86443008616463E-2"/>
          <c:y val="2.0122498669843683E-4"/>
          <c:w val="0.96081348530364274"/>
          <c:h val="0.73965618971563196"/>
        </c:manualLayout>
      </c:layout>
      <c:lineChart>
        <c:grouping val="standard"/>
        <c:varyColors val="0"/>
        <c:ser>
          <c:idx val="0"/>
          <c:order val="0"/>
          <c:tx>
            <c:strRef>
              <c:f>Sheet1!$A$4</c:f>
              <c:strCache>
                <c:ptCount val="1"/>
                <c:pt idx="0">
                  <c:v>Watch OnDemand</c:v>
                </c:pt>
              </c:strCache>
            </c:strRef>
          </c:tx>
          <c:spPr>
            <a:ln w="28575" cap="rnd">
              <a:solidFill>
                <a:srgbClr val="FF9847"/>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Sheet1!$B$4:$H$4</c:f>
              <c:numCache>
                <c:formatCode>0%\ \ \ \ \ \ \ \ </c:formatCode>
                <c:ptCount val="7"/>
                <c:pt idx="0">
                  <c:v>7.9622290051069994E-3</c:v>
                </c:pt>
                <c:pt idx="1">
                  <c:v>0.1689709854898</c:v>
                </c:pt>
                <c:pt idx="2">
                  <c:v>0.14521340984459999</c:v>
                </c:pt>
                <c:pt idx="3">
                  <c:v>0.35626573848889997</c:v>
                </c:pt>
                <c:pt idx="4">
                  <c:v>0.44636933357500003</c:v>
                </c:pt>
                <c:pt idx="5">
                  <c:v>8.4333986287239995E-2</c:v>
                </c:pt>
                <c:pt idx="6">
                  <c:v>1.8883998196420001E-2</c:v>
                </c:pt>
              </c:numCache>
            </c:numRef>
          </c:val>
          <c:smooth val="0"/>
          <c:extLst>
            <c:ext xmlns:c16="http://schemas.microsoft.com/office/drawing/2014/chart" uri="{C3380CC4-5D6E-409C-BE32-E72D297353CC}">
              <c16:uniqueId val="{00000000-B54C-49DD-A38B-D1D0B59EBABF}"/>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min val="0"/>
        </c:scaling>
        <c:delete val="1"/>
        <c:axPos val="l"/>
        <c:numFmt formatCode="0%\ \ \ \ \ \ \ \ "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86443008616463E-2"/>
          <c:y val="2.9201611836999822E-2"/>
          <c:w val="0.96081348530364274"/>
          <c:h val="0.71910348752320896"/>
        </c:manualLayout>
      </c:layout>
      <c:lineChart>
        <c:grouping val="standard"/>
        <c:varyColors val="0"/>
        <c:ser>
          <c:idx val="0"/>
          <c:order val="0"/>
          <c:tx>
            <c:strRef>
              <c:f>Sheet1!$A$2</c:f>
              <c:strCache>
                <c:ptCount val="1"/>
                <c:pt idx="0">
                  <c:v>Watch Sky TV</c:v>
                </c:pt>
              </c:strCache>
            </c:strRef>
          </c:tx>
          <c:spPr>
            <a:ln w="28575" cap="rnd">
              <a:solidFill>
                <a:srgbClr val="FF9847"/>
              </a:solidFill>
              <a:round/>
            </a:ln>
            <a:effectLst/>
          </c:spPr>
          <c:marker>
            <c:symbol val="none"/>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5D5-488E-BE69-8DC9C70118A3}"/>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Sheet1!$B$2:$H$2</c:f>
              <c:numCache>
                <c:formatCode>0%\ \ \ \ \ \ \ \ </c:formatCode>
                <c:ptCount val="7"/>
                <c:pt idx="0">
                  <c:v>3.4810163275839998E-3</c:v>
                </c:pt>
                <c:pt idx="1">
                  <c:v>0.21151912182230001</c:v>
                </c:pt>
                <c:pt idx="2">
                  <c:v>0.18839645250629999</c:v>
                </c:pt>
                <c:pt idx="3">
                  <c:v>0.33020436072530002</c:v>
                </c:pt>
                <c:pt idx="4">
                  <c:v>0.44845939972690002</c:v>
                </c:pt>
                <c:pt idx="5">
                  <c:v>0.11394636605239999</c:v>
                </c:pt>
                <c:pt idx="6">
                  <c:v>0</c:v>
                </c:pt>
              </c:numCache>
            </c:numRef>
          </c:val>
          <c:smooth val="0"/>
          <c:extLst>
            <c:ext xmlns:c16="http://schemas.microsoft.com/office/drawing/2014/chart" uri="{C3380CC4-5D6E-409C-BE32-E72D297353CC}">
              <c16:uniqueId val="{00000001-15D5-488E-BE69-8DC9C70118A3}"/>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min val="0"/>
        </c:scaling>
        <c:delete val="1"/>
        <c:axPos val="l"/>
        <c:numFmt formatCode="0%\ \ \ \ \ \ \ \ "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9325734817861E-2"/>
          <c:y val="0"/>
          <c:w val="0.96081348530364274"/>
          <c:h val="0.78501145339492084"/>
        </c:manualLayout>
      </c:layout>
      <c:lineChart>
        <c:grouping val="standard"/>
        <c:varyColors val="0"/>
        <c:ser>
          <c:idx val="0"/>
          <c:order val="0"/>
          <c:tx>
            <c:strRef>
              <c:f>Sheet1!$A$5</c:f>
              <c:strCache>
                <c:ptCount val="1"/>
                <c:pt idx="0">
                  <c:v>Social media</c:v>
                </c:pt>
              </c:strCache>
            </c:strRef>
          </c:tx>
          <c:spPr>
            <a:ln w="28575" cap="rnd">
              <a:solidFill>
                <a:srgbClr val="8E44A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Sheet1!$B$5:$H$5</c:f>
              <c:numCache>
                <c:formatCode>0%\ \ \ \ \ \ \ \ </c:formatCode>
                <c:ptCount val="7"/>
                <c:pt idx="0">
                  <c:v>1.299733554268E-2</c:v>
                </c:pt>
                <c:pt idx="1">
                  <c:v>0.19872825097220001</c:v>
                </c:pt>
                <c:pt idx="2">
                  <c:v>0.20106598771959999</c:v>
                </c:pt>
                <c:pt idx="3">
                  <c:v>0.44511868077220001</c:v>
                </c:pt>
                <c:pt idx="4">
                  <c:v>0.53580851771610005</c:v>
                </c:pt>
                <c:pt idx="5">
                  <c:v>0.25355898892360001</c:v>
                </c:pt>
                <c:pt idx="6">
                  <c:v>4.7644843696230003E-2</c:v>
                </c:pt>
              </c:numCache>
            </c:numRef>
          </c:val>
          <c:smooth val="0"/>
          <c:extLst>
            <c:ext xmlns:c16="http://schemas.microsoft.com/office/drawing/2014/chart" uri="{C3380CC4-5D6E-409C-BE32-E72D297353CC}">
              <c16:uniqueId val="{00000000-EC38-4B45-8410-84EA13D1527A}"/>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min val="0"/>
        </c:scaling>
        <c:delete val="1"/>
        <c:axPos val="l"/>
        <c:numFmt formatCode="0%\ \ \ \ \ \ \ \ "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86443008616463E-2"/>
          <c:y val="3.6439255299428622E-4"/>
          <c:w val="0.96081348530364274"/>
          <c:h val="0.73219498429411412"/>
        </c:manualLayout>
      </c:layout>
      <c:lineChart>
        <c:grouping val="standard"/>
        <c:varyColors val="0"/>
        <c:ser>
          <c:idx val="0"/>
          <c:order val="0"/>
          <c:tx>
            <c:strRef>
              <c:f>Sheet1!$A$3</c:f>
              <c:strCache>
                <c:ptCount val="1"/>
                <c:pt idx="0">
                  <c:v>Watch on oversease service</c:v>
                </c:pt>
              </c:strCache>
            </c:strRef>
          </c:tx>
          <c:spPr>
            <a:ln w="28575" cap="rnd">
              <a:solidFill>
                <a:srgbClr val="FF9847"/>
              </a:solidFill>
              <a:round/>
            </a:ln>
            <a:effectLst/>
          </c:spPr>
          <c:marker>
            <c:symbol val="none"/>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604-45D4-A03B-AE07B6A65BA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Sheet1!$B$3:$H$3</c:f>
              <c:numCache>
                <c:formatCode>0%\ \ \ \ \ \ \ \ </c:formatCode>
                <c:ptCount val="7"/>
                <c:pt idx="0">
                  <c:v>0.01</c:v>
                </c:pt>
                <c:pt idx="1">
                  <c:v>0.21</c:v>
                </c:pt>
                <c:pt idx="2">
                  <c:v>0.15</c:v>
                </c:pt>
                <c:pt idx="3">
                  <c:v>0.46</c:v>
                </c:pt>
                <c:pt idx="4">
                  <c:v>0.45</c:v>
                </c:pt>
                <c:pt idx="5">
                  <c:v>0.11</c:v>
                </c:pt>
                <c:pt idx="6">
                  <c:v>0.02</c:v>
                </c:pt>
              </c:numCache>
            </c:numRef>
          </c:val>
          <c:smooth val="0"/>
          <c:extLst>
            <c:ext xmlns:c16="http://schemas.microsoft.com/office/drawing/2014/chart" uri="{C3380CC4-5D6E-409C-BE32-E72D297353CC}">
              <c16:uniqueId val="{00000001-A604-45D4-A03B-AE07B6A65BAF}"/>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min val="0"/>
        </c:scaling>
        <c:delete val="1"/>
        <c:axPos val="l"/>
        <c:numFmt formatCode="0%\ \ \ \ \ \ \ \ "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9325734817861E-2"/>
          <c:y val="3.7034781279512187E-2"/>
          <c:w val="0.96081348530364274"/>
          <c:h val="0.71225402499888557"/>
        </c:manualLayout>
      </c:layout>
      <c:lineChart>
        <c:grouping val="standard"/>
        <c:varyColors val="0"/>
        <c:ser>
          <c:idx val="0"/>
          <c:order val="0"/>
          <c:tx>
            <c:strRef>
              <c:f>Sheet1!$A$13</c:f>
              <c:strCache>
                <c:ptCount val="1"/>
                <c:pt idx="0">
                  <c:v>Listen to music online using a website or streaming service</c:v>
                </c:pt>
              </c:strCache>
            </c:strRef>
          </c:tx>
          <c:spPr>
            <a:ln w="28575" cap="rnd">
              <a:solidFill>
                <a:schemeClr val="accent5"/>
              </a:solidFill>
              <a:round/>
            </a:ln>
            <a:effectLst/>
          </c:spPr>
          <c:marker>
            <c:symbol val="none"/>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Sheet1!$B$13:$H$13</c:f>
              <c:numCache>
                <c:formatCode>0%\ \ \ \ \ \ \ \ </c:formatCode>
                <c:ptCount val="7"/>
                <c:pt idx="0">
                  <c:v>5.110158319903E-2</c:v>
                </c:pt>
                <c:pt idx="1">
                  <c:v>0.25661529026180002</c:v>
                </c:pt>
                <c:pt idx="2">
                  <c:v>0.22614458607810001</c:v>
                </c:pt>
                <c:pt idx="3">
                  <c:v>0.4433516111627</c:v>
                </c:pt>
                <c:pt idx="4">
                  <c:v>0.33872910378429999</c:v>
                </c:pt>
                <c:pt idx="5">
                  <c:v>0.20728478840180001</c:v>
                </c:pt>
                <c:pt idx="6">
                  <c:v>7.2027159781969996E-2</c:v>
                </c:pt>
              </c:numCache>
            </c:numRef>
          </c:val>
          <c:smooth val="0"/>
          <c:extLst>
            <c:ext xmlns:c16="http://schemas.microsoft.com/office/drawing/2014/chart" uri="{C3380CC4-5D6E-409C-BE32-E72D297353CC}">
              <c16:uniqueId val="{00000000-D23B-4C56-9438-AC04044BD5BD}"/>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scaling>
        <c:delete val="1"/>
        <c:axPos val="l"/>
        <c:numFmt formatCode="0%\ \ \ \ \ \ \ \ "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86443008616463E-2"/>
          <c:y val="2.9201611836999822E-2"/>
          <c:w val="0.96081348530364274"/>
          <c:h val="0.71910348752320896"/>
        </c:manualLayout>
      </c:layout>
      <c:lineChart>
        <c:grouping val="standard"/>
        <c:varyColors val="0"/>
        <c:ser>
          <c:idx val="0"/>
          <c:order val="0"/>
          <c:tx>
            <c:strRef>
              <c:f>Sheet1!$A$10</c:f>
              <c:strCache>
                <c:ptCount val="1"/>
                <c:pt idx="0">
                  <c:v>Listen to a NZ radio station broadcast on radio</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Sheet1!$B$10:$H$10</c:f>
              <c:numCache>
                <c:formatCode>0%\ \ \ \ \ \ \ \ </c:formatCode>
                <c:ptCount val="7"/>
                <c:pt idx="0">
                  <c:v>7.6820193092080004E-3</c:v>
                </c:pt>
                <c:pt idx="1">
                  <c:v>0.4886655006108</c:v>
                </c:pt>
                <c:pt idx="2">
                  <c:v>0.19272179934600001</c:v>
                </c:pt>
                <c:pt idx="3">
                  <c:v>0.44706254453889999</c:v>
                </c:pt>
                <c:pt idx="4">
                  <c:v>0.10064754743779999</c:v>
                </c:pt>
                <c:pt idx="5">
                  <c:v>1.8586416042040001E-2</c:v>
                </c:pt>
                <c:pt idx="6">
                  <c:v>0</c:v>
                </c:pt>
              </c:numCache>
            </c:numRef>
          </c:val>
          <c:smooth val="0"/>
          <c:extLst>
            <c:ext xmlns:c16="http://schemas.microsoft.com/office/drawing/2014/chart" uri="{C3380CC4-5D6E-409C-BE32-E72D297353CC}">
              <c16:uniqueId val="{00000000-7858-466C-9962-7FEA75168E22}"/>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min val="0"/>
        </c:scaling>
        <c:delete val="1"/>
        <c:axPos val="l"/>
        <c:numFmt formatCode="0%\ \ \ \ \ \ \ \ "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86443008616463E-2"/>
          <c:y val="2.0122498669843683E-4"/>
          <c:w val="0.96081348530364274"/>
          <c:h val="0.74621213489967075"/>
        </c:manualLayout>
      </c:layout>
      <c:lineChart>
        <c:grouping val="standard"/>
        <c:varyColors val="0"/>
        <c:ser>
          <c:idx val="0"/>
          <c:order val="0"/>
          <c:tx>
            <c:strRef>
              <c:f>Sheet1!$A$15</c:f>
              <c:strCache>
                <c:ptCount val="1"/>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0">
                <a:spAutoFit/>
              </a:bodyPr>
              <a:lstStyle/>
              <a:p>
                <a:pPr algn="ctr">
                  <a:defRPr lang="en-NZ"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Sheet1!$B$15:$H$15</c:f>
              <c:numCache>
                <c:formatCode>0%\ \ \ \ \ \ \ \ </c:formatCode>
                <c:ptCount val="7"/>
                <c:pt idx="0">
                  <c:v>0</c:v>
                </c:pt>
                <c:pt idx="1">
                  <c:v>9.9760711118719994E-2</c:v>
                </c:pt>
                <c:pt idx="2">
                  <c:v>0.1042273253559</c:v>
                </c:pt>
                <c:pt idx="3">
                  <c:v>0.2688613800936</c:v>
                </c:pt>
                <c:pt idx="4">
                  <c:v>0.53416073039019996</c:v>
                </c:pt>
                <c:pt idx="5">
                  <c:v>0.14564133424699999</c:v>
                </c:pt>
                <c:pt idx="6">
                  <c:v>0</c:v>
                </c:pt>
              </c:numCache>
            </c:numRef>
          </c:val>
          <c:smooth val="0"/>
          <c:extLst>
            <c:ext xmlns:c16="http://schemas.microsoft.com/office/drawing/2014/chart" uri="{C3380CC4-5D6E-409C-BE32-E72D297353CC}">
              <c16:uniqueId val="{00000000-5494-4ECA-8273-340858904A44}"/>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min val="0"/>
        </c:scaling>
        <c:delete val="1"/>
        <c:axPos val="l"/>
        <c:numFmt formatCode="0%\ \ \ \ \ \ \ \ "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986443008616463E-2"/>
          <c:y val="2.0122498669843683E-4"/>
          <c:w val="0.96081348530364274"/>
          <c:h val="0.74621213489967075"/>
        </c:manualLayout>
      </c:layout>
      <c:lineChart>
        <c:grouping val="standard"/>
        <c:varyColors val="0"/>
        <c:ser>
          <c:idx val="0"/>
          <c:order val="0"/>
          <c:tx>
            <c:strRef>
              <c:f>Sheet1!$A$15</c:f>
              <c:strCache>
                <c:ptCount val="1"/>
              </c:strCache>
            </c:strRef>
          </c:tx>
          <c:spPr>
            <a:ln w="28575" cap="rnd">
              <a:solidFill>
                <a:srgbClr val="557DBE"/>
              </a:solidFill>
              <a:round/>
            </a:ln>
            <a:effectLst/>
          </c:spPr>
          <c:marker>
            <c:symbol val="none"/>
          </c:marker>
          <c:dLbls>
            <c:spPr>
              <a:noFill/>
              <a:ln>
                <a:noFill/>
              </a:ln>
              <a:effectLst/>
            </c:spPr>
            <c:txPr>
              <a:bodyPr rot="0" spcFirstLastPara="1" vertOverflow="ellipsis" vert="horz" wrap="square" lIns="38100" tIns="19050" rIns="38100" bIns="19050" anchor="ctr" anchorCtr="0">
                <a:spAutoFit/>
              </a:bodyPr>
              <a:lstStyle/>
              <a:p>
                <a:pPr algn="ctr">
                  <a:defRPr lang="en-NZ"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7"/>
                <c:pt idx="0">
                  <c:v>Before
6am</c:v>
                </c:pt>
                <c:pt idx="1">
                  <c:v>6am to
9am</c:v>
                </c:pt>
                <c:pt idx="2">
                  <c:v>9am to
3pm</c:v>
                </c:pt>
                <c:pt idx="3">
                  <c:v>3pm to
6pm</c:v>
                </c:pt>
                <c:pt idx="4">
                  <c:v>6pm to 8.30pm</c:v>
                </c:pt>
                <c:pt idx="5">
                  <c:v>8.30pm to 10.30pm</c:v>
                </c:pt>
                <c:pt idx="6">
                  <c:v>After 10.30pm</c:v>
                </c:pt>
              </c:strCache>
            </c:strRef>
          </c:cat>
          <c:val>
            <c:numRef>
              <c:f>Sheet1!$B$15:$H$15</c:f>
              <c:numCache>
                <c:formatCode>0%\ \ \ \ \ \ \ \ </c:formatCode>
                <c:ptCount val="7"/>
                <c:pt idx="0">
                  <c:v>2.0313666751670002E-2</c:v>
                </c:pt>
                <c:pt idx="1">
                  <c:v>0.114153064777</c:v>
                </c:pt>
                <c:pt idx="2">
                  <c:v>0.181053312449</c:v>
                </c:pt>
                <c:pt idx="3">
                  <c:v>0.51956366871890003</c:v>
                </c:pt>
                <c:pt idx="4">
                  <c:v>0.44505637495349998</c:v>
                </c:pt>
                <c:pt idx="5">
                  <c:v>0.141397704688</c:v>
                </c:pt>
                <c:pt idx="6">
                  <c:v>2.7763374610489999E-2</c:v>
                </c:pt>
              </c:numCache>
            </c:numRef>
          </c:val>
          <c:smooth val="0"/>
          <c:extLst>
            <c:ext xmlns:c16="http://schemas.microsoft.com/office/drawing/2014/chart" uri="{C3380CC4-5D6E-409C-BE32-E72D297353CC}">
              <c16:uniqueId val="{00000000-34CE-466E-A251-51EFA4EB78FC}"/>
            </c:ext>
          </c:extLst>
        </c:ser>
        <c:dLbls>
          <c:showLegendKey val="0"/>
          <c:showVal val="0"/>
          <c:showCatName val="0"/>
          <c:showSerName val="0"/>
          <c:showPercent val="0"/>
          <c:showBubbleSize val="0"/>
        </c:dLbls>
        <c:smooth val="0"/>
        <c:axId val="1380665360"/>
        <c:axId val="1380658144"/>
      </c:lineChart>
      <c:catAx>
        <c:axId val="1380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0658144"/>
        <c:crosses val="autoZero"/>
        <c:auto val="1"/>
        <c:lblAlgn val="ctr"/>
        <c:lblOffset val="100"/>
        <c:noMultiLvlLbl val="0"/>
      </c:catAx>
      <c:valAx>
        <c:axId val="1380658144"/>
        <c:scaling>
          <c:orientation val="minMax"/>
          <c:max val="0.70000000000000007"/>
          <c:min val="0"/>
        </c:scaling>
        <c:delete val="1"/>
        <c:axPos val="l"/>
        <c:numFmt formatCode="0%\ \ \ \ \ \ \ \ " sourceLinked="1"/>
        <c:majorTickMark val="out"/>
        <c:minorTickMark val="none"/>
        <c:tickLblPos val="nextTo"/>
        <c:crossAx val="1380665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7504648068339977E-2"/>
          <c:w val="1"/>
          <c:h val="0.89790139640428313"/>
        </c:manualLayout>
      </c:layout>
      <c:bubbleChart>
        <c:varyColors val="0"/>
        <c:ser>
          <c:idx val="0"/>
          <c:order val="0"/>
          <c:tx>
            <c:strRef>
              <c:f>Sheet1!$B$1</c:f>
              <c:strCache>
                <c:ptCount val="1"/>
                <c:pt idx="0">
                  <c:v>Y-Values</c:v>
                </c:pt>
              </c:strCache>
            </c:strRef>
          </c:tx>
          <c:spPr>
            <a:solidFill>
              <a:srgbClr val="FF9847"/>
            </a:solidFill>
            <a:ln w="25400">
              <a:solidFill>
                <a:srgbClr val="FF9847"/>
              </a:solidFill>
            </a:ln>
            <a:effectLst/>
          </c:spPr>
          <c:invertIfNegative val="0"/>
          <c:dPt>
            <c:idx val="0"/>
            <c:invertIfNegative val="0"/>
            <c:bubble3D val="0"/>
            <c:extLst>
              <c:ext xmlns:c16="http://schemas.microsoft.com/office/drawing/2014/chart" uri="{C3380CC4-5D6E-409C-BE32-E72D297353CC}">
                <c16:uniqueId val="{00000001-6B89-403C-9576-0545261D68A1}"/>
              </c:ext>
            </c:extLst>
          </c:dPt>
          <c:dPt>
            <c:idx val="1"/>
            <c:invertIfNegative val="0"/>
            <c:bubble3D val="0"/>
            <c:extLst>
              <c:ext xmlns:c16="http://schemas.microsoft.com/office/drawing/2014/chart" uri="{C3380CC4-5D6E-409C-BE32-E72D297353CC}">
                <c16:uniqueId val="{00000003-6B89-403C-9576-0545261D68A1}"/>
              </c:ext>
            </c:extLst>
          </c:dPt>
          <c:dPt>
            <c:idx val="2"/>
            <c:invertIfNegative val="0"/>
            <c:bubble3D val="0"/>
            <c:extLst>
              <c:ext xmlns:c16="http://schemas.microsoft.com/office/drawing/2014/chart" uri="{C3380CC4-5D6E-409C-BE32-E72D297353CC}">
                <c16:uniqueId val="{00000005-6B89-403C-9576-0545261D68A1}"/>
              </c:ext>
            </c:extLst>
          </c:dPt>
          <c:dPt>
            <c:idx val="3"/>
            <c:invertIfNegative val="0"/>
            <c:bubble3D val="0"/>
            <c:extLst>
              <c:ext xmlns:c16="http://schemas.microsoft.com/office/drawing/2014/chart" uri="{C3380CC4-5D6E-409C-BE32-E72D297353CC}">
                <c16:uniqueId val="{00000007-6B89-403C-9576-0545261D68A1}"/>
              </c:ext>
            </c:extLst>
          </c:dPt>
          <c:dPt>
            <c:idx val="4"/>
            <c:invertIfNegative val="0"/>
            <c:bubble3D val="0"/>
            <c:extLst>
              <c:ext xmlns:c16="http://schemas.microsoft.com/office/drawing/2014/chart" uri="{C3380CC4-5D6E-409C-BE32-E72D297353CC}">
                <c16:uniqueId val="{00000009-6B89-403C-9576-0545261D68A1}"/>
              </c:ext>
            </c:extLst>
          </c:dPt>
          <c:dPt>
            <c:idx val="6"/>
            <c:invertIfNegative val="0"/>
            <c:bubble3D val="0"/>
            <c:spPr>
              <a:solidFill>
                <a:srgbClr val="64C8BF"/>
              </a:solidFill>
              <a:ln w="25400">
                <a:solidFill>
                  <a:srgbClr val="64C8BF"/>
                </a:solidFill>
              </a:ln>
              <a:effectLst/>
            </c:spPr>
            <c:extLst>
              <c:ext xmlns:c16="http://schemas.microsoft.com/office/drawing/2014/chart" uri="{C3380CC4-5D6E-409C-BE32-E72D297353CC}">
                <c16:uniqueId val="{0000000B-6B89-403C-9576-0545261D68A1}"/>
              </c:ext>
            </c:extLst>
          </c:dPt>
          <c:dPt>
            <c:idx val="7"/>
            <c:invertIfNegative val="0"/>
            <c:bubble3D val="0"/>
            <c:spPr>
              <a:solidFill>
                <a:srgbClr val="64C8BF"/>
              </a:solidFill>
              <a:ln w="25400">
                <a:solidFill>
                  <a:srgbClr val="64C8BF"/>
                </a:solidFill>
              </a:ln>
              <a:effectLst/>
            </c:spPr>
            <c:extLst>
              <c:ext xmlns:c16="http://schemas.microsoft.com/office/drawing/2014/chart" uri="{C3380CC4-5D6E-409C-BE32-E72D297353CC}">
                <c16:uniqueId val="{0000000D-6B89-403C-9576-0545261D68A1}"/>
              </c:ext>
            </c:extLst>
          </c:dPt>
          <c:dPt>
            <c:idx val="8"/>
            <c:invertIfNegative val="0"/>
            <c:bubble3D val="0"/>
            <c:spPr>
              <a:solidFill>
                <a:srgbClr val="64C8BF"/>
              </a:solidFill>
              <a:ln w="25400">
                <a:solidFill>
                  <a:srgbClr val="64C8BF"/>
                </a:solidFill>
              </a:ln>
              <a:effectLst/>
            </c:spPr>
            <c:extLst>
              <c:ext xmlns:c16="http://schemas.microsoft.com/office/drawing/2014/chart" uri="{C3380CC4-5D6E-409C-BE32-E72D297353CC}">
                <c16:uniqueId val="{0000000F-6B89-403C-9576-0545261D68A1}"/>
              </c:ext>
            </c:extLst>
          </c:dPt>
          <c:dPt>
            <c:idx val="12"/>
            <c:invertIfNegative val="0"/>
            <c:bubble3D val="0"/>
            <c:spPr>
              <a:solidFill>
                <a:srgbClr val="9C9090"/>
              </a:solidFill>
              <a:ln w="25400">
                <a:solidFill>
                  <a:srgbClr val="9C9090"/>
                </a:solidFill>
              </a:ln>
              <a:effectLst/>
            </c:spPr>
            <c:extLst>
              <c:ext xmlns:c16="http://schemas.microsoft.com/office/drawing/2014/chart" uri="{C3380CC4-5D6E-409C-BE32-E72D297353CC}">
                <c16:uniqueId val="{00000011-6B89-403C-9576-0545261D68A1}"/>
              </c:ext>
            </c:extLst>
          </c:dPt>
          <c:dPt>
            <c:idx val="13"/>
            <c:invertIfNegative val="0"/>
            <c:bubble3D val="0"/>
            <c:spPr>
              <a:solidFill>
                <a:srgbClr val="9C9090"/>
              </a:solidFill>
              <a:ln w="25400">
                <a:solidFill>
                  <a:srgbClr val="9C9090"/>
                </a:solidFill>
              </a:ln>
              <a:effectLst/>
            </c:spPr>
            <c:extLst>
              <c:ext xmlns:c16="http://schemas.microsoft.com/office/drawing/2014/chart" uri="{C3380CC4-5D6E-409C-BE32-E72D297353CC}">
                <c16:uniqueId val="{00000013-6B89-403C-9576-0545261D68A1}"/>
              </c:ext>
            </c:extLst>
          </c:dPt>
          <c:dPt>
            <c:idx val="14"/>
            <c:invertIfNegative val="0"/>
            <c:bubble3D val="0"/>
            <c:spPr>
              <a:solidFill>
                <a:srgbClr val="9C9090"/>
              </a:solidFill>
              <a:ln w="25400">
                <a:solidFill>
                  <a:srgbClr val="9C9090"/>
                </a:solidFill>
              </a:ln>
              <a:effectLst/>
            </c:spPr>
            <c:extLst>
              <c:ext xmlns:c16="http://schemas.microsoft.com/office/drawing/2014/chart" uri="{C3380CC4-5D6E-409C-BE32-E72D297353CC}">
                <c16:uniqueId val="{00000015-6B89-403C-9576-0545261D68A1}"/>
              </c:ext>
            </c:extLst>
          </c:dPt>
          <c:dPt>
            <c:idx val="15"/>
            <c:invertIfNegative val="0"/>
            <c:bubble3D val="0"/>
            <c:spPr>
              <a:solidFill>
                <a:srgbClr val="9C9090"/>
              </a:solidFill>
              <a:ln w="25400">
                <a:solidFill>
                  <a:srgbClr val="9C9090"/>
                </a:solidFill>
              </a:ln>
              <a:effectLst/>
            </c:spPr>
            <c:extLst>
              <c:ext xmlns:c16="http://schemas.microsoft.com/office/drawing/2014/chart" uri="{C3380CC4-5D6E-409C-BE32-E72D297353CC}">
                <c16:uniqueId val="{00000017-6B89-403C-9576-0545261D68A1}"/>
              </c:ext>
            </c:extLst>
          </c:dPt>
          <c:dPt>
            <c:idx val="16"/>
            <c:invertIfNegative val="0"/>
            <c:bubble3D val="0"/>
            <c:spPr>
              <a:solidFill>
                <a:srgbClr val="9C9090"/>
              </a:solidFill>
              <a:ln w="25400">
                <a:solidFill>
                  <a:srgbClr val="9C9090"/>
                </a:solidFill>
              </a:ln>
              <a:effectLst/>
            </c:spPr>
            <c:extLst>
              <c:ext xmlns:c16="http://schemas.microsoft.com/office/drawing/2014/chart" uri="{C3380CC4-5D6E-409C-BE32-E72D297353CC}">
                <c16:uniqueId val="{00000019-6B89-403C-9576-0545261D68A1}"/>
              </c:ext>
            </c:extLst>
          </c:dPt>
          <c:dPt>
            <c:idx val="17"/>
            <c:invertIfNegative val="0"/>
            <c:bubble3D val="0"/>
            <c:extLst>
              <c:ext xmlns:c16="http://schemas.microsoft.com/office/drawing/2014/chart" uri="{C3380CC4-5D6E-409C-BE32-E72D297353CC}">
                <c16:uniqueId val="{0000001B-6B89-403C-9576-0545261D68A1}"/>
              </c:ext>
            </c:extLst>
          </c:dPt>
          <c:dLbls>
            <c:dLbl>
              <c:idx val="0"/>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18806836-2D70-42FF-AABE-88B3F9139DFC}" type="CELLRANGE">
                      <a:rPr lang="en-US" dirty="0">
                        <a:solidFill>
                          <a:schemeClr val="bg1"/>
                        </a:solidFill>
                      </a:rPr>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01-6B89-403C-9576-0545261D68A1}"/>
                </c:ext>
              </c:extLst>
            </c:dLbl>
            <c:dLbl>
              <c:idx val="1"/>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4DA939E5-AEEC-4CF1-9AA2-FA8A81EAC0AD}" type="CELLRANGE">
                      <a:rPr lang="en-US" dirty="0"/>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03-6B89-403C-9576-0545261D68A1}"/>
                </c:ext>
              </c:extLst>
            </c:dLbl>
            <c:dLbl>
              <c:idx val="2"/>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763EE8D9-61B7-4F23-9B1B-62DDEFB2E22F}"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5-6B89-403C-9576-0545261D68A1}"/>
                </c:ext>
              </c:extLst>
            </c:dLbl>
            <c:dLbl>
              <c:idx val="3"/>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E2F56851-FA38-4A7C-90DB-9C4F5A579EC5}"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7-6B89-403C-9576-0545261D68A1}"/>
                </c:ext>
              </c:extLst>
            </c:dLbl>
            <c:dLbl>
              <c:idx val="4"/>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AB4FC183-E716-4389-B8CD-C2C4C0D1AF4D}"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9-6B89-403C-9576-0545261D68A1}"/>
                </c:ext>
              </c:extLst>
            </c:dLbl>
            <c:dLbl>
              <c:idx val="5"/>
              <c:tx>
                <c:rich>
                  <a:bodyPr/>
                  <a:lstStyle/>
                  <a:p>
                    <a:fld id="{80BB71AE-6A83-4E33-8362-5F61F2CB586E}" type="CELLRANGE">
                      <a:rPr lang="en-US"/>
                      <a:pPr/>
                      <a:t>[CELLRANGE]</a:t>
                    </a:fld>
                    <a:endParaRPr lang="en-NZ"/>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6B89-403C-9576-0545261D68A1}"/>
                </c:ext>
              </c:extLst>
            </c:dLbl>
            <c:dLbl>
              <c:idx val="6"/>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D5DB15C1-8E7B-4DB0-9F34-3E83062670B0}"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B-6B89-403C-9576-0545261D68A1}"/>
                </c:ext>
              </c:extLst>
            </c:dLbl>
            <c:dLbl>
              <c:idx val="7"/>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D06726EF-6889-4A7C-A435-55766FEF1C32}"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D-6B89-403C-9576-0545261D68A1}"/>
                </c:ext>
              </c:extLst>
            </c:dLbl>
            <c:dLbl>
              <c:idx val="8"/>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0E2625CC-3397-4E6B-8D77-BB2D57C74CF5}"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F-6B89-403C-9576-0545261D68A1}"/>
                </c:ext>
              </c:extLst>
            </c:dLbl>
            <c:dLbl>
              <c:idx val="9"/>
              <c:tx>
                <c:rich>
                  <a:bodyPr/>
                  <a:lstStyle/>
                  <a:p>
                    <a:fld id="{1C92B7B5-DF3D-4424-8399-251FA437D8F7}" type="CELLRANGE">
                      <a:rPr lang="en-US"/>
                      <a:pPr/>
                      <a:t>[CELLRANGE]</a:t>
                    </a:fld>
                    <a:endParaRPr lang="en-NZ"/>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6B89-403C-9576-0545261D68A1}"/>
                </c:ext>
              </c:extLst>
            </c:dLbl>
            <c:dLbl>
              <c:idx val="10"/>
              <c:tx>
                <c:rich>
                  <a:bodyPr/>
                  <a:lstStyle/>
                  <a:p>
                    <a:fld id="{11F79FDA-26E6-40BE-B914-CF7B03A8AE6B}" type="CELLRANGE">
                      <a:rPr lang="en-US"/>
                      <a:pPr/>
                      <a:t>[CELLRANGE]</a:t>
                    </a:fld>
                    <a:endParaRPr lang="en-NZ"/>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6B89-403C-9576-0545261D68A1}"/>
                </c:ext>
              </c:extLst>
            </c:dLbl>
            <c:dLbl>
              <c:idx val="11"/>
              <c:tx>
                <c:rich>
                  <a:bodyPr/>
                  <a:lstStyle/>
                  <a:p>
                    <a:fld id="{23C41E3D-0306-4C1E-A81C-B83AE8427854}" type="CELLRANGE">
                      <a:rPr lang="en-US"/>
                      <a:pPr/>
                      <a:t>[CELLRANGE]</a:t>
                    </a:fld>
                    <a:endParaRPr lang="en-NZ"/>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6B89-403C-9576-0545261D68A1}"/>
                </c:ext>
              </c:extLst>
            </c:dLbl>
            <c:dLbl>
              <c:idx val="12"/>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0F0271BD-E215-45F6-A1A4-3DFCF5D6F552}"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1-6B89-403C-9576-0545261D68A1}"/>
                </c:ext>
              </c:extLst>
            </c:dLbl>
            <c:dLbl>
              <c:idx val="13"/>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D1EDC65F-B834-4154-91AC-08BF16682FB6}"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3-6B89-403C-9576-0545261D68A1}"/>
                </c:ext>
              </c:extLst>
            </c:dLbl>
            <c:dLbl>
              <c:idx val="14"/>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658BD87D-D5D1-47EF-8856-14CDCF09C53F}"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5-6B89-403C-9576-0545261D68A1}"/>
                </c:ext>
              </c:extLst>
            </c:dLbl>
            <c:dLbl>
              <c:idx val="15"/>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72252424-BB27-4CB2-94D1-7E92EBA6C0A1}"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7-6B89-403C-9576-0545261D68A1}"/>
                </c:ext>
              </c:extLst>
            </c:dLbl>
            <c:dLbl>
              <c:idx val="16"/>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33A658B8-42F1-4570-B7FB-3284D069F757}"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9-6B89-403C-9576-0545261D68A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Sheet1!$A$2:$A$18</c:f>
              <c:numCache>
                <c:formatCode>General</c:formatCode>
                <c:ptCount val="17"/>
                <c:pt idx="0">
                  <c:v>1</c:v>
                </c:pt>
                <c:pt idx="1">
                  <c:v>2</c:v>
                </c:pt>
                <c:pt idx="2">
                  <c:v>3</c:v>
                </c:pt>
                <c:pt idx="3">
                  <c:v>4</c:v>
                </c:pt>
                <c:pt idx="4">
                  <c:v>5</c:v>
                </c:pt>
                <c:pt idx="5">
                  <c:v>6</c:v>
                </c:pt>
                <c:pt idx="6">
                  <c:v>1</c:v>
                </c:pt>
                <c:pt idx="7">
                  <c:v>2</c:v>
                </c:pt>
                <c:pt idx="8">
                  <c:v>3</c:v>
                </c:pt>
                <c:pt idx="9">
                  <c:v>4</c:v>
                </c:pt>
                <c:pt idx="10">
                  <c:v>5</c:v>
                </c:pt>
                <c:pt idx="11">
                  <c:v>6</c:v>
                </c:pt>
                <c:pt idx="12">
                  <c:v>1</c:v>
                </c:pt>
                <c:pt idx="13">
                  <c:v>2</c:v>
                </c:pt>
                <c:pt idx="14">
                  <c:v>3</c:v>
                </c:pt>
                <c:pt idx="15">
                  <c:v>4</c:v>
                </c:pt>
                <c:pt idx="16">
                  <c:v>5</c:v>
                </c:pt>
              </c:numCache>
            </c:numRef>
          </c:xVal>
          <c:yVal>
            <c:numRef>
              <c:f>Sheet1!$B$2:$B$18</c:f>
              <c:numCache>
                <c:formatCode>General</c:formatCode>
                <c:ptCount val="17"/>
                <c:pt idx="0">
                  <c:v>5</c:v>
                </c:pt>
                <c:pt idx="1">
                  <c:v>5</c:v>
                </c:pt>
                <c:pt idx="2">
                  <c:v>5</c:v>
                </c:pt>
                <c:pt idx="3">
                  <c:v>5</c:v>
                </c:pt>
                <c:pt idx="4">
                  <c:v>5</c:v>
                </c:pt>
                <c:pt idx="5">
                  <c:v>5</c:v>
                </c:pt>
                <c:pt idx="6">
                  <c:v>3</c:v>
                </c:pt>
                <c:pt idx="7">
                  <c:v>3</c:v>
                </c:pt>
                <c:pt idx="8">
                  <c:v>3</c:v>
                </c:pt>
                <c:pt idx="9">
                  <c:v>3</c:v>
                </c:pt>
                <c:pt idx="10">
                  <c:v>3</c:v>
                </c:pt>
                <c:pt idx="11">
                  <c:v>3</c:v>
                </c:pt>
                <c:pt idx="12">
                  <c:v>1</c:v>
                </c:pt>
                <c:pt idx="13">
                  <c:v>1</c:v>
                </c:pt>
                <c:pt idx="14">
                  <c:v>1</c:v>
                </c:pt>
                <c:pt idx="15">
                  <c:v>1</c:v>
                </c:pt>
                <c:pt idx="16">
                  <c:v>1</c:v>
                </c:pt>
              </c:numCache>
            </c:numRef>
          </c:yVal>
          <c:bubbleSize>
            <c:numRef>
              <c:f>Sheet1!$C$2:$C$18</c:f>
              <c:numCache>
                <c:formatCode>General</c:formatCode>
                <c:ptCount val="17"/>
                <c:pt idx="0">
                  <c:v>71</c:v>
                </c:pt>
                <c:pt idx="1">
                  <c:v>50</c:v>
                </c:pt>
                <c:pt idx="2">
                  <c:v>43</c:v>
                </c:pt>
                <c:pt idx="3">
                  <c:v>51</c:v>
                </c:pt>
                <c:pt idx="4">
                  <c:v>50</c:v>
                </c:pt>
                <c:pt idx="6">
                  <c:v>66</c:v>
                </c:pt>
                <c:pt idx="7">
                  <c:v>71</c:v>
                </c:pt>
                <c:pt idx="8">
                  <c:v>55</c:v>
                </c:pt>
                <c:pt idx="9">
                  <c:v>0</c:v>
                </c:pt>
                <c:pt idx="10">
                  <c:v>0</c:v>
                </c:pt>
                <c:pt idx="11">
                  <c:v>0</c:v>
                </c:pt>
                <c:pt idx="12">
                  <c:v>68</c:v>
                </c:pt>
                <c:pt idx="13">
                  <c:v>44</c:v>
                </c:pt>
                <c:pt idx="14">
                  <c:v>53</c:v>
                </c:pt>
                <c:pt idx="15">
                  <c:v>63</c:v>
                </c:pt>
                <c:pt idx="16">
                  <c:v>46</c:v>
                </c:pt>
              </c:numCache>
            </c:numRef>
          </c:bubbleSize>
          <c:bubble3D val="0"/>
          <c:extLst>
            <c:ext xmlns:c15="http://schemas.microsoft.com/office/drawing/2012/chart" uri="{02D57815-91ED-43cb-92C2-25804820EDAC}">
              <c15:datalabelsRange>
                <c15:f>Sheet1!$E$2:$E$19</c15:f>
                <c15:dlblRangeCache>
                  <c:ptCount val="18"/>
                  <c:pt idx="0">
                    <c:v>1 hour, 
11 minutes</c:v>
                  </c:pt>
                  <c:pt idx="1">
                    <c:v>50 minutes</c:v>
                  </c:pt>
                  <c:pt idx="2">
                    <c:v>43 minutes</c:v>
                  </c:pt>
                  <c:pt idx="3">
                    <c:v>51 minutes</c:v>
                  </c:pt>
                  <c:pt idx="4">
                    <c:v>50 
minutes</c:v>
                  </c:pt>
                  <c:pt idx="6">
                    <c:v>1 hour, 
6 minutes</c:v>
                  </c:pt>
                  <c:pt idx="7">
                    <c:v>1 hour, 
11 minutes</c:v>
                  </c:pt>
                  <c:pt idx="8">
                    <c:v>55
minutes</c:v>
                  </c:pt>
                  <c:pt idx="12">
                    <c:v>1 hour, 
8 minutes</c:v>
                  </c:pt>
                  <c:pt idx="13">
                    <c:v>44
minutes</c:v>
                  </c:pt>
                  <c:pt idx="14">
                    <c:v>53
minutes</c:v>
                  </c:pt>
                  <c:pt idx="15">
                    <c:v>1 hour, 
3 minutes</c:v>
                  </c:pt>
                  <c:pt idx="16">
                    <c:v>46 
minutes</c:v>
                  </c:pt>
                  <c:pt idx="17">
                    <c:v>35 
minutes</c:v>
                  </c:pt>
                </c15:dlblRangeCache>
              </c15:datalabelsRange>
            </c:ext>
            <c:ext xmlns:c16="http://schemas.microsoft.com/office/drawing/2014/chart" uri="{C3380CC4-5D6E-409C-BE32-E72D297353CC}">
              <c16:uniqueId val="{00000020-6B89-403C-9576-0545261D68A1}"/>
            </c:ext>
          </c:extLst>
        </c:ser>
        <c:dLbls>
          <c:showLegendKey val="0"/>
          <c:showVal val="0"/>
          <c:showCatName val="0"/>
          <c:showSerName val="0"/>
          <c:showPercent val="0"/>
          <c:showBubbleSize val="0"/>
        </c:dLbls>
        <c:bubbleScale val="90"/>
        <c:showNegBubbles val="0"/>
        <c:axId val="1046959984"/>
        <c:axId val="1046959000"/>
      </c:bubbleChart>
      <c:valAx>
        <c:axId val="1046959984"/>
        <c:scaling>
          <c:orientation val="minMax"/>
        </c:scaling>
        <c:delete val="1"/>
        <c:axPos val="b"/>
        <c:numFmt formatCode="General" sourceLinked="1"/>
        <c:majorTickMark val="none"/>
        <c:minorTickMark val="none"/>
        <c:tickLblPos val="nextTo"/>
        <c:crossAx val="1046959000"/>
        <c:crosses val="autoZero"/>
        <c:crossBetween val="midCat"/>
      </c:valAx>
      <c:valAx>
        <c:axId val="1046959000"/>
        <c:scaling>
          <c:orientation val="minMax"/>
        </c:scaling>
        <c:delete val="1"/>
        <c:axPos val="l"/>
        <c:numFmt formatCode="General" sourceLinked="1"/>
        <c:majorTickMark val="none"/>
        <c:minorTickMark val="none"/>
        <c:tickLblPos val="nextTo"/>
        <c:crossAx val="1046959984"/>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7504648068339977E-2"/>
          <c:w val="0.99965792654684305"/>
          <c:h val="0.89790139640428313"/>
        </c:manualLayout>
      </c:layout>
      <c:bubbleChart>
        <c:varyColors val="0"/>
        <c:ser>
          <c:idx val="0"/>
          <c:order val="0"/>
          <c:tx>
            <c:strRef>
              <c:f>Sheet1!$B$1</c:f>
              <c:strCache>
                <c:ptCount val="1"/>
                <c:pt idx="0">
                  <c:v>Y-Values</c:v>
                </c:pt>
              </c:strCache>
            </c:strRef>
          </c:tx>
          <c:spPr>
            <a:solidFill>
              <a:srgbClr val="FF9847"/>
            </a:solidFill>
            <a:ln w="25400">
              <a:solidFill>
                <a:srgbClr val="FF9847"/>
              </a:solidFill>
            </a:ln>
            <a:effectLst/>
          </c:spPr>
          <c:invertIfNegative val="0"/>
          <c:dPt>
            <c:idx val="0"/>
            <c:invertIfNegative val="0"/>
            <c:bubble3D val="0"/>
            <c:spPr>
              <a:solidFill>
                <a:srgbClr val="64C8BF"/>
              </a:solidFill>
              <a:ln w="25400">
                <a:solidFill>
                  <a:srgbClr val="64C8BF"/>
                </a:solidFill>
              </a:ln>
              <a:effectLst/>
            </c:spPr>
            <c:extLst>
              <c:ext xmlns:c16="http://schemas.microsoft.com/office/drawing/2014/chart" uri="{C3380CC4-5D6E-409C-BE32-E72D297353CC}">
                <c16:uniqueId val="{00000001-EDFD-4EA4-9861-0A541A28E5BB}"/>
              </c:ext>
            </c:extLst>
          </c:dPt>
          <c:dPt>
            <c:idx val="1"/>
            <c:invertIfNegative val="0"/>
            <c:bubble3D val="0"/>
            <c:spPr>
              <a:solidFill>
                <a:srgbClr val="64C8BF"/>
              </a:solidFill>
              <a:ln w="25400">
                <a:solidFill>
                  <a:srgbClr val="64C8BF"/>
                </a:solidFill>
              </a:ln>
              <a:effectLst/>
            </c:spPr>
            <c:extLst>
              <c:ext xmlns:c16="http://schemas.microsoft.com/office/drawing/2014/chart" uri="{C3380CC4-5D6E-409C-BE32-E72D297353CC}">
                <c16:uniqueId val="{00000003-EDFD-4EA4-9861-0A541A28E5BB}"/>
              </c:ext>
            </c:extLst>
          </c:dPt>
          <c:dPt>
            <c:idx val="2"/>
            <c:invertIfNegative val="0"/>
            <c:bubble3D val="0"/>
            <c:spPr>
              <a:solidFill>
                <a:srgbClr val="64C8BF"/>
              </a:solidFill>
              <a:ln w="25400">
                <a:solidFill>
                  <a:srgbClr val="64C8BF"/>
                </a:solidFill>
              </a:ln>
              <a:effectLst/>
            </c:spPr>
            <c:extLst>
              <c:ext xmlns:c16="http://schemas.microsoft.com/office/drawing/2014/chart" uri="{C3380CC4-5D6E-409C-BE32-E72D297353CC}">
                <c16:uniqueId val="{00000005-EDFD-4EA4-9861-0A541A28E5BB}"/>
              </c:ext>
            </c:extLst>
          </c:dPt>
          <c:dPt>
            <c:idx val="3"/>
            <c:invertIfNegative val="0"/>
            <c:bubble3D val="0"/>
            <c:spPr>
              <a:solidFill>
                <a:srgbClr val="8E44A2"/>
              </a:solidFill>
              <a:ln w="25400">
                <a:solidFill>
                  <a:srgbClr val="8E44A2"/>
                </a:solidFill>
              </a:ln>
              <a:effectLst/>
            </c:spPr>
            <c:extLst>
              <c:ext xmlns:c16="http://schemas.microsoft.com/office/drawing/2014/chart" uri="{C3380CC4-5D6E-409C-BE32-E72D297353CC}">
                <c16:uniqueId val="{00000007-EDFD-4EA4-9861-0A541A28E5BB}"/>
              </c:ext>
            </c:extLst>
          </c:dPt>
          <c:dPt>
            <c:idx val="4"/>
            <c:invertIfNegative val="0"/>
            <c:bubble3D val="0"/>
            <c:spPr>
              <a:solidFill>
                <a:srgbClr val="557DBE"/>
              </a:solidFill>
              <a:ln w="25400">
                <a:solidFill>
                  <a:srgbClr val="557DBE"/>
                </a:solidFill>
              </a:ln>
              <a:effectLst/>
            </c:spPr>
            <c:extLst>
              <c:ext xmlns:c16="http://schemas.microsoft.com/office/drawing/2014/chart" uri="{C3380CC4-5D6E-409C-BE32-E72D297353CC}">
                <c16:uniqueId val="{00000009-EDFD-4EA4-9861-0A541A28E5BB}"/>
              </c:ext>
            </c:extLst>
          </c:dPt>
          <c:dLbls>
            <c:dLbl>
              <c:idx val="0"/>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33D78487-DD1F-4383-94AB-70C8F2C3A280}"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1-EDFD-4EA4-9861-0A541A28E5BB}"/>
                </c:ext>
              </c:extLst>
            </c:dLbl>
            <c:dLbl>
              <c:idx val="1"/>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732A8E6F-2834-43AE-BA65-52A7E27C5914}"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3-EDFD-4EA4-9861-0A541A28E5BB}"/>
                </c:ext>
              </c:extLst>
            </c:dLbl>
            <c:dLbl>
              <c:idx val="2"/>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C9FD7401-39FA-47DB-8B2E-3CA1FEE774E2}"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5-EDFD-4EA4-9861-0A541A28E5BB}"/>
                </c:ext>
              </c:extLst>
            </c:dLbl>
            <c:dLbl>
              <c:idx val="3"/>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276C96B3-B2C9-4410-9EAD-1AD6488BD50D}"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7-EDFD-4EA4-9861-0A541A28E5BB}"/>
                </c:ext>
              </c:extLst>
            </c:dLbl>
            <c:dLbl>
              <c:idx val="4"/>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fld id="{BEAC4702-3E92-4F32-9EBB-6D15C29F3E88}" type="CELLRANGE">
                      <a:rPr lang="en-NZ"/>
                      <a:pPr>
                        <a:defRPr sz="1197" b="0" i="0" u="none" strike="noStrike" kern="1200" baseline="0">
                          <a:solidFill>
                            <a:schemeClr val="bg1"/>
                          </a:solidFill>
                          <a:latin typeface="+mn-lt"/>
                          <a:ea typeface="+mn-ea"/>
                          <a:cs typeface="+mn-cs"/>
                        </a:defRPr>
                      </a:pPr>
                      <a:t>[CELLRANGE]</a:t>
                    </a:fld>
                    <a:endParaRPr lang="en-NZ"/>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09-EDFD-4EA4-9861-0A541A28E5B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Sheet1!$A$2:$A$18</c:f>
              <c:numCache>
                <c:formatCode>General</c:formatCode>
                <c:ptCount val="5"/>
                <c:pt idx="0">
                  <c:v>1</c:v>
                </c:pt>
                <c:pt idx="1">
                  <c:v>2</c:v>
                </c:pt>
                <c:pt idx="2">
                  <c:v>3</c:v>
                </c:pt>
                <c:pt idx="3">
                  <c:v>4</c:v>
                </c:pt>
                <c:pt idx="4">
                  <c:v>5</c:v>
                </c:pt>
              </c:numCache>
            </c:numRef>
          </c:xVal>
          <c:yVal>
            <c:numRef>
              <c:f>Sheet1!$B$2:$B$18</c:f>
              <c:numCache>
                <c:formatCode>General</c:formatCode>
                <c:ptCount val="5"/>
                <c:pt idx="0">
                  <c:v>1</c:v>
                </c:pt>
                <c:pt idx="1">
                  <c:v>1</c:v>
                </c:pt>
                <c:pt idx="2">
                  <c:v>1</c:v>
                </c:pt>
                <c:pt idx="3">
                  <c:v>1</c:v>
                </c:pt>
                <c:pt idx="4">
                  <c:v>1</c:v>
                </c:pt>
              </c:numCache>
            </c:numRef>
          </c:yVal>
          <c:bubbleSize>
            <c:numRef>
              <c:f>Sheet1!$C$2:$C$18</c:f>
              <c:numCache>
                <c:formatCode>General</c:formatCode>
                <c:ptCount val="5"/>
                <c:pt idx="0">
                  <c:v>66</c:v>
                </c:pt>
                <c:pt idx="1">
                  <c:v>71</c:v>
                </c:pt>
                <c:pt idx="2">
                  <c:v>55</c:v>
                </c:pt>
                <c:pt idx="3">
                  <c:v>73</c:v>
                </c:pt>
                <c:pt idx="4">
                  <c:v>89</c:v>
                </c:pt>
              </c:numCache>
            </c:numRef>
          </c:bubbleSize>
          <c:bubble3D val="0"/>
          <c:extLst>
            <c:ext xmlns:c15="http://schemas.microsoft.com/office/drawing/2012/chart" uri="{02D57815-91ED-43cb-92C2-25804820EDAC}">
              <c15:datalabelsRange>
                <c15:f>Sheet1!$E$2:$E$19</c15:f>
                <c15:dlblRangeCache>
                  <c:ptCount val="6"/>
                  <c:pt idx="0">
                    <c:v>1 hour, 
6 minutes</c:v>
                  </c:pt>
                  <c:pt idx="1">
                    <c:v>1 hour, 
11 minutes</c:v>
                  </c:pt>
                  <c:pt idx="2">
                    <c:v>55
minutes</c:v>
                  </c:pt>
                  <c:pt idx="3">
                    <c:v>1 hour, 
13 minutes</c:v>
                  </c:pt>
                  <c:pt idx="4">
                    <c:v>1 hour, 
29 minutes</c:v>
                  </c:pt>
                  <c:pt idx="5">
                    <c:v>35 
minutes</c:v>
                  </c:pt>
                </c15:dlblRangeCache>
              </c15:datalabelsRange>
            </c:ext>
            <c:ext xmlns:c16="http://schemas.microsoft.com/office/drawing/2014/chart" uri="{C3380CC4-5D6E-409C-BE32-E72D297353CC}">
              <c16:uniqueId val="{0000000A-EDFD-4EA4-9861-0A541A28E5BB}"/>
            </c:ext>
          </c:extLst>
        </c:ser>
        <c:dLbls>
          <c:showLegendKey val="0"/>
          <c:showVal val="0"/>
          <c:showCatName val="0"/>
          <c:showSerName val="0"/>
          <c:showPercent val="0"/>
          <c:showBubbleSize val="0"/>
        </c:dLbls>
        <c:bubbleScale val="90"/>
        <c:showNegBubbles val="0"/>
        <c:axId val="1046959984"/>
        <c:axId val="1046959000"/>
      </c:bubbleChart>
      <c:valAx>
        <c:axId val="1046959984"/>
        <c:scaling>
          <c:orientation val="minMax"/>
        </c:scaling>
        <c:delete val="1"/>
        <c:axPos val="b"/>
        <c:numFmt formatCode="General" sourceLinked="1"/>
        <c:majorTickMark val="none"/>
        <c:minorTickMark val="none"/>
        <c:tickLblPos val="nextTo"/>
        <c:crossAx val="1046959000"/>
        <c:crosses val="autoZero"/>
        <c:crossBetween val="midCat"/>
      </c:valAx>
      <c:valAx>
        <c:axId val="1046959000"/>
        <c:scaling>
          <c:orientation val="minMax"/>
        </c:scaling>
        <c:delete val="1"/>
        <c:axPos val="l"/>
        <c:numFmt formatCode="General" sourceLinked="1"/>
        <c:majorTickMark val="none"/>
        <c:minorTickMark val="none"/>
        <c:tickLblPos val="nextTo"/>
        <c:crossAx val="1046959984"/>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69475784666295"/>
          <c:y val="4.0066496058901578E-2"/>
          <c:w val="0.84228864344324572"/>
          <c:h val="0.84372217795271098"/>
        </c:manualLayout>
      </c:layout>
      <c:bubbleChart>
        <c:varyColors val="0"/>
        <c:ser>
          <c:idx val="0"/>
          <c:order val="0"/>
          <c:tx>
            <c:strRef>
              <c:f>Sheet1!$B$1</c:f>
              <c:strCache>
                <c:ptCount val="1"/>
                <c:pt idx="0">
                  <c:v>Y-Values</c:v>
                </c:pt>
              </c:strCache>
            </c:strRef>
          </c:tx>
          <c:spPr>
            <a:solidFill>
              <a:schemeClr val="accent1">
                <a:alpha val="75000"/>
              </a:schemeClr>
            </a:solidFill>
            <a:ln>
              <a:noFill/>
            </a:ln>
            <a:effectLst/>
          </c:spPr>
          <c:invertIfNegative val="0"/>
          <c:dPt>
            <c:idx val="0"/>
            <c:invertIfNegative val="0"/>
            <c:bubble3D val="0"/>
            <c:spPr>
              <a:solidFill>
                <a:srgbClr val="FF9847"/>
              </a:solidFill>
              <a:ln>
                <a:solidFill>
                  <a:srgbClr val="FF9847"/>
                </a:solidFill>
              </a:ln>
              <a:effectLst/>
            </c:spPr>
            <c:extLst>
              <c:ext xmlns:c16="http://schemas.microsoft.com/office/drawing/2014/chart" uri="{C3380CC4-5D6E-409C-BE32-E72D297353CC}">
                <c16:uniqueId val="{00000001-5100-490E-AB79-5DED85315524}"/>
              </c:ext>
            </c:extLst>
          </c:dPt>
          <c:dPt>
            <c:idx val="1"/>
            <c:invertIfNegative val="0"/>
            <c:bubble3D val="0"/>
            <c:spPr>
              <a:solidFill>
                <a:srgbClr val="FF9847"/>
              </a:solidFill>
              <a:ln>
                <a:solidFill>
                  <a:srgbClr val="FF9847"/>
                </a:solidFill>
              </a:ln>
              <a:effectLst/>
            </c:spPr>
            <c:extLst>
              <c:ext xmlns:c16="http://schemas.microsoft.com/office/drawing/2014/chart" uri="{C3380CC4-5D6E-409C-BE32-E72D297353CC}">
                <c16:uniqueId val="{00000003-5100-490E-AB79-5DED85315524}"/>
              </c:ext>
            </c:extLst>
          </c:dPt>
          <c:dPt>
            <c:idx val="2"/>
            <c:invertIfNegative val="0"/>
            <c:bubble3D val="0"/>
            <c:spPr>
              <a:solidFill>
                <a:srgbClr val="FF9847"/>
              </a:solidFill>
              <a:ln>
                <a:solidFill>
                  <a:srgbClr val="FF9847"/>
                </a:solidFill>
              </a:ln>
              <a:effectLst/>
            </c:spPr>
            <c:extLst>
              <c:ext xmlns:c16="http://schemas.microsoft.com/office/drawing/2014/chart" uri="{C3380CC4-5D6E-409C-BE32-E72D297353CC}">
                <c16:uniqueId val="{00000005-5100-490E-AB79-5DED85315524}"/>
              </c:ext>
            </c:extLst>
          </c:dPt>
          <c:dPt>
            <c:idx val="3"/>
            <c:invertIfNegative val="0"/>
            <c:bubble3D val="0"/>
            <c:spPr>
              <a:solidFill>
                <a:srgbClr val="FF9847"/>
              </a:solidFill>
              <a:ln>
                <a:solidFill>
                  <a:srgbClr val="FF9847"/>
                </a:solidFill>
              </a:ln>
              <a:effectLst/>
            </c:spPr>
            <c:extLst>
              <c:ext xmlns:c16="http://schemas.microsoft.com/office/drawing/2014/chart" uri="{C3380CC4-5D6E-409C-BE32-E72D297353CC}">
                <c16:uniqueId val="{00000007-5100-490E-AB79-5DED85315524}"/>
              </c:ext>
            </c:extLst>
          </c:dPt>
          <c:dPt>
            <c:idx val="4"/>
            <c:invertIfNegative val="0"/>
            <c:bubble3D val="0"/>
            <c:spPr>
              <a:solidFill>
                <a:srgbClr val="FF9847"/>
              </a:solidFill>
              <a:ln>
                <a:solidFill>
                  <a:srgbClr val="FF9847"/>
                </a:solidFill>
              </a:ln>
              <a:effectLst/>
            </c:spPr>
            <c:extLst>
              <c:ext xmlns:c16="http://schemas.microsoft.com/office/drawing/2014/chart" uri="{C3380CC4-5D6E-409C-BE32-E72D297353CC}">
                <c16:uniqueId val="{00000009-5100-490E-AB79-5DED85315524}"/>
              </c:ext>
            </c:extLst>
          </c:dPt>
          <c:dPt>
            <c:idx val="5"/>
            <c:invertIfNegative val="0"/>
            <c:bubble3D val="0"/>
            <c:spPr>
              <a:solidFill>
                <a:srgbClr val="1363A8"/>
              </a:solidFill>
              <a:ln>
                <a:noFill/>
              </a:ln>
              <a:effectLst/>
            </c:spPr>
            <c:extLst>
              <c:ext xmlns:c16="http://schemas.microsoft.com/office/drawing/2014/chart" uri="{C3380CC4-5D6E-409C-BE32-E72D297353CC}">
                <c16:uniqueId val="{0000000B-5100-490E-AB79-5DED85315524}"/>
              </c:ext>
            </c:extLst>
          </c:dPt>
          <c:dPt>
            <c:idx val="6"/>
            <c:invertIfNegative val="0"/>
            <c:bubble3D val="0"/>
            <c:spPr>
              <a:solidFill>
                <a:srgbClr val="64C8BF"/>
              </a:solidFill>
              <a:ln>
                <a:solidFill>
                  <a:srgbClr val="64C8BF"/>
                </a:solidFill>
              </a:ln>
              <a:effectLst/>
            </c:spPr>
            <c:extLst>
              <c:ext xmlns:c16="http://schemas.microsoft.com/office/drawing/2014/chart" uri="{C3380CC4-5D6E-409C-BE32-E72D297353CC}">
                <c16:uniqueId val="{0000000D-5100-490E-AB79-5DED85315524}"/>
              </c:ext>
            </c:extLst>
          </c:dPt>
          <c:dPt>
            <c:idx val="7"/>
            <c:invertIfNegative val="0"/>
            <c:bubble3D val="0"/>
            <c:spPr>
              <a:solidFill>
                <a:srgbClr val="64C8BF"/>
              </a:solidFill>
              <a:ln>
                <a:solidFill>
                  <a:srgbClr val="64C8BF"/>
                </a:solidFill>
              </a:ln>
              <a:effectLst/>
            </c:spPr>
            <c:extLst>
              <c:ext xmlns:c16="http://schemas.microsoft.com/office/drawing/2014/chart" uri="{C3380CC4-5D6E-409C-BE32-E72D297353CC}">
                <c16:uniqueId val="{0000000F-5100-490E-AB79-5DED85315524}"/>
              </c:ext>
            </c:extLst>
          </c:dPt>
          <c:dPt>
            <c:idx val="8"/>
            <c:invertIfNegative val="0"/>
            <c:bubble3D val="0"/>
            <c:spPr>
              <a:solidFill>
                <a:srgbClr val="64C8BF"/>
              </a:solidFill>
              <a:ln>
                <a:solidFill>
                  <a:srgbClr val="64C8BF"/>
                </a:solidFill>
              </a:ln>
              <a:effectLst/>
            </c:spPr>
            <c:extLst>
              <c:ext xmlns:c16="http://schemas.microsoft.com/office/drawing/2014/chart" uri="{C3380CC4-5D6E-409C-BE32-E72D297353CC}">
                <c16:uniqueId val="{00000011-5100-490E-AB79-5DED85315524}"/>
              </c:ext>
            </c:extLst>
          </c:dPt>
          <c:dPt>
            <c:idx val="10"/>
            <c:invertIfNegative val="0"/>
            <c:bubble3D val="0"/>
            <c:spPr>
              <a:solidFill>
                <a:srgbClr val="557DBE"/>
              </a:solidFill>
              <a:ln>
                <a:solidFill>
                  <a:srgbClr val="557DBE"/>
                </a:solidFill>
              </a:ln>
              <a:effectLst/>
            </c:spPr>
            <c:extLst>
              <c:ext xmlns:c16="http://schemas.microsoft.com/office/drawing/2014/chart" uri="{C3380CC4-5D6E-409C-BE32-E72D297353CC}">
                <c16:uniqueId val="{00000013-5100-490E-AB79-5DED85315524}"/>
              </c:ext>
            </c:extLst>
          </c:dPt>
          <c:dPt>
            <c:idx val="11"/>
            <c:invertIfNegative val="0"/>
            <c:bubble3D val="0"/>
            <c:spPr>
              <a:solidFill>
                <a:srgbClr val="9C9090"/>
              </a:solidFill>
              <a:ln>
                <a:solidFill>
                  <a:srgbClr val="9C9090"/>
                </a:solidFill>
              </a:ln>
              <a:effectLst/>
            </c:spPr>
            <c:extLst>
              <c:ext xmlns:c16="http://schemas.microsoft.com/office/drawing/2014/chart" uri="{C3380CC4-5D6E-409C-BE32-E72D297353CC}">
                <c16:uniqueId val="{00000015-5100-490E-AB79-5DED85315524}"/>
              </c:ext>
            </c:extLst>
          </c:dPt>
          <c:dPt>
            <c:idx val="12"/>
            <c:invertIfNegative val="0"/>
            <c:bubble3D val="0"/>
            <c:spPr>
              <a:solidFill>
                <a:srgbClr val="9C9090"/>
              </a:solidFill>
              <a:ln>
                <a:solidFill>
                  <a:srgbClr val="9C9090"/>
                </a:solidFill>
              </a:ln>
              <a:effectLst/>
            </c:spPr>
            <c:extLst>
              <c:ext xmlns:c16="http://schemas.microsoft.com/office/drawing/2014/chart" uri="{C3380CC4-5D6E-409C-BE32-E72D297353CC}">
                <c16:uniqueId val="{00000017-5100-490E-AB79-5DED85315524}"/>
              </c:ext>
            </c:extLst>
          </c:dPt>
          <c:dPt>
            <c:idx val="13"/>
            <c:invertIfNegative val="0"/>
            <c:bubble3D val="0"/>
            <c:spPr>
              <a:solidFill>
                <a:srgbClr val="9C9090"/>
              </a:solidFill>
              <a:ln>
                <a:solidFill>
                  <a:srgbClr val="9C9090"/>
                </a:solidFill>
              </a:ln>
              <a:effectLst/>
            </c:spPr>
            <c:extLst>
              <c:ext xmlns:c16="http://schemas.microsoft.com/office/drawing/2014/chart" uri="{C3380CC4-5D6E-409C-BE32-E72D297353CC}">
                <c16:uniqueId val="{00000019-5100-490E-AB79-5DED85315524}"/>
              </c:ext>
            </c:extLst>
          </c:dPt>
          <c:dPt>
            <c:idx val="14"/>
            <c:invertIfNegative val="0"/>
            <c:bubble3D val="0"/>
            <c:spPr>
              <a:solidFill>
                <a:srgbClr val="9C9090"/>
              </a:solidFill>
              <a:ln>
                <a:solidFill>
                  <a:srgbClr val="9C9090"/>
                </a:solidFill>
              </a:ln>
              <a:effectLst/>
            </c:spPr>
            <c:extLst>
              <c:ext xmlns:c16="http://schemas.microsoft.com/office/drawing/2014/chart" uri="{C3380CC4-5D6E-409C-BE32-E72D297353CC}">
                <c16:uniqueId val="{0000001B-5100-490E-AB79-5DED85315524}"/>
              </c:ext>
            </c:extLst>
          </c:dPt>
          <c:dPt>
            <c:idx val="15"/>
            <c:invertIfNegative val="0"/>
            <c:bubble3D val="0"/>
            <c:spPr>
              <a:solidFill>
                <a:srgbClr val="9C9090"/>
              </a:solidFill>
              <a:ln>
                <a:solidFill>
                  <a:srgbClr val="9C9090"/>
                </a:solidFill>
              </a:ln>
              <a:effectLst/>
            </c:spPr>
            <c:extLst>
              <c:ext xmlns:c16="http://schemas.microsoft.com/office/drawing/2014/chart" uri="{C3380CC4-5D6E-409C-BE32-E72D297353CC}">
                <c16:uniqueId val="{0000001D-5100-490E-AB79-5DED85315524}"/>
              </c:ext>
            </c:extLst>
          </c:dPt>
          <c:dPt>
            <c:idx val="16"/>
            <c:invertIfNegative val="0"/>
            <c:bubble3D val="0"/>
            <c:spPr>
              <a:solidFill>
                <a:srgbClr val="8E44A2"/>
              </a:solidFill>
              <a:ln>
                <a:solidFill>
                  <a:srgbClr val="8E44A2"/>
                </a:solidFill>
              </a:ln>
              <a:effectLst/>
            </c:spPr>
            <c:extLst>
              <c:ext xmlns:c16="http://schemas.microsoft.com/office/drawing/2014/chart" uri="{C3380CC4-5D6E-409C-BE32-E72D297353CC}">
                <c16:uniqueId val="{00000024-E65F-420D-97B1-EE72B01C8785}"/>
              </c:ext>
            </c:extLst>
          </c:dPt>
          <c:dLbls>
            <c:dLbl>
              <c:idx val="0"/>
              <c:layout>
                <c:manualLayout>
                  <c:x val="-5.9629784396157286E-2"/>
                  <c:y val="2.7018232686903579E-2"/>
                </c:manualLayout>
              </c:layout>
              <c:tx>
                <c:rich>
                  <a:bodyPr rot="0" spcFirstLastPara="1" vertOverflow="ellipsis" vert="horz" wrap="square" lIns="38100" tIns="19050" rIns="38100" bIns="19050" anchor="ctr" anchorCtr="0">
                    <a:spAutoFit/>
                  </a:bodyPr>
                  <a:lstStyle/>
                  <a:p>
                    <a:pPr algn="r">
                      <a:defRPr sz="1000" b="0" i="0" u="none" strike="noStrike" kern="1200" baseline="0">
                        <a:solidFill>
                          <a:schemeClr val="tx1">
                            <a:lumMod val="75000"/>
                            <a:lumOff val="25000"/>
                          </a:schemeClr>
                        </a:solidFill>
                        <a:latin typeface="+mn-lt"/>
                        <a:ea typeface="+mn-ea"/>
                        <a:cs typeface="+mn-cs"/>
                      </a:defRPr>
                    </a:pPr>
                    <a:r>
                      <a:rPr lang="en-US" dirty="0"/>
                      <a:t>Freeview</a:t>
                    </a:r>
                  </a:p>
                </c:rich>
              </c:tx>
              <c:spPr>
                <a:noFill/>
                <a:ln>
                  <a:noFill/>
                </a:ln>
                <a:effectLst/>
              </c:spPr>
              <c:txPr>
                <a:bodyPr rot="0" spcFirstLastPara="1" vertOverflow="ellipsis" vert="horz" wrap="square" lIns="38100" tIns="19050" rIns="38100" bIns="19050" anchor="ctr" anchorCtr="0">
                  <a:spAutoFit/>
                </a:bodyPr>
                <a:lstStyle/>
                <a:p>
                  <a:pPr algn="r">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1-5100-490E-AB79-5DED85315524}"/>
                </c:ext>
              </c:extLst>
            </c:dLbl>
            <c:dLbl>
              <c:idx val="1"/>
              <c:layout>
                <c:manualLayout>
                  <c:x val="-3.7539280799945972E-2"/>
                  <c:y val="-8.6451547121192181E-3"/>
                </c:manualLayout>
              </c:layout>
              <c:tx>
                <c:rich>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r>
                      <a:rPr lang="en-US" dirty="0"/>
                      <a:t>Sky</a:t>
                    </a:r>
                    <a:r>
                      <a:rPr lang="en-US" baseline="0" dirty="0"/>
                      <a:t>/MySky</a:t>
                    </a:r>
                    <a:endParaRPr lang="en-US" dirty="0"/>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manualLayout>
                      <c:w val="0.1475896700143472"/>
                      <c:h val="4.477046156413033E-2"/>
                    </c:manualLayout>
                  </c15:layout>
                  <c15:showDataLabelsRange val="1"/>
                </c:ext>
                <c:ext xmlns:c16="http://schemas.microsoft.com/office/drawing/2014/chart" uri="{C3380CC4-5D6E-409C-BE32-E72D297353CC}">
                  <c16:uniqueId val="{00000003-5100-490E-AB79-5DED85315524}"/>
                </c:ext>
              </c:extLst>
            </c:dLbl>
            <c:dLbl>
              <c:idx val="2"/>
              <c:layout>
                <c:manualLayout>
                  <c:x val="-9.9090368527241846E-2"/>
                  <c:y val="4.4165447497987793E-2"/>
                </c:manualLayout>
              </c:layout>
              <c:tx>
                <c:rich>
                  <a:bodyPr rot="0" spcFirstLastPara="1" vertOverflow="ellipsis" vert="horz" wrap="square" lIns="38100" tIns="19050" rIns="38100" bIns="19050" anchor="ctr" anchorCtr="0">
                    <a:spAutoFit/>
                  </a:bodyPr>
                  <a:lstStyle/>
                  <a:p>
                    <a:pPr algn="ctr">
                      <a:defRPr sz="1000" b="0" i="0" u="none" strike="noStrike" kern="1200" baseline="0">
                        <a:solidFill>
                          <a:schemeClr val="tx1">
                            <a:lumMod val="75000"/>
                            <a:lumOff val="25000"/>
                          </a:schemeClr>
                        </a:solidFill>
                        <a:latin typeface="+mn-lt"/>
                        <a:ea typeface="+mn-ea"/>
                        <a:cs typeface="+mn-cs"/>
                      </a:defRPr>
                    </a:pPr>
                    <a:fld id="{60A4ECD7-FBEC-4152-B86F-A942896F0CC3}" type="CELLRANGE">
                      <a:rPr lang="en-US" dirty="0"/>
                      <a:pPr algn="ctr">
                        <a:defRPr sz="1000"/>
                      </a:pPr>
                      <a:t>[CELLRANGE]</a:t>
                    </a:fld>
                    <a:endParaRPr lang="en-NZ"/>
                  </a:p>
                </c:rich>
              </c:tx>
              <c:spPr>
                <a:noFill/>
                <a:ln>
                  <a:noFill/>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chemeClr val="tx1">
                          <a:lumMod val="75000"/>
                          <a:lumOff val="25000"/>
                        </a:schemeClr>
                      </a:solidFill>
                      <a:latin typeface="+mn-lt"/>
                      <a:ea typeface="+mn-ea"/>
                      <a:cs typeface="+mn-cs"/>
                    </a:defRPr>
                  </a:pPr>
                  <a:endParaRPr lang="en-NZ"/>
                </a:p>
              </c:txPr>
              <c:showLegendKey val="0"/>
              <c:showVal val="0"/>
              <c:showCatName val="0"/>
              <c:showSerName val="0"/>
              <c:showPercent val="0"/>
              <c:showBubbleSize val="0"/>
              <c:extLst>
                <c:ext xmlns:c15="http://schemas.microsoft.com/office/drawing/2012/chart" uri="{CE6537A1-D6FC-4f65-9D91-7224C49458BB}">
                  <c15:layout>
                    <c:manualLayout>
                      <c:w val="0.16016516707001643"/>
                      <c:h val="6.746824110650565E-2"/>
                    </c:manualLayout>
                  </c15:layout>
                  <c15:dlblFieldTable/>
                  <c15:showDataLabelsRange val="1"/>
                </c:ext>
                <c:ext xmlns:c16="http://schemas.microsoft.com/office/drawing/2014/chart" uri="{C3380CC4-5D6E-409C-BE32-E72D297353CC}">
                  <c16:uniqueId val="{00000005-5100-490E-AB79-5DED85315524}"/>
                </c:ext>
              </c:extLst>
            </c:dLbl>
            <c:dLbl>
              <c:idx val="3"/>
              <c:layout>
                <c:manualLayout>
                  <c:x val="-2.9567375673234458E-2"/>
                  <c:y val="7.5408543810511061E-3"/>
                </c:manualLayout>
              </c:layout>
              <c:tx>
                <c:rich>
                  <a:bodyPr rot="0" spcFirstLastPara="1" vertOverflow="ellipsis" vert="horz" wrap="square" lIns="38100" tIns="19050" rIns="38100" bIns="19050" anchor="ctr" anchorCtr="0">
                    <a:spAutoFit/>
                  </a:bodyPr>
                  <a:lstStyle/>
                  <a:p>
                    <a:pPr algn="r">
                      <a:defRPr sz="1000" b="0" i="0" u="none" strike="noStrike" kern="1200" baseline="0">
                        <a:solidFill>
                          <a:schemeClr val="tx1">
                            <a:lumMod val="75000"/>
                            <a:lumOff val="25000"/>
                          </a:schemeClr>
                        </a:solidFill>
                        <a:latin typeface="+mn-lt"/>
                        <a:ea typeface="+mn-ea"/>
                        <a:cs typeface="+mn-cs"/>
                      </a:defRPr>
                    </a:pPr>
                    <a:fld id="{5378C4D1-2224-4E38-B030-FA8C540814CC}" type="CELLRANGE">
                      <a:rPr lang="en-US" dirty="0"/>
                      <a:pPr algn="r">
                        <a:defRPr sz="1000"/>
                      </a:pPr>
                      <a:t>[CELLRANGE]</a:t>
                    </a:fld>
                    <a:endParaRPr lang="en-NZ"/>
                  </a:p>
                </c:rich>
              </c:tx>
              <c:spPr>
                <a:noFill/>
                <a:ln>
                  <a:noFill/>
                </a:ln>
                <a:effectLst/>
              </c:spPr>
              <c:txPr>
                <a:bodyPr rot="0" spcFirstLastPara="1" vertOverflow="ellipsis" vert="horz" wrap="square" lIns="38100" tIns="19050" rIns="38100" bIns="19050" anchor="ctr" anchorCtr="0">
                  <a:spAutoFit/>
                </a:bodyPr>
                <a:lstStyle/>
                <a:p>
                  <a:pPr algn="r">
                    <a:defRPr sz="1000" b="0" i="0" u="none" strike="noStrike" kern="1200" baseline="0">
                      <a:solidFill>
                        <a:schemeClr val="tx1">
                          <a:lumMod val="75000"/>
                          <a:lumOff val="25000"/>
                        </a:schemeClr>
                      </a:solidFill>
                      <a:latin typeface="+mn-lt"/>
                      <a:ea typeface="+mn-ea"/>
                      <a:cs typeface="+mn-cs"/>
                    </a:defRPr>
                  </a:pPr>
                  <a:endParaRPr lang="en-NZ"/>
                </a:p>
              </c:txPr>
              <c:showLegendKey val="0"/>
              <c:showVal val="0"/>
              <c:showCatName val="0"/>
              <c:showSerName val="0"/>
              <c:showPercent val="0"/>
              <c:showBubbleSize val="0"/>
              <c:extLst>
                <c:ext xmlns:c15="http://schemas.microsoft.com/office/drawing/2012/chart" uri="{CE6537A1-D6FC-4f65-9D91-7224C49458BB}">
                  <c15:layout>
                    <c:manualLayout>
                      <c:w val="0.16982783357245335"/>
                      <c:h val="6.3764967966890101E-2"/>
                    </c:manualLayout>
                  </c15:layout>
                  <c15:dlblFieldTable/>
                  <c15:showDataLabelsRange val="1"/>
                </c:ext>
                <c:ext xmlns:c16="http://schemas.microsoft.com/office/drawing/2014/chart" uri="{C3380CC4-5D6E-409C-BE32-E72D297353CC}">
                  <c16:uniqueId val="{00000007-5100-490E-AB79-5DED85315524}"/>
                </c:ext>
              </c:extLst>
            </c:dLbl>
            <c:dLbl>
              <c:idx val="4"/>
              <c:layout>
                <c:manualLayout>
                  <c:x val="-8.0339656249472386E-3"/>
                  <c:y val="1.8824762590394766E-2"/>
                </c:manualLayout>
              </c:layout>
              <c:tx>
                <c:rich>
                  <a:bodyPr/>
                  <a:lstStyle/>
                  <a:p>
                    <a:fld id="{22D68FCF-65DF-4796-B5A1-84D3AE598839}" type="CELLRANGE">
                      <a:rPr lang="en-US" dirty="0"/>
                      <a:pPr/>
                      <a:t>[CELLRANGE]</a:t>
                    </a:fld>
                    <a:endParaRPr lang="en-NZ"/>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5100-490E-AB79-5DED85315524}"/>
                </c:ext>
              </c:extLst>
            </c:dLbl>
            <c:dLbl>
              <c:idx val="5"/>
              <c:tx>
                <c:rich>
                  <a:bodyPr/>
                  <a:lstStyle/>
                  <a:p>
                    <a:endParaRPr lang="en-US" dirty="0"/>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5100-490E-AB79-5DED85315524}"/>
                </c:ext>
              </c:extLst>
            </c:dLbl>
            <c:dLbl>
              <c:idx val="6"/>
              <c:layout>
                <c:manualLayout>
                  <c:x val="-5.159924825676611E-3"/>
                  <c:y val="3.5561232135381024E-2"/>
                </c:manualLayout>
              </c:layout>
              <c:tx>
                <c:rich>
                  <a:bodyPr rot="0" spcFirstLastPara="1" vertOverflow="ellipsis" vert="horz" wrap="square" lIns="38100" tIns="19050" rIns="38100" bIns="19050" anchor="ctr" anchorCtr="0">
                    <a:noAutofit/>
                  </a:bodyPr>
                  <a:lstStyle/>
                  <a:p>
                    <a:pPr algn="r">
                      <a:defRPr sz="1000" b="0" i="0" u="none" strike="noStrike" kern="1200" baseline="0">
                        <a:solidFill>
                          <a:schemeClr val="tx1">
                            <a:lumMod val="75000"/>
                            <a:lumOff val="25000"/>
                          </a:schemeClr>
                        </a:solidFill>
                        <a:latin typeface="+mn-lt"/>
                        <a:ea typeface="+mn-ea"/>
                        <a:cs typeface="+mn-cs"/>
                      </a:defRPr>
                    </a:pPr>
                    <a:fld id="{C4EB3170-4DD0-45E6-88D6-13760794B472}" type="CELLRANGE">
                      <a:rPr lang="en-US" dirty="0"/>
                      <a:pPr algn="r">
                        <a:defRPr sz="1000"/>
                      </a:pPr>
                      <a:t>[CELLRANGE]</a:t>
                    </a:fld>
                    <a:endParaRPr lang="en-NZ"/>
                  </a:p>
                </c:rich>
              </c:tx>
              <c:spPr>
                <a:noFill/>
                <a:ln>
                  <a:noFill/>
                </a:ln>
                <a:effectLst/>
              </c:spPr>
              <c:txPr>
                <a:bodyPr rot="0" spcFirstLastPara="1" vertOverflow="ellipsis" vert="horz" wrap="square" lIns="38100" tIns="19050" rIns="38100" bIns="19050" anchor="ctr" anchorCtr="0">
                  <a:noAutofit/>
                </a:bodyPr>
                <a:lstStyle/>
                <a:p>
                  <a:pPr algn="r">
                    <a:defRPr sz="1000" b="0" i="0" u="none" strike="noStrike" kern="1200" baseline="0">
                      <a:solidFill>
                        <a:schemeClr val="tx1">
                          <a:lumMod val="75000"/>
                          <a:lumOff val="25000"/>
                        </a:schemeClr>
                      </a:solidFill>
                      <a:latin typeface="+mn-lt"/>
                      <a:ea typeface="+mn-ea"/>
                      <a:cs typeface="+mn-cs"/>
                    </a:defRPr>
                  </a:pPr>
                  <a:endParaRPr lang="en-NZ"/>
                </a:p>
              </c:txPr>
              <c:showLegendKey val="0"/>
              <c:showVal val="0"/>
              <c:showCatName val="0"/>
              <c:showSerName val="0"/>
              <c:showPercent val="0"/>
              <c:showBubbleSize val="0"/>
              <c:extLst>
                <c:ext xmlns:c15="http://schemas.microsoft.com/office/drawing/2012/chart" uri="{CE6537A1-D6FC-4f65-9D91-7224C49458BB}">
                  <c15:layout>
                    <c:manualLayout>
                      <c:w val="0.19486231406912155"/>
                      <c:h val="0.12325042213876432"/>
                    </c:manualLayout>
                  </c15:layout>
                  <c15:dlblFieldTable/>
                  <c15:showDataLabelsRange val="1"/>
                </c:ext>
                <c:ext xmlns:c16="http://schemas.microsoft.com/office/drawing/2014/chart" uri="{C3380CC4-5D6E-409C-BE32-E72D297353CC}">
                  <c16:uniqueId val="{0000000D-5100-490E-AB79-5DED85315524}"/>
                </c:ext>
              </c:extLst>
            </c:dLbl>
            <c:dLbl>
              <c:idx val="7"/>
              <c:tx>
                <c:rich>
                  <a:bodyPr/>
                  <a:lstStyle/>
                  <a:p>
                    <a:fld id="{01B59B2E-372A-4554-8864-2AE9E1FB478B}" type="CELLRANGE">
                      <a:rPr lang="en-NZ"/>
                      <a:pPr/>
                      <a:t>[CELLRANGE]</a:t>
                    </a:fld>
                    <a:endParaRPr lang="en-NZ"/>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5100-490E-AB79-5DED85315524}"/>
                </c:ext>
              </c:extLst>
            </c:dLbl>
            <c:dLbl>
              <c:idx val="8"/>
              <c:layout>
                <c:manualLayout>
                  <c:x val="-9.8723437905986287E-3"/>
                  <c:y val="2.105866068076731E-3"/>
                </c:manualLayout>
              </c:layout>
              <c:tx>
                <c:rich>
                  <a:bodyPr rot="0" spcFirstLastPara="1" vertOverflow="ellipsis" vert="horz" wrap="square" lIns="38100" tIns="19050" rIns="38100" bIns="19050" anchor="ctr" anchorCtr="0">
                    <a:spAutoFit/>
                  </a:bodyPr>
                  <a:lstStyle/>
                  <a:p>
                    <a:pPr algn="l">
                      <a:defRPr sz="1000" b="0" i="0" u="none" strike="noStrike" kern="1200" baseline="0">
                        <a:solidFill>
                          <a:schemeClr val="tx1">
                            <a:lumMod val="75000"/>
                            <a:lumOff val="25000"/>
                          </a:schemeClr>
                        </a:solidFill>
                        <a:latin typeface="+mn-lt"/>
                        <a:ea typeface="+mn-ea"/>
                        <a:cs typeface="+mn-cs"/>
                      </a:defRPr>
                    </a:pPr>
                    <a:fld id="{5D48ED8E-1611-4CF1-8D44-FF81291C7A64}" type="CELLRANGE">
                      <a:rPr lang="en-US" dirty="0"/>
                      <a:pPr algn="l">
                        <a:defRPr sz="1000"/>
                      </a:pPr>
                      <a:t>[CELLRANGE]</a:t>
                    </a:fld>
                    <a:endParaRPr lang="en-NZ"/>
                  </a:p>
                </c:rich>
              </c:tx>
              <c:spPr>
                <a:noFill/>
                <a:ln>
                  <a:noFill/>
                </a:ln>
                <a:effectLst/>
              </c:spPr>
              <c:txPr>
                <a:bodyPr rot="0" spcFirstLastPara="1" vertOverflow="ellipsis" vert="horz" wrap="square" lIns="38100" tIns="19050" rIns="38100" bIns="19050" anchor="ctr" anchorCtr="0">
                  <a:spAutoFit/>
                </a:bodyPr>
                <a:lstStyle/>
                <a:p>
                  <a:pPr algn="l">
                    <a:defRPr sz="1000" b="0" i="0" u="none" strike="noStrike" kern="1200" baseline="0">
                      <a:solidFill>
                        <a:schemeClr val="tx1">
                          <a:lumMod val="75000"/>
                          <a:lumOff val="25000"/>
                        </a:schemeClr>
                      </a:solidFill>
                      <a:latin typeface="+mn-lt"/>
                      <a:ea typeface="+mn-ea"/>
                      <a:cs typeface="+mn-cs"/>
                    </a:defRPr>
                  </a:pPr>
                  <a:endParaRPr lang="en-NZ"/>
                </a:p>
              </c:txPr>
              <c:showLegendKey val="0"/>
              <c:showVal val="0"/>
              <c:showCatName val="0"/>
              <c:showSerName val="0"/>
              <c:showPercent val="0"/>
              <c:showBubbleSize val="0"/>
              <c:extLst>
                <c:ext xmlns:c15="http://schemas.microsoft.com/office/drawing/2012/chart" uri="{CE6537A1-D6FC-4f65-9D91-7224C49458BB}">
                  <c15:layout>
                    <c:manualLayout>
                      <c:w val="0.23833312622148917"/>
                      <c:h val="6.3234880634760751E-2"/>
                    </c:manualLayout>
                  </c15:layout>
                  <c15:dlblFieldTable/>
                  <c15:showDataLabelsRange val="1"/>
                </c:ext>
                <c:ext xmlns:c16="http://schemas.microsoft.com/office/drawing/2014/chart" uri="{C3380CC4-5D6E-409C-BE32-E72D297353CC}">
                  <c16:uniqueId val="{00000011-5100-490E-AB79-5DED85315524}"/>
                </c:ext>
              </c:extLst>
            </c:dLbl>
            <c:dLbl>
              <c:idx val="9"/>
              <c:tx>
                <c:rich>
                  <a:bodyPr/>
                  <a:lstStyle/>
                  <a:p>
                    <a:endParaRPr lang="en-US" dirty="0"/>
                  </a:p>
                </c:rich>
              </c:tx>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E-5100-490E-AB79-5DED85315524}"/>
                </c:ext>
              </c:extLst>
            </c:dLbl>
            <c:dLbl>
              <c:idx val="10"/>
              <c:layout>
                <c:manualLayout>
                  <c:x val="-7.3438476084350572E-3"/>
                  <c:y val="1.0196215350247722E-4"/>
                </c:manualLayout>
              </c:layout>
              <c:tx>
                <c:rich>
                  <a:bodyPr rot="0" spcFirstLastPara="1" vertOverflow="ellipsis" vert="horz" wrap="square" lIns="38100" tIns="19050" rIns="38100" bIns="19050" anchor="ctr" anchorCtr="0">
                    <a:spAutoFit/>
                  </a:bodyPr>
                  <a:lstStyle/>
                  <a:p>
                    <a:pPr algn="l">
                      <a:defRPr sz="1000" b="0" i="0" u="none" strike="noStrike" kern="1200" baseline="0">
                        <a:solidFill>
                          <a:schemeClr val="tx1">
                            <a:lumMod val="75000"/>
                            <a:lumOff val="25000"/>
                          </a:schemeClr>
                        </a:solidFill>
                        <a:latin typeface="+mn-lt"/>
                        <a:ea typeface="+mn-ea"/>
                        <a:cs typeface="+mn-cs"/>
                      </a:defRPr>
                    </a:pPr>
                    <a:fld id="{448DB93B-ECBF-494E-9878-2E8AE3B7C1EF}" type="CELLRANGE">
                      <a:rPr lang="en-US" dirty="0"/>
                      <a:pPr algn="l">
                        <a:defRPr sz="1000"/>
                      </a:pPr>
                      <a:t>[CELLRANGE]</a:t>
                    </a:fld>
                    <a:endParaRPr lang="en-NZ"/>
                  </a:p>
                </c:rich>
              </c:tx>
              <c:spPr>
                <a:noFill/>
                <a:ln>
                  <a:noFill/>
                </a:ln>
                <a:effectLst/>
              </c:spPr>
              <c:txPr>
                <a:bodyPr rot="0" spcFirstLastPara="1" vertOverflow="ellipsis" vert="horz" wrap="square" lIns="38100" tIns="19050" rIns="38100" bIns="19050" anchor="ctr" anchorCtr="0">
                  <a:spAutoFit/>
                </a:bodyPr>
                <a:lstStyle/>
                <a:p>
                  <a:pPr algn="l">
                    <a:defRPr sz="1000" b="0" i="0" u="none" strike="noStrike" kern="1200" baseline="0">
                      <a:solidFill>
                        <a:schemeClr val="tx1">
                          <a:lumMod val="75000"/>
                          <a:lumOff val="25000"/>
                        </a:schemeClr>
                      </a:solidFill>
                      <a:latin typeface="+mn-lt"/>
                      <a:ea typeface="+mn-ea"/>
                      <a:cs typeface="+mn-cs"/>
                    </a:defRPr>
                  </a:pPr>
                  <a:endParaRPr lang="en-NZ"/>
                </a:p>
              </c:txP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5100-490E-AB79-5DED85315524}"/>
                </c:ext>
              </c:extLst>
            </c:dLbl>
            <c:dLbl>
              <c:idx val="11"/>
              <c:layout>
                <c:manualLayout>
                  <c:x val="-3.7080916865049218E-2"/>
                  <c:y val="2.936886585642802E-2"/>
                </c:manualLayout>
              </c:layout>
              <c:tx>
                <c:rich>
                  <a:bodyPr rot="0" spcFirstLastPara="1" vertOverflow="ellipsis" vert="horz" wrap="square" lIns="38100" tIns="19050" rIns="38100" bIns="19050" anchor="ctr" anchorCtr="0">
                    <a:spAutoFit/>
                  </a:bodyPr>
                  <a:lstStyle/>
                  <a:p>
                    <a:pPr algn="l">
                      <a:defRPr sz="1000" b="0" i="0" u="none" strike="noStrike" kern="1200" baseline="0">
                        <a:solidFill>
                          <a:schemeClr val="tx1">
                            <a:lumMod val="75000"/>
                            <a:lumOff val="25000"/>
                          </a:schemeClr>
                        </a:solidFill>
                        <a:latin typeface="+mn-lt"/>
                        <a:ea typeface="+mn-ea"/>
                        <a:cs typeface="+mn-cs"/>
                      </a:defRPr>
                    </a:pPr>
                    <a:r>
                      <a:rPr lang="en-US" dirty="0"/>
                      <a:t>NZ radio</a:t>
                    </a:r>
                  </a:p>
                </c:rich>
              </c:tx>
              <c:spPr>
                <a:noFill/>
                <a:ln>
                  <a:noFill/>
                </a:ln>
                <a:effectLst/>
              </c:spPr>
              <c:txPr>
                <a:bodyPr rot="0" spcFirstLastPara="1" vertOverflow="ellipsis" vert="horz" wrap="square" lIns="38100" tIns="19050" rIns="38100" bIns="19050" anchor="ctr" anchorCtr="0">
                  <a:spAutoFit/>
                </a:bodyPr>
                <a:lstStyle/>
                <a:p>
                  <a:pPr algn="l">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manualLayout>
                      <c:w val="0.10649239146397947"/>
                      <c:h val="9.1204180757269798E-2"/>
                    </c:manualLayout>
                  </c15:layout>
                  <c15:showDataLabelsRange val="1"/>
                </c:ext>
                <c:ext xmlns:c16="http://schemas.microsoft.com/office/drawing/2014/chart" uri="{C3380CC4-5D6E-409C-BE32-E72D297353CC}">
                  <c16:uniqueId val="{00000015-5100-490E-AB79-5DED85315524}"/>
                </c:ext>
              </c:extLst>
            </c:dLbl>
            <c:dLbl>
              <c:idx val="12"/>
              <c:layout>
                <c:manualLayout>
                  <c:x val="-7.8909612625538278E-3"/>
                  <c:y val="-4.9049975359146238E-3"/>
                </c:manualLayout>
              </c:layout>
              <c:tx>
                <c:rich>
                  <a:bodyPr rot="0" spcFirstLastPara="1" vertOverflow="ellipsis" vert="horz" wrap="square" lIns="38100" tIns="19050" rIns="38100" bIns="19050" anchor="ctr" anchorCtr="0">
                    <a:spAutoFit/>
                  </a:bodyPr>
                  <a:lstStyle/>
                  <a:p>
                    <a:pPr algn="l">
                      <a:defRPr sz="1000" b="0" i="0" u="none" strike="noStrike" kern="1200" baseline="0">
                        <a:solidFill>
                          <a:schemeClr val="tx1">
                            <a:lumMod val="75000"/>
                            <a:lumOff val="25000"/>
                          </a:schemeClr>
                        </a:solidFill>
                        <a:latin typeface="+mn-lt"/>
                        <a:ea typeface="+mn-ea"/>
                        <a:cs typeface="+mn-cs"/>
                      </a:defRPr>
                    </a:pPr>
                    <a:r>
                      <a:rPr lang="en-US" dirty="0"/>
                      <a:t>CDs / iPod</a:t>
                    </a:r>
                  </a:p>
                </c:rich>
              </c:tx>
              <c:spPr>
                <a:noFill/>
                <a:ln>
                  <a:noFill/>
                </a:ln>
                <a:effectLst/>
              </c:spPr>
              <c:txPr>
                <a:bodyPr rot="0" spcFirstLastPara="1" vertOverflow="ellipsis" vert="horz" wrap="square" lIns="38100" tIns="19050" rIns="38100" bIns="19050" anchor="ctr" anchorCtr="0">
                  <a:spAutoFit/>
                </a:bodyPr>
                <a:lstStyle/>
                <a:p>
                  <a:pPr algn="l">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manualLayout>
                      <c:w val="0.13020086083213772"/>
                      <c:h val="6.746824110650565E-2"/>
                    </c:manualLayout>
                  </c15:layout>
                  <c15:showDataLabelsRange val="1"/>
                </c:ext>
                <c:ext xmlns:c16="http://schemas.microsoft.com/office/drawing/2014/chart" uri="{C3380CC4-5D6E-409C-BE32-E72D297353CC}">
                  <c16:uniqueId val="{00000017-5100-490E-AB79-5DED85315524}"/>
                </c:ext>
              </c:extLst>
            </c:dLbl>
            <c:dLbl>
              <c:idx val="13"/>
              <c:layout>
                <c:manualLayout>
                  <c:x val="-1.3413443477857192E-2"/>
                  <c:y val="-7.9522755326368359E-4"/>
                </c:manualLayout>
              </c:layout>
              <c:tx>
                <c:rich>
                  <a:bodyPr/>
                  <a:lstStyle/>
                  <a:p>
                    <a:r>
                      <a:rPr lang="en-US" dirty="0"/>
                      <a:t>Music</a:t>
                    </a:r>
                    <a:r>
                      <a:rPr lang="en-US" baseline="0" dirty="0"/>
                      <a:t> online e.g. Spotify</a:t>
                    </a:r>
                    <a:endParaRPr lang="en-US" dirty="0"/>
                  </a:p>
                </c:rich>
              </c:tx>
              <c:showLegendKey val="0"/>
              <c:showVal val="0"/>
              <c:showCatName val="0"/>
              <c:showSerName val="0"/>
              <c:showPercent val="0"/>
              <c:showBubbleSize val="0"/>
              <c:extLst>
                <c:ext xmlns:c15="http://schemas.microsoft.com/office/drawing/2012/chart" uri="{CE6537A1-D6FC-4f65-9D91-7224C49458BB}">
                  <c15:layout>
                    <c:manualLayout>
                      <c:w val="0.12258907165408835"/>
                      <c:h val="6.746824110650565E-2"/>
                    </c:manualLayout>
                  </c15:layout>
                  <c15:showDataLabelsRange val="1"/>
                </c:ext>
                <c:ext xmlns:c16="http://schemas.microsoft.com/office/drawing/2014/chart" uri="{C3380CC4-5D6E-409C-BE32-E72D297353CC}">
                  <c16:uniqueId val="{00000019-5100-490E-AB79-5DED85315524}"/>
                </c:ext>
              </c:extLst>
            </c:dLbl>
            <c:dLbl>
              <c:idx val="14"/>
              <c:layout>
                <c:manualLayout>
                  <c:x val="-9.0921663690928439E-2"/>
                  <c:y val="-4.0017538262842982E-2"/>
                </c:manualLayout>
              </c:layout>
              <c:tx>
                <c:rich>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r>
                      <a:rPr lang="en-US" dirty="0"/>
                      <a:t>Podcast / audiobook</a:t>
                    </a:r>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manualLayout>
                      <c:w val="0.12546820456625132"/>
                      <c:h val="0.10492735969003503"/>
                    </c:manualLayout>
                  </c15:layout>
                  <c15:showDataLabelsRange val="1"/>
                </c:ext>
                <c:ext xmlns:c16="http://schemas.microsoft.com/office/drawing/2014/chart" uri="{C3380CC4-5D6E-409C-BE32-E72D297353CC}">
                  <c16:uniqueId val="{0000001B-5100-490E-AB79-5DED85315524}"/>
                </c:ext>
              </c:extLst>
            </c:dLbl>
            <c:dLbl>
              <c:idx val="15"/>
              <c:layout>
                <c:manualLayout>
                  <c:x val="-2.5824999380999993E-2"/>
                  <c:y val="4.4145170933370823E-2"/>
                </c:manualLayout>
              </c:layout>
              <c:tx>
                <c:rich>
                  <a:bodyPr rot="0" spcFirstLastPara="1" vertOverflow="ellipsis" vert="horz" wrap="square" lIns="38100" tIns="19050" rIns="38100" bIns="19050" anchor="ctr" anchorCtr="0">
                    <a:noAutofit/>
                  </a:bodyPr>
                  <a:lstStyle/>
                  <a:p>
                    <a:pPr algn="l">
                      <a:defRPr sz="1000" b="0" i="0" u="none" strike="noStrike" kern="1200" baseline="0">
                        <a:solidFill>
                          <a:schemeClr val="tx1">
                            <a:lumMod val="75000"/>
                            <a:lumOff val="25000"/>
                          </a:schemeClr>
                        </a:solidFill>
                        <a:latin typeface="+mn-lt"/>
                        <a:ea typeface="+mn-ea"/>
                        <a:cs typeface="+mn-cs"/>
                      </a:defRPr>
                    </a:pPr>
                    <a:r>
                      <a:rPr lang="en-US" dirty="0"/>
                      <a:t>Overseas radio</a:t>
                    </a:r>
                  </a:p>
                </c:rich>
              </c:tx>
              <c:spPr>
                <a:noFill/>
                <a:ln>
                  <a:noFill/>
                </a:ln>
                <a:effectLst/>
              </c:spPr>
              <c:txPr>
                <a:bodyPr rot="0" spcFirstLastPara="1" vertOverflow="ellipsis" vert="horz" wrap="square" lIns="38100" tIns="19050" rIns="38100" bIns="19050" anchor="ctr" anchorCtr="0">
                  <a:noAutofit/>
                </a:bodyPr>
                <a:lstStyle/>
                <a:p>
                  <a:pPr algn="l">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manualLayout>
                      <c:w val="9.7647058823529406E-2"/>
                      <c:h val="0.11771994086195096"/>
                    </c:manualLayout>
                  </c15:layout>
                  <c15:showDataLabelsRange val="1"/>
                </c:ext>
                <c:ext xmlns:c16="http://schemas.microsoft.com/office/drawing/2014/chart" uri="{C3380CC4-5D6E-409C-BE32-E72D297353CC}">
                  <c16:uniqueId val="{0000001D-5100-490E-AB79-5DED85315524}"/>
                </c:ext>
              </c:extLst>
            </c:dLbl>
            <c:dLbl>
              <c:idx val="16"/>
              <c:tx>
                <c:rich>
                  <a:bodyPr/>
                  <a:lstStyle/>
                  <a:p>
                    <a:endParaRPr lang="en-NZ"/>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4-E65F-420D-97B1-EE72B01C878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Sheet1!$A$2:$A$18</c:f>
              <c:numCache>
                <c:formatCode>0%</c:formatCode>
                <c:ptCount val="17"/>
                <c:pt idx="0">
                  <c:v>0.08</c:v>
                </c:pt>
                <c:pt idx="1">
                  <c:v>0.11</c:v>
                </c:pt>
                <c:pt idx="2">
                  <c:v>0.46</c:v>
                </c:pt>
                <c:pt idx="3">
                  <c:v>0.21</c:v>
                </c:pt>
                <c:pt idx="4">
                  <c:v>0.19</c:v>
                </c:pt>
                <c:pt idx="6">
                  <c:v>0.69</c:v>
                </c:pt>
                <c:pt idx="7">
                  <c:v>0.54</c:v>
                </c:pt>
                <c:pt idx="8">
                  <c:v>0.27</c:v>
                </c:pt>
                <c:pt idx="10">
                  <c:v>0.39</c:v>
                </c:pt>
                <c:pt idx="11">
                  <c:v>0.13</c:v>
                </c:pt>
                <c:pt idx="12">
                  <c:v>0.06</c:v>
                </c:pt>
                <c:pt idx="13">
                  <c:v>0.26</c:v>
                </c:pt>
                <c:pt idx="14">
                  <c:v>0.05</c:v>
                </c:pt>
                <c:pt idx="15">
                  <c:v>0.01</c:v>
                </c:pt>
                <c:pt idx="16">
                  <c:v>0.24</c:v>
                </c:pt>
              </c:numCache>
            </c:numRef>
          </c:xVal>
          <c:yVal>
            <c:numRef>
              <c:f>Sheet1!$B$2:$B$18</c:f>
              <c:numCache>
                <c:formatCode>General</c:formatCode>
                <c:ptCount val="17"/>
                <c:pt idx="0">
                  <c:v>50</c:v>
                </c:pt>
                <c:pt idx="1">
                  <c:v>51</c:v>
                </c:pt>
                <c:pt idx="2">
                  <c:v>71</c:v>
                </c:pt>
                <c:pt idx="3">
                  <c:v>50</c:v>
                </c:pt>
                <c:pt idx="4">
                  <c:v>43</c:v>
                </c:pt>
                <c:pt idx="6">
                  <c:v>66</c:v>
                </c:pt>
                <c:pt idx="7">
                  <c:v>71</c:v>
                </c:pt>
                <c:pt idx="8">
                  <c:v>55</c:v>
                </c:pt>
                <c:pt idx="10">
                  <c:v>89</c:v>
                </c:pt>
                <c:pt idx="11">
                  <c:v>44</c:v>
                </c:pt>
                <c:pt idx="12">
                  <c:v>63</c:v>
                </c:pt>
                <c:pt idx="13">
                  <c:v>68</c:v>
                </c:pt>
                <c:pt idx="14">
                  <c:v>53</c:v>
                </c:pt>
                <c:pt idx="15">
                  <c:v>46</c:v>
                </c:pt>
                <c:pt idx="16">
                  <c:v>73</c:v>
                </c:pt>
              </c:numCache>
            </c:numRef>
          </c:yVal>
          <c:bubbleSize>
            <c:numRef>
              <c:f>Sheet1!$C$2:$C$18</c:f>
              <c:numCache>
                <c:formatCode>General</c:formatCode>
                <c:ptCount val="17"/>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numCache>
            </c:numRef>
          </c:bubbleSize>
          <c:bubble3D val="0"/>
          <c:extLst>
            <c:ext xmlns:c15="http://schemas.microsoft.com/office/drawing/2012/chart" uri="{02D57815-91ED-43cb-92C2-25804820EDAC}">
              <c15:datalabelsRange>
                <c15:f>Sheet1!$H$2:$H$17</c15:f>
                <c15:dlblRangeCache>
                  <c:ptCount val="16"/>
                  <c:pt idx="0">
                    <c:v>Live or recorded through Freeview</c:v>
                  </c:pt>
                  <c:pt idx="1">
                    <c:v>Sky decoder or MySky</c:v>
                  </c:pt>
                  <c:pt idx="2">
                    <c:v>Overseas service e.g. Netflix</c:v>
                  </c:pt>
                  <c:pt idx="3">
                    <c:v>Live free-to-air TV</c:v>
                  </c:pt>
                  <c:pt idx="4">
                    <c:v>NZ TV on demand (BVOD)</c:v>
                  </c:pt>
                  <c:pt idx="6">
                    <c:v>YouTube/YouTube Kids</c:v>
                  </c:pt>
                  <c:pt idx="7">
                    <c:v>YouTube</c:v>
                  </c:pt>
                  <c:pt idx="8">
                    <c:v>YouTube Kids</c:v>
                  </c:pt>
                  <c:pt idx="10">
                    <c:v>Online games</c:v>
                  </c:pt>
                  <c:pt idx="11">
                    <c:v>Listen to NZ radio  </c:v>
                  </c:pt>
                  <c:pt idx="12">
                    <c:v>Listen to music on CDs or iPod</c:v>
                  </c:pt>
                  <c:pt idx="13">
                    <c:v>Listen to music online</c:v>
                  </c:pt>
                  <c:pt idx="14">
                    <c:v>Listen to a podcast or audiobook</c:v>
                  </c:pt>
                  <c:pt idx="15">
                    <c:v>Listen to overseas radio</c:v>
                  </c:pt>
                </c15:dlblRangeCache>
              </c15:datalabelsRange>
            </c:ext>
            <c:ext xmlns:c16="http://schemas.microsoft.com/office/drawing/2014/chart" uri="{C3380CC4-5D6E-409C-BE32-E72D297353CC}">
              <c16:uniqueId val="{0000001F-5100-490E-AB79-5DED85315524}"/>
            </c:ext>
          </c:extLst>
        </c:ser>
        <c:dLbls>
          <c:showLegendKey val="0"/>
          <c:showVal val="0"/>
          <c:showCatName val="0"/>
          <c:showSerName val="0"/>
          <c:showPercent val="0"/>
          <c:showBubbleSize val="0"/>
        </c:dLbls>
        <c:bubbleScale val="10"/>
        <c:showNegBubbles val="0"/>
        <c:axId val="1046959984"/>
        <c:axId val="1046959000"/>
      </c:bubbleChart>
      <c:valAx>
        <c:axId val="1046959984"/>
        <c:scaling>
          <c:orientation val="minMax"/>
          <c:max val="0.70000000000000007"/>
          <c:min val="0"/>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NZ" noProof="0" dirty="0"/>
                  <a:t>% of children engaging in each activity</a:t>
                </a:r>
              </a:p>
            </c:rich>
          </c:tx>
          <c:layout>
            <c:manualLayout>
              <c:xMode val="edge"/>
              <c:yMode val="edge"/>
              <c:x val="0.35738062224585931"/>
              <c:y val="0.95023513090550116"/>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6959000"/>
        <c:crosses val="autoZero"/>
        <c:crossBetween val="midCat"/>
      </c:valAx>
      <c:valAx>
        <c:axId val="1046959000"/>
        <c:scaling>
          <c:orientation val="minMax"/>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NZ" noProof="0" dirty="0"/>
                  <a:t>Time spent on</a:t>
                </a:r>
                <a:r>
                  <a:rPr lang="en-NZ" baseline="0" noProof="0" dirty="0"/>
                  <a:t> each activity</a:t>
                </a:r>
                <a:r>
                  <a:rPr lang="en-NZ" noProof="0" dirty="0"/>
                  <a:t> (minutes)</a:t>
                </a:r>
              </a:p>
            </c:rich>
          </c:tx>
          <c:layout>
            <c:manualLayout>
              <c:xMode val="edge"/>
              <c:yMode val="edge"/>
              <c:x val="3.3470459994259572E-3"/>
              <c:y val="0.1434030100463618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695998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50800">
      <a:noFill/>
    </a:ln>
    <a:effectLst/>
  </c:spPr>
  <c:txPr>
    <a:bodyPr/>
    <a:lstStyle/>
    <a:p>
      <a:pPr>
        <a:defRPr/>
      </a:pPr>
      <a:endParaRPr lang="en-US"/>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320464382048574"/>
          <c:y val="3.8430424792364755E-2"/>
          <c:w val="0.59453938667058548"/>
          <c:h val="0.92700552603974362"/>
        </c:manualLayout>
      </c:layout>
      <c:barChart>
        <c:barDir val="bar"/>
        <c:grouping val="clustered"/>
        <c:varyColors val="0"/>
        <c:ser>
          <c:idx val="0"/>
          <c:order val="0"/>
          <c:tx>
            <c:strRef>
              <c:f>Sheet1!$B$1</c:f>
              <c:strCache>
                <c:ptCount val="1"/>
                <c:pt idx="0">
                  <c:v>Series 1</c:v>
                </c:pt>
              </c:strCache>
            </c:strRef>
          </c:tx>
          <c:spPr>
            <a:solidFill>
              <a:srgbClr val="FF9847"/>
            </a:solidFill>
            <a:ln>
              <a:solidFill>
                <a:srgbClr val="FF9847"/>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Sheet1!$A$16:$A$31</c:f>
              <c:strCache>
                <c:ptCount val="15"/>
                <c:pt idx="0">
                  <c:v>Sky sports channels</c:v>
                </c:pt>
                <c:pt idx="1">
                  <c:v>Disney Channel</c:v>
                </c:pt>
                <c:pt idx="2">
                  <c:v>Nickelodeon</c:v>
                </c:pt>
                <c:pt idx="3">
                  <c:v>Cartoon Channel</c:v>
                </c:pt>
                <c:pt idx="4">
                  <c:v>SKY Movies</c:v>
                </c:pt>
                <c:pt idx="5">
                  <c:v>Disney Junior</c:v>
                </c:pt>
                <c:pt idx="6">
                  <c:v>Animal Planet</c:v>
                </c:pt>
                <c:pt idx="7">
                  <c:v>Sky Go</c:v>
                </c:pt>
                <c:pt idx="8">
                  <c:v>Nick Jr</c:v>
                </c:pt>
                <c:pt idx="9">
                  <c:v>MTV</c:v>
                </c:pt>
                <c:pt idx="10">
                  <c:v>Comedy Central</c:v>
                </c:pt>
                <c:pt idx="12">
                  <c:v>TVNZ+ </c:v>
                </c:pt>
                <c:pt idx="13">
                  <c:v>Māori+</c:v>
                </c:pt>
                <c:pt idx="14">
                  <c:v>ThreeNow</c:v>
                </c:pt>
              </c:strCache>
            </c:strRef>
          </c:cat>
          <c:val>
            <c:numRef>
              <c:f>Sheet1!$B$16:$B$31</c:f>
              <c:numCache>
                <c:formatCode>0%</c:formatCode>
                <c:ptCount val="15"/>
                <c:pt idx="0">
                  <c:v>7.0000000000000007E-2</c:v>
                </c:pt>
                <c:pt idx="1">
                  <c:v>0.03</c:v>
                </c:pt>
                <c:pt idx="2">
                  <c:v>0.02</c:v>
                </c:pt>
                <c:pt idx="3">
                  <c:v>0.02</c:v>
                </c:pt>
                <c:pt idx="4">
                  <c:v>0.02</c:v>
                </c:pt>
                <c:pt idx="5">
                  <c:v>0.02</c:v>
                </c:pt>
                <c:pt idx="6">
                  <c:v>0.01</c:v>
                </c:pt>
                <c:pt idx="7">
                  <c:v>0.01</c:v>
                </c:pt>
                <c:pt idx="8">
                  <c:v>0.01</c:v>
                </c:pt>
                <c:pt idx="9">
                  <c:v>0.01</c:v>
                </c:pt>
                <c:pt idx="10">
                  <c:v>0.01</c:v>
                </c:pt>
                <c:pt idx="12">
                  <c:v>0.1</c:v>
                </c:pt>
                <c:pt idx="13">
                  <c:v>0.02</c:v>
                </c:pt>
                <c:pt idx="14">
                  <c:v>0.02</c:v>
                </c:pt>
              </c:numCache>
            </c:numRef>
          </c:val>
          <c:extLst>
            <c:ext xmlns:c16="http://schemas.microsoft.com/office/drawing/2014/chart" uri="{C3380CC4-5D6E-409C-BE32-E72D297353CC}">
              <c16:uniqueId val="{00000000-F078-4D6B-9341-119700E950EB}"/>
            </c:ext>
          </c:extLst>
        </c:ser>
        <c:dLbls>
          <c:showLegendKey val="0"/>
          <c:showVal val="0"/>
          <c:showCatName val="0"/>
          <c:showSerName val="0"/>
          <c:showPercent val="0"/>
          <c:showBubbleSize val="0"/>
        </c:dLbls>
        <c:gapWidth val="100"/>
        <c:axId val="843927823"/>
        <c:axId val="843907071"/>
      </c:barChart>
      <c:catAx>
        <c:axId val="843927823"/>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43907071"/>
        <c:crosses val="autoZero"/>
        <c:auto val="1"/>
        <c:lblAlgn val="ctr"/>
        <c:lblOffset val="100"/>
        <c:noMultiLvlLbl val="0"/>
      </c:catAx>
      <c:valAx>
        <c:axId val="843907071"/>
        <c:scaling>
          <c:orientation val="minMax"/>
          <c:max val="0.70000000000000007"/>
          <c:min val="0"/>
        </c:scaling>
        <c:delete val="1"/>
        <c:axPos val="t"/>
        <c:numFmt formatCode="0%" sourceLinked="1"/>
        <c:majorTickMark val="out"/>
        <c:minorTickMark val="none"/>
        <c:tickLblPos val="nextTo"/>
        <c:crossAx val="8439278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200745397754565"/>
          <c:y val="3.8430362089456292E-2"/>
          <c:w val="0.59453938667058548"/>
          <c:h val="0.94417301741544502"/>
        </c:manualLayout>
      </c:layout>
      <c:barChart>
        <c:barDir val="bar"/>
        <c:grouping val="clustered"/>
        <c:varyColors val="0"/>
        <c:ser>
          <c:idx val="0"/>
          <c:order val="0"/>
          <c:tx>
            <c:strRef>
              <c:f>Sheet1!$B$1</c:f>
              <c:strCache>
                <c:ptCount val="1"/>
                <c:pt idx="0">
                  <c:v>Series 1</c:v>
                </c:pt>
              </c:strCache>
            </c:strRef>
          </c:tx>
          <c:spPr>
            <a:solidFill>
              <a:srgbClr val="FF9847"/>
            </a:solidFill>
            <a:ln>
              <a:solidFill>
                <a:srgbClr val="FF9847"/>
              </a:solidFill>
            </a:ln>
            <a:effectLst/>
          </c:spPr>
          <c:invertIfNegative val="0"/>
          <c:dPt>
            <c:idx val="5"/>
            <c:invertIfNegative val="0"/>
            <c:bubble3D val="0"/>
            <c:spPr>
              <a:solidFill>
                <a:srgbClr val="64C8BF"/>
              </a:solidFill>
              <a:ln>
                <a:solidFill>
                  <a:srgbClr val="64C8BF"/>
                </a:solidFill>
              </a:ln>
              <a:effectLst/>
            </c:spPr>
            <c:extLst>
              <c:ext xmlns:c16="http://schemas.microsoft.com/office/drawing/2014/chart" uri="{C3380CC4-5D6E-409C-BE32-E72D297353CC}">
                <c16:uniqueId val="{00000004-EEC2-445A-93DF-FB1A5D2058A6}"/>
              </c:ext>
            </c:extLst>
          </c:dPt>
          <c:dPt>
            <c:idx val="6"/>
            <c:invertIfNegative val="0"/>
            <c:bubble3D val="0"/>
            <c:spPr>
              <a:solidFill>
                <a:srgbClr val="64C8BF"/>
              </a:solidFill>
              <a:ln>
                <a:solidFill>
                  <a:srgbClr val="64C8BF"/>
                </a:solidFill>
              </a:ln>
              <a:effectLst/>
            </c:spPr>
            <c:extLst>
              <c:ext xmlns:c16="http://schemas.microsoft.com/office/drawing/2014/chart" uri="{C3380CC4-5D6E-409C-BE32-E72D297353CC}">
                <c16:uniqueId val="{00000005-EEC2-445A-93DF-FB1A5D2058A6}"/>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2"/>
                <c:pt idx="0">
                  <c:v>Netflix</c:v>
                </c:pt>
                <c:pt idx="1">
                  <c:v>Disney +</c:v>
                </c:pt>
                <c:pt idx="2">
                  <c:v>Amazon Prime</c:v>
                </c:pt>
                <c:pt idx="3">
                  <c:v>Neon</c:v>
                </c:pt>
                <c:pt idx="5">
                  <c:v>YouTube</c:v>
                </c:pt>
                <c:pt idx="6">
                  <c:v>YouTube Kids</c:v>
                </c:pt>
                <c:pt idx="8">
                  <c:v>TVNZ 1</c:v>
                </c:pt>
                <c:pt idx="9">
                  <c:v>TVNZ 2</c:v>
                </c:pt>
                <c:pt idx="10">
                  <c:v>Three</c:v>
                </c:pt>
                <c:pt idx="11">
                  <c:v>Whakaata Māori</c:v>
                </c:pt>
              </c:strCache>
            </c:strRef>
          </c:cat>
          <c:val>
            <c:numRef>
              <c:f>Sheet1!$B$2:$B$17</c:f>
              <c:numCache>
                <c:formatCode>0%</c:formatCode>
                <c:ptCount val="12"/>
                <c:pt idx="0">
                  <c:v>0.36</c:v>
                </c:pt>
                <c:pt idx="1">
                  <c:v>0.16</c:v>
                </c:pt>
                <c:pt idx="2">
                  <c:v>0.04</c:v>
                </c:pt>
                <c:pt idx="3">
                  <c:v>0.04</c:v>
                </c:pt>
                <c:pt idx="5">
                  <c:v>0.54</c:v>
                </c:pt>
                <c:pt idx="6">
                  <c:v>0.27</c:v>
                </c:pt>
                <c:pt idx="8">
                  <c:v>0.09</c:v>
                </c:pt>
                <c:pt idx="9">
                  <c:v>0.06</c:v>
                </c:pt>
                <c:pt idx="10">
                  <c:v>0.03</c:v>
                </c:pt>
                <c:pt idx="11">
                  <c:v>0.02</c:v>
                </c:pt>
              </c:numCache>
            </c:numRef>
          </c:val>
          <c:extLst>
            <c:ext xmlns:c16="http://schemas.microsoft.com/office/drawing/2014/chart" uri="{C3380CC4-5D6E-409C-BE32-E72D297353CC}">
              <c16:uniqueId val="{00000000-3460-4D5B-8FD7-AEFF2B67CE05}"/>
            </c:ext>
          </c:extLst>
        </c:ser>
        <c:dLbls>
          <c:showLegendKey val="0"/>
          <c:showVal val="0"/>
          <c:showCatName val="0"/>
          <c:showSerName val="0"/>
          <c:showPercent val="0"/>
          <c:showBubbleSize val="0"/>
        </c:dLbls>
        <c:gapWidth val="100"/>
        <c:axId val="843927823"/>
        <c:axId val="843907071"/>
      </c:barChart>
      <c:catAx>
        <c:axId val="843927823"/>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43907071"/>
        <c:crosses val="autoZero"/>
        <c:auto val="1"/>
        <c:lblAlgn val="ctr"/>
        <c:lblOffset val="100"/>
        <c:noMultiLvlLbl val="0"/>
      </c:catAx>
      <c:valAx>
        <c:axId val="843907071"/>
        <c:scaling>
          <c:orientation val="minMax"/>
          <c:max val="0.8"/>
          <c:min val="0"/>
        </c:scaling>
        <c:delete val="1"/>
        <c:axPos val="t"/>
        <c:numFmt formatCode="0%" sourceLinked="1"/>
        <c:majorTickMark val="out"/>
        <c:minorTickMark val="none"/>
        <c:tickLblPos val="nextTo"/>
        <c:crossAx val="8439278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009907844851845E-2"/>
          <c:y val="9.5670155237691443E-2"/>
          <c:w val="0.84198459208384657"/>
          <c:h val="0.8322471727962345"/>
        </c:manualLayout>
      </c:layout>
      <c:doughnutChart>
        <c:varyColors val="1"/>
        <c:ser>
          <c:idx val="0"/>
          <c:order val="0"/>
          <c:tx>
            <c:strRef>
              <c:f>Sheet1!$B$4</c:f>
              <c:strCache>
                <c:ptCount val="1"/>
                <c:pt idx="0">
                  <c:v>Conversions</c:v>
                </c:pt>
              </c:strCache>
            </c:strRef>
          </c:tx>
          <c:spPr>
            <a:solidFill>
              <a:srgbClr val="FFABAB"/>
            </a:solidFill>
            <a:ln>
              <a:noFill/>
            </a:ln>
          </c:spPr>
          <c:dPt>
            <c:idx val="0"/>
            <c:bubble3D val="0"/>
            <c:spPr>
              <a:solidFill>
                <a:srgbClr val="FFCBA2"/>
              </a:solidFill>
              <a:ln w="19050">
                <a:noFill/>
              </a:ln>
              <a:effectLst/>
            </c:spPr>
            <c:extLst>
              <c:ext xmlns:c16="http://schemas.microsoft.com/office/drawing/2014/chart" uri="{C3380CC4-5D6E-409C-BE32-E72D297353CC}">
                <c16:uniqueId val="{00000001-5E15-4615-B8E5-B6A736D9279B}"/>
              </c:ext>
            </c:extLst>
          </c:dPt>
          <c:dPt>
            <c:idx val="1"/>
            <c:bubble3D val="0"/>
            <c:spPr>
              <a:solidFill>
                <a:srgbClr val="FF9847"/>
              </a:solidFill>
              <a:ln w="19050">
                <a:noFill/>
              </a:ln>
              <a:effectLst/>
            </c:spPr>
            <c:extLst>
              <c:ext xmlns:c16="http://schemas.microsoft.com/office/drawing/2014/chart" uri="{C3380CC4-5D6E-409C-BE32-E72D297353CC}">
                <c16:uniqueId val="{00000003-5E15-4615-B8E5-B6A736D9279B}"/>
              </c:ext>
            </c:extLst>
          </c:dPt>
          <c:dPt>
            <c:idx val="2"/>
            <c:bubble3D val="0"/>
            <c:spPr>
              <a:solidFill>
                <a:srgbClr val="FF9847"/>
              </a:solidFill>
              <a:ln w="19050">
                <a:noFill/>
              </a:ln>
              <a:effectLst/>
            </c:spPr>
            <c:extLst>
              <c:ext xmlns:c16="http://schemas.microsoft.com/office/drawing/2014/chart" uri="{C3380CC4-5D6E-409C-BE32-E72D297353CC}">
                <c16:uniqueId val="{00000005-5E15-4615-B8E5-B6A736D9279B}"/>
              </c:ext>
            </c:extLst>
          </c:dPt>
          <c:dPt>
            <c:idx val="3"/>
            <c:bubble3D val="0"/>
            <c:spPr>
              <a:solidFill>
                <a:srgbClr val="FFCBA2"/>
              </a:solidFill>
              <a:ln w="19050">
                <a:noFill/>
              </a:ln>
              <a:effectLst/>
            </c:spPr>
            <c:extLst>
              <c:ext xmlns:c16="http://schemas.microsoft.com/office/drawing/2014/chart" uri="{C3380CC4-5D6E-409C-BE32-E72D297353CC}">
                <c16:uniqueId val="{00000007-5E15-4615-B8E5-B6A736D9279B}"/>
              </c:ext>
            </c:extLst>
          </c:dPt>
          <c:cat>
            <c:numRef>
              <c:f>Sheet1!$A$5:$A$8</c:f>
              <c:numCache>
                <c:formatCode>General</c:formatCode>
                <c:ptCount val="4"/>
              </c:numCache>
            </c:numRef>
          </c:cat>
          <c:val>
            <c:numRef>
              <c:f>Sheet1!$B$5:$B$8</c:f>
              <c:numCache>
                <c:formatCode>General</c:formatCode>
                <c:ptCount val="4"/>
                <c:pt idx="0">
                  <c:v>21.5</c:v>
                </c:pt>
                <c:pt idx="1">
                  <c:v>28.5</c:v>
                </c:pt>
                <c:pt idx="2">
                  <c:v>28.5</c:v>
                </c:pt>
                <c:pt idx="3">
                  <c:v>21.5</c:v>
                </c:pt>
              </c:numCache>
            </c:numRef>
          </c:val>
          <c:extLst>
            <c:ext xmlns:c16="http://schemas.microsoft.com/office/drawing/2014/chart" uri="{C3380CC4-5D6E-409C-BE32-E72D297353CC}">
              <c16:uniqueId val="{00000008-5E15-4615-B8E5-B6A736D9279B}"/>
            </c:ext>
          </c:extLst>
        </c:ser>
        <c:dLbls>
          <c:showLegendKey val="0"/>
          <c:showVal val="0"/>
          <c:showCatName val="0"/>
          <c:showSerName val="0"/>
          <c:showPercent val="0"/>
          <c:showBubbleSize val="0"/>
          <c:showLeaderLines val="1"/>
        </c:dLbls>
        <c:firstSliceAng val="270"/>
        <c:holeSize val="6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009907844851845E-2"/>
          <c:y val="9.5670155237691443E-2"/>
          <c:w val="0.84198459208384657"/>
          <c:h val="0.8322471727962345"/>
        </c:manualLayout>
      </c:layout>
      <c:doughnutChart>
        <c:varyColors val="1"/>
        <c:ser>
          <c:idx val="0"/>
          <c:order val="0"/>
          <c:tx>
            <c:strRef>
              <c:f>Sheet1!$B$4</c:f>
              <c:strCache>
                <c:ptCount val="1"/>
                <c:pt idx="0">
                  <c:v>Conversions</c:v>
                </c:pt>
              </c:strCache>
            </c:strRef>
          </c:tx>
          <c:spPr>
            <a:solidFill>
              <a:srgbClr val="FFABAB"/>
            </a:solidFill>
            <a:ln>
              <a:noFill/>
            </a:ln>
          </c:spPr>
          <c:dPt>
            <c:idx val="0"/>
            <c:bubble3D val="0"/>
            <c:spPr>
              <a:solidFill>
                <a:srgbClr val="FFCBA2"/>
              </a:solidFill>
              <a:ln w="19050">
                <a:noFill/>
              </a:ln>
              <a:effectLst/>
            </c:spPr>
            <c:extLst>
              <c:ext xmlns:c16="http://schemas.microsoft.com/office/drawing/2014/chart" uri="{C3380CC4-5D6E-409C-BE32-E72D297353CC}">
                <c16:uniqueId val="{00000001-BA46-4D60-8F1D-D41E5FBF8558}"/>
              </c:ext>
            </c:extLst>
          </c:dPt>
          <c:dPt>
            <c:idx val="1"/>
            <c:bubble3D val="0"/>
            <c:spPr>
              <a:solidFill>
                <a:srgbClr val="FF9847"/>
              </a:solidFill>
              <a:ln w="19050">
                <a:noFill/>
              </a:ln>
              <a:effectLst/>
            </c:spPr>
            <c:extLst>
              <c:ext xmlns:c16="http://schemas.microsoft.com/office/drawing/2014/chart" uri="{C3380CC4-5D6E-409C-BE32-E72D297353CC}">
                <c16:uniqueId val="{00000003-BA46-4D60-8F1D-D41E5FBF8558}"/>
              </c:ext>
            </c:extLst>
          </c:dPt>
          <c:dPt>
            <c:idx val="2"/>
            <c:bubble3D val="0"/>
            <c:spPr>
              <a:solidFill>
                <a:srgbClr val="FF9847"/>
              </a:solidFill>
              <a:ln w="19050">
                <a:noFill/>
              </a:ln>
              <a:effectLst/>
            </c:spPr>
            <c:extLst>
              <c:ext xmlns:c16="http://schemas.microsoft.com/office/drawing/2014/chart" uri="{C3380CC4-5D6E-409C-BE32-E72D297353CC}">
                <c16:uniqueId val="{00000005-BA46-4D60-8F1D-D41E5FBF8558}"/>
              </c:ext>
            </c:extLst>
          </c:dPt>
          <c:dPt>
            <c:idx val="3"/>
            <c:bubble3D val="0"/>
            <c:spPr>
              <a:solidFill>
                <a:srgbClr val="FFCBA2"/>
              </a:solidFill>
              <a:ln w="19050">
                <a:noFill/>
              </a:ln>
              <a:effectLst/>
            </c:spPr>
            <c:extLst>
              <c:ext xmlns:c16="http://schemas.microsoft.com/office/drawing/2014/chart" uri="{C3380CC4-5D6E-409C-BE32-E72D297353CC}">
                <c16:uniqueId val="{00000007-BA46-4D60-8F1D-D41E5FBF8558}"/>
              </c:ext>
            </c:extLst>
          </c:dPt>
          <c:cat>
            <c:numRef>
              <c:f>Sheet1!$A$5:$A$8</c:f>
              <c:numCache>
                <c:formatCode>General</c:formatCode>
                <c:ptCount val="4"/>
              </c:numCache>
            </c:numRef>
          </c:cat>
          <c:val>
            <c:numRef>
              <c:f>Sheet1!$B$5:$B$8</c:f>
              <c:numCache>
                <c:formatCode>General</c:formatCode>
                <c:ptCount val="4"/>
                <c:pt idx="0">
                  <c:v>40</c:v>
                </c:pt>
                <c:pt idx="1">
                  <c:v>10</c:v>
                </c:pt>
                <c:pt idx="2">
                  <c:v>10</c:v>
                </c:pt>
                <c:pt idx="3">
                  <c:v>40</c:v>
                </c:pt>
              </c:numCache>
            </c:numRef>
          </c:val>
          <c:extLst>
            <c:ext xmlns:c16="http://schemas.microsoft.com/office/drawing/2014/chart" uri="{C3380CC4-5D6E-409C-BE32-E72D297353CC}">
              <c16:uniqueId val="{00000008-BA46-4D60-8F1D-D41E5FBF8558}"/>
            </c:ext>
          </c:extLst>
        </c:ser>
        <c:dLbls>
          <c:showLegendKey val="0"/>
          <c:showVal val="0"/>
          <c:showCatName val="0"/>
          <c:showSerName val="0"/>
          <c:showPercent val="0"/>
          <c:showBubbleSize val="0"/>
          <c:showLeaderLines val="1"/>
        </c:dLbls>
        <c:firstSliceAng val="270"/>
        <c:holeSize val="6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15:layout>
                    <c:manualLayout>
                      <c:w val="0.2833264074559031"/>
                      <c:h val="0.38029930388103567"/>
                    </c:manualLayout>
                  </c15:layout>
                </c:ext>
                <c:ext xmlns:c16="http://schemas.microsoft.com/office/drawing/2014/chart" uri="{C3380CC4-5D6E-409C-BE32-E72D297353CC}">
                  <c16:uniqueId val="{00000003-3AA1-47FA-AA44-7310525A3EE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0.36</c:v>
                </c:pt>
              </c:numCache>
            </c:numRef>
          </c:val>
          <c:extLst>
            <c:ext xmlns:c16="http://schemas.microsoft.com/office/drawing/2014/chart" uri="{C3380CC4-5D6E-409C-BE32-E72D297353CC}">
              <c16:uniqueId val="{00000000-3AA1-47FA-AA44-7310525A3EED}"/>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chemeClr val="accent3">
                  <a:lumMod val="40000"/>
                  <a:lumOff val="60000"/>
                  <a:alpha val="99000"/>
                </a:schemeClr>
              </a:solidFill>
              <a:ln>
                <a:noFill/>
              </a:ln>
              <a:effectLst/>
            </c:spPr>
            <c:extLst>
              <c:ext xmlns:c16="http://schemas.microsoft.com/office/drawing/2014/chart" uri="{C3380CC4-5D6E-409C-BE32-E72D297353CC}">
                <c16:uniqueId val="{00000004-3AA1-47FA-AA44-7310525A3EED}"/>
              </c:ext>
            </c:extLst>
          </c:dPt>
          <c:cat>
            <c:numRef>
              <c:f>Sheet1!$A$2</c:f>
              <c:numCache>
                <c:formatCode>General</c:formatCode>
                <c:ptCount val="1"/>
              </c:numCache>
            </c:numRef>
          </c:cat>
          <c:val>
            <c:numRef>
              <c:f>Sheet1!$C$2</c:f>
              <c:numCache>
                <c:formatCode>0%</c:formatCode>
                <c:ptCount val="1"/>
                <c:pt idx="0">
                  <c:v>0.64</c:v>
                </c:pt>
              </c:numCache>
            </c:numRef>
          </c:val>
          <c:extLst>
            <c:ext xmlns:c16="http://schemas.microsoft.com/office/drawing/2014/chart" uri="{C3380CC4-5D6E-409C-BE32-E72D297353CC}">
              <c16:uniqueId val="{00000001-3AA1-47FA-AA44-7310525A3EED}"/>
            </c:ext>
          </c:extLst>
        </c:ser>
        <c:dLbls>
          <c:showLegendKey val="0"/>
          <c:showVal val="0"/>
          <c:showCatName val="0"/>
          <c:showSerName val="0"/>
          <c:showPercent val="0"/>
          <c:showBubbleSize val="0"/>
        </c:dLbls>
        <c:gapWidth val="150"/>
        <c:overlap val="100"/>
        <c:axId val="1348913072"/>
        <c:axId val="1348938512"/>
      </c:barChart>
      <c:catAx>
        <c:axId val="134891307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48938512"/>
        <c:crosses val="autoZero"/>
        <c:auto val="1"/>
        <c:lblAlgn val="ctr"/>
        <c:lblOffset val="100"/>
        <c:noMultiLvlLbl val="0"/>
      </c:catAx>
      <c:valAx>
        <c:axId val="1348938512"/>
        <c:scaling>
          <c:orientation val="minMax"/>
        </c:scaling>
        <c:delete val="1"/>
        <c:axPos val="b"/>
        <c:numFmt formatCode="0%" sourceLinked="1"/>
        <c:majorTickMark val="none"/>
        <c:minorTickMark val="none"/>
        <c:tickLblPos val="nextTo"/>
        <c:crossAx val="1348913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1"/>
            </a:solidFill>
            <a:ln>
              <a:noFill/>
            </a:ln>
            <a:effectLst/>
          </c:spPr>
          <c:invertIfNegative val="0"/>
          <c:dLbls>
            <c:dLbl>
              <c:idx val="0"/>
              <c:layout>
                <c:manualLayout>
                  <c:x val="0.21242842171014292"/>
                  <c:y val="4.0108260211305746E-7"/>
                </c:manualLayout>
              </c:layout>
              <c:showLegendKey val="0"/>
              <c:showVal val="1"/>
              <c:showCatName val="0"/>
              <c:showSerName val="0"/>
              <c:showPercent val="0"/>
              <c:showBubbleSize val="0"/>
              <c:extLst>
                <c:ext xmlns:c15="http://schemas.microsoft.com/office/drawing/2012/chart" uri="{CE6537A1-D6FC-4f65-9D91-7224C49458BB}">
                  <c15:layout>
                    <c:manualLayout>
                      <c:w val="0.30324157199122898"/>
                      <c:h val="0.38029930388103567"/>
                    </c:manualLayout>
                  </c15:layout>
                </c:ext>
                <c:ext xmlns:c16="http://schemas.microsoft.com/office/drawing/2014/chart" uri="{C3380CC4-5D6E-409C-BE32-E72D297353CC}">
                  <c16:uniqueId val="{00000003-3AA1-47FA-AA44-7310525A3EE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c:f>
              <c:numCache>
                <c:formatCode>General</c:formatCode>
                <c:ptCount val="1"/>
              </c:numCache>
            </c:numRef>
          </c:cat>
          <c:val>
            <c:numRef>
              <c:f>Sheet1!$B$2</c:f>
              <c:numCache>
                <c:formatCode>0%</c:formatCode>
                <c:ptCount val="1"/>
                <c:pt idx="0">
                  <c:v>0.16</c:v>
                </c:pt>
              </c:numCache>
            </c:numRef>
          </c:val>
          <c:extLst>
            <c:ext xmlns:c16="http://schemas.microsoft.com/office/drawing/2014/chart" uri="{C3380CC4-5D6E-409C-BE32-E72D297353CC}">
              <c16:uniqueId val="{00000000-3AA1-47FA-AA44-7310525A3EED}"/>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chemeClr val="accent3">
                  <a:lumMod val="40000"/>
                  <a:lumOff val="60000"/>
                  <a:alpha val="99000"/>
                </a:schemeClr>
              </a:solidFill>
              <a:ln>
                <a:noFill/>
              </a:ln>
              <a:effectLst/>
            </c:spPr>
            <c:extLst>
              <c:ext xmlns:c16="http://schemas.microsoft.com/office/drawing/2014/chart" uri="{C3380CC4-5D6E-409C-BE32-E72D297353CC}">
                <c16:uniqueId val="{00000004-3AA1-47FA-AA44-7310525A3EED}"/>
              </c:ext>
            </c:extLst>
          </c:dPt>
          <c:cat>
            <c:numRef>
              <c:f>Sheet1!$A$2</c:f>
              <c:numCache>
                <c:formatCode>General</c:formatCode>
                <c:ptCount val="1"/>
              </c:numCache>
            </c:numRef>
          </c:cat>
          <c:val>
            <c:numRef>
              <c:f>Sheet1!$C$2</c:f>
              <c:numCache>
                <c:formatCode>0%</c:formatCode>
                <c:ptCount val="1"/>
                <c:pt idx="0">
                  <c:v>0.84</c:v>
                </c:pt>
              </c:numCache>
            </c:numRef>
          </c:val>
          <c:extLst>
            <c:ext xmlns:c16="http://schemas.microsoft.com/office/drawing/2014/chart" uri="{C3380CC4-5D6E-409C-BE32-E72D297353CC}">
              <c16:uniqueId val="{00000001-3AA1-47FA-AA44-7310525A3EED}"/>
            </c:ext>
          </c:extLst>
        </c:ser>
        <c:dLbls>
          <c:showLegendKey val="0"/>
          <c:showVal val="0"/>
          <c:showCatName val="0"/>
          <c:showSerName val="0"/>
          <c:showPercent val="0"/>
          <c:showBubbleSize val="0"/>
        </c:dLbls>
        <c:gapWidth val="150"/>
        <c:overlap val="100"/>
        <c:axId val="1348913072"/>
        <c:axId val="1348938512"/>
      </c:barChart>
      <c:catAx>
        <c:axId val="134891307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48938512"/>
        <c:crosses val="autoZero"/>
        <c:auto val="1"/>
        <c:lblAlgn val="ctr"/>
        <c:lblOffset val="100"/>
        <c:noMultiLvlLbl val="0"/>
      </c:catAx>
      <c:valAx>
        <c:axId val="1348938512"/>
        <c:scaling>
          <c:orientation val="minMax"/>
        </c:scaling>
        <c:delete val="1"/>
        <c:axPos val="b"/>
        <c:numFmt formatCode="0%" sourceLinked="1"/>
        <c:majorTickMark val="none"/>
        <c:minorTickMark val="none"/>
        <c:tickLblPos val="nextTo"/>
        <c:crossAx val="1348913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1"/>
            </a:solidFill>
            <a:ln>
              <a:noFill/>
            </a:ln>
            <a:effectLst/>
          </c:spPr>
          <c:invertIfNegative val="0"/>
          <c:dLbls>
            <c:dLbl>
              <c:idx val="0"/>
              <c:layout>
                <c:manualLayout>
                  <c:x val="0.15268292810416517"/>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AA1-47FA-AA44-7310525A3EE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c:f>
              <c:numCache>
                <c:formatCode>General</c:formatCode>
                <c:ptCount val="1"/>
              </c:numCache>
            </c:numRef>
          </c:cat>
          <c:val>
            <c:numRef>
              <c:f>Sheet1!$B$2</c:f>
              <c:numCache>
                <c:formatCode>0%</c:formatCode>
                <c:ptCount val="1"/>
                <c:pt idx="0">
                  <c:v>0.09</c:v>
                </c:pt>
              </c:numCache>
            </c:numRef>
          </c:val>
          <c:extLst>
            <c:ext xmlns:c16="http://schemas.microsoft.com/office/drawing/2014/chart" uri="{C3380CC4-5D6E-409C-BE32-E72D297353CC}">
              <c16:uniqueId val="{00000000-3AA1-47FA-AA44-7310525A3EED}"/>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chemeClr val="accent3">
                  <a:lumMod val="40000"/>
                  <a:lumOff val="60000"/>
                  <a:alpha val="99000"/>
                </a:schemeClr>
              </a:solidFill>
              <a:ln>
                <a:noFill/>
              </a:ln>
              <a:effectLst/>
            </c:spPr>
            <c:extLst>
              <c:ext xmlns:c16="http://schemas.microsoft.com/office/drawing/2014/chart" uri="{C3380CC4-5D6E-409C-BE32-E72D297353CC}">
                <c16:uniqueId val="{00000004-3AA1-47FA-AA44-7310525A3EED}"/>
              </c:ext>
            </c:extLst>
          </c:dPt>
          <c:cat>
            <c:numRef>
              <c:f>Sheet1!$A$2</c:f>
              <c:numCache>
                <c:formatCode>General</c:formatCode>
                <c:ptCount val="1"/>
              </c:numCache>
            </c:numRef>
          </c:cat>
          <c:val>
            <c:numRef>
              <c:f>Sheet1!$C$2</c:f>
              <c:numCache>
                <c:formatCode>0%</c:formatCode>
                <c:ptCount val="1"/>
                <c:pt idx="0">
                  <c:v>0.91</c:v>
                </c:pt>
              </c:numCache>
            </c:numRef>
          </c:val>
          <c:extLst>
            <c:ext xmlns:c16="http://schemas.microsoft.com/office/drawing/2014/chart" uri="{C3380CC4-5D6E-409C-BE32-E72D297353CC}">
              <c16:uniqueId val="{00000001-3AA1-47FA-AA44-7310525A3EED}"/>
            </c:ext>
          </c:extLst>
        </c:ser>
        <c:dLbls>
          <c:showLegendKey val="0"/>
          <c:showVal val="0"/>
          <c:showCatName val="0"/>
          <c:showSerName val="0"/>
          <c:showPercent val="0"/>
          <c:showBubbleSize val="0"/>
        </c:dLbls>
        <c:gapWidth val="150"/>
        <c:overlap val="100"/>
        <c:axId val="1348913072"/>
        <c:axId val="1348938512"/>
      </c:barChart>
      <c:catAx>
        <c:axId val="134891307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48938512"/>
        <c:crosses val="autoZero"/>
        <c:auto val="1"/>
        <c:lblAlgn val="ctr"/>
        <c:lblOffset val="100"/>
        <c:noMultiLvlLbl val="0"/>
      </c:catAx>
      <c:valAx>
        <c:axId val="1348938512"/>
        <c:scaling>
          <c:orientation val="minMax"/>
        </c:scaling>
        <c:delete val="1"/>
        <c:axPos val="b"/>
        <c:numFmt formatCode="0%" sourceLinked="1"/>
        <c:majorTickMark val="none"/>
        <c:minorTickMark val="none"/>
        <c:tickLblPos val="nextTo"/>
        <c:crossAx val="1348913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1"/>
            </a:solidFill>
            <a:ln>
              <a:noFill/>
            </a:ln>
            <a:effectLst/>
          </c:spPr>
          <c:invertIfNegative val="0"/>
          <c:dLbls>
            <c:dLbl>
              <c:idx val="0"/>
              <c:layout>
                <c:manualLayout>
                  <c:x val="0.15268292810416517"/>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AA1-47FA-AA44-7310525A3EE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c:f>
              <c:numCache>
                <c:formatCode>General</c:formatCode>
                <c:ptCount val="1"/>
              </c:numCache>
            </c:numRef>
          </c:cat>
          <c:val>
            <c:numRef>
              <c:f>Sheet1!$B$2</c:f>
              <c:numCache>
                <c:formatCode>0%</c:formatCode>
                <c:ptCount val="1"/>
                <c:pt idx="0">
                  <c:v>0.06</c:v>
                </c:pt>
              </c:numCache>
            </c:numRef>
          </c:val>
          <c:extLst>
            <c:ext xmlns:c16="http://schemas.microsoft.com/office/drawing/2014/chart" uri="{C3380CC4-5D6E-409C-BE32-E72D297353CC}">
              <c16:uniqueId val="{00000000-3AA1-47FA-AA44-7310525A3EED}"/>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chemeClr val="accent3">
                  <a:lumMod val="40000"/>
                  <a:lumOff val="60000"/>
                  <a:alpha val="99000"/>
                </a:schemeClr>
              </a:solidFill>
              <a:ln>
                <a:noFill/>
              </a:ln>
              <a:effectLst/>
            </c:spPr>
            <c:extLst>
              <c:ext xmlns:c16="http://schemas.microsoft.com/office/drawing/2014/chart" uri="{C3380CC4-5D6E-409C-BE32-E72D297353CC}">
                <c16:uniqueId val="{00000004-3AA1-47FA-AA44-7310525A3EED}"/>
              </c:ext>
            </c:extLst>
          </c:dPt>
          <c:cat>
            <c:numRef>
              <c:f>Sheet1!$A$2</c:f>
              <c:numCache>
                <c:formatCode>General</c:formatCode>
                <c:ptCount val="1"/>
              </c:numCache>
            </c:numRef>
          </c:cat>
          <c:val>
            <c:numRef>
              <c:f>Sheet1!$C$2</c:f>
              <c:numCache>
                <c:formatCode>0%</c:formatCode>
                <c:ptCount val="1"/>
                <c:pt idx="0">
                  <c:v>0.94</c:v>
                </c:pt>
              </c:numCache>
            </c:numRef>
          </c:val>
          <c:extLst>
            <c:ext xmlns:c16="http://schemas.microsoft.com/office/drawing/2014/chart" uri="{C3380CC4-5D6E-409C-BE32-E72D297353CC}">
              <c16:uniqueId val="{00000001-3AA1-47FA-AA44-7310525A3EED}"/>
            </c:ext>
          </c:extLst>
        </c:ser>
        <c:dLbls>
          <c:showLegendKey val="0"/>
          <c:showVal val="0"/>
          <c:showCatName val="0"/>
          <c:showSerName val="0"/>
          <c:showPercent val="0"/>
          <c:showBubbleSize val="0"/>
        </c:dLbls>
        <c:gapWidth val="150"/>
        <c:overlap val="100"/>
        <c:axId val="1348913072"/>
        <c:axId val="1348938512"/>
      </c:barChart>
      <c:catAx>
        <c:axId val="134891307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48938512"/>
        <c:crosses val="autoZero"/>
        <c:auto val="1"/>
        <c:lblAlgn val="ctr"/>
        <c:lblOffset val="100"/>
        <c:noMultiLvlLbl val="0"/>
      </c:catAx>
      <c:valAx>
        <c:axId val="1348938512"/>
        <c:scaling>
          <c:orientation val="minMax"/>
        </c:scaling>
        <c:delete val="1"/>
        <c:axPos val="b"/>
        <c:numFmt formatCode="0%" sourceLinked="1"/>
        <c:majorTickMark val="none"/>
        <c:minorTickMark val="none"/>
        <c:tickLblPos val="nextTo"/>
        <c:crossAx val="1348913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1"/>
            </a:solidFill>
            <a:ln>
              <a:noFill/>
            </a:ln>
            <a:effectLst/>
          </c:spPr>
          <c:invertIfNegative val="0"/>
          <c:dLbls>
            <c:dLbl>
              <c:idx val="0"/>
              <c:layout>
                <c:manualLayout>
                  <c:x val="0.17259809263949108"/>
                  <c:y val="4.0108260211305746E-7"/>
                </c:manualLayout>
              </c:layout>
              <c:showLegendKey val="0"/>
              <c:showVal val="1"/>
              <c:showCatName val="0"/>
              <c:showSerName val="0"/>
              <c:showPercent val="0"/>
              <c:showBubbleSize val="0"/>
              <c:extLst>
                <c:ext xmlns:c15="http://schemas.microsoft.com/office/drawing/2012/chart" uri="{CE6537A1-D6FC-4f65-9D91-7224C49458BB}">
                  <c15:layout>
                    <c:manualLayout>
                      <c:w val="0.31651834834811288"/>
                      <c:h val="0.38029930388103567"/>
                    </c:manualLayout>
                  </c15:layout>
                </c:ext>
                <c:ext xmlns:c16="http://schemas.microsoft.com/office/drawing/2014/chart" uri="{C3380CC4-5D6E-409C-BE32-E72D297353CC}">
                  <c16:uniqueId val="{00000003-3AA1-47FA-AA44-7310525A3EE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c:f>
              <c:numCache>
                <c:formatCode>General</c:formatCode>
                <c:ptCount val="1"/>
              </c:numCache>
            </c:numRef>
          </c:cat>
          <c:val>
            <c:numRef>
              <c:f>Sheet1!$B$2</c:f>
              <c:numCache>
                <c:formatCode>0%</c:formatCode>
                <c:ptCount val="1"/>
                <c:pt idx="0">
                  <c:v>0.1</c:v>
                </c:pt>
              </c:numCache>
            </c:numRef>
          </c:val>
          <c:extLst>
            <c:ext xmlns:c16="http://schemas.microsoft.com/office/drawing/2014/chart" uri="{C3380CC4-5D6E-409C-BE32-E72D297353CC}">
              <c16:uniqueId val="{00000000-3AA1-47FA-AA44-7310525A3EED}"/>
            </c:ext>
          </c:extLst>
        </c:ser>
        <c:ser>
          <c:idx val="1"/>
          <c:order val="1"/>
          <c:tx>
            <c:strRef>
              <c:f>Sheet1!$C$1</c:f>
              <c:strCache>
                <c:ptCount val="1"/>
                <c:pt idx="0">
                  <c:v>Series 2</c:v>
                </c:pt>
              </c:strCache>
            </c:strRef>
          </c:tx>
          <c:spPr>
            <a:solidFill>
              <a:schemeClr val="accent3">
                <a:lumMod val="40000"/>
                <a:lumOff val="60000"/>
                <a:alpha val="99000"/>
              </a:schemeClr>
            </a:solidFill>
            <a:ln>
              <a:noFill/>
            </a:ln>
            <a:effectLst/>
          </c:spPr>
          <c:invertIfNegative val="0"/>
          <c:dPt>
            <c:idx val="0"/>
            <c:invertIfNegative val="0"/>
            <c:bubble3D val="0"/>
            <c:spPr>
              <a:solidFill>
                <a:schemeClr val="accent3">
                  <a:lumMod val="40000"/>
                  <a:lumOff val="60000"/>
                  <a:alpha val="99000"/>
                </a:schemeClr>
              </a:solidFill>
              <a:ln>
                <a:noFill/>
              </a:ln>
              <a:effectLst/>
            </c:spPr>
            <c:extLst>
              <c:ext xmlns:c16="http://schemas.microsoft.com/office/drawing/2014/chart" uri="{C3380CC4-5D6E-409C-BE32-E72D297353CC}">
                <c16:uniqueId val="{00000004-3AA1-47FA-AA44-7310525A3EED}"/>
              </c:ext>
            </c:extLst>
          </c:dPt>
          <c:cat>
            <c:numRef>
              <c:f>Sheet1!$A$2</c:f>
              <c:numCache>
                <c:formatCode>General</c:formatCode>
                <c:ptCount val="1"/>
              </c:numCache>
            </c:numRef>
          </c:cat>
          <c:val>
            <c:numRef>
              <c:f>Sheet1!$C$2</c:f>
              <c:numCache>
                <c:formatCode>0%</c:formatCode>
                <c:ptCount val="1"/>
                <c:pt idx="0">
                  <c:v>0.9</c:v>
                </c:pt>
              </c:numCache>
            </c:numRef>
          </c:val>
          <c:extLst>
            <c:ext xmlns:c16="http://schemas.microsoft.com/office/drawing/2014/chart" uri="{C3380CC4-5D6E-409C-BE32-E72D297353CC}">
              <c16:uniqueId val="{00000001-3AA1-47FA-AA44-7310525A3EED}"/>
            </c:ext>
          </c:extLst>
        </c:ser>
        <c:dLbls>
          <c:showLegendKey val="0"/>
          <c:showVal val="0"/>
          <c:showCatName val="0"/>
          <c:showSerName val="0"/>
          <c:showPercent val="0"/>
          <c:showBubbleSize val="0"/>
        </c:dLbls>
        <c:gapWidth val="150"/>
        <c:overlap val="100"/>
        <c:axId val="1348913072"/>
        <c:axId val="1348938512"/>
      </c:barChart>
      <c:catAx>
        <c:axId val="134891307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48938512"/>
        <c:crosses val="autoZero"/>
        <c:auto val="1"/>
        <c:lblAlgn val="ctr"/>
        <c:lblOffset val="100"/>
        <c:noMultiLvlLbl val="0"/>
      </c:catAx>
      <c:valAx>
        <c:axId val="1348938512"/>
        <c:scaling>
          <c:orientation val="minMax"/>
        </c:scaling>
        <c:delete val="1"/>
        <c:axPos val="b"/>
        <c:numFmt formatCode="0%" sourceLinked="1"/>
        <c:majorTickMark val="none"/>
        <c:minorTickMark val="none"/>
        <c:tickLblPos val="nextTo"/>
        <c:crossAx val="1348913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4"/>
          <c:order val="0"/>
          <c:tx>
            <c:strRef>
              <c:f>Sheet1!$F$1</c:f>
              <c:strCache>
                <c:ptCount val="1"/>
                <c:pt idx="0">
                  <c:v>Not sure</c:v>
                </c:pt>
              </c:strCache>
            </c:strRef>
          </c:tx>
          <c:spPr>
            <a:solidFill>
              <a:srgbClr val="8FD6CE"/>
            </a:solidFill>
            <a:ln>
              <a:noFill/>
            </a:ln>
            <a:effectLst/>
          </c:spPr>
          <c:invertIfNegative val="0"/>
          <c:dLbls>
            <c:dLbl>
              <c:idx val="0"/>
              <c:layout>
                <c:manualLayout>
                  <c:x val="1.6606097994545006E-3"/>
                  <c:y val="0"/>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352-45EA-888A-8584B43CDDF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0%</c:formatCode>
                <c:ptCount val="1"/>
                <c:pt idx="0">
                  <c:v>0.17</c:v>
                </c:pt>
              </c:numCache>
            </c:numRef>
          </c:val>
          <c:extLst>
            <c:ext xmlns:c16="http://schemas.microsoft.com/office/drawing/2014/chart" uri="{C3380CC4-5D6E-409C-BE32-E72D297353CC}">
              <c16:uniqueId val="{00000001-4352-45EA-888A-8584B43CDDF8}"/>
            </c:ext>
          </c:extLst>
        </c:ser>
        <c:ser>
          <c:idx val="3"/>
          <c:order val="1"/>
          <c:tx>
            <c:strRef>
              <c:f>Sheet1!$E$1</c:f>
              <c:strCache>
                <c:ptCount val="1"/>
                <c:pt idx="0">
                  <c:v>Quite Diss</c:v>
                </c:pt>
              </c:strCache>
            </c:strRef>
          </c:tx>
          <c:spPr>
            <a:solidFill>
              <a:srgbClr val="64C8BF"/>
            </a:solidFill>
            <a:ln>
              <a:noFill/>
            </a:ln>
            <a:effectLst/>
          </c:spPr>
          <c:invertIfNegative val="0"/>
          <c:dLbls>
            <c:dLbl>
              <c:idx val="0"/>
              <c:layout>
                <c:manualLayout>
                  <c:x val="-3.3222591362126247E-3"/>
                  <c:y val="-1.150366400828556E-3"/>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52-45EA-888A-8584B43CDDF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0.09</c:v>
                </c:pt>
              </c:numCache>
            </c:numRef>
          </c:val>
          <c:extLst>
            <c:ext xmlns:c16="http://schemas.microsoft.com/office/drawing/2014/chart" uri="{C3380CC4-5D6E-409C-BE32-E72D297353CC}">
              <c16:uniqueId val="{00000003-4352-45EA-888A-8584B43CDDF8}"/>
            </c:ext>
          </c:extLst>
        </c:ser>
        <c:ser>
          <c:idx val="2"/>
          <c:order val="2"/>
          <c:tx>
            <c:strRef>
              <c:f>Sheet1!$D$1</c:f>
              <c:strCache>
                <c:ptCount val="1"/>
                <c:pt idx="0">
                  <c:v>Neutral</c:v>
                </c:pt>
              </c:strCache>
            </c:strRef>
          </c:tx>
          <c:spPr>
            <a:solidFill>
              <a:srgbClr val="BAB0A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0.15</c:v>
                </c:pt>
              </c:numCache>
            </c:numRef>
          </c:val>
          <c:extLst>
            <c:ext xmlns:c16="http://schemas.microsoft.com/office/drawing/2014/chart" uri="{C3380CC4-5D6E-409C-BE32-E72D297353CC}">
              <c16:uniqueId val="{00000004-4352-45EA-888A-8584B43CDDF8}"/>
            </c:ext>
          </c:extLst>
        </c:ser>
        <c:ser>
          <c:idx val="1"/>
          <c:order val="3"/>
          <c:tx>
            <c:strRef>
              <c:f>Sheet1!$C$1</c:f>
              <c:strCache>
                <c:ptCount val="1"/>
                <c:pt idx="0">
                  <c:v>Quite Sat</c:v>
                </c:pt>
              </c:strCache>
            </c:strRef>
          </c:tx>
          <c:spPr>
            <a:solidFill>
              <a:srgbClr val="AC72B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0.55000000000000004</c:v>
                </c:pt>
              </c:numCache>
            </c:numRef>
          </c:val>
          <c:extLst>
            <c:ext xmlns:c16="http://schemas.microsoft.com/office/drawing/2014/chart" uri="{C3380CC4-5D6E-409C-BE32-E72D297353CC}">
              <c16:uniqueId val="{00000005-4352-45EA-888A-8584B43CDDF8}"/>
            </c:ext>
          </c:extLst>
        </c:ser>
        <c:ser>
          <c:idx val="0"/>
          <c:order val="4"/>
          <c:tx>
            <c:strRef>
              <c:f>Sheet1!$B$1</c:f>
              <c:strCache>
                <c:ptCount val="1"/>
                <c:pt idx="0">
                  <c:v>Very Sat</c:v>
                </c:pt>
              </c:strCache>
            </c:strRef>
          </c:tx>
          <c:spPr>
            <a:solidFill>
              <a:schemeClr val="accent1"/>
            </a:solidFill>
            <a:ln>
              <a:noFill/>
            </a:ln>
            <a:effectLst/>
          </c:spPr>
          <c:invertIfNegative val="0"/>
          <c:dPt>
            <c:idx val="0"/>
            <c:invertIfNegative val="0"/>
            <c:bubble3D val="0"/>
            <c:spPr>
              <a:solidFill>
                <a:srgbClr val="6F018B"/>
              </a:solidFill>
              <a:ln>
                <a:noFill/>
              </a:ln>
              <a:effectLst/>
            </c:spPr>
            <c:extLst>
              <c:ext xmlns:c16="http://schemas.microsoft.com/office/drawing/2014/chart" uri="{C3380CC4-5D6E-409C-BE32-E72D297353CC}">
                <c16:uniqueId val="{00000007-4352-45EA-888A-8584B43CDDF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0.05</c:v>
                </c:pt>
              </c:numCache>
            </c:numRef>
          </c:val>
          <c:extLst>
            <c:ext xmlns:c16="http://schemas.microsoft.com/office/drawing/2014/chart" uri="{C3380CC4-5D6E-409C-BE32-E72D297353CC}">
              <c16:uniqueId val="{00000006-4352-45EA-888A-8584B43CDDF8}"/>
            </c:ext>
          </c:extLst>
        </c:ser>
        <c:dLbls>
          <c:dLblPos val="ctr"/>
          <c:showLegendKey val="0"/>
          <c:showVal val="1"/>
          <c:showCatName val="0"/>
          <c:showSerName val="0"/>
          <c:showPercent val="0"/>
          <c:showBubbleSize val="0"/>
        </c:dLbls>
        <c:gapWidth val="150"/>
        <c:overlap val="100"/>
        <c:axId val="1927713343"/>
        <c:axId val="1927733503"/>
      </c:barChart>
      <c:catAx>
        <c:axId val="19277133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7733503"/>
        <c:crosses val="autoZero"/>
        <c:auto val="1"/>
        <c:lblAlgn val="ctr"/>
        <c:lblOffset val="100"/>
        <c:noMultiLvlLbl val="0"/>
      </c:catAx>
      <c:valAx>
        <c:axId val="1927733503"/>
        <c:scaling>
          <c:orientation val="minMax"/>
        </c:scaling>
        <c:delete val="1"/>
        <c:axPos val="l"/>
        <c:numFmt formatCode="0%" sourceLinked="1"/>
        <c:majorTickMark val="none"/>
        <c:minorTickMark val="none"/>
        <c:tickLblPos val="nextTo"/>
        <c:crossAx val="19277133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43951599409448822"/>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7B3E-4B18-875B-788C4148E66E}"/>
              </c:ext>
            </c:extLst>
          </c:dPt>
          <c:dPt>
            <c:idx val="1"/>
            <c:invertIfNegative val="0"/>
            <c:bubble3D val="0"/>
            <c:spPr>
              <a:solidFill>
                <a:srgbClr val="FF9847"/>
              </a:solidFill>
              <a:ln>
                <a:noFill/>
              </a:ln>
              <a:effectLst/>
            </c:spPr>
            <c:extLst>
              <c:ext xmlns:c16="http://schemas.microsoft.com/office/drawing/2014/chart" uri="{C3380CC4-5D6E-409C-BE32-E72D297353CC}">
                <c16:uniqueId val="{00000003-7B3E-4B18-875B-788C4148E66E}"/>
              </c:ext>
            </c:extLst>
          </c:dPt>
          <c:dPt>
            <c:idx val="2"/>
            <c:invertIfNegative val="0"/>
            <c:bubble3D val="0"/>
            <c:spPr>
              <a:solidFill>
                <a:srgbClr val="FF9847"/>
              </a:solidFill>
              <a:ln>
                <a:noFill/>
              </a:ln>
              <a:effectLst/>
            </c:spPr>
            <c:extLst>
              <c:ext xmlns:c16="http://schemas.microsoft.com/office/drawing/2014/chart" uri="{C3380CC4-5D6E-409C-BE32-E72D297353CC}">
                <c16:uniqueId val="{00000005-7B3E-4B18-875B-788C4148E66E}"/>
              </c:ext>
            </c:extLst>
          </c:dPt>
          <c:dPt>
            <c:idx val="4"/>
            <c:invertIfNegative val="0"/>
            <c:bubble3D val="0"/>
            <c:spPr>
              <a:solidFill>
                <a:srgbClr val="FF9847"/>
              </a:solidFill>
              <a:ln>
                <a:noFill/>
              </a:ln>
              <a:effectLst/>
            </c:spPr>
            <c:extLst>
              <c:ext xmlns:c16="http://schemas.microsoft.com/office/drawing/2014/chart" uri="{C3380CC4-5D6E-409C-BE32-E72D297353CC}">
                <c16:uniqueId val="{00000007-7B3E-4B18-875B-788C4148E66E}"/>
              </c:ext>
            </c:extLst>
          </c:dPt>
          <c:dPt>
            <c:idx val="7"/>
            <c:invertIfNegative val="0"/>
            <c:bubble3D val="0"/>
            <c:spPr>
              <a:solidFill>
                <a:srgbClr val="FF9847"/>
              </a:solidFill>
              <a:ln>
                <a:noFill/>
              </a:ln>
              <a:effectLst/>
            </c:spPr>
            <c:extLst>
              <c:ext xmlns:c16="http://schemas.microsoft.com/office/drawing/2014/chart" uri="{C3380CC4-5D6E-409C-BE32-E72D297353CC}">
                <c16:uniqueId val="{00000009-7B3E-4B18-875B-788C4148E66E}"/>
              </c:ext>
            </c:extLst>
          </c:dPt>
          <c:dPt>
            <c:idx val="8"/>
            <c:invertIfNegative val="0"/>
            <c:bubble3D val="0"/>
            <c:spPr>
              <a:solidFill>
                <a:srgbClr val="FF9847"/>
              </a:solidFill>
              <a:ln>
                <a:noFill/>
              </a:ln>
              <a:effectLst/>
            </c:spPr>
            <c:extLst>
              <c:ext xmlns:c16="http://schemas.microsoft.com/office/drawing/2014/chart" uri="{C3380CC4-5D6E-409C-BE32-E72D297353CC}">
                <c16:uniqueId val="{0000000B-7B3E-4B18-875B-788C4148E66E}"/>
              </c:ext>
            </c:extLst>
          </c:dPt>
          <c:dPt>
            <c:idx val="9"/>
            <c:invertIfNegative val="0"/>
            <c:bubble3D val="0"/>
            <c:spPr>
              <a:solidFill>
                <a:srgbClr val="FF9847"/>
              </a:solidFill>
              <a:ln>
                <a:noFill/>
              </a:ln>
              <a:effectLst/>
            </c:spPr>
            <c:extLst>
              <c:ext xmlns:c16="http://schemas.microsoft.com/office/drawing/2014/chart" uri="{C3380CC4-5D6E-409C-BE32-E72D297353CC}">
                <c16:uniqueId val="{0000000D-7B3E-4B18-875B-788C4148E66E}"/>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Sheet1!$A$2:$A$17</c:f>
              <c:strCache>
                <c:ptCount val="10"/>
                <c:pt idx="0">
                  <c:v>Bluey</c:v>
                </c:pt>
                <c:pt idx="1">
                  <c:v>Paw Patrol</c:v>
                </c:pt>
                <c:pt idx="2">
                  <c:v>Spiderman / Spidey and friends</c:v>
                </c:pt>
                <c:pt idx="3">
                  <c:v>Peppa Pig</c:v>
                </c:pt>
                <c:pt idx="4">
                  <c:v>Micky Mouse Clubhouse</c:v>
                </c:pt>
                <c:pt idx="5">
                  <c:v>Miss Rachel</c:v>
                </c:pt>
                <c:pt idx="6">
                  <c:v>Blaze</c:v>
                </c:pt>
                <c:pt idx="7">
                  <c:v>Cocomelon</c:v>
                </c:pt>
                <c:pt idx="8">
                  <c:v>Danny Go</c:v>
                </c:pt>
                <c:pt idx="9">
                  <c:v>Other</c:v>
                </c:pt>
              </c:strCache>
            </c:strRef>
          </c:cat>
          <c:val>
            <c:numRef>
              <c:f>Sheet1!$B$2:$B$17</c:f>
              <c:numCache>
                <c:formatCode>0%</c:formatCode>
                <c:ptCount val="10"/>
                <c:pt idx="0">
                  <c:v>0.375</c:v>
                </c:pt>
                <c:pt idx="1">
                  <c:v>0.25</c:v>
                </c:pt>
                <c:pt idx="2">
                  <c:v>0.15625</c:v>
                </c:pt>
                <c:pt idx="3">
                  <c:v>9.375E-2</c:v>
                </c:pt>
                <c:pt idx="4">
                  <c:v>9.375E-2</c:v>
                </c:pt>
                <c:pt idx="5">
                  <c:v>9.375E-2</c:v>
                </c:pt>
                <c:pt idx="6">
                  <c:v>9.375E-2</c:v>
                </c:pt>
                <c:pt idx="7">
                  <c:v>6.25E-2</c:v>
                </c:pt>
                <c:pt idx="8">
                  <c:v>6.25E-2</c:v>
                </c:pt>
                <c:pt idx="9">
                  <c:v>0.25</c:v>
                </c:pt>
              </c:numCache>
            </c:numRef>
          </c:val>
          <c:extLst>
            <c:ext xmlns:c16="http://schemas.microsoft.com/office/drawing/2014/chart" uri="{C3380CC4-5D6E-409C-BE32-E72D297353CC}">
              <c16:uniqueId val="{0000000E-7B3E-4B18-875B-788C4148E66E}"/>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scaling>
        <c:delete val="1"/>
        <c:axPos val="t"/>
        <c:numFmt formatCode="0%"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43951599409448822"/>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7797-4118-91A8-1FD551EA63CC}"/>
              </c:ext>
            </c:extLst>
          </c:dPt>
          <c:dPt>
            <c:idx val="1"/>
            <c:invertIfNegative val="0"/>
            <c:bubble3D val="0"/>
            <c:spPr>
              <a:solidFill>
                <a:srgbClr val="FF9847"/>
              </a:solidFill>
              <a:ln>
                <a:noFill/>
              </a:ln>
              <a:effectLst/>
            </c:spPr>
            <c:extLst>
              <c:ext xmlns:c16="http://schemas.microsoft.com/office/drawing/2014/chart" uri="{C3380CC4-5D6E-409C-BE32-E72D297353CC}">
                <c16:uniqueId val="{00000003-7797-4118-91A8-1FD551EA63CC}"/>
              </c:ext>
            </c:extLst>
          </c:dPt>
          <c:dPt>
            <c:idx val="2"/>
            <c:invertIfNegative val="0"/>
            <c:bubble3D val="0"/>
            <c:spPr>
              <a:solidFill>
                <a:srgbClr val="FF9847"/>
              </a:solidFill>
              <a:ln>
                <a:noFill/>
              </a:ln>
              <a:effectLst/>
            </c:spPr>
            <c:extLst>
              <c:ext xmlns:c16="http://schemas.microsoft.com/office/drawing/2014/chart" uri="{C3380CC4-5D6E-409C-BE32-E72D297353CC}">
                <c16:uniqueId val="{00000005-7797-4118-91A8-1FD551EA63CC}"/>
              </c:ext>
            </c:extLst>
          </c:dPt>
          <c:dPt>
            <c:idx val="4"/>
            <c:invertIfNegative val="0"/>
            <c:bubble3D val="0"/>
            <c:spPr>
              <a:solidFill>
                <a:srgbClr val="FF9847"/>
              </a:solidFill>
              <a:ln>
                <a:noFill/>
              </a:ln>
              <a:effectLst/>
            </c:spPr>
            <c:extLst>
              <c:ext xmlns:c16="http://schemas.microsoft.com/office/drawing/2014/chart" uri="{C3380CC4-5D6E-409C-BE32-E72D297353CC}">
                <c16:uniqueId val="{00000007-7797-4118-91A8-1FD551EA63CC}"/>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Sheet1!$A$2:$A$18</c:f>
              <c:strCache>
                <c:ptCount val="7"/>
                <c:pt idx="0">
                  <c:v>Kiri &amp; Lou</c:v>
                </c:pt>
                <c:pt idx="1">
                  <c:v>Nee Naw</c:v>
                </c:pt>
                <c:pt idx="2">
                  <c:v>Tākaro tribe</c:v>
                </c:pt>
                <c:pt idx="3">
                  <c:v>Toi Time</c:v>
                </c:pt>
                <c:pt idx="4">
                  <c:v>Buzz the Cuzz</c:v>
                </c:pt>
                <c:pt idx="5">
                  <c:v>Darwin and Newts</c:v>
                </c:pt>
                <c:pt idx="6">
                  <c:v>None / Don't know</c:v>
                </c:pt>
              </c:strCache>
            </c:strRef>
          </c:cat>
          <c:val>
            <c:numRef>
              <c:f>Sheet1!$B$2:$B$18</c:f>
              <c:numCache>
                <c:formatCode>0%</c:formatCode>
                <c:ptCount val="7"/>
                <c:pt idx="0">
                  <c:v>6.25E-2</c:v>
                </c:pt>
                <c:pt idx="1">
                  <c:v>6.25E-2</c:v>
                </c:pt>
                <c:pt idx="2">
                  <c:v>3.125E-2</c:v>
                </c:pt>
                <c:pt idx="3">
                  <c:v>3.125E-2</c:v>
                </c:pt>
                <c:pt idx="4">
                  <c:v>3.125E-2</c:v>
                </c:pt>
                <c:pt idx="5">
                  <c:v>3.125E-2</c:v>
                </c:pt>
                <c:pt idx="6" formatCode="0%\ \ \ \ \ \ \ \ ">
                  <c:v>0.75</c:v>
                </c:pt>
              </c:numCache>
            </c:numRef>
          </c:val>
          <c:extLst>
            <c:ext xmlns:c16="http://schemas.microsoft.com/office/drawing/2014/chart" uri="{C3380CC4-5D6E-409C-BE32-E72D297353CC}">
              <c16:uniqueId val="{00000012-7797-4118-91A8-1FD551EA63CC}"/>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solidFill>
              <a:schemeClr val="tx2">
                <a:lumMod val="60000"/>
                <a:lumOff val="40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scaling>
        <c:delete val="1"/>
        <c:axPos val="t"/>
        <c:numFmt formatCode="0%"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806865947393779"/>
          <c:y val="3.8430424792364755E-2"/>
          <c:w val="0.79212877960812744"/>
          <c:h val="0.94417301741544502"/>
        </c:manualLayout>
      </c:layout>
      <c:barChart>
        <c:barDir val="bar"/>
        <c:grouping val="clustered"/>
        <c:varyColors val="0"/>
        <c:ser>
          <c:idx val="0"/>
          <c:order val="0"/>
          <c:tx>
            <c:strRef>
              <c:f>Sheet1!$B$1</c:f>
              <c:strCache>
                <c:ptCount val="1"/>
                <c:pt idx="0">
                  <c:v>Series 1</c:v>
                </c:pt>
              </c:strCache>
            </c:strRef>
          </c:tx>
          <c:spPr>
            <a:solidFill>
              <a:srgbClr val="8E44A2"/>
            </a:solidFill>
            <a:ln>
              <a:solidFill>
                <a:srgbClr val="8E44A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TikTok</c:v>
                </c:pt>
                <c:pt idx="1">
                  <c:v>Snapchat</c:v>
                </c:pt>
                <c:pt idx="2">
                  <c:v>Instagram</c:v>
                </c:pt>
                <c:pt idx="3">
                  <c:v>Facebook</c:v>
                </c:pt>
                <c:pt idx="4">
                  <c:v>WhatsApp</c:v>
                </c:pt>
                <c:pt idx="5">
                  <c:v>Messenger Kids</c:v>
                </c:pt>
                <c:pt idx="6">
                  <c:v>Discord</c:v>
                </c:pt>
                <c:pt idx="7">
                  <c:v>Twitch</c:v>
                </c:pt>
                <c:pt idx="8">
                  <c:v>Twitter / X</c:v>
                </c:pt>
              </c:strCache>
            </c:strRef>
          </c:cat>
          <c:val>
            <c:numRef>
              <c:f>Sheet1!$B$2:$B$11</c:f>
              <c:numCache>
                <c:formatCode>0%\ \ \ \ \ \ \ \ </c:formatCode>
                <c:ptCount val="9"/>
                <c:pt idx="0">
                  <c:v>0.1333513819389</c:v>
                </c:pt>
                <c:pt idx="1">
                  <c:v>0.106549105127</c:v>
                </c:pt>
                <c:pt idx="2">
                  <c:v>7.836289184129E-2</c:v>
                </c:pt>
                <c:pt idx="3">
                  <c:v>7.2850760707170004E-2</c:v>
                </c:pt>
                <c:pt idx="4">
                  <c:v>4.0982456060550003E-2</c:v>
                </c:pt>
                <c:pt idx="5">
                  <c:v>3.8400994232530003E-2</c:v>
                </c:pt>
                <c:pt idx="6">
                  <c:v>2.1950493778010002E-2</c:v>
                </c:pt>
                <c:pt idx="7">
                  <c:v>1.133875214476E-2</c:v>
                </c:pt>
                <c:pt idx="8">
                  <c:v>8.886799505305E-3</c:v>
                </c:pt>
              </c:numCache>
            </c:numRef>
          </c:val>
          <c:extLst>
            <c:ext xmlns:c16="http://schemas.microsoft.com/office/drawing/2014/chart" uri="{C3380CC4-5D6E-409C-BE32-E72D297353CC}">
              <c16:uniqueId val="{00000000-27D9-4AE4-97A6-960374C2F253}"/>
            </c:ext>
          </c:extLst>
        </c:ser>
        <c:dLbls>
          <c:showLegendKey val="0"/>
          <c:showVal val="0"/>
          <c:showCatName val="0"/>
          <c:showSerName val="0"/>
          <c:showPercent val="0"/>
          <c:showBubbleSize val="0"/>
        </c:dLbls>
        <c:gapWidth val="100"/>
        <c:axId val="843927823"/>
        <c:axId val="843907071"/>
      </c:barChart>
      <c:catAx>
        <c:axId val="843927823"/>
        <c:scaling>
          <c:orientation val="maxMin"/>
        </c:scaling>
        <c:delete val="1"/>
        <c:axPos val="l"/>
        <c:numFmt formatCode="General" sourceLinked="1"/>
        <c:majorTickMark val="none"/>
        <c:minorTickMark val="none"/>
        <c:tickLblPos val="nextTo"/>
        <c:crossAx val="843907071"/>
        <c:crosses val="autoZero"/>
        <c:auto val="1"/>
        <c:lblAlgn val="ctr"/>
        <c:lblOffset val="100"/>
        <c:noMultiLvlLbl val="0"/>
      </c:catAx>
      <c:valAx>
        <c:axId val="843907071"/>
        <c:scaling>
          <c:orientation val="minMax"/>
          <c:max val="0.8"/>
          <c:min val="0"/>
        </c:scaling>
        <c:delete val="1"/>
        <c:axPos val="t"/>
        <c:numFmt formatCode="0%\ \ \ \ \ \ \ \ " sourceLinked="1"/>
        <c:majorTickMark val="out"/>
        <c:minorTickMark val="none"/>
        <c:tickLblPos val="nextTo"/>
        <c:crossAx val="8439278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88200506526052"/>
          <c:y val="3.8430424792364755E-2"/>
          <c:w val="0.67986209761897398"/>
          <c:h val="0.94417301741544502"/>
        </c:manualLayout>
      </c:layout>
      <c:barChart>
        <c:barDir val="bar"/>
        <c:grouping val="clustered"/>
        <c:varyColors val="0"/>
        <c:ser>
          <c:idx val="0"/>
          <c:order val="0"/>
          <c:tx>
            <c:strRef>
              <c:f>Sheet1!$B$1</c:f>
              <c:strCache>
                <c:ptCount val="1"/>
                <c:pt idx="0">
                  <c:v>Series 1</c:v>
                </c:pt>
              </c:strCache>
            </c:strRef>
          </c:tx>
          <c:spPr>
            <a:solidFill>
              <a:srgbClr val="9C9090"/>
            </a:solidFill>
            <a:ln>
              <a:solidFill>
                <a:srgbClr val="9C909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Sheet1!$A$10:$A$18</c:f>
              <c:strCache>
                <c:ptCount val="6"/>
                <c:pt idx="0">
                  <c:v>Spotify</c:v>
                </c:pt>
                <c:pt idx="1">
                  <c:v>YouTube (for music)</c:v>
                </c:pt>
                <c:pt idx="2">
                  <c:v>Apple Music</c:v>
                </c:pt>
                <c:pt idx="3">
                  <c:v>Audiobook</c:v>
                </c:pt>
                <c:pt idx="4">
                  <c:v>iHeartRadio</c:v>
                </c:pt>
                <c:pt idx="5">
                  <c:v>SoundCloud</c:v>
                </c:pt>
              </c:strCache>
            </c:strRef>
          </c:cat>
          <c:val>
            <c:numRef>
              <c:f>Sheet1!$B$10:$B$18</c:f>
              <c:numCache>
                <c:formatCode>0%\ \ \ \ \ \ \ \ </c:formatCode>
                <c:ptCount val="6"/>
                <c:pt idx="0">
                  <c:v>0.24974130734069999</c:v>
                </c:pt>
                <c:pt idx="1">
                  <c:v>9.1002160958480002E-2</c:v>
                </c:pt>
                <c:pt idx="2">
                  <c:v>2.4571225026050001E-2</c:v>
                </c:pt>
                <c:pt idx="3">
                  <c:v>1.246951045555E-2</c:v>
                </c:pt>
                <c:pt idx="4">
                  <c:v>1.1082964355690001E-2</c:v>
                </c:pt>
                <c:pt idx="5">
                  <c:v>7.8633566864819999E-3</c:v>
                </c:pt>
              </c:numCache>
            </c:numRef>
          </c:val>
          <c:extLst>
            <c:ext xmlns:c16="http://schemas.microsoft.com/office/drawing/2014/chart" uri="{C3380CC4-5D6E-409C-BE32-E72D297353CC}">
              <c16:uniqueId val="{00000000-C29F-4E5A-B9F6-C51F694168F4}"/>
            </c:ext>
          </c:extLst>
        </c:ser>
        <c:dLbls>
          <c:showLegendKey val="0"/>
          <c:showVal val="0"/>
          <c:showCatName val="0"/>
          <c:showSerName val="0"/>
          <c:showPercent val="0"/>
          <c:showBubbleSize val="0"/>
        </c:dLbls>
        <c:gapWidth val="100"/>
        <c:axId val="843927823"/>
        <c:axId val="843907071"/>
      </c:barChart>
      <c:catAx>
        <c:axId val="843927823"/>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3907071"/>
        <c:crosses val="autoZero"/>
        <c:auto val="1"/>
        <c:lblAlgn val="ctr"/>
        <c:lblOffset val="100"/>
        <c:noMultiLvlLbl val="0"/>
      </c:catAx>
      <c:valAx>
        <c:axId val="843907071"/>
        <c:scaling>
          <c:orientation val="minMax"/>
          <c:max val="0.8"/>
          <c:min val="0"/>
        </c:scaling>
        <c:delete val="1"/>
        <c:axPos val="t"/>
        <c:numFmt formatCode="0%\ \ \ \ \ \ \ \ " sourceLinked="1"/>
        <c:majorTickMark val="out"/>
        <c:minorTickMark val="none"/>
        <c:tickLblPos val="nextTo"/>
        <c:crossAx val="8439278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66461772020726E-2"/>
          <c:y val="4.6729670736402398E-2"/>
          <c:w val="0.77362522742583262"/>
          <c:h val="0.84812103126409655"/>
        </c:manualLayout>
      </c:layout>
      <c:lineChart>
        <c:grouping val="standard"/>
        <c:varyColors val="0"/>
        <c:ser>
          <c:idx val="0"/>
          <c:order val="0"/>
          <c:tx>
            <c:strRef>
              <c:f>Sheet1!$A$2</c:f>
              <c:strCache>
                <c:ptCount val="1"/>
                <c:pt idx="0">
                  <c:v>TikTok</c:v>
                </c:pt>
              </c:strCache>
            </c:strRef>
          </c:tx>
          <c:spPr>
            <a:ln w="31750" cap="rnd">
              <a:solidFill>
                <a:srgbClr val="282626"/>
              </a:solidFill>
              <a:round/>
            </a:ln>
            <a:effectLst/>
          </c:spPr>
          <c:marker>
            <c:symbol val="diamond"/>
            <c:size val="5"/>
            <c:spPr>
              <a:solidFill>
                <a:srgbClr val="282626"/>
              </a:solidFill>
              <a:ln w="9525">
                <a:solidFill>
                  <a:srgbClr val="282626"/>
                </a:solidFill>
              </a:ln>
              <a:effectLst/>
            </c:spPr>
          </c:marker>
          <c:dLbls>
            <c:dLbl>
              <c:idx val="0"/>
              <c:layout>
                <c:manualLayout>
                  <c:x val="-3.7547862057330864E-2"/>
                  <c:y val="-3.76611894712728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348-4E2F-8E5C-9A1589D4AFA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Sheet1!$B$2:$D$2</c:f>
              <c:numCache>
                <c:formatCode>0%</c:formatCode>
                <c:ptCount val="3"/>
                <c:pt idx="0">
                  <c:v>0.02</c:v>
                </c:pt>
                <c:pt idx="1">
                  <c:v>0.14000000000000001</c:v>
                </c:pt>
                <c:pt idx="2">
                  <c:v>0.31</c:v>
                </c:pt>
              </c:numCache>
            </c:numRef>
          </c:val>
          <c:smooth val="0"/>
          <c:extLst>
            <c:ext xmlns:c16="http://schemas.microsoft.com/office/drawing/2014/chart" uri="{C3380CC4-5D6E-409C-BE32-E72D297353CC}">
              <c16:uniqueId val="{00000003-D7C7-4336-A174-AB0BFC4214D2}"/>
            </c:ext>
          </c:extLst>
        </c:ser>
        <c:ser>
          <c:idx val="1"/>
          <c:order val="1"/>
          <c:tx>
            <c:strRef>
              <c:f>Sheet1!$A$3</c:f>
              <c:strCache>
                <c:ptCount val="1"/>
                <c:pt idx="0">
                  <c:v>Snapchat</c:v>
                </c:pt>
              </c:strCache>
            </c:strRef>
          </c:tx>
          <c:spPr>
            <a:ln w="31750" cap="rnd">
              <a:solidFill>
                <a:srgbClr val="FF9847"/>
              </a:solidFill>
              <a:round/>
            </a:ln>
            <a:effectLst/>
          </c:spPr>
          <c:marker>
            <c:symbol val="circle"/>
            <c:size val="5"/>
            <c:spPr>
              <a:solidFill>
                <a:srgbClr val="FF9847"/>
              </a:solidFill>
              <a:ln w="9525">
                <a:solidFill>
                  <a:srgbClr val="FF9847"/>
                </a:solidFill>
              </a:ln>
              <a:effectLst/>
            </c:spPr>
          </c:marker>
          <c:dLbls>
            <c:dLbl>
              <c:idx val="0"/>
              <c:layout>
                <c:manualLayout>
                  <c:x val="-3.6354921148954264E-2"/>
                  <c:y val="4.308500179279777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348-4E2F-8E5C-9A1589D4AFA2}"/>
                </c:ext>
              </c:extLst>
            </c:dLbl>
            <c:dLbl>
              <c:idx val="1"/>
              <c:layout>
                <c:manualLayout>
                  <c:x val="-1.8538301716172306E-2"/>
                  <c:y val="2.01324275155774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348-4E2F-8E5C-9A1589D4AFA2}"/>
                </c:ext>
              </c:extLst>
            </c:dLbl>
            <c:dLbl>
              <c:idx val="2"/>
              <c:layout>
                <c:manualLayout>
                  <c:x val="-2.2454153731007231E-2"/>
                  <c:y val="3.32479481955522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7C7-4336-A174-AB0BFC4214D2}"/>
                </c:ext>
              </c:extLst>
            </c:dLbl>
            <c:spPr>
              <a:noFill/>
              <a:ln>
                <a:noFill/>
              </a:ln>
              <a:effectLst/>
            </c:spPr>
            <c:txPr>
              <a:bodyPr rot="0" spcFirstLastPara="1" vertOverflow="ellipsis" vert="horz" wrap="square" anchor="ctr" anchorCtr="1"/>
              <a:lstStyle/>
              <a:p>
                <a:pPr>
                  <a:defRPr sz="1200" b="1" i="0" u="none" strike="noStrike" kern="1200" baseline="0">
                    <a:solidFill>
                      <a:srgbClr val="FF9847"/>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5 to 8 years</c:v>
                </c:pt>
                <c:pt idx="1">
                  <c:v>9 to 11 years</c:v>
                </c:pt>
                <c:pt idx="2">
                  <c:v>12 to 14 years</c:v>
                </c:pt>
              </c:strCache>
            </c:strRef>
          </c:cat>
          <c:val>
            <c:numRef>
              <c:f>Sheet1!$B$3:$D$3</c:f>
              <c:numCache>
                <c:formatCode>0%</c:formatCode>
                <c:ptCount val="3"/>
                <c:pt idx="0">
                  <c:v>0.01</c:v>
                </c:pt>
                <c:pt idx="1">
                  <c:v>0.06</c:v>
                </c:pt>
                <c:pt idx="2">
                  <c:v>0.3</c:v>
                </c:pt>
              </c:numCache>
            </c:numRef>
          </c:val>
          <c:smooth val="0"/>
          <c:extLst>
            <c:ext xmlns:c16="http://schemas.microsoft.com/office/drawing/2014/chart" uri="{C3380CC4-5D6E-409C-BE32-E72D297353CC}">
              <c16:uniqueId val="{00000007-D7C7-4336-A174-AB0BFC4214D2}"/>
            </c:ext>
          </c:extLst>
        </c:ser>
        <c:ser>
          <c:idx val="2"/>
          <c:order val="2"/>
          <c:tx>
            <c:strRef>
              <c:f>Sheet1!$A$4</c:f>
              <c:strCache>
                <c:ptCount val="1"/>
                <c:pt idx="0">
                  <c:v>Instagram</c:v>
                </c:pt>
              </c:strCache>
            </c:strRef>
          </c:tx>
          <c:spPr>
            <a:ln w="28575" cap="rnd">
              <a:solidFill>
                <a:srgbClr val="64C8BF"/>
              </a:solidFill>
              <a:round/>
            </a:ln>
            <a:effectLst/>
          </c:spPr>
          <c:marker>
            <c:symbol val="square"/>
            <c:size val="5"/>
            <c:spPr>
              <a:solidFill>
                <a:srgbClr val="64C8BF"/>
              </a:solidFill>
              <a:ln w="9525">
                <a:solidFill>
                  <a:srgbClr val="64C8BF"/>
                </a:solidFill>
              </a:ln>
              <a:effectLst/>
            </c:spPr>
          </c:marker>
          <c:dLbls>
            <c:dLbl>
              <c:idx val="0"/>
              <c:layout>
                <c:manualLayout>
                  <c:x val="-3.7547862057330864E-2"/>
                  <c:y val="-8.807020500694909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348-4E2F-8E5C-9A1589D4AFA2}"/>
                </c:ext>
              </c:extLst>
            </c:dLbl>
            <c:dLbl>
              <c:idx val="1"/>
              <c:layout>
                <c:manualLayout>
                  <c:x val="-1.9653748431682005E-2"/>
                  <c:y val="3.31626456752242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348-4E2F-8E5C-9A1589D4AFA2}"/>
                </c:ext>
              </c:extLst>
            </c:dLbl>
            <c:spPr>
              <a:noFill/>
              <a:ln>
                <a:noFill/>
              </a:ln>
              <a:effectLst/>
            </c:spPr>
            <c:txPr>
              <a:bodyPr rot="0" spcFirstLastPara="1" vertOverflow="ellipsis" vert="horz" wrap="square" anchor="ctr" anchorCtr="1"/>
              <a:lstStyle/>
              <a:p>
                <a:pPr>
                  <a:defRPr sz="1200" b="1" i="0" u="none" strike="noStrike" kern="1200" baseline="0">
                    <a:solidFill>
                      <a:srgbClr val="64C8BF"/>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Sheet1!$B$4:$D$4</c:f>
              <c:numCache>
                <c:formatCode>0%</c:formatCode>
                <c:ptCount val="3"/>
                <c:pt idx="0">
                  <c:v>0.02</c:v>
                </c:pt>
                <c:pt idx="1">
                  <c:v>0.03</c:v>
                </c:pt>
                <c:pt idx="2">
                  <c:v>0.22</c:v>
                </c:pt>
              </c:numCache>
            </c:numRef>
          </c:val>
          <c:smooth val="0"/>
          <c:extLst>
            <c:ext xmlns:c16="http://schemas.microsoft.com/office/drawing/2014/chart" uri="{C3380CC4-5D6E-409C-BE32-E72D297353CC}">
              <c16:uniqueId val="{00000008-D7C7-4336-A174-AB0BFC4214D2}"/>
            </c:ext>
          </c:extLst>
        </c:ser>
        <c:ser>
          <c:idx val="3"/>
          <c:order val="3"/>
          <c:tx>
            <c:strRef>
              <c:f>Sheet1!$A$5</c:f>
              <c:strCache>
                <c:ptCount val="1"/>
                <c:pt idx="0">
                  <c:v>Facebook</c:v>
                </c:pt>
              </c:strCache>
            </c:strRef>
          </c:tx>
          <c:spPr>
            <a:ln w="28575" cap="rnd">
              <a:solidFill>
                <a:srgbClr val="557DBE"/>
              </a:solidFill>
              <a:round/>
            </a:ln>
            <a:effectLst/>
          </c:spPr>
          <c:marker>
            <c:symbol val="circle"/>
            <c:size val="5"/>
            <c:spPr>
              <a:solidFill>
                <a:srgbClr val="557DBE"/>
              </a:solidFill>
              <a:ln w="9525">
                <a:solidFill>
                  <a:srgbClr val="557DBE"/>
                </a:solidFill>
              </a:ln>
              <a:effectLst/>
            </c:spPr>
          </c:marker>
          <c:dLbls>
            <c:dLbl>
              <c:idx val="0"/>
              <c:layout>
                <c:manualLayout>
                  <c:x val="-3.6354921148954264E-2"/>
                  <c:y val="-4.87745046609772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348-4E2F-8E5C-9A1589D4AFA2}"/>
                </c:ext>
              </c:extLst>
            </c:dLbl>
            <c:dLbl>
              <c:idx val="2"/>
              <c:layout>
                <c:manualLayout>
                  <c:x val="-2.4312135712715118E-2"/>
                  <c:y val="-2.84549671050283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348-4E2F-8E5C-9A1589D4AFA2}"/>
                </c:ext>
              </c:extLst>
            </c:dLbl>
            <c:spPr>
              <a:noFill/>
              <a:ln>
                <a:noFill/>
              </a:ln>
              <a:effectLst/>
            </c:spPr>
            <c:txPr>
              <a:bodyPr rot="0" spcFirstLastPara="1" vertOverflow="ellipsis" vert="horz" wrap="square" anchor="ctr" anchorCtr="1"/>
              <a:lstStyle/>
              <a:p>
                <a:pPr>
                  <a:defRPr sz="1200" b="1" i="0" u="none" strike="noStrike" kern="1200" baseline="0">
                    <a:solidFill>
                      <a:srgbClr val="557DBE"/>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Sheet1!$B$5:$D$5</c:f>
              <c:numCache>
                <c:formatCode>0%</c:formatCode>
                <c:ptCount val="3"/>
                <c:pt idx="0">
                  <c:v>0.03</c:v>
                </c:pt>
                <c:pt idx="1">
                  <c:v>7.0000000000000007E-2</c:v>
                </c:pt>
                <c:pt idx="2">
                  <c:v>0.15</c:v>
                </c:pt>
              </c:numCache>
            </c:numRef>
          </c:val>
          <c:smooth val="0"/>
          <c:extLst>
            <c:ext xmlns:c16="http://schemas.microsoft.com/office/drawing/2014/chart" uri="{C3380CC4-5D6E-409C-BE32-E72D297353CC}">
              <c16:uniqueId val="{00000000-6A78-4900-B8F4-5D5DA48362E9}"/>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lgn="ctr">
              <a:defRPr sz="1600" b="1" i="0" u="none" strike="noStrike" kern="1200" baseline="0">
                <a:solidFill>
                  <a:schemeClr val="tx1">
                    <a:lumMod val="65000"/>
                    <a:lumOff val="35000"/>
                  </a:schemeClr>
                </a:solidFill>
                <a:latin typeface="+mn-lt"/>
                <a:ea typeface="+mn-ea"/>
                <a:cs typeface="+mn-cs"/>
              </a:defRPr>
            </a:pPr>
            <a:endParaRPr lang="en-US"/>
          </a:p>
        </c:txPr>
        <c:crossAx val="378078640"/>
        <c:crosses val="autoZero"/>
        <c:auto val="1"/>
        <c:lblAlgn val="ctr"/>
        <c:lblOffset val="100"/>
        <c:noMultiLvlLbl val="0"/>
      </c:catAx>
      <c:valAx>
        <c:axId val="378078640"/>
        <c:scaling>
          <c:orientation val="minMax"/>
          <c:min val="0"/>
        </c:scaling>
        <c:delete val="1"/>
        <c:axPos val="l"/>
        <c:numFmt formatCode="0%" sourceLinked="1"/>
        <c:majorTickMark val="out"/>
        <c:minorTickMark val="none"/>
        <c:tickLblPos val="nextTo"/>
        <c:crossAx val="378078080"/>
        <c:crosses val="autoZero"/>
        <c:crossBetween val="between"/>
        <c:majorUnit val="0.2"/>
      </c:valAx>
      <c:spPr>
        <a:noFill/>
        <a:ln>
          <a:noFill/>
        </a:ln>
        <a:effectLst/>
      </c:spPr>
    </c:plotArea>
    <c:legend>
      <c:legendPos val="r"/>
      <c:layout>
        <c:manualLayout>
          <c:xMode val="edge"/>
          <c:yMode val="edge"/>
          <c:x val="0.86484834292523571"/>
          <c:y val="0.16606892939347223"/>
          <c:w val="0.1278786512452656"/>
          <c:h val="0.4056863940621184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latin typeface="+mn-lt"/>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66478057451702E-2"/>
          <c:y val="4.6729636639649248E-2"/>
          <c:w val="0.77362522742583262"/>
          <c:h val="0.77729714714424103"/>
        </c:manualLayout>
      </c:layout>
      <c:lineChart>
        <c:grouping val="standard"/>
        <c:varyColors val="0"/>
        <c:ser>
          <c:idx val="0"/>
          <c:order val="0"/>
          <c:tx>
            <c:strRef>
              <c:f>Sheet1!$A$6</c:f>
              <c:strCache>
                <c:ptCount val="1"/>
                <c:pt idx="0">
                  <c:v>WhatsApp</c:v>
                </c:pt>
              </c:strCache>
            </c:strRef>
          </c:tx>
          <c:spPr>
            <a:ln w="28575" cap="rnd">
              <a:solidFill>
                <a:srgbClr val="FF9847"/>
              </a:solidFill>
              <a:round/>
            </a:ln>
            <a:effectLst/>
          </c:spPr>
          <c:marker>
            <c:symbol val="circle"/>
            <c:size val="5"/>
            <c:spPr>
              <a:solidFill>
                <a:srgbClr val="FF9847"/>
              </a:solidFill>
              <a:ln w="9525">
                <a:solidFill>
                  <a:srgbClr val="FF9847"/>
                </a:solidFill>
              </a:ln>
              <a:effectLst/>
            </c:spPr>
          </c:marker>
          <c:dLbls>
            <c:dLbl>
              <c:idx val="0"/>
              <c:layout>
                <c:manualLayout>
                  <c:x val="-1.9110913352193094E-2"/>
                  <c:y val="-3.76611659966391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809-4204-9C82-9FF15DC46BB8}"/>
                </c:ext>
              </c:extLst>
            </c:dLbl>
            <c:dLbl>
              <c:idx val="2"/>
              <c:layout>
                <c:manualLayout>
                  <c:x val="-1.8827613369542466E-2"/>
                  <c:y val="2.80017399235623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809-4204-9C82-9FF15DC46BB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9847"/>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Sheet1!$B$6:$D$6</c:f>
              <c:numCache>
                <c:formatCode>0%</c:formatCode>
                <c:ptCount val="3"/>
                <c:pt idx="0">
                  <c:v>0.02</c:v>
                </c:pt>
                <c:pt idx="1">
                  <c:v>0.04</c:v>
                </c:pt>
                <c:pt idx="2">
                  <c:v>0.14000000000000001</c:v>
                </c:pt>
              </c:numCache>
            </c:numRef>
          </c:val>
          <c:smooth val="0"/>
          <c:extLst>
            <c:ext xmlns:c16="http://schemas.microsoft.com/office/drawing/2014/chart" uri="{C3380CC4-5D6E-409C-BE32-E72D297353CC}">
              <c16:uniqueId val="{00000001-2809-4204-9C82-9FF15DC46BB8}"/>
            </c:ext>
          </c:extLst>
        </c:ser>
        <c:ser>
          <c:idx val="1"/>
          <c:order val="1"/>
          <c:tx>
            <c:strRef>
              <c:f>Sheet1!$A$7</c:f>
              <c:strCache>
                <c:ptCount val="1"/>
                <c:pt idx="0">
                  <c:v>Messenger Kids</c:v>
                </c:pt>
              </c:strCache>
            </c:strRef>
          </c:tx>
          <c:spPr>
            <a:ln w="28575" cap="rnd">
              <a:solidFill>
                <a:srgbClr val="64C8BF"/>
              </a:solidFill>
              <a:round/>
            </a:ln>
            <a:effectLst/>
          </c:spPr>
          <c:marker>
            <c:symbol val="circle"/>
            <c:size val="5"/>
            <c:spPr>
              <a:solidFill>
                <a:srgbClr val="64C8BF"/>
              </a:solidFill>
              <a:ln w="9525">
                <a:solidFill>
                  <a:srgbClr val="64C8BF"/>
                </a:solidFill>
              </a:ln>
              <a:effectLst/>
            </c:spPr>
          </c:marker>
          <c:dLbls>
            <c:dLbl>
              <c:idx val="0"/>
              <c:layout>
                <c:manualLayout>
                  <c:x val="-1.8827613369542376E-2"/>
                  <c:y val="-2.18372386603414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809-4204-9C82-9FF15DC46BB8}"/>
                </c:ext>
              </c:extLst>
            </c:dLbl>
            <c:dLbl>
              <c:idx val="1"/>
              <c:layout>
                <c:manualLayout>
                  <c:x val="-1.8827613369542466E-2"/>
                  <c:y val="-4.01989676123060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AD-4A95-80A0-B82059C4823B}"/>
                </c:ext>
              </c:extLst>
            </c:dLbl>
            <c:dLbl>
              <c:idx val="2"/>
              <c:layout>
                <c:manualLayout>
                  <c:x val="-1.8827613369542466E-2"/>
                  <c:y val="-3.49527593403162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809-4204-9C82-9FF15DC46BB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4C8BF"/>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Sheet1!$B$7:$D$7</c:f>
              <c:numCache>
                <c:formatCode>0%</c:formatCode>
                <c:ptCount val="3"/>
                <c:pt idx="0">
                  <c:v>0.01</c:v>
                </c:pt>
                <c:pt idx="1">
                  <c:v>7.0000000000000007E-2</c:v>
                </c:pt>
                <c:pt idx="2">
                  <c:v>0.06</c:v>
                </c:pt>
              </c:numCache>
            </c:numRef>
          </c:val>
          <c:smooth val="0"/>
          <c:extLst>
            <c:ext xmlns:c16="http://schemas.microsoft.com/office/drawing/2014/chart" uri="{C3380CC4-5D6E-409C-BE32-E72D297353CC}">
              <c16:uniqueId val="{00000003-2809-4204-9C82-9FF15DC46BB8}"/>
            </c:ext>
          </c:extLst>
        </c:ser>
        <c:ser>
          <c:idx val="2"/>
          <c:order val="2"/>
          <c:tx>
            <c:strRef>
              <c:f>Sheet1!$A$8</c:f>
              <c:strCache>
                <c:ptCount val="1"/>
              </c:strCache>
            </c:strRef>
          </c:tx>
          <c:spPr>
            <a:ln w="28575" cap="rnd">
              <a:solidFill>
                <a:schemeClr val="accent3"/>
              </a:solidFill>
              <a:round/>
            </a:ln>
            <a:effectLst/>
          </c:spPr>
          <c:marker>
            <c:symbol val="circle"/>
            <c:size val="5"/>
            <c:spPr>
              <a:solidFill>
                <a:srgbClr val="25D366"/>
              </a:solidFill>
              <a:ln w="9525">
                <a:solidFill>
                  <a:srgbClr val="25D366"/>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25D366"/>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5 to 8 years</c:v>
                </c:pt>
                <c:pt idx="1">
                  <c:v>9 to 11 years</c:v>
                </c:pt>
                <c:pt idx="2">
                  <c:v>12 to 14 years</c:v>
                </c:pt>
              </c:strCache>
            </c:strRef>
          </c:cat>
          <c:val>
            <c:numRef>
              <c:f>Sheet1!$B$8:$D$8</c:f>
            </c:numRef>
          </c:val>
          <c:smooth val="0"/>
          <c:extLst>
            <c:ext xmlns:c16="http://schemas.microsoft.com/office/drawing/2014/chart" uri="{C3380CC4-5D6E-409C-BE32-E72D297353CC}">
              <c16:uniqueId val="{00000004-2809-4204-9C82-9FF15DC46BB8}"/>
            </c:ext>
          </c:extLst>
        </c:ser>
        <c:ser>
          <c:idx val="3"/>
          <c:order val="3"/>
          <c:tx>
            <c:strRef>
              <c:f>Sheet1!$A$9</c:f>
              <c:strCache>
                <c:ptCount val="1"/>
                <c:pt idx="0">
                  <c:v>Discord</c:v>
                </c:pt>
              </c:strCache>
            </c:strRef>
          </c:tx>
          <c:spPr>
            <a:ln w="28575" cap="rnd">
              <a:solidFill>
                <a:srgbClr val="557DBE"/>
              </a:solidFill>
              <a:round/>
            </a:ln>
            <a:effectLst/>
          </c:spPr>
          <c:marker>
            <c:symbol val="circle"/>
            <c:size val="5"/>
            <c:spPr>
              <a:solidFill>
                <a:srgbClr val="557DBE"/>
              </a:solidFill>
              <a:ln w="9525">
                <a:solidFill>
                  <a:srgbClr val="5865F2"/>
                </a:solidFill>
              </a:ln>
              <a:effectLst/>
            </c:spPr>
          </c:marker>
          <c:dLbls>
            <c:dLbl>
              <c:idx val="0"/>
              <c:layout>
                <c:manualLayout>
                  <c:x val="-2.0303854260569666E-2"/>
                  <c:y val="-1.92994370446746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809-4204-9C82-9FF15DC46BB8}"/>
                </c:ext>
              </c:extLst>
            </c:dLbl>
            <c:dLbl>
              <c:idx val="1"/>
              <c:layout>
                <c:manualLayout>
                  <c:x val="-2.0303854260569756E-2"/>
                  <c:y val="2.00471249952494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809-4204-9C82-9FF15DC46BB8}"/>
                </c:ext>
              </c:extLst>
            </c:dLbl>
            <c:dLbl>
              <c:idx val="2"/>
              <c:layout>
                <c:manualLayout>
                  <c:x val="-2.0303854260569756E-2"/>
                  <c:y val="3.05395415392292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809-4204-9C82-9FF15DC46BB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557DBE"/>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5 to 8 years</c:v>
                </c:pt>
                <c:pt idx="1">
                  <c:v>9 to 11 years</c:v>
                </c:pt>
                <c:pt idx="2">
                  <c:v>12 to 14 years</c:v>
                </c:pt>
              </c:strCache>
            </c:strRef>
          </c:cat>
          <c:val>
            <c:numRef>
              <c:f>Sheet1!$B$9:$D$9</c:f>
              <c:numCache>
                <c:formatCode>0%</c:formatCode>
                <c:ptCount val="3"/>
                <c:pt idx="0">
                  <c:v>0</c:v>
                </c:pt>
                <c:pt idx="1">
                  <c:v>0.01</c:v>
                </c:pt>
                <c:pt idx="2">
                  <c:v>0.06</c:v>
                </c:pt>
              </c:numCache>
            </c:numRef>
          </c:val>
          <c:smooth val="0"/>
          <c:extLst>
            <c:ext xmlns:c16="http://schemas.microsoft.com/office/drawing/2014/chart" uri="{C3380CC4-5D6E-409C-BE32-E72D297353CC}">
              <c16:uniqueId val="{00000005-2809-4204-9C82-9FF15DC46BB8}"/>
            </c:ext>
          </c:extLst>
        </c:ser>
        <c:ser>
          <c:idx val="4"/>
          <c:order val="4"/>
          <c:tx>
            <c:strRef>
              <c:f>Sheet1!$A$10</c:f>
              <c:strCache>
                <c:ptCount val="1"/>
                <c:pt idx="0">
                  <c:v>Twitch</c:v>
                </c:pt>
              </c:strCache>
            </c:strRef>
          </c:tx>
          <c:spPr>
            <a:ln w="28575" cap="rnd">
              <a:solidFill>
                <a:srgbClr val="8E44A2"/>
              </a:solidFill>
              <a:round/>
            </a:ln>
            <a:effectLst/>
          </c:spPr>
          <c:marker>
            <c:symbol val="circle"/>
            <c:size val="5"/>
            <c:spPr>
              <a:solidFill>
                <a:srgbClr val="8E44A2"/>
              </a:solidFill>
              <a:ln w="9525">
                <a:solidFill>
                  <a:srgbClr val="8E44A2"/>
                </a:solidFill>
              </a:ln>
              <a:effectLst/>
            </c:spPr>
          </c:marker>
          <c:dLbls>
            <c:dLbl>
              <c:idx val="0"/>
              <c:layout>
                <c:manualLayout>
                  <c:x val="-1.8827613369542376E-2"/>
                  <c:y val="2.53786357875673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809-4204-9C82-9FF15DC46BB8}"/>
                </c:ext>
              </c:extLst>
            </c:dLbl>
            <c:dLbl>
              <c:idx val="1"/>
              <c:layout>
                <c:manualLayout>
                  <c:x val="-1.8827613369542466E-2"/>
                  <c:y val="2.01324275155774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809-4204-9C82-9FF15DC46BB8}"/>
                </c:ext>
              </c:extLst>
            </c:dLbl>
            <c:dLbl>
              <c:idx val="2"/>
              <c:layout>
                <c:manualLayout>
                  <c:x val="-1.8827613369542466E-2"/>
                  <c:y val="3.06248440595573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809-4204-9C82-9FF15DC46BB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8E44A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5 to 8 years</c:v>
                </c:pt>
                <c:pt idx="1">
                  <c:v>9 to 11 years</c:v>
                </c:pt>
                <c:pt idx="2">
                  <c:v>12 to 14 years</c:v>
                </c:pt>
              </c:strCache>
            </c:strRef>
          </c:cat>
          <c:val>
            <c:numRef>
              <c:f>Sheet1!$B$10:$D$10</c:f>
              <c:numCache>
                <c:formatCode>0%</c:formatCode>
                <c:ptCount val="3"/>
                <c:pt idx="0">
                  <c:v>0</c:v>
                </c:pt>
                <c:pt idx="1">
                  <c:v>0</c:v>
                </c:pt>
                <c:pt idx="2">
                  <c:v>0.04</c:v>
                </c:pt>
              </c:numCache>
            </c:numRef>
          </c:val>
          <c:smooth val="0"/>
          <c:extLst>
            <c:ext xmlns:c16="http://schemas.microsoft.com/office/drawing/2014/chart" uri="{C3380CC4-5D6E-409C-BE32-E72D297353CC}">
              <c16:uniqueId val="{00000006-2809-4204-9C82-9FF15DC46BB8}"/>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lgn="ctr">
              <a:defRPr lang="en-NZ" sz="1600" b="1" i="0" u="none" strike="noStrike" kern="1200" baseline="0">
                <a:solidFill>
                  <a:schemeClr val="tx1">
                    <a:lumMod val="65000"/>
                    <a:lumOff val="35000"/>
                  </a:schemeClr>
                </a:solidFill>
                <a:latin typeface="+mn-lt"/>
                <a:ea typeface="+mn-ea"/>
                <a:cs typeface="+mn-cs"/>
              </a:defRPr>
            </a:pPr>
            <a:endParaRPr lang="en-US"/>
          </a:p>
        </c:txPr>
        <c:crossAx val="378078640"/>
        <c:crosses val="autoZero"/>
        <c:auto val="1"/>
        <c:lblAlgn val="ctr"/>
        <c:lblOffset val="100"/>
        <c:noMultiLvlLbl val="0"/>
      </c:catAx>
      <c:valAx>
        <c:axId val="378078640"/>
        <c:scaling>
          <c:orientation val="minMax"/>
          <c:min val="0"/>
        </c:scaling>
        <c:delete val="1"/>
        <c:axPos val="l"/>
        <c:numFmt formatCode="0%" sourceLinked="1"/>
        <c:majorTickMark val="out"/>
        <c:minorTickMark val="none"/>
        <c:tickLblPos val="nextTo"/>
        <c:crossAx val="378078080"/>
        <c:crosses val="autoZero"/>
        <c:crossBetween val="between"/>
        <c:majorUnit val="0.2"/>
      </c:valAx>
      <c:spPr>
        <a:noFill/>
        <a:ln>
          <a:noFill/>
        </a:ln>
        <a:effectLst/>
      </c:spPr>
    </c:plotArea>
    <c:legend>
      <c:legendPos val="r"/>
      <c:layout>
        <c:manualLayout>
          <c:xMode val="edge"/>
          <c:yMode val="edge"/>
          <c:x val="0.87081304746711874"/>
          <c:y val="0.28673171964923932"/>
          <c:w val="0.1278786512452656"/>
          <c:h val="0.44765606023803739"/>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75105922221857E-2"/>
          <c:y val="4.3549196969807226E-2"/>
          <c:w val="0.73315939513884354"/>
          <c:h val="0.77729714714424103"/>
        </c:manualLayout>
      </c:layout>
      <c:lineChart>
        <c:grouping val="standard"/>
        <c:varyColors val="0"/>
        <c:ser>
          <c:idx val="0"/>
          <c:order val="0"/>
          <c:tx>
            <c:strRef>
              <c:f>Sheet1!$A$2</c:f>
              <c:strCache>
                <c:ptCount val="1"/>
                <c:pt idx="0">
                  <c:v>Spotify</c:v>
                </c:pt>
              </c:strCache>
            </c:strRef>
          </c:tx>
          <c:spPr>
            <a:ln w="31750" cap="rnd">
              <a:solidFill>
                <a:srgbClr val="64C8BF"/>
              </a:solidFill>
              <a:round/>
            </a:ln>
            <a:effectLst/>
          </c:spPr>
          <c:marker>
            <c:symbol val="diamond"/>
            <c:size val="5"/>
            <c:spPr>
              <a:solidFill>
                <a:srgbClr val="64C8BF"/>
              </a:solidFill>
              <a:ln w="9525">
                <a:solidFill>
                  <a:srgbClr val="64C8BF"/>
                </a:solidFill>
              </a:ln>
              <a:effectLst/>
            </c:spPr>
          </c:marker>
          <c:dLbls>
            <c:dLbl>
              <c:idx val="0"/>
              <c:layout>
                <c:manualLayout>
                  <c:x val="-8.0140830131310584E-2"/>
                  <c:y val="5.0170544505306577E-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D0C-45F7-9BE1-4328A5AF20F6}"/>
                </c:ext>
              </c:extLst>
            </c:dLbl>
            <c:dLbl>
              <c:idx val="1"/>
              <c:layout>
                <c:manualLayout>
                  <c:x val="-3.2230803743143369E-2"/>
                  <c:y val="-4.01100300545057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D0C-45F7-9BE1-4328A5AF20F6}"/>
                </c:ext>
              </c:extLst>
            </c:dLbl>
            <c:dLbl>
              <c:idx val="2"/>
              <c:layout>
                <c:manualLayout>
                  <c:x val="-3.2230803743143369E-2"/>
                  <c:y val="-4.01100300545056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D0C-45F7-9BE1-4328A5AF20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64C8BF"/>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Sheet1!$B$2:$D$2</c:f>
              <c:numCache>
                <c:formatCode>0%</c:formatCode>
                <c:ptCount val="3"/>
                <c:pt idx="0">
                  <c:v>0.14000000000000001</c:v>
                </c:pt>
                <c:pt idx="1">
                  <c:v>0.27</c:v>
                </c:pt>
                <c:pt idx="2">
                  <c:v>0.4</c:v>
                </c:pt>
              </c:numCache>
            </c:numRef>
          </c:val>
          <c:smooth val="0"/>
          <c:extLst>
            <c:ext xmlns:c16="http://schemas.microsoft.com/office/drawing/2014/chart" uri="{C3380CC4-5D6E-409C-BE32-E72D297353CC}">
              <c16:uniqueId val="{00000003-7D0C-45F7-9BE1-4328A5AF20F6}"/>
            </c:ext>
          </c:extLst>
        </c:ser>
        <c:ser>
          <c:idx val="1"/>
          <c:order val="1"/>
          <c:tx>
            <c:strRef>
              <c:f>Sheet1!$A$3</c:f>
              <c:strCache>
                <c:ptCount val="1"/>
                <c:pt idx="0">
                  <c:v>YouTube (for music)</c:v>
                </c:pt>
              </c:strCache>
            </c:strRef>
          </c:tx>
          <c:spPr>
            <a:ln w="31750" cap="rnd">
              <a:solidFill>
                <a:srgbClr val="FF9847"/>
              </a:solidFill>
              <a:round/>
            </a:ln>
            <a:effectLst/>
          </c:spPr>
          <c:marker>
            <c:symbol val="circle"/>
            <c:size val="5"/>
            <c:spPr>
              <a:solidFill>
                <a:srgbClr val="FF9847"/>
              </a:solidFill>
              <a:ln w="9525">
                <a:solidFill>
                  <a:srgbClr val="FF9847"/>
                </a:solidFill>
              </a:ln>
              <a:effectLst/>
            </c:spPr>
          </c:marker>
          <c:dLbls>
            <c:dLbl>
              <c:idx val="0"/>
              <c:layout>
                <c:manualLayout>
                  <c:x val="-7.303460083377987E-2"/>
                  <c:y val="-5.0170544505306577E-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D0C-45F7-9BE1-4328A5AF20F6}"/>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D0C-45F7-9BE1-4328A5AF20F6}"/>
                </c:ext>
              </c:extLst>
            </c:dLbl>
            <c:dLbl>
              <c:idx val="2"/>
              <c:layout>
                <c:manualLayout>
                  <c:x val="-3.1556721562909014E-2"/>
                  <c:y val="-4.96688390602535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D0C-45F7-9BE1-4328A5AF20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9847"/>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Sheet1!$B$3:$D$3</c:f>
              <c:numCache>
                <c:formatCode>0%</c:formatCode>
                <c:ptCount val="3"/>
                <c:pt idx="0">
                  <c:v>0.05</c:v>
                </c:pt>
                <c:pt idx="1">
                  <c:v>0.1</c:v>
                </c:pt>
                <c:pt idx="2">
                  <c:v>0.14000000000000001</c:v>
                </c:pt>
              </c:numCache>
            </c:numRef>
          </c:val>
          <c:smooth val="0"/>
          <c:extLst>
            <c:ext xmlns:c16="http://schemas.microsoft.com/office/drawing/2014/chart" uri="{C3380CC4-5D6E-409C-BE32-E72D297353CC}">
              <c16:uniqueId val="{00000007-7D0C-45F7-9BE1-4328A5AF20F6}"/>
            </c:ext>
          </c:extLst>
        </c:ser>
        <c:ser>
          <c:idx val="2"/>
          <c:order val="2"/>
          <c:tx>
            <c:strRef>
              <c:f>Sheet1!$A$4</c:f>
              <c:strCache>
                <c:ptCount val="1"/>
                <c:pt idx="0">
                  <c:v>Play games</c:v>
                </c:pt>
              </c:strCache>
            </c:strRef>
          </c:tx>
          <c:spPr>
            <a:ln w="28575" cap="rnd">
              <a:solidFill>
                <a:schemeClr val="accent3"/>
              </a:solidFill>
              <a:round/>
            </a:ln>
            <a:effectLst/>
          </c:spPr>
          <c:marker>
            <c:symbol val="square"/>
            <c:size val="5"/>
            <c:spPr>
              <a:solidFill>
                <a:srgbClr val="557DBE"/>
              </a:solidFill>
              <a:ln w="9525">
                <a:solidFill>
                  <a:srgbClr val="557DBE"/>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557DBE"/>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5 to 8 years</c:v>
                </c:pt>
                <c:pt idx="1">
                  <c:v>9 to 11 years</c:v>
                </c:pt>
                <c:pt idx="2">
                  <c:v>12 to 14 years</c:v>
                </c:pt>
              </c:strCache>
            </c:strRef>
          </c:cat>
          <c:val>
            <c:numRef>
              <c:f>Sheet1!$B$4:$D$4</c:f>
            </c:numRef>
          </c:val>
          <c:smooth val="0"/>
          <c:extLst>
            <c:ext xmlns:c16="http://schemas.microsoft.com/office/drawing/2014/chart" uri="{C3380CC4-5D6E-409C-BE32-E72D297353CC}">
              <c16:uniqueId val="{00000008-7D0C-45F7-9BE1-4328A5AF20F6}"/>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lgn="ctr">
              <a:defRPr lang="en-NZ" sz="1600" b="1" i="0" u="none" strike="noStrike" kern="1200" baseline="0">
                <a:solidFill>
                  <a:schemeClr val="tx1">
                    <a:lumMod val="65000"/>
                    <a:lumOff val="35000"/>
                  </a:schemeClr>
                </a:solidFill>
                <a:latin typeface="+mn-lt"/>
                <a:ea typeface="+mn-ea"/>
                <a:cs typeface="+mn-cs"/>
              </a:defRPr>
            </a:pPr>
            <a:endParaRPr lang="en-US"/>
          </a:p>
        </c:txPr>
        <c:crossAx val="378078640"/>
        <c:crosses val="autoZero"/>
        <c:auto val="1"/>
        <c:lblAlgn val="ctr"/>
        <c:lblOffset val="100"/>
        <c:noMultiLvlLbl val="0"/>
      </c:catAx>
      <c:valAx>
        <c:axId val="378078640"/>
        <c:scaling>
          <c:orientation val="minMax"/>
          <c:max val="0.5"/>
          <c:min val="0"/>
        </c:scaling>
        <c:delete val="1"/>
        <c:axPos val="l"/>
        <c:numFmt formatCode="0%" sourceLinked="1"/>
        <c:majorTickMark val="out"/>
        <c:minorTickMark val="none"/>
        <c:tickLblPos val="nextTo"/>
        <c:crossAx val="378078080"/>
        <c:crosses val="autoZero"/>
        <c:crossBetween val="between"/>
        <c:majorUnit val="0.2"/>
      </c:valAx>
      <c:spPr>
        <a:noFill/>
        <a:ln>
          <a:noFill/>
        </a:ln>
        <a:effectLst/>
      </c:spPr>
    </c:plotArea>
    <c:legend>
      <c:legendPos val="r"/>
      <c:layout>
        <c:manualLayout>
          <c:xMode val="edge"/>
          <c:yMode val="edge"/>
          <c:x val="0.7731514182189998"/>
          <c:y val="0"/>
          <c:w val="0.20853143610656627"/>
          <c:h val="0.7349030427717925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109574573395378E-2"/>
          <c:y val="9.522218151982742E-2"/>
          <c:w val="0.9757808508532092"/>
          <c:h val="0.76503980265765226"/>
        </c:manualLayout>
      </c:layout>
      <c:barChart>
        <c:barDir val="col"/>
        <c:grouping val="clustered"/>
        <c:varyColors val="0"/>
        <c:ser>
          <c:idx val="0"/>
          <c:order val="0"/>
          <c:tx>
            <c:strRef>
              <c:f>Sheet1!$B$1</c:f>
              <c:strCache>
                <c:ptCount val="1"/>
                <c:pt idx="0">
                  <c:v>Series 1</c:v>
                </c:pt>
              </c:strCache>
            </c:strRef>
          </c:tx>
          <c:spPr>
            <a:solidFill>
              <a:srgbClr val="E28D50"/>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12E4-4DBE-9B34-9359660F5AB8}"/>
              </c:ext>
            </c:extLst>
          </c:dPt>
          <c:dPt>
            <c:idx val="2"/>
            <c:invertIfNegative val="0"/>
            <c:bubble3D val="0"/>
            <c:spPr>
              <a:solidFill>
                <a:srgbClr val="0060AD"/>
              </a:solidFill>
              <a:ln>
                <a:noFill/>
              </a:ln>
              <a:effectLst/>
            </c:spPr>
            <c:extLst>
              <c:ext xmlns:c16="http://schemas.microsoft.com/office/drawing/2014/chart" uri="{C3380CC4-5D6E-409C-BE32-E72D297353CC}">
                <c16:uniqueId val="{00000002-F1E3-4CB3-B242-391433412B4E}"/>
              </c:ext>
            </c:extLst>
          </c:dPt>
          <c:dPt>
            <c:idx val="3"/>
            <c:invertIfNegative val="0"/>
            <c:bubble3D val="0"/>
            <c:spPr>
              <a:solidFill>
                <a:srgbClr val="0060AD"/>
              </a:solidFill>
              <a:ln>
                <a:noFill/>
              </a:ln>
              <a:effectLst/>
            </c:spPr>
            <c:extLst>
              <c:ext xmlns:c16="http://schemas.microsoft.com/office/drawing/2014/chart" uri="{C3380CC4-5D6E-409C-BE32-E72D297353CC}">
                <c16:uniqueId val="{00000003-F1E3-4CB3-B242-391433412B4E}"/>
              </c:ext>
            </c:extLst>
          </c:dPt>
          <c:dPt>
            <c:idx val="4"/>
            <c:invertIfNegative val="0"/>
            <c:bubble3D val="0"/>
            <c:spPr>
              <a:solidFill>
                <a:srgbClr val="0060AD"/>
              </a:solidFill>
              <a:ln>
                <a:noFill/>
              </a:ln>
              <a:effectLst/>
            </c:spPr>
            <c:extLst>
              <c:ext xmlns:c16="http://schemas.microsoft.com/office/drawing/2014/chart" uri="{C3380CC4-5D6E-409C-BE32-E72D297353CC}">
                <c16:uniqueId val="{00000004-F1E3-4CB3-B242-391433412B4E}"/>
              </c:ext>
            </c:extLst>
          </c:dPt>
          <c:dPt>
            <c:idx val="6"/>
            <c:invertIfNegative val="0"/>
            <c:bubble3D val="0"/>
            <c:spPr>
              <a:solidFill>
                <a:srgbClr val="0060AD"/>
              </a:solidFill>
              <a:ln>
                <a:noFill/>
              </a:ln>
              <a:effectLst/>
            </c:spPr>
            <c:extLst>
              <c:ext xmlns:c16="http://schemas.microsoft.com/office/drawing/2014/chart" uri="{C3380CC4-5D6E-409C-BE32-E72D297353CC}">
                <c16:uniqueId val="{00000005-F1E3-4CB3-B242-391433412B4E}"/>
              </c:ext>
            </c:extLst>
          </c:dPt>
          <c:dPt>
            <c:idx val="7"/>
            <c:invertIfNegative val="0"/>
            <c:bubble3D val="0"/>
            <c:spPr>
              <a:solidFill>
                <a:srgbClr val="0060AD"/>
              </a:solidFill>
              <a:ln>
                <a:noFill/>
              </a:ln>
              <a:effectLst/>
            </c:spPr>
            <c:extLst>
              <c:ext xmlns:c16="http://schemas.microsoft.com/office/drawing/2014/chart" uri="{C3380CC4-5D6E-409C-BE32-E72D297353CC}">
                <c16:uniqueId val="{00000006-F1E3-4CB3-B242-391433412B4E}"/>
              </c:ext>
            </c:extLst>
          </c:dPt>
          <c:dPt>
            <c:idx val="9"/>
            <c:invertIfNegative val="0"/>
            <c:bubble3D val="0"/>
            <c:spPr>
              <a:solidFill>
                <a:srgbClr val="0060AD"/>
              </a:solidFill>
              <a:ln>
                <a:noFill/>
              </a:ln>
              <a:effectLst/>
            </c:spPr>
            <c:extLst>
              <c:ext xmlns:c16="http://schemas.microsoft.com/office/drawing/2014/chart" uri="{C3380CC4-5D6E-409C-BE32-E72D297353CC}">
                <c16:uniqueId val="{00000007-F1E3-4CB3-B242-391433412B4E}"/>
              </c:ext>
            </c:extLst>
          </c:dPt>
          <c:dPt>
            <c:idx val="10"/>
            <c:invertIfNegative val="0"/>
            <c:bubble3D val="0"/>
            <c:spPr>
              <a:solidFill>
                <a:srgbClr val="0060AD"/>
              </a:solidFill>
              <a:ln>
                <a:noFill/>
              </a:ln>
              <a:effectLst/>
            </c:spPr>
            <c:extLst>
              <c:ext xmlns:c16="http://schemas.microsoft.com/office/drawing/2014/chart" uri="{C3380CC4-5D6E-409C-BE32-E72D297353CC}">
                <c16:uniqueId val="{00000008-F1E3-4CB3-B242-391433412B4E}"/>
              </c:ext>
            </c:extLst>
          </c:dPt>
          <c:dPt>
            <c:idx val="11"/>
            <c:invertIfNegative val="0"/>
            <c:bubble3D val="0"/>
            <c:spPr>
              <a:solidFill>
                <a:srgbClr val="0060AD"/>
              </a:solidFill>
              <a:ln>
                <a:noFill/>
              </a:ln>
              <a:effectLst/>
            </c:spPr>
            <c:extLst>
              <c:ext xmlns:c16="http://schemas.microsoft.com/office/drawing/2014/chart" uri="{C3380CC4-5D6E-409C-BE32-E72D297353CC}">
                <c16:uniqueId val="{00000009-F1E3-4CB3-B242-391433412B4E}"/>
              </c:ext>
            </c:extLst>
          </c:dPt>
          <c:dPt>
            <c:idx val="12"/>
            <c:invertIfNegative val="0"/>
            <c:bubble3D val="0"/>
            <c:spPr>
              <a:solidFill>
                <a:srgbClr val="0060AD"/>
              </a:solidFill>
              <a:ln>
                <a:noFill/>
              </a:ln>
              <a:effectLst/>
            </c:spPr>
            <c:extLst>
              <c:ext xmlns:c16="http://schemas.microsoft.com/office/drawing/2014/chart" uri="{C3380CC4-5D6E-409C-BE32-E72D297353CC}">
                <c16:uniqueId val="{0000000A-F1E3-4CB3-B242-391433412B4E}"/>
              </c:ext>
            </c:extLst>
          </c:dPt>
          <c:dLbls>
            <c:dLbl>
              <c:idx val="0"/>
              <c:layout>
                <c:manualLayout>
                  <c:x val="-1.6153247769452707E-3"/>
                  <c:y val="1.1851894696477957E-2"/>
                </c:manualLayout>
              </c:layout>
              <c:tx>
                <c:rich>
                  <a:bodyPr/>
                  <a:lstStyle/>
                  <a:p>
                    <a:r>
                      <a:rPr lang="en-US" dirty="0"/>
                      <a:t>39%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2E4-4DBE-9B34-9359660F5AB8}"/>
                </c:ext>
              </c:extLst>
            </c:dLbl>
            <c:dLbl>
              <c:idx val="2"/>
              <c:layout>
                <c:manualLayout>
                  <c:x val="-2.9613945474504784E-17"/>
                  <c:y val="1.1851894696477957E-2"/>
                </c:manualLayout>
              </c:layout>
              <c:tx>
                <c:rich>
                  <a:bodyPr/>
                  <a:lstStyle/>
                  <a:p>
                    <a:r>
                      <a:rPr lang="en-US" dirty="0"/>
                      <a:t>22%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1E3-4CB3-B242-391433412B4E}"/>
                </c:ext>
              </c:extLst>
            </c:dLbl>
            <c:dLbl>
              <c:idx val="3"/>
              <c:layout>
                <c:manualLayout>
                  <c:x val="-1.6153247769452707E-3"/>
                  <c:y val="1.1851894696477894E-2"/>
                </c:manualLayout>
              </c:layout>
              <c:tx>
                <c:rich>
                  <a:bodyPr/>
                  <a:lstStyle/>
                  <a:p>
                    <a:r>
                      <a:rPr lang="en-US" dirty="0"/>
                      <a:t>52%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1E3-4CB3-B242-391433412B4E}"/>
                </c:ext>
              </c:extLst>
            </c:dLbl>
            <c:dLbl>
              <c:idx val="4"/>
              <c:layout>
                <c:manualLayout>
                  <c:x val="6.4612991077810829E-3"/>
                  <c:y val="8.45110249934126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1E3-4CB3-B242-391433412B4E}"/>
                </c:ext>
              </c:extLst>
            </c:dLbl>
            <c:dLbl>
              <c:idx val="6"/>
              <c:layout>
                <c:manualLayout>
                  <c:x val="0"/>
                  <c:y val="1.1851894696477894E-2"/>
                </c:manualLayout>
              </c:layout>
              <c:tx>
                <c:rich>
                  <a:bodyPr/>
                  <a:lstStyle/>
                  <a:p>
                    <a:r>
                      <a:rPr lang="en-US" dirty="0"/>
                      <a:t>46%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1E3-4CB3-B242-391433412B4E}"/>
                </c:ext>
              </c:extLst>
            </c:dLbl>
            <c:dLbl>
              <c:idx val="7"/>
              <c:layout>
                <c:manualLayout>
                  <c:x val="0"/>
                  <c:y val="1.1851894696477957E-2"/>
                </c:manualLayout>
              </c:layout>
              <c:tx>
                <c:rich>
                  <a:bodyPr/>
                  <a:lstStyle/>
                  <a:p>
                    <a:r>
                      <a:rPr lang="en-US" dirty="0"/>
                      <a:t>32%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F1E3-4CB3-B242-391433412B4E}"/>
                </c:ext>
              </c:extLst>
            </c:dLbl>
            <c:dLbl>
              <c:idx val="9"/>
              <c:layout>
                <c:manualLayout>
                  <c:x val="0"/>
                  <c:y val="1.1851894696477894E-2"/>
                </c:manualLayout>
              </c:layout>
              <c:tx>
                <c:rich>
                  <a:bodyPr/>
                  <a:lstStyle/>
                  <a:p>
                    <a:r>
                      <a:rPr lang="en-US" dirty="0"/>
                      <a:t>39%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1E3-4CB3-B242-391433412B4E}"/>
                </c:ext>
              </c:extLst>
            </c:dLbl>
            <c:dLbl>
              <c:idx val="10"/>
              <c:layout>
                <c:manualLayout>
                  <c:x val="0"/>
                  <c:y val="8.451102499341263E-3"/>
                </c:manualLayout>
              </c:layout>
              <c:tx>
                <c:rich>
                  <a:bodyPr/>
                  <a:lstStyle/>
                  <a:p>
                    <a:r>
                      <a:rPr lang="en-US" dirty="0"/>
                      <a:t>51%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F1E3-4CB3-B242-391433412B4E}"/>
                </c:ext>
              </c:extLst>
            </c:dLbl>
            <c:dLbl>
              <c:idx val="11"/>
              <c:layout>
                <c:manualLayout>
                  <c:x val="-1.6153247769453891E-3"/>
                  <c:y val="8.451102499341263E-3"/>
                </c:manualLayout>
              </c:layout>
              <c:tx>
                <c:rich>
                  <a:bodyPr/>
                  <a:lstStyle/>
                  <a:p>
                    <a:r>
                      <a:rPr lang="en-US" dirty="0"/>
                      <a:t>47%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1E3-4CB3-B242-391433412B4E}"/>
                </c:ext>
              </c:extLst>
            </c:dLbl>
            <c:dLbl>
              <c:idx val="12"/>
              <c:layout>
                <c:manualLayout>
                  <c:x val="1.6153247769452707E-3"/>
                  <c:y val="5.0503103022045701E-3"/>
                </c:manualLayout>
              </c:layout>
              <c:tx>
                <c:rich>
                  <a:bodyPr/>
                  <a:lstStyle/>
                  <a:p>
                    <a:r>
                      <a:rPr lang="en-US" dirty="0"/>
                      <a:t>38%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F1E3-4CB3-B242-391433412B4E}"/>
                </c:ext>
              </c:extLst>
            </c:dLbl>
            <c:spPr>
              <a:noFill/>
              <a:ln>
                <a:noFill/>
              </a:ln>
              <a:effectLst/>
            </c:spPr>
            <c:txPr>
              <a:bodyPr rot="0" spcFirstLastPara="1" vertOverflow="ellipsis" vert="horz" wrap="square" lIns="38100" tIns="19050" rIns="38100" bIns="19050" anchor="t" anchorCtr="0">
                <a:spAutoFit/>
              </a:bodyPr>
              <a:lstStyle/>
              <a:p>
                <a:pPr>
                  <a:defRPr sz="1100" b="1"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Total</c:v>
                </c:pt>
                <c:pt idx="2">
                  <c:v>5 to 8</c:v>
                </c:pt>
                <c:pt idx="3">
                  <c:v>9 to 11</c:v>
                </c:pt>
                <c:pt idx="4">
                  <c:v>12 to 14</c:v>
                </c:pt>
                <c:pt idx="6">
                  <c:v>Male</c:v>
                </c:pt>
                <c:pt idx="7">
                  <c:v>Female</c:v>
                </c:pt>
                <c:pt idx="9">
                  <c:v>NZ European</c:v>
                </c:pt>
                <c:pt idx="10">
                  <c:v>Māori</c:v>
                </c:pt>
                <c:pt idx="11">
                  <c:v>Pacific Island</c:v>
                </c:pt>
                <c:pt idx="12">
                  <c:v>Asian</c:v>
                </c:pt>
              </c:strCache>
            </c:strRef>
          </c:cat>
          <c:val>
            <c:numRef>
              <c:f>Sheet1!$B$2:$B$14</c:f>
              <c:numCache>
                <c:formatCode>General</c:formatCode>
                <c:ptCount val="13"/>
                <c:pt idx="0" formatCode="0%\ \ \ \ \ \ \ \ ">
                  <c:v>0.38874328947769998</c:v>
                </c:pt>
                <c:pt idx="2" formatCode="0%\ \ \ \ \ \ \ \ ">
                  <c:v>0.21736607361419999</c:v>
                </c:pt>
                <c:pt idx="3" formatCode="0%\ \ \ \ \ \ \ \ ">
                  <c:v>0.52190956125709997</c:v>
                </c:pt>
                <c:pt idx="4" formatCode="0%\ \ \ \ \ \ \ \ ">
                  <c:v>0.54983613086930005</c:v>
                </c:pt>
                <c:pt idx="6" formatCode="0%\ \ \ \ \ \ \ \ ">
                  <c:v>0.45547561353920002</c:v>
                </c:pt>
                <c:pt idx="7" formatCode="0%\ \ \ \ \ \ \ \ ">
                  <c:v>0.31816630477070001</c:v>
                </c:pt>
                <c:pt idx="9" formatCode="0%\ \ \ \ \ \ \ \ ">
                  <c:v>0.39285992127879998</c:v>
                </c:pt>
                <c:pt idx="10" formatCode="0%\ \ \ \ \ \ \ \ ">
                  <c:v>0.50524113530379999</c:v>
                </c:pt>
                <c:pt idx="11" formatCode="0%\ \ \ \ \ \ \ \ ">
                  <c:v>0.47150936143139999</c:v>
                </c:pt>
                <c:pt idx="12" formatCode="0%\ \ \ \ \ \ \ \ ">
                  <c:v>0.37988842891919999</c:v>
                </c:pt>
              </c:numCache>
            </c:numRef>
          </c:val>
          <c:extLst>
            <c:ext xmlns:c16="http://schemas.microsoft.com/office/drawing/2014/chart" uri="{C3380CC4-5D6E-409C-BE32-E72D297353CC}">
              <c16:uniqueId val="{00000002-12E4-4DBE-9B34-9359660F5AB8}"/>
            </c:ext>
          </c:extLst>
        </c:ser>
        <c:dLbls>
          <c:showLegendKey val="0"/>
          <c:showVal val="0"/>
          <c:showCatName val="0"/>
          <c:showSerName val="0"/>
          <c:showPercent val="0"/>
          <c:showBubbleSize val="0"/>
        </c:dLbls>
        <c:gapWidth val="80"/>
        <c:overlap val="-27"/>
        <c:axId val="620141056"/>
        <c:axId val="620141384"/>
      </c:barChart>
      <c:catAx>
        <c:axId val="62014105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t" anchorCtr="0"/>
          <a:lstStyle/>
          <a:p>
            <a:pPr>
              <a:defRPr sz="1000" b="0" i="0" u="none" strike="noStrike" kern="1200" baseline="0">
                <a:solidFill>
                  <a:schemeClr val="tx1">
                    <a:lumMod val="85000"/>
                    <a:lumOff val="15000"/>
                  </a:schemeClr>
                </a:solidFill>
                <a:latin typeface="+mn-lt"/>
                <a:ea typeface="+mn-ea"/>
                <a:cs typeface="+mn-cs"/>
              </a:defRPr>
            </a:pPr>
            <a:endParaRPr lang="en-US"/>
          </a:p>
        </c:txPr>
        <c:crossAx val="620141384"/>
        <c:crosses val="autoZero"/>
        <c:auto val="1"/>
        <c:lblAlgn val="ctr"/>
        <c:lblOffset val="100"/>
        <c:noMultiLvlLbl val="0"/>
      </c:catAx>
      <c:valAx>
        <c:axId val="620141384"/>
        <c:scaling>
          <c:orientation val="minMax"/>
          <c:max val="1"/>
          <c:min val="0"/>
        </c:scaling>
        <c:delete val="1"/>
        <c:axPos val="l"/>
        <c:numFmt formatCode="0%\ \ \ \ \ \ \ \ " sourceLinked="1"/>
        <c:majorTickMark val="none"/>
        <c:minorTickMark val="none"/>
        <c:tickLblPos val="nextTo"/>
        <c:crossAx val="620141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39074432120308655"/>
          <c:h val="0.96550301876342359"/>
        </c:manualLayout>
      </c:layout>
      <c:barChart>
        <c:barDir val="bar"/>
        <c:grouping val="clustered"/>
        <c:varyColors val="0"/>
        <c:ser>
          <c:idx val="0"/>
          <c:order val="0"/>
          <c:tx>
            <c:strRef>
              <c:f>Sheet1!$B$1</c:f>
              <c:strCache>
                <c:ptCount val="1"/>
                <c:pt idx="0">
                  <c:v>Series 1</c:v>
                </c:pt>
              </c:strCache>
            </c:strRef>
          </c:tx>
          <c:spPr>
            <a:solidFill>
              <a:srgbClr val="0060AD"/>
            </a:solidFill>
            <a:ln>
              <a:noFill/>
            </a:ln>
            <a:effectLst/>
          </c:spPr>
          <c:invertIfNegative val="0"/>
          <c:dPt>
            <c:idx val="0"/>
            <c:invertIfNegative val="0"/>
            <c:bubble3D val="0"/>
            <c:spPr>
              <a:solidFill>
                <a:srgbClr val="0060AD"/>
              </a:solidFill>
              <a:ln>
                <a:noFill/>
              </a:ln>
              <a:effectLst/>
            </c:spPr>
            <c:extLst>
              <c:ext xmlns:c16="http://schemas.microsoft.com/office/drawing/2014/chart" uri="{C3380CC4-5D6E-409C-BE32-E72D297353CC}">
                <c16:uniqueId val="{00000001-7797-4118-91A8-1FD551EA63CC}"/>
              </c:ext>
            </c:extLst>
          </c:dPt>
          <c:dPt>
            <c:idx val="2"/>
            <c:invertIfNegative val="0"/>
            <c:bubble3D val="0"/>
            <c:spPr>
              <a:solidFill>
                <a:srgbClr val="0060AD"/>
              </a:solidFill>
              <a:ln>
                <a:noFill/>
              </a:ln>
              <a:effectLst/>
            </c:spPr>
            <c:extLst>
              <c:ext xmlns:c16="http://schemas.microsoft.com/office/drawing/2014/chart" uri="{C3380CC4-5D6E-409C-BE32-E72D297353CC}">
                <c16:uniqueId val="{00000005-7797-4118-91A8-1FD551EA63CC}"/>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Sheet1!$A$2:$A$17</c:f>
              <c:strCache>
                <c:ptCount val="4"/>
                <c:pt idx="0">
                  <c:v>Gaming consoles like PS4, Xbox, and Nintendo</c:v>
                </c:pt>
                <c:pt idx="1">
                  <c:v>Mobile phone</c:v>
                </c:pt>
                <c:pt idx="2">
                  <c:v>Tablet or iPad</c:v>
                </c:pt>
                <c:pt idx="3">
                  <c:v>Computer, Chromebook, or laptop</c:v>
                </c:pt>
              </c:strCache>
            </c:strRef>
          </c:cat>
          <c:val>
            <c:numRef>
              <c:f>Sheet1!$B$2:$B$17</c:f>
              <c:numCache>
                <c:formatCode>0%\ \ \ \ \ \ \ \ </c:formatCode>
                <c:ptCount val="4"/>
                <c:pt idx="0">
                  <c:v>0.49</c:v>
                </c:pt>
                <c:pt idx="1">
                  <c:v>0.43</c:v>
                </c:pt>
                <c:pt idx="2">
                  <c:v>0.4</c:v>
                </c:pt>
                <c:pt idx="3">
                  <c:v>0.37</c:v>
                </c:pt>
              </c:numCache>
            </c:numRef>
          </c:val>
          <c:extLst>
            <c:ext xmlns:c16="http://schemas.microsoft.com/office/drawing/2014/chart" uri="{C3380CC4-5D6E-409C-BE32-E72D297353CC}">
              <c16:uniqueId val="{00000012-7797-4118-91A8-1FD551EA63CC}"/>
            </c:ext>
          </c:extLst>
        </c:ser>
        <c:dLbls>
          <c:dLblPos val="inEnd"/>
          <c:showLegendKey val="0"/>
          <c:showVal val="1"/>
          <c:showCatName val="0"/>
          <c:showSerName val="0"/>
          <c:showPercent val="0"/>
          <c:showBubbleSize val="0"/>
        </c:dLbls>
        <c:gapWidth val="88"/>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182744303018759"/>
          <c:y val="1.5941980548778451E-2"/>
          <c:w val="0.39727499613178813"/>
          <c:h val="0.96550301876342359"/>
        </c:manualLayout>
      </c:layout>
      <c:barChart>
        <c:barDir val="bar"/>
        <c:grouping val="clustered"/>
        <c:varyColors val="0"/>
        <c:ser>
          <c:idx val="0"/>
          <c:order val="0"/>
          <c:tx>
            <c:strRef>
              <c:f>Sheet1!$B$1</c:f>
              <c:strCache>
                <c:ptCount val="1"/>
                <c:pt idx="0">
                  <c:v>Series 1</c:v>
                </c:pt>
              </c:strCache>
            </c:strRef>
          </c:tx>
          <c:spPr>
            <a:solidFill>
              <a:srgbClr val="0060AD"/>
            </a:solidFill>
            <a:ln>
              <a:noFill/>
            </a:ln>
            <a:effectLst/>
          </c:spPr>
          <c:invertIfNegative val="0"/>
          <c:dPt>
            <c:idx val="0"/>
            <c:invertIfNegative val="0"/>
            <c:bubble3D val="0"/>
            <c:spPr>
              <a:solidFill>
                <a:srgbClr val="0060AD"/>
              </a:solidFill>
              <a:ln>
                <a:noFill/>
              </a:ln>
              <a:effectLst/>
            </c:spPr>
            <c:extLst>
              <c:ext xmlns:c16="http://schemas.microsoft.com/office/drawing/2014/chart" uri="{C3380CC4-5D6E-409C-BE32-E72D297353CC}">
                <c16:uniqueId val="{00000001-7797-4118-91A8-1FD551EA63CC}"/>
              </c:ext>
            </c:extLst>
          </c:dPt>
          <c:dPt>
            <c:idx val="1"/>
            <c:invertIfNegative val="0"/>
            <c:bubble3D val="0"/>
            <c:spPr>
              <a:solidFill>
                <a:srgbClr val="0060AD"/>
              </a:solidFill>
              <a:ln>
                <a:noFill/>
              </a:ln>
              <a:effectLst/>
            </c:spPr>
            <c:extLst>
              <c:ext xmlns:c16="http://schemas.microsoft.com/office/drawing/2014/chart" uri="{C3380CC4-5D6E-409C-BE32-E72D297353CC}">
                <c16:uniqueId val="{00000003-7797-4118-91A8-1FD551EA63CC}"/>
              </c:ext>
            </c:extLst>
          </c:dPt>
          <c:dPt>
            <c:idx val="2"/>
            <c:invertIfNegative val="0"/>
            <c:bubble3D val="0"/>
            <c:spPr>
              <a:solidFill>
                <a:srgbClr val="0060AD"/>
              </a:solidFill>
              <a:ln>
                <a:noFill/>
              </a:ln>
              <a:effectLst/>
            </c:spPr>
            <c:extLst>
              <c:ext xmlns:c16="http://schemas.microsoft.com/office/drawing/2014/chart" uri="{C3380CC4-5D6E-409C-BE32-E72D297353CC}">
                <c16:uniqueId val="{00000005-7797-4118-91A8-1FD551EA63CC}"/>
              </c:ext>
            </c:extLst>
          </c:dPt>
          <c:dPt>
            <c:idx val="4"/>
            <c:invertIfNegative val="0"/>
            <c:bubble3D val="0"/>
            <c:spPr>
              <a:solidFill>
                <a:srgbClr val="0060AD"/>
              </a:solidFill>
              <a:ln>
                <a:noFill/>
              </a:ln>
              <a:effectLst/>
            </c:spPr>
            <c:extLst>
              <c:ext xmlns:c16="http://schemas.microsoft.com/office/drawing/2014/chart" uri="{C3380CC4-5D6E-409C-BE32-E72D297353CC}">
                <c16:uniqueId val="{00000007-7797-4118-91A8-1FD551EA63CC}"/>
              </c:ext>
            </c:extLst>
          </c:dPt>
          <c:dPt>
            <c:idx val="7"/>
            <c:invertIfNegative val="0"/>
            <c:bubble3D val="0"/>
            <c:spPr>
              <a:solidFill>
                <a:srgbClr val="0060AD"/>
              </a:solidFill>
              <a:ln>
                <a:noFill/>
              </a:ln>
              <a:effectLst/>
            </c:spPr>
            <c:extLst>
              <c:ext xmlns:c16="http://schemas.microsoft.com/office/drawing/2014/chart" uri="{C3380CC4-5D6E-409C-BE32-E72D297353CC}">
                <c16:uniqueId val="{00000009-7797-4118-91A8-1FD551EA63CC}"/>
              </c:ext>
            </c:extLst>
          </c:dPt>
          <c:dPt>
            <c:idx val="8"/>
            <c:invertIfNegative val="0"/>
            <c:bubble3D val="0"/>
            <c:spPr>
              <a:solidFill>
                <a:srgbClr val="0060AD"/>
              </a:solidFill>
              <a:ln>
                <a:noFill/>
              </a:ln>
              <a:effectLst/>
            </c:spPr>
            <c:extLst>
              <c:ext xmlns:c16="http://schemas.microsoft.com/office/drawing/2014/chart" uri="{C3380CC4-5D6E-409C-BE32-E72D297353CC}">
                <c16:uniqueId val="{0000000B-7797-4118-91A8-1FD551EA63CC}"/>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Sheet1!$A$2:$A$10</c:f>
              <c:strCache>
                <c:ptCount val="9"/>
                <c:pt idx="0">
                  <c:v>Multi-player games (e.g. Roblox, Fortnite, playing with others online)</c:v>
                </c:pt>
                <c:pt idx="1">
                  <c:v>World building games (e.g. Minecraft, Terraria)</c:v>
                </c:pt>
                <c:pt idx="2">
                  <c:v>Creative games (e.g. designing, building, making things)</c:v>
                </c:pt>
                <c:pt idx="3">
                  <c:v>Fighting / shooting games (e.g. combat, action games)</c:v>
                </c:pt>
                <c:pt idx="4">
                  <c:v>Adventure games (e.g. exploring new worlds)</c:v>
                </c:pt>
                <c:pt idx="5">
                  <c:v>Role-playing games (e.g. pretending to be characters, making choices)</c:v>
                </c:pt>
                <c:pt idx="6">
                  <c:v>Racing games (e.g. car, bike, or obstacle races)</c:v>
                </c:pt>
                <c:pt idx="7">
                  <c:v>Sports games  (e.g. football, basketball, skateboarding)</c:v>
                </c:pt>
                <c:pt idx="8">
                  <c:v>Educational games (e.g. maths, puzzles, learning games)</c:v>
                </c:pt>
              </c:strCache>
            </c:strRef>
          </c:cat>
          <c:val>
            <c:numRef>
              <c:f>Sheet1!$B$2:$B$10</c:f>
              <c:numCache>
                <c:formatCode>0%\ \ \ \ \ \ \ \ </c:formatCode>
                <c:ptCount val="9"/>
                <c:pt idx="0">
                  <c:v>0.73786258392030002</c:v>
                </c:pt>
                <c:pt idx="1">
                  <c:v>0.4595818148843</c:v>
                </c:pt>
                <c:pt idx="2">
                  <c:v>0.41436006472269998</c:v>
                </c:pt>
                <c:pt idx="3">
                  <c:v>0.34663563476879999</c:v>
                </c:pt>
                <c:pt idx="4">
                  <c:v>0.32698030632570002</c:v>
                </c:pt>
                <c:pt idx="5">
                  <c:v>0.29308120964720002</c:v>
                </c:pt>
                <c:pt idx="6">
                  <c:v>0.2353227220038</c:v>
                </c:pt>
                <c:pt idx="7">
                  <c:v>0.2111451659709</c:v>
                </c:pt>
                <c:pt idx="8">
                  <c:v>0.2076802723416</c:v>
                </c:pt>
              </c:numCache>
            </c:numRef>
          </c:val>
          <c:extLst>
            <c:ext xmlns:c16="http://schemas.microsoft.com/office/drawing/2014/chart" uri="{C3380CC4-5D6E-409C-BE32-E72D297353CC}">
              <c16:uniqueId val="{00000012-7797-4118-91A8-1FD551EA63CC}"/>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1"/>
        <c:axPos val="l"/>
        <c:numFmt formatCode="General" sourceLinked="1"/>
        <c:majorTickMark val="none"/>
        <c:minorTickMark val="none"/>
        <c:tickLblPos val="nextTo"/>
        <c:crossAx val="90733600"/>
        <c:crosses val="autoZero"/>
        <c:auto val="1"/>
        <c:lblAlgn val="ctr"/>
        <c:lblOffset val="100"/>
        <c:noMultiLvlLbl val="0"/>
      </c:catAx>
      <c:valAx>
        <c:axId val="90733600"/>
        <c:scaling>
          <c:orientation val="minMax"/>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771175429099434E-2"/>
          <c:y val="4.6729670736402398E-2"/>
          <c:w val="0.72829343039927164"/>
          <c:h val="0.80459036714469823"/>
        </c:manualLayout>
      </c:layout>
      <c:lineChart>
        <c:grouping val="standard"/>
        <c:varyColors val="0"/>
        <c:ser>
          <c:idx val="0"/>
          <c:order val="0"/>
          <c:tx>
            <c:strRef>
              <c:f>Sheet1!$A$2</c:f>
              <c:strCache>
                <c:ptCount val="1"/>
                <c:pt idx="0">
                  <c:v>Multi-player games </c:v>
                </c:pt>
              </c:strCache>
            </c:strRef>
          </c:tx>
          <c:spPr>
            <a:ln w="28575" cap="rnd">
              <a:solidFill>
                <a:schemeClr val="accent1"/>
              </a:solidFill>
              <a:round/>
            </a:ln>
            <a:effectLst/>
          </c:spPr>
          <c:marker>
            <c:symbol val="circle"/>
            <c:size val="5"/>
            <c:spPr>
              <a:solidFill>
                <a:srgbClr val="FF9847"/>
              </a:solidFill>
              <a:ln w="9525">
                <a:solidFill>
                  <a:srgbClr val="0060AD"/>
                </a:solidFill>
              </a:ln>
              <a:effectLst/>
            </c:spPr>
          </c:marker>
          <c:dPt>
            <c:idx val="0"/>
            <c:marker>
              <c:symbol val="circle"/>
              <c:size val="5"/>
              <c:spPr>
                <a:solidFill>
                  <a:srgbClr val="FF9847"/>
                </a:solidFill>
                <a:ln w="9525">
                  <a:solidFill>
                    <a:schemeClr val="accent1"/>
                  </a:solidFill>
                </a:ln>
                <a:effectLst/>
              </c:spPr>
            </c:marker>
            <c:bubble3D val="0"/>
            <c:extLst>
              <c:ext xmlns:c16="http://schemas.microsoft.com/office/drawing/2014/chart" uri="{C3380CC4-5D6E-409C-BE32-E72D297353CC}">
                <c16:uniqueId val="{00000000-D859-4425-8700-56B072881467}"/>
              </c:ext>
            </c:extLst>
          </c:dPt>
          <c:dPt>
            <c:idx val="1"/>
            <c:marker>
              <c:symbol val="circle"/>
              <c:size val="5"/>
              <c:spPr>
                <a:solidFill>
                  <a:srgbClr val="FF9847"/>
                </a:solidFill>
                <a:ln w="9525">
                  <a:solidFill>
                    <a:schemeClr val="accent1"/>
                  </a:solidFill>
                </a:ln>
                <a:effectLst/>
              </c:spPr>
            </c:marker>
            <c:bubble3D val="0"/>
            <c:extLst>
              <c:ext xmlns:c16="http://schemas.microsoft.com/office/drawing/2014/chart" uri="{C3380CC4-5D6E-409C-BE32-E72D297353CC}">
                <c16:uniqueId val="{00000016-D859-4425-8700-56B072881467}"/>
              </c:ext>
            </c:extLst>
          </c:dPt>
          <c:dPt>
            <c:idx val="2"/>
            <c:marker>
              <c:symbol val="circle"/>
              <c:size val="5"/>
              <c:spPr>
                <a:solidFill>
                  <a:srgbClr val="FF9847"/>
                </a:solidFill>
                <a:ln w="9525">
                  <a:solidFill>
                    <a:schemeClr val="accent1"/>
                  </a:solidFill>
                </a:ln>
                <a:effectLst/>
              </c:spPr>
            </c:marker>
            <c:bubble3D val="0"/>
            <c:extLst>
              <c:ext xmlns:c16="http://schemas.microsoft.com/office/drawing/2014/chart" uri="{C3380CC4-5D6E-409C-BE32-E72D297353CC}">
                <c16:uniqueId val="{00000001-D859-4425-8700-56B072881467}"/>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59-4425-8700-56B072881467}"/>
                </c:ext>
              </c:extLst>
            </c:dLbl>
            <c:dLbl>
              <c:idx val="1"/>
              <c:layout>
                <c:manualLayout>
                  <c:x val="-4.3740661344622807E-17"/>
                  <c:y val="-3.27518025848565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D859-4425-8700-56B072881467}"/>
                </c:ext>
              </c:extLst>
            </c:dLbl>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1-D859-4425-8700-56B07288146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60AD"/>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Sheet1!$B$2:$D$2</c:f>
              <c:numCache>
                <c:formatCode>0%</c:formatCode>
                <c:ptCount val="3"/>
                <c:pt idx="0">
                  <c:v>0.57999999999999996</c:v>
                </c:pt>
                <c:pt idx="1">
                  <c:v>0.79</c:v>
                </c:pt>
                <c:pt idx="2">
                  <c:v>0.78</c:v>
                </c:pt>
              </c:numCache>
            </c:numRef>
          </c:val>
          <c:smooth val="0"/>
          <c:extLst>
            <c:ext xmlns:c16="http://schemas.microsoft.com/office/drawing/2014/chart" uri="{C3380CC4-5D6E-409C-BE32-E72D297353CC}">
              <c16:uniqueId val="{00000002-D859-4425-8700-56B072881467}"/>
            </c:ext>
          </c:extLst>
        </c:ser>
        <c:ser>
          <c:idx val="1"/>
          <c:order val="1"/>
          <c:tx>
            <c:strRef>
              <c:f>Sheet1!$A$3</c:f>
              <c:strCache>
                <c:ptCount val="1"/>
                <c:pt idx="0">
                  <c:v>World building games </c:v>
                </c:pt>
              </c:strCache>
            </c:strRef>
          </c:tx>
          <c:spPr>
            <a:ln w="28575" cap="rnd">
              <a:solidFill>
                <a:srgbClr val="20BAAF"/>
              </a:solidFill>
              <a:round/>
            </a:ln>
            <a:effectLst/>
          </c:spPr>
          <c:marker>
            <c:symbol val="circle"/>
            <c:size val="5"/>
            <c:spPr>
              <a:solidFill>
                <a:srgbClr val="20BAAF"/>
              </a:solidFill>
              <a:ln w="9525">
                <a:solidFill>
                  <a:srgbClr val="20BAAF"/>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59-4425-8700-56B072881467}"/>
                </c:ext>
              </c:extLst>
            </c:dLbl>
            <c:dLbl>
              <c:idx val="1"/>
              <c:layout>
                <c:manualLayout>
                  <c:x val="-2.4312135712715031E-2"/>
                  <c:y val="-2.82688458793439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59-4425-8700-56B072881467}"/>
                </c:ext>
              </c:extLst>
            </c:dLbl>
            <c:dLbl>
              <c:idx val="2"/>
              <c:layout>
                <c:manualLayout>
                  <c:x val="-8.7481322689245613E-17"/>
                  <c:y val="-3.54811194669279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59-4425-8700-56B07288146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20BAAF"/>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Sheet1!$B$3:$D$3</c:f>
              <c:numCache>
                <c:formatCode>0%</c:formatCode>
                <c:ptCount val="3"/>
                <c:pt idx="0">
                  <c:v>0.53</c:v>
                </c:pt>
                <c:pt idx="1">
                  <c:v>0.43</c:v>
                </c:pt>
                <c:pt idx="2">
                  <c:v>0.45</c:v>
                </c:pt>
              </c:numCache>
            </c:numRef>
          </c:val>
          <c:smooth val="0"/>
          <c:extLst>
            <c:ext xmlns:c16="http://schemas.microsoft.com/office/drawing/2014/chart" uri="{C3380CC4-5D6E-409C-BE32-E72D297353CC}">
              <c16:uniqueId val="{00000006-D859-4425-8700-56B072881467}"/>
            </c:ext>
          </c:extLst>
        </c:ser>
        <c:ser>
          <c:idx val="2"/>
          <c:order val="2"/>
          <c:tx>
            <c:strRef>
              <c:f>Sheet1!$A$4</c:f>
              <c:strCache>
                <c:ptCount val="1"/>
                <c:pt idx="0">
                  <c:v>Creative games </c:v>
                </c:pt>
              </c:strCache>
            </c:strRef>
          </c:tx>
          <c:spPr>
            <a:ln w="28575" cap="rnd">
              <a:solidFill>
                <a:srgbClr val="736868"/>
              </a:solidFill>
              <a:round/>
            </a:ln>
            <a:effectLst/>
          </c:spPr>
          <c:marker>
            <c:symbol val="circle"/>
            <c:size val="5"/>
            <c:spPr>
              <a:solidFill>
                <a:srgbClr val="736868"/>
              </a:solidFill>
              <a:ln w="9525">
                <a:solidFill>
                  <a:srgbClr val="736868"/>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59-4425-8700-56B072881467}"/>
                </c:ext>
              </c:extLst>
            </c:dLbl>
            <c:dLbl>
              <c:idx val="1"/>
              <c:layout>
                <c:manualLayout>
                  <c:x val="-2.4312135712715031E-2"/>
                  <c:y val="2.00811101399709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59-4425-8700-56B07288146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736868"/>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Sheet1!$B$4:$D$4</c:f>
              <c:numCache>
                <c:formatCode>0%</c:formatCode>
                <c:ptCount val="3"/>
                <c:pt idx="0">
                  <c:v>0.44</c:v>
                </c:pt>
                <c:pt idx="1">
                  <c:v>0.43</c:v>
                </c:pt>
                <c:pt idx="2">
                  <c:v>0.39</c:v>
                </c:pt>
              </c:numCache>
            </c:numRef>
          </c:val>
          <c:smooth val="0"/>
          <c:extLst>
            <c:ext xmlns:c16="http://schemas.microsoft.com/office/drawing/2014/chart" uri="{C3380CC4-5D6E-409C-BE32-E72D297353CC}">
              <c16:uniqueId val="{00000009-D859-4425-8700-56B072881467}"/>
            </c:ext>
          </c:extLst>
        </c:ser>
        <c:ser>
          <c:idx val="3"/>
          <c:order val="3"/>
          <c:tx>
            <c:strRef>
              <c:f>Sheet1!$A$5</c:f>
              <c:strCache>
                <c:ptCount val="1"/>
                <c:pt idx="0">
                  <c:v>Fighting / shooting games </c:v>
                </c:pt>
              </c:strCache>
            </c:strRef>
          </c:tx>
          <c:spPr>
            <a:ln w="28575" cap="rnd">
              <a:solidFill>
                <a:srgbClr val="8E44A2"/>
              </a:solidFill>
              <a:round/>
            </a:ln>
            <a:effectLst/>
          </c:spPr>
          <c:marker>
            <c:symbol val="circle"/>
            <c:size val="5"/>
            <c:spPr>
              <a:solidFill>
                <a:srgbClr val="8E44A2"/>
              </a:solidFill>
              <a:ln w="9525">
                <a:solidFill>
                  <a:srgbClr val="8E44A2"/>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859-4425-8700-56B072881467}"/>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859-4425-8700-56B07288146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8E44A2"/>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Sheet1!$B$5:$D$5</c:f>
              <c:numCache>
                <c:formatCode>0%</c:formatCode>
                <c:ptCount val="3"/>
                <c:pt idx="0">
                  <c:v>0.31</c:v>
                </c:pt>
                <c:pt idx="1">
                  <c:v>0.26</c:v>
                </c:pt>
                <c:pt idx="2">
                  <c:v>0.44</c:v>
                </c:pt>
              </c:numCache>
            </c:numRef>
          </c:val>
          <c:smooth val="0"/>
          <c:extLst>
            <c:ext xmlns:c16="http://schemas.microsoft.com/office/drawing/2014/chart" uri="{C3380CC4-5D6E-409C-BE32-E72D297353CC}">
              <c16:uniqueId val="{0000000D-D859-4425-8700-56B072881467}"/>
            </c:ext>
          </c:extLst>
        </c:ser>
        <c:ser>
          <c:idx val="4"/>
          <c:order val="4"/>
          <c:tx>
            <c:strRef>
              <c:f>Sheet1!$A$6</c:f>
              <c:strCache>
                <c:ptCount val="1"/>
                <c:pt idx="0">
                  <c:v>Adventure games </c:v>
                </c:pt>
              </c:strCache>
            </c:strRef>
          </c:tx>
          <c:spPr>
            <a:ln w="28575" cap="rnd">
              <a:solidFill>
                <a:srgbClr val="0060AD"/>
              </a:solidFill>
              <a:round/>
            </a:ln>
            <a:effectLst/>
          </c:spPr>
          <c:marker>
            <c:symbol val="circle"/>
            <c:size val="5"/>
            <c:spPr>
              <a:solidFill>
                <a:srgbClr val="557DBE"/>
              </a:solidFill>
              <a:ln w="9525">
                <a:solidFill>
                  <a:srgbClr val="0060AD"/>
                </a:solidFill>
              </a:ln>
              <a:effectLst/>
            </c:spPr>
          </c:marker>
          <c:dLbls>
            <c:dLbl>
              <c:idx val="0"/>
              <c:layout>
                <c:manualLayout>
                  <c:x val="-4.8624271425430063E-2"/>
                  <c:y val="1.63759012924281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859-4425-8700-56B072881467}"/>
                </c:ext>
              </c:extLst>
            </c:dLbl>
            <c:dLbl>
              <c:idx val="1"/>
              <c:layout>
                <c:manualLayout>
                  <c:x val="-2.4312135712715031E-2"/>
                  <c:y val="2.82690607861851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859-4425-8700-56B07288146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557DBE"/>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Sheet1!$B$6:$D$6</c:f>
              <c:numCache>
                <c:formatCode>0%</c:formatCode>
                <c:ptCount val="3"/>
                <c:pt idx="0">
                  <c:v>0.36</c:v>
                </c:pt>
                <c:pt idx="1">
                  <c:v>0.33</c:v>
                </c:pt>
                <c:pt idx="2">
                  <c:v>0.31</c:v>
                </c:pt>
              </c:numCache>
            </c:numRef>
          </c:val>
          <c:smooth val="0"/>
          <c:extLst>
            <c:ext xmlns:c16="http://schemas.microsoft.com/office/drawing/2014/chart" uri="{C3380CC4-5D6E-409C-BE32-E72D297353CC}">
              <c16:uniqueId val="{00000011-D859-4425-8700-56B072881467}"/>
            </c:ext>
          </c:extLst>
        </c:ser>
        <c:ser>
          <c:idx val="5"/>
          <c:order val="5"/>
          <c:tx>
            <c:strRef>
              <c:f>Sheet1!$A$7</c:f>
              <c:strCache>
                <c:ptCount val="1"/>
                <c:pt idx="0">
                  <c:v>Role-playing games </c:v>
                </c:pt>
              </c:strCache>
            </c:strRef>
          </c:tx>
          <c:spPr>
            <a:ln w="28575" cap="rnd">
              <a:solidFill>
                <a:srgbClr val="D3C8BD"/>
              </a:solidFill>
              <a:round/>
            </a:ln>
            <a:effectLst/>
          </c:spPr>
          <c:marker>
            <c:symbol val="circle"/>
            <c:size val="5"/>
            <c:spPr>
              <a:solidFill>
                <a:srgbClr val="D3C8BD"/>
              </a:solidFill>
              <a:ln w="9525">
                <a:solidFill>
                  <a:srgbClr val="D3C8BD"/>
                </a:solidFill>
              </a:ln>
              <a:effectLst/>
            </c:spPr>
          </c:marker>
          <c:dLbls>
            <c:dLbl>
              <c:idx val="0"/>
              <c:layout>
                <c:manualLayout>
                  <c:x val="-4.8624271425430063E-2"/>
                  <c:y val="-8.187950646214225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D859-4425-8700-56B072881467}"/>
                </c:ext>
              </c:extLst>
            </c:dLbl>
            <c:dLbl>
              <c:idx val="1"/>
              <c:layout>
                <c:manualLayout>
                  <c:x val="-2.4312135712715031E-2"/>
                  <c:y val="-2.28102121152012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859-4425-8700-56B072881467}"/>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D3C8BD"/>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Sheet1!$B$7:$D$7</c:f>
              <c:numCache>
                <c:formatCode>0%</c:formatCode>
                <c:ptCount val="3"/>
                <c:pt idx="0">
                  <c:v>0.36</c:v>
                </c:pt>
                <c:pt idx="1">
                  <c:v>0.34</c:v>
                </c:pt>
                <c:pt idx="2">
                  <c:v>0.22</c:v>
                </c:pt>
              </c:numCache>
            </c:numRef>
          </c:val>
          <c:smooth val="0"/>
          <c:extLst>
            <c:ext xmlns:c16="http://schemas.microsoft.com/office/drawing/2014/chart" uri="{C3380CC4-5D6E-409C-BE32-E72D297353CC}">
              <c16:uniqueId val="{00000012-D859-4425-8700-56B072881467}"/>
            </c:ext>
          </c:extLst>
        </c:ser>
        <c:ser>
          <c:idx val="6"/>
          <c:order val="6"/>
          <c:tx>
            <c:strRef>
              <c:f>Sheet1!$A$8</c:f>
              <c:strCache>
                <c:ptCount val="1"/>
                <c:pt idx="0">
                  <c:v>Educational games </c:v>
                </c:pt>
              </c:strCache>
            </c:strRef>
          </c:tx>
          <c:spPr>
            <a:ln w="28575" cap="rnd">
              <a:solidFill>
                <a:srgbClr val="282626"/>
              </a:solidFill>
              <a:round/>
            </a:ln>
            <a:effectLst/>
          </c:spPr>
          <c:marker>
            <c:symbol val="circle"/>
            <c:size val="5"/>
            <c:spPr>
              <a:solidFill>
                <a:srgbClr val="282626"/>
              </a:solidFill>
              <a:ln w="9525">
                <a:solidFill>
                  <a:srgbClr val="282626"/>
                </a:solidFill>
              </a:ln>
              <a:effectLst/>
            </c:spPr>
          </c:marker>
          <c:dLbls>
            <c:dLbl>
              <c:idx val="0"/>
              <c:layout>
                <c:manualLayout>
                  <c:x val="-4.8624271425430063E-2"/>
                  <c:y val="-2.45638519386423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D859-4425-8700-56B072881467}"/>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64F-4284-B955-83600F2C97B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282626"/>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5 to 8 years</c:v>
                </c:pt>
                <c:pt idx="1">
                  <c:v>9 to 11 years</c:v>
                </c:pt>
                <c:pt idx="2">
                  <c:v>12 to 14 years</c:v>
                </c:pt>
              </c:strCache>
            </c:strRef>
          </c:cat>
          <c:val>
            <c:numRef>
              <c:f>Sheet1!$B$8:$D$8</c:f>
              <c:numCache>
                <c:formatCode>0%</c:formatCode>
                <c:ptCount val="3"/>
                <c:pt idx="0">
                  <c:v>0.37</c:v>
                </c:pt>
                <c:pt idx="1">
                  <c:v>0.15</c:v>
                </c:pt>
                <c:pt idx="2">
                  <c:v>0.17</c:v>
                </c:pt>
              </c:numCache>
            </c:numRef>
          </c:val>
          <c:smooth val="0"/>
          <c:extLst>
            <c:ext xmlns:c16="http://schemas.microsoft.com/office/drawing/2014/chart" uri="{C3380CC4-5D6E-409C-BE32-E72D297353CC}">
              <c16:uniqueId val="{00000013-D859-4425-8700-56B072881467}"/>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lgn="ctr">
              <a:defRPr lang="en-NZ" sz="1600" b="1" i="0" u="none" strike="noStrike" kern="1200" baseline="0">
                <a:solidFill>
                  <a:schemeClr val="tx1">
                    <a:lumMod val="65000"/>
                    <a:lumOff val="35000"/>
                  </a:schemeClr>
                </a:solidFill>
                <a:latin typeface="+mn-lt"/>
                <a:ea typeface="+mn-ea"/>
                <a:cs typeface="+mn-cs"/>
              </a:defRPr>
            </a:pPr>
            <a:endParaRPr lang="en-US"/>
          </a:p>
        </c:txPr>
        <c:crossAx val="378078640"/>
        <c:crosses val="autoZero"/>
        <c:auto val="1"/>
        <c:lblAlgn val="ctr"/>
        <c:lblOffset val="100"/>
        <c:noMultiLvlLbl val="0"/>
      </c:catAx>
      <c:valAx>
        <c:axId val="378078640"/>
        <c:scaling>
          <c:orientation val="minMax"/>
          <c:min val="0"/>
        </c:scaling>
        <c:delete val="1"/>
        <c:axPos val="l"/>
        <c:numFmt formatCode="0%" sourceLinked="1"/>
        <c:majorTickMark val="out"/>
        <c:minorTickMark val="none"/>
        <c:tickLblPos val="nextTo"/>
        <c:crossAx val="378078080"/>
        <c:crosses val="autoZero"/>
        <c:crossBetween val="between"/>
        <c:majorUnit val="0.2"/>
      </c:valAx>
      <c:spPr>
        <a:noFill/>
        <a:ln>
          <a:noFill/>
        </a:ln>
        <a:effectLst/>
      </c:spPr>
    </c:plotArea>
    <c:legend>
      <c:legendPos val="r"/>
      <c:layout>
        <c:manualLayout>
          <c:xMode val="edge"/>
          <c:yMode val="edge"/>
          <c:x val="0.74197542936244631"/>
          <c:y val="0.15656457660451059"/>
          <c:w val="0.25671628079724901"/>
          <c:h val="0.59146961679316445"/>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771175429099434E-2"/>
          <c:y val="4.6729670736402398E-2"/>
          <c:w val="0.97722882457090054"/>
          <c:h val="0.80459036714469823"/>
        </c:manualLayout>
      </c:layout>
      <c:barChart>
        <c:barDir val="col"/>
        <c:grouping val="clustered"/>
        <c:varyColors val="0"/>
        <c:ser>
          <c:idx val="0"/>
          <c:order val="0"/>
          <c:tx>
            <c:strRef>
              <c:f>Sheet1!$A$2</c:f>
              <c:strCache>
                <c:ptCount val="1"/>
                <c:pt idx="0">
                  <c:v>Male</c:v>
                </c:pt>
              </c:strCache>
            </c:strRef>
          </c:tx>
          <c:spPr>
            <a:solidFill>
              <a:schemeClr val="accent1"/>
            </a:solidFill>
            <a:ln>
              <a:solidFill>
                <a:schemeClr val="bg1"/>
              </a:solidFill>
            </a:ln>
            <a:effectLst/>
          </c:spPr>
          <c:invertIfNegative val="0"/>
          <c:dPt>
            <c:idx val="0"/>
            <c:invertIfNegative val="0"/>
            <c:bubble3D val="0"/>
            <c:spPr>
              <a:solidFill>
                <a:srgbClr val="FF9847"/>
              </a:solidFill>
              <a:ln>
                <a:solidFill>
                  <a:schemeClr val="bg1"/>
                </a:solidFill>
              </a:ln>
              <a:effectLst/>
            </c:spPr>
            <c:extLst>
              <c:ext xmlns:c16="http://schemas.microsoft.com/office/drawing/2014/chart" uri="{C3380CC4-5D6E-409C-BE32-E72D297353CC}">
                <c16:uniqueId val="{00000000-ADB4-40E7-8C98-FFE28E700C79}"/>
              </c:ext>
            </c:extLst>
          </c:dPt>
          <c:dPt>
            <c:idx val="1"/>
            <c:invertIfNegative val="0"/>
            <c:bubble3D val="0"/>
            <c:spPr>
              <a:solidFill>
                <a:srgbClr val="64C8BF"/>
              </a:solidFill>
              <a:ln>
                <a:solidFill>
                  <a:schemeClr val="bg1"/>
                </a:solidFill>
              </a:ln>
              <a:effectLst/>
            </c:spPr>
            <c:extLst>
              <c:ext xmlns:c16="http://schemas.microsoft.com/office/drawing/2014/chart" uri="{C3380CC4-5D6E-409C-BE32-E72D297353CC}">
                <c16:uniqueId val="{00000001-ADB4-40E7-8C98-FFE28E700C79}"/>
              </c:ext>
            </c:extLst>
          </c:dPt>
          <c:dPt>
            <c:idx val="2"/>
            <c:invertIfNegative val="0"/>
            <c:bubble3D val="0"/>
            <c:spPr>
              <a:solidFill>
                <a:srgbClr val="736868"/>
              </a:solidFill>
              <a:ln>
                <a:solidFill>
                  <a:schemeClr val="bg1"/>
                </a:solidFill>
              </a:ln>
              <a:effectLst/>
            </c:spPr>
            <c:extLst>
              <c:ext xmlns:c16="http://schemas.microsoft.com/office/drawing/2014/chart" uri="{C3380CC4-5D6E-409C-BE32-E72D297353CC}">
                <c16:uniqueId val="{00000002-ADB4-40E7-8C98-FFE28E700C79}"/>
              </c:ext>
            </c:extLst>
          </c:dPt>
          <c:dPt>
            <c:idx val="3"/>
            <c:invertIfNegative val="0"/>
            <c:bubble3D val="0"/>
            <c:spPr>
              <a:solidFill>
                <a:srgbClr val="8E44A2"/>
              </a:solidFill>
              <a:ln>
                <a:solidFill>
                  <a:schemeClr val="bg1"/>
                </a:solidFill>
              </a:ln>
              <a:effectLst/>
            </c:spPr>
            <c:extLst>
              <c:ext xmlns:c16="http://schemas.microsoft.com/office/drawing/2014/chart" uri="{C3380CC4-5D6E-409C-BE32-E72D297353CC}">
                <c16:uniqueId val="{00000003-8FD0-4B6A-B233-5AA95FC115F0}"/>
              </c:ext>
            </c:extLst>
          </c:dPt>
          <c:dPt>
            <c:idx val="4"/>
            <c:invertIfNegative val="0"/>
            <c:bubble3D val="0"/>
            <c:spPr>
              <a:solidFill>
                <a:srgbClr val="557DBE"/>
              </a:solidFill>
              <a:ln>
                <a:solidFill>
                  <a:schemeClr val="bg1"/>
                </a:solidFill>
              </a:ln>
              <a:effectLst/>
            </c:spPr>
            <c:extLst>
              <c:ext xmlns:c16="http://schemas.microsoft.com/office/drawing/2014/chart" uri="{C3380CC4-5D6E-409C-BE32-E72D297353CC}">
                <c16:uniqueId val="{00000004-8FD0-4B6A-B233-5AA95FC115F0}"/>
              </c:ext>
            </c:extLst>
          </c:dPt>
          <c:dPt>
            <c:idx val="5"/>
            <c:invertIfNegative val="0"/>
            <c:bubble3D val="0"/>
            <c:spPr>
              <a:solidFill>
                <a:srgbClr val="D3C8BD"/>
              </a:solidFill>
              <a:ln>
                <a:solidFill>
                  <a:schemeClr val="bg1"/>
                </a:solidFill>
              </a:ln>
              <a:effectLst/>
            </c:spPr>
            <c:extLst>
              <c:ext xmlns:c16="http://schemas.microsoft.com/office/drawing/2014/chart" uri="{C3380CC4-5D6E-409C-BE32-E72D297353CC}">
                <c16:uniqueId val="{00000017-ADB4-40E7-8C98-FFE28E700C79}"/>
              </c:ext>
            </c:extLst>
          </c:dPt>
          <c:dPt>
            <c:idx val="6"/>
            <c:invertIfNegative val="0"/>
            <c:bubble3D val="0"/>
            <c:spPr>
              <a:solidFill>
                <a:srgbClr val="AC72B9"/>
              </a:solidFill>
              <a:ln>
                <a:solidFill>
                  <a:schemeClr val="bg1"/>
                </a:solidFill>
              </a:ln>
              <a:effectLst/>
            </c:spPr>
            <c:extLst>
              <c:ext xmlns:c16="http://schemas.microsoft.com/office/drawing/2014/chart" uri="{C3380CC4-5D6E-409C-BE32-E72D297353CC}">
                <c16:uniqueId val="{00000008-8FD0-4B6A-B233-5AA95FC115F0}"/>
              </c:ext>
            </c:extLst>
          </c:dPt>
          <c:dPt>
            <c:idx val="7"/>
            <c:invertIfNegative val="0"/>
            <c:bubble3D val="0"/>
            <c:spPr>
              <a:solidFill>
                <a:srgbClr val="849CCE"/>
              </a:solidFill>
              <a:ln>
                <a:solidFill>
                  <a:schemeClr val="bg1"/>
                </a:solidFill>
              </a:ln>
              <a:effectLst/>
            </c:spPr>
            <c:extLst>
              <c:ext xmlns:c16="http://schemas.microsoft.com/office/drawing/2014/chart" uri="{C3380CC4-5D6E-409C-BE32-E72D297353CC}">
                <c16:uniqueId val="{0000000A-8FD0-4B6A-B233-5AA95FC115F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28262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Multi-player games</c:v>
                </c:pt>
                <c:pt idx="1">
                  <c:v>World building games </c:v>
                </c:pt>
                <c:pt idx="2">
                  <c:v>Creative games </c:v>
                </c:pt>
                <c:pt idx="3">
                  <c:v>Fighting / shooting games </c:v>
                </c:pt>
                <c:pt idx="4">
                  <c:v>Adventure games </c:v>
                </c:pt>
                <c:pt idx="5">
                  <c:v>Role-playing games </c:v>
                </c:pt>
                <c:pt idx="6">
                  <c:v>Racing games </c:v>
                </c:pt>
                <c:pt idx="7">
                  <c:v>Sports games</c:v>
                </c:pt>
              </c:strCache>
            </c:strRef>
          </c:cat>
          <c:val>
            <c:numRef>
              <c:f>Sheet1!$B$2:$I$2</c:f>
              <c:numCache>
                <c:formatCode>0%</c:formatCode>
                <c:ptCount val="8"/>
                <c:pt idx="0">
                  <c:v>0.71</c:v>
                </c:pt>
                <c:pt idx="1">
                  <c:v>0.52</c:v>
                </c:pt>
                <c:pt idx="2">
                  <c:v>0.37</c:v>
                </c:pt>
                <c:pt idx="3">
                  <c:v>0.5</c:v>
                </c:pt>
                <c:pt idx="4">
                  <c:v>0.33</c:v>
                </c:pt>
                <c:pt idx="5">
                  <c:v>0.26</c:v>
                </c:pt>
                <c:pt idx="6">
                  <c:v>0.31</c:v>
                </c:pt>
                <c:pt idx="7">
                  <c:v>0.28000000000000003</c:v>
                </c:pt>
              </c:numCache>
            </c:numRef>
          </c:val>
          <c:extLst>
            <c:ext xmlns:c16="http://schemas.microsoft.com/office/drawing/2014/chart" uri="{C3380CC4-5D6E-409C-BE32-E72D297353CC}">
              <c16:uniqueId val="{00000003-ADB4-40E7-8C98-FFE28E700C79}"/>
            </c:ext>
          </c:extLst>
        </c:ser>
        <c:ser>
          <c:idx val="1"/>
          <c:order val="1"/>
          <c:tx>
            <c:strRef>
              <c:f>Sheet1!$A$3</c:f>
              <c:strCache>
                <c:ptCount val="1"/>
                <c:pt idx="0">
                  <c:v>Female</c:v>
                </c:pt>
              </c:strCache>
            </c:strRef>
          </c:tx>
          <c:spPr>
            <a:solidFill>
              <a:schemeClr val="accent2"/>
            </a:solidFill>
            <a:ln>
              <a:solidFill>
                <a:schemeClr val="bg1"/>
              </a:solidFill>
            </a:ln>
            <a:effectLst/>
          </c:spPr>
          <c:invertIfNegative val="0"/>
          <c:dPt>
            <c:idx val="0"/>
            <c:invertIfNegative val="0"/>
            <c:bubble3D val="0"/>
            <c:spPr>
              <a:solidFill>
                <a:srgbClr val="FFCBA2"/>
              </a:solidFill>
              <a:ln>
                <a:solidFill>
                  <a:schemeClr val="bg1"/>
                </a:solidFill>
              </a:ln>
              <a:effectLst/>
            </c:spPr>
            <c:extLst>
              <c:ext xmlns:c16="http://schemas.microsoft.com/office/drawing/2014/chart" uri="{C3380CC4-5D6E-409C-BE32-E72D297353CC}">
                <c16:uniqueId val="{00000004-ADB4-40E7-8C98-FFE28E700C79}"/>
              </c:ext>
            </c:extLst>
          </c:dPt>
          <c:dPt>
            <c:idx val="1"/>
            <c:invertIfNegative val="0"/>
            <c:bubble3D val="0"/>
            <c:spPr>
              <a:solidFill>
                <a:srgbClr val="B6E4DE"/>
              </a:solidFill>
              <a:ln>
                <a:solidFill>
                  <a:schemeClr val="bg1"/>
                </a:solidFill>
              </a:ln>
              <a:effectLst/>
            </c:spPr>
            <c:extLst>
              <c:ext xmlns:c16="http://schemas.microsoft.com/office/drawing/2014/chart" uri="{C3380CC4-5D6E-409C-BE32-E72D297353CC}">
                <c16:uniqueId val="{00000005-8FD0-4B6A-B233-5AA95FC115F0}"/>
              </c:ext>
            </c:extLst>
          </c:dPt>
          <c:dPt>
            <c:idx val="2"/>
            <c:invertIfNegative val="0"/>
            <c:bubble3D val="0"/>
            <c:spPr>
              <a:solidFill>
                <a:srgbClr val="9C9090"/>
              </a:solidFill>
              <a:ln>
                <a:solidFill>
                  <a:schemeClr val="bg1"/>
                </a:solidFill>
              </a:ln>
              <a:effectLst/>
            </c:spPr>
            <c:extLst>
              <c:ext xmlns:c16="http://schemas.microsoft.com/office/drawing/2014/chart" uri="{C3380CC4-5D6E-409C-BE32-E72D297353CC}">
                <c16:uniqueId val="{00000006-ADB4-40E7-8C98-FFE28E700C79}"/>
              </c:ext>
            </c:extLst>
          </c:dPt>
          <c:dPt>
            <c:idx val="3"/>
            <c:invertIfNegative val="0"/>
            <c:bubble3D val="0"/>
            <c:spPr>
              <a:solidFill>
                <a:srgbClr val="C8A0D0"/>
              </a:solidFill>
              <a:ln>
                <a:solidFill>
                  <a:schemeClr val="bg1"/>
                </a:solidFill>
              </a:ln>
              <a:effectLst/>
            </c:spPr>
            <c:extLst>
              <c:ext xmlns:c16="http://schemas.microsoft.com/office/drawing/2014/chart" uri="{C3380CC4-5D6E-409C-BE32-E72D297353CC}">
                <c16:uniqueId val="{00000006-8FD0-4B6A-B233-5AA95FC115F0}"/>
              </c:ext>
            </c:extLst>
          </c:dPt>
          <c:dPt>
            <c:idx val="4"/>
            <c:invertIfNegative val="0"/>
            <c:bubble3D val="0"/>
            <c:spPr>
              <a:solidFill>
                <a:srgbClr val="AEBCDE"/>
              </a:solidFill>
              <a:ln>
                <a:solidFill>
                  <a:schemeClr val="bg1"/>
                </a:solidFill>
              </a:ln>
              <a:effectLst/>
            </c:spPr>
            <c:extLst>
              <c:ext xmlns:c16="http://schemas.microsoft.com/office/drawing/2014/chart" uri="{C3380CC4-5D6E-409C-BE32-E72D297353CC}">
                <c16:uniqueId val="{00000007-8FD0-4B6A-B233-5AA95FC115F0}"/>
              </c:ext>
            </c:extLst>
          </c:dPt>
          <c:dPt>
            <c:idx val="5"/>
            <c:invertIfNegative val="0"/>
            <c:bubble3D val="0"/>
            <c:spPr>
              <a:solidFill>
                <a:srgbClr val="F9EEE3"/>
              </a:solidFill>
              <a:ln>
                <a:solidFill>
                  <a:schemeClr val="bg1"/>
                </a:solidFill>
              </a:ln>
              <a:effectLst/>
            </c:spPr>
            <c:extLst>
              <c:ext xmlns:c16="http://schemas.microsoft.com/office/drawing/2014/chart" uri="{C3380CC4-5D6E-409C-BE32-E72D297353CC}">
                <c16:uniqueId val="{00000018-ADB4-40E7-8C98-FFE28E700C79}"/>
              </c:ext>
            </c:extLst>
          </c:dPt>
          <c:dPt>
            <c:idx val="6"/>
            <c:invertIfNegative val="0"/>
            <c:bubble3D val="0"/>
            <c:spPr>
              <a:solidFill>
                <a:srgbClr val="E4CFE8"/>
              </a:solidFill>
              <a:ln>
                <a:solidFill>
                  <a:schemeClr val="bg1"/>
                </a:solidFill>
              </a:ln>
              <a:effectLst/>
            </c:spPr>
            <c:extLst>
              <c:ext xmlns:c16="http://schemas.microsoft.com/office/drawing/2014/chart" uri="{C3380CC4-5D6E-409C-BE32-E72D297353CC}">
                <c16:uniqueId val="{00000009-8FD0-4B6A-B233-5AA95FC115F0}"/>
              </c:ext>
            </c:extLst>
          </c:dPt>
          <c:dPt>
            <c:idx val="7"/>
            <c:invertIfNegative val="0"/>
            <c:bubble3D val="0"/>
            <c:spPr>
              <a:solidFill>
                <a:srgbClr val="D6DDEF"/>
              </a:solidFill>
              <a:ln>
                <a:solidFill>
                  <a:schemeClr val="bg1"/>
                </a:solidFill>
              </a:ln>
              <a:effectLst/>
            </c:spPr>
            <c:extLst>
              <c:ext xmlns:c16="http://schemas.microsoft.com/office/drawing/2014/chart" uri="{C3380CC4-5D6E-409C-BE32-E72D297353CC}">
                <c16:uniqueId val="{0000000B-8FD0-4B6A-B233-5AA95FC115F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28262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Multi-player games</c:v>
                </c:pt>
                <c:pt idx="1">
                  <c:v>World building games </c:v>
                </c:pt>
                <c:pt idx="2">
                  <c:v>Creative games </c:v>
                </c:pt>
                <c:pt idx="3">
                  <c:v>Fighting / shooting games </c:v>
                </c:pt>
                <c:pt idx="4">
                  <c:v>Adventure games </c:v>
                </c:pt>
                <c:pt idx="5">
                  <c:v>Role-playing games </c:v>
                </c:pt>
                <c:pt idx="6">
                  <c:v>Racing games </c:v>
                </c:pt>
                <c:pt idx="7">
                  <c:v>Sports games</c:v>
                </c:pt>
              </c:strCache>
            </c:strRef>
          </c:cat>
          <c:val>
            <c:numRef>
              <c:f>Sheet1!$B$3:$I$3</c:f>
              <c:numCache>
                <c:formatCode>0%</c:formatCode>
                <c:ptCount val="8"/>
                <c:pt idx="0">
                  <c:v>0.78</c:v>
                </c:pt>
                <c:pt idx="1">
                  <c:v>0.36</c:v>
                </c:pt>
                <c:pt idx="2">
                  <c:v>0.47</c:v>
                </c:pt>
                <c:pt idx="3">
                  <c:v>0.13</c:v>
                </c:pt>
                <c:pt idx="4">
                  <c:v>0.31</c:v>
                </c:pt>
                <c:pt idx="5">
                  <c:v>0.33</c:v>
                </c:pt>
                <c:pt idx="6">
                  <c:v>0.12</c:v>
                </c:pt>
                <c:pt idx="7">
                  <c:v>0.11</c:v>
                </c:pt>
              </c:numCache>
            </c:numRef>
          </c:val>
          <c:extLst>
            <c:ext xmlns:c16="http://schemas.microsoft.com/office/drawing/2014/chart" uri="{C3380CC4-5D6E-409C-BE32-E72D297353CC}">
              <c16:uniqueId val="{00000007-ADB4-40E7-8C98-FFE28E700C79}"/>
            </c:ext>
          </c:extLst>
        </c:ser>
        <c:dLbls>
          <c:showLegendKey val="0"/>
          <c:showVal val="1"/>
          <c:showCatName val="0"/>
          <c:showSerName val="0"/>
          <c:showPercent val="0"/>
          <c:showBubbleSize val="0"/>
        </c:dLbls>
        <c:gapWidth val="150"/>
        <c:axId val="378078080"/>
        <c:axId val="378078640"/>
      </c:barChart>
      <c:catAx>
        <c:axId val="378078080"/>
        <c:scaling>
          <c:orientation val="minMax"/>
        </c:scaling>
        <c:delete val="0"/>
        <c:axPos val="b"/>
        <c:numFmt formatCode="General"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lgn="ctr">
              <a:defRPr lang="en-NZ" sz="1200" b="1" i="0" u="none" strike="noStrike" kern="1200" baseline="0">
                <a:solidFill>
                  <a:schemeClr val="tx1">
                    <a:lumMod val="65000"/>
                    <a:lumOff val="35000"/>
                  </a:schemeClr>
                </a:solidFill>
                <a:latin typeface="+mn-lt"/>
                <a:ea typeface="+mn-ea"/>
                <a:cs typeface="+mn-cs"/>
              </a:defRPr>
            </a:pPr>
            <a:endParaRPr lang="en-US"/>
          </a:p>
        </c:txPr>
        <c:crossAx val="378078640"/>
        <c:crosses val="autoZero"/>
        <c:auto val="1"/>
        <c:lblAlgn val="ctr"/>
        <c:lblOffset val="100"/>
        <c:noMultiLvlLbl val="0"/>
      </c:catAx>
      <c:valAx>
        <c:axId val="378078640"/>
        <c:scaling>
          <c:orientation val="minMax"/>
          <c:min val="0"/>
        </c:scaling>
        <c:delete val="1"/>
        <c:axPos val="l"/>
        <c:numFmt formatCode="0%" sourceLinked="1"/>
        <c:majorTickMark val="out"/>
        <c:minorTickMark val="none"/>
        <c:tickLblPos val="nextTo"/>
        <c:crossAx val="378078080"/>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10952585722855E-2"/>
          <c:y val="1.8735285768235184E-3"/>
          <c:w val="0.9757808508532092"/>
          <c:h val="0.76503980265765226"/>
        </c:manualLayout>
      </c:layout>
      <c:barChart>
        <c:barDir val="col"/>
        <c:grouping val="clustered"/>
        <c:varyColors val="0"/>
        <c:ser>
          <c:idx val="0"/>
          <c:order val="0"/>
          <c:tx>
            <c:strRef>
              <c:f>Sheet1!$B$1</c:f>
              <c:strCache>
                <c:ptCount val="1"/>
                <c:pt idx="0">
                  <c:v>Series 1</c:v>
                </c:pt>
              </c:strCache>
            </c:strRef>
          </c:tx>
          <c:spPr>
            <a:solidFill>
              <a:srgbClr val="0060AD"/>
            </a:solidFill>
            <a:ln>
              <a:noFill/>
            </a:ln>
            <a:effectLst/>
          </c:spPr>
          <c:invertIfNegative val="0"/>
          <c:dPt>
            <c:idx val="0"/>
            <c:invertIfNegative val="0"/>
            <c:bubble3D val="0"/>
            <c:spPr>
              <a:solidFill>
                <a:srgbClr val="0060AD"/>
              </a:solidFill>
              <a:ln>
                <a:noFill/>
              </a:ln>
              <a:effectLst/>
            </c:spPr>
            <c:extLst>
              <c:ext xmlns:c16="http://schemas.microsoft.com/office/drawing/2014/chart" uri="{C3380CC4-5D6E-409C-BE32-E72D297353CC}">
                <c16:uniqueId val="{00000001-E98E-4127-A0EC-67ECF0819D3E}"/>
              </c:ext>
            </c:extLst>
          </c:dPt>
          <c:dLbls>
            <c:dLbl>
              <c:idx val="0"/>
              <c:layout>
                <c:manualLayout>
                  <c:x val="-1.5942892764869833E-17"/>
                  <c:y val="2.939320201747501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98E-4127-A0EC-67ECF0819D3E}"/>
                </c:ext>
              </c:extLst>
            </c:dLbl>
            <c:dLbl>
              <c:idx val="1"/>
              <c:layout>
                <c:manualLayout>
                  <c:x val="6.9569790277210324E-3"/>
                  <c:y val="1.0508129318169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193-477F-96CF-68B0046A6928}"/>
                </c:ext>
              </c:extLst>
            </c:dLbl>
            <c:dLbl>
              <c:idx val="2"/>
              <c:layout>
                <c:manualLayout>
                  <c:x val="-3.4784895138605483E-3"/>
                  <c:y val="4.1638382960674462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93-477F-96CF-68B0046A6928}"/>
                </c:ext>
              </c:extLst>
            </c:dLbl>
            <c:dLbl>
              <c:idx val="3"/>
              <c:layout>
                <c:manualLayout>
                  <c:x val="-1.7392447569304016E-3"/>
                  <c:y val="1.30310656903100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193-477F-96CF-68B0046A6928}"/>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4"/>
                <c:pt idx="0">
                  <c:v>I don’t mind where games are made, as long as they’re fun</c:v>
                </c:pt>
                <c:pt idx="1">
                  <c:v>I don’t really notice where games are made</c:v>
                </c:pt>
                <c:pt idx="2">
                  <c:v>I like NZ games / games that feel local</c:v>
                </c:pt>
                <c:pt idx="3">
                  <c:v>I’m not sure what games are made in NZ</c:v>
                </c:pt>
              </c:strCache>
            </c:strRef>
          </c:cat>
          <c:val>
            <c:numRef>
              <c:f>Sheet1!$B$2:$B$11</c:f>
              <c:numCache>
                <c:formatCode>0%\ \ \ \ \ \ \ \ </c:formatCode>
                <c:ptCount val="4"/>
                <c:pt idx="0">
                  <c:v>0.37988688197179998</c:v>
                </c:pt>
                <c:pt idx="1">
                  <c:v>0.34972745272729999</c:v>
                </c:pt>
                <c:pt idx="2">
                  <c:v>0.1440193618202</c:v>
                </c:pt>
                <c:pt idx="3">
                  <c:v>0.17406593770439999</c:v>
                </c:pt>
              </c:numCache>
            </c:numRef>
          </c:val>
          <c:extLst>
            <c:ext xmlns:c16="http://schemas.microsoft.com/office/drawing/2014/chart" uri="{C3380CC4-5D6E-409C-BE32-E72D297353CC}">
              <c16:uniqueId val="{00000002-E98E-4127-A0EC-67ECF0819D3E}"/>
            </c:ext>
          </c:extLst>
        </c:ser>
        <c:dLbls>
          <c:showLegendKey val="0"/>
          <c:showVal val="0"/>
          <c:showCatName val="0"/>
          <c:showSerName val="0"/>
          <c:showPercent val="0"/>
          <c:showBubbleSize val="0"/>
        </c:dLbls>
        <c:gapWidth val="80"/>
        <c:overlap val="-27"/>
        <c:axId val="620141056"/>
        <c:axId val="620141384"/>
      </c:barChart>
      <c:catAx>
        <c:axId val="62014105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85000"/>
                    <a:lumOff val="15000"/>
                  </a:schemeClr>
                </a:solidFill>
                <a:latin typeface="+mn-lt"/>
                <a:ea typeface="+mn-ea"/>
                <a:cs typeface="+mn-cs"/>
              </a:defRPr>
            </a:pPr>
            <a:endParaRPr lang="en-US"/>
          </a:p>
        </c:txPr>
        <c:crossAx val="620141384"/>
        <c:crosses val="autoZero"/>
        <c:auto val="1"/>
        <c:lblAlgn val="ctr"/>
        <c:lblOffset val="100"/>
        <c:noMultiLvlLbl val="0"/>
      </c:catAx>
      <c:valAx>
        <c:axId val="620141384"/>
        <c:scaling>
          <c:orientation val="minMax"/>
          <c:max val="1"/>
          <c:min val="0"/>
        </c:scaling>
        <c:delete val="1"/>
        <c:axPos val="l"/>
        <c:numFmt formatCode="0%\ \ \ \ \ \ \ \ " sourceLinked="1"/>
        <c:majorTickMark val="none"/>
        <c:minorTickMark val="none"/>
        <c:tickLblPos val="nextTo"/>
        <c:crossAx val="620141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43951599409448822"/>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5DD9-490E-9365-0BF1EEF2712A}"/>
              </c:ext>
            </c:extLst>
          </c:dPt>
          <c:dPt>
            <c:idx val="1"/>
            <c:invertIfNegative val="0"/>
            <c:bubble3D val="0"/>
            <c:spPr>
              <a:solidFill>
                <a:srgbClr val="FF9847"/>
              </a:solidFill>
              <a:ln>
                <a:noFill/>
              </a:ln>
              <a:effectLst/>
            </c:spPr>
            <c:extLst>
              <c:ext xmlns:c16="http://schemas.microsoft.com/office/drawing/2014/chart" uri="{C3380CC4-5D6E-409C-BE32-E72D297353CC}">
                <c16:uniqueId val="{00000003-5DD9-490E-9365-0BF1EEF2712A}"/>
              </c:ext>
            </c:extLst>
          </c:dPt>
          <c:dPt>
            <c:idx val="2"/>
            <c:invertIfNegative val="0"/>
            <c:bubble3D val="0"/>
            <c:spPr>
              <a:solidFill>
                <a:srgbClr val="FF9847"/>
              </a:solidFill>
              <a:ln>
                <a:noFill/>
              </a:ln>
              <a:effectLst/>
            </c:spPr>
            <c:extLst>
              <c:ext xmlns:c16="http://schemas.microsoft.com/office/drawing/2014/chart" uri="{C3380CC4-5D6E-409C-BE32-E72D297353CC}">
                <c16:uniqueId val="{00000005-5DD9-490E-9365-0BF1EEF2712A}"/>
              </c:ext>
            </c:extLst>
          </c:dPt>
          <c:dPt>
            <c:idx val="4"/>
            <c:invertIfNegative val="0"/>
            <c:bubble3D val="0"/>
            <c:spPr>
              <a:solidFill>
                <a:srgbClr val="FF9847"/>
              </a:solidFill>
              <a:ln>
                <a:noFill/>
              </a:ln>
              <a:effectLst/>
            </c:spPr>
            <c:extLst>
              <c:ext xmlns:c16="http://schemas.microsoft.com/office/drawing/2014/chart" uri="{C3380CC4-5D6E-409C-BE32-E72D297353CC}">
                <c16:uniqueId val="{00000007-5DD9-490E-9365-0BF1EEF2712A}"/>
              </c:ext>
            </c:extLst>
          </c:dPt>
          <c:dPt>
            <c:idx val="7"/>
            <c:invertIfNegative val="0"/>
            <c:bubble3D val="0"/>
            <c:spPr>
              <a:solidFill>
                <a:srgbClr val="FF9847"/>
              </a:solidFill>
              <a:ln>
                <a:noFill/>
              </a:ln>
              <a:effectLst/>
            </c:spPr>
            <c:extLst>
              <c:ext xmlns:c16="http://schemas.microsoft.com/office/drawing/2014/chart" uri="{C3380CC4-5D6E-409C-BE32-E72D297353CC}">
                <c16:uniqueId val="{00000009-5DD9-490E-9365-0BF1EEF2712A}"/>
              </c:ext>
            </c:extLst>
          </c:dPt>
          <c:dPt>
            <c:idx val="8"/>
            <c:invertIfNegative val="0"/>
            <c:bubble3D val="0"/>
            <c:spPr>
              <a:solidFill>
                <a:srgbClr val="FF9847"/>
              </a:solidFill>
              <a:ln>
                <a:noFill/>
              </a:ln>
              <a:effectLst/>
            </c:spPr>
            <c:extLst>
              <c:ext xmlns:c16="http://schemas.microsoft.com/office/drawing/2014/chart" uri="{C3380CC4-5D6E-409C-BE32-E72D297353CC}">
                <c16:uniqueId val="{0000000B-5DD9-490E-9365-0BF1EEF2712A}"/>
              </c:ext>
            </c:extLst>
          </c:dPt>
          <c:dPt>
            <c:idx val="9"/>
            <c:invertIfNegative val="0"/>
            <c:bubble3D val="0"/>
            <c:spPr>
              <a:solidFill>
                <a:srgbClr val="FF9847"/>
              </a:solidFill>
              <a:ln>
                <a:noFill/>
              </a:ln>
              <a:effectLst/>
            </c:spPr>
            <c:extLst>
              <c:ext xmlns:c16="http://schemas.microsoft.com/office/drawing/2014/chart" uri="{C3380CC4-5D6E-409C-BE32-E72D297353CC}">
                <c16:uniqueId val="{0000000D-5DD9-490E-9365-0BF1EEF2712A}"/>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Sheet1!$A$2:$A$12</c:f>
              <c:strCache>
                <c:ptCount val="11"/>
                <c:pt idx="0">
                  <c:v>After school wind down</c:v>
                </c:pt>
                <c:pt idx="1">
                  <c:v>Weekend mornings </c:v>
                </c:pt>
                <c:pt idx="2">
                  <c:v>We all sit down together as a whānau</c:v>
                </c:pt>
                <c:pt idx="3">
                  <c:v>While I’m busy </c:v>
                </c:pt>
                <c:pt idx="4">
                  <c:v>Special treat or reward </c:v>
                </c:pt>
                <c:pt idx="5">
                  <c:v>Car rides or travel time </c:v>
                </c:pt>
                <c:pt idx="6">
                  <c:v>When they’re playing independently </c:v>
                </c:pt>
                <c:pt idx="7">
                  <c:v>Just before bed </c:v>
                </c:pt>
                <c:pt idx="8">
                  <c:v>During the morning rush </c:v>
                </c:pt>
                <c:pt idx="9">
                  <c:v>When they need help calming down</c:v>
                </c:pt>
                <c:pt idx="10">
                  <c:v>During school or preschool</c:v>
                </c:pt>
              </c:strCache>
            </c:strRef>
          </c:cat>
          <c:val>
            <c:numRef>
              <c:f>Sheet1!$B$2:$B$12</c:f>
              <c:numCache>
                <c:formatCode>0%\ \ \ \ \ \ \ \ </c:formatCode>
                <c:ptCount val="11"/>
                <c:pt idx="0">
                  <c:v>0.72711258485020003</c:v>
                </c:pt>
                <c:pt idx="1">
                  <c:v>0.5399527873444</c:v>
                </c:pt>
                <c:pt idx="2">
                  <c:v>0.43809338602679998</c:v>
                </c:pt>
                <c:pt idx="3">
                  <c:v>0.42495617819269998</c:v>
                </c:pt>
                <c:pt idx="4">
                  <c:v>0.33729894993670001</c:v>
                </c:pt>
                <c:pt idx="5">
                  <c:v>0.3179603131466</c:v>
                </c:pt>
                <c:pt idx="6">
                  <c:v>0.29012879997329999</c:v>
                </c:pt>
                <c:pt idx="7">
                  <c:v>0.28905387682560002</c:v>
                </c:pt>
                <c:pt idx="8">
                  <c:v>0.2092275836668</c:v>
                </c:pt>
                <c:pt idx="9">
                  <c:v>0.10882860704690001</c:v>
                </c:pt>
                <c:pt idx="10">
                  <c:v>8.1789519835640007E-2</c:v>
                </c:pt>
              </c:numCache>
            </c:numRef>
          </c:val>
          <c:extLst>
            <c:ext xmlns:c16="http://schemas.microsoft.com/office/drawing/2014/chart" uri="{C3380CC4-5D6E-409C-BE32-E72D297353CC}">
              <c16:uniqueId val="{00000012-5DD9-490E-9365-0BF1EEF2712A}"/>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20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ax val="1"/>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43951599409448822"/>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5DD9-490E-9365-0BF1EEF2712A}"/>
              </c:ext>
            </c:extLst>
          </c:dPt>
          <c:dPt>
            <c:idx val="1"/>
            <c:invertIfNegative val="0"/>
            <c:bubble3D val="0"/>
            <c:spPr>
              <a:solidFill>
                <a:srgbClr val="FF9847"/>
              </a:solidFill>
              <a:ln>
                <a:noFill/>
              </a:ln>
              <a:effectLst/>
            </c:spPr>
            <c:extLst>
              <c:ext xmlns:c16="http://schemas.microsoft.com/office/drawing/2014/chart" uri="{C3380CC4-5D6E-409C-BE32-E72D297353CC}">
                <c16:uniqueId val="{00000003-5DD9-490E-9365-0BF1EEF2712A}"/>
              </c:ext>
            </c:extLst>
          </c:dPt>
          <c:dPt>
            <c:idx val="2"/>
            <c:invertIfNegative val="0"/>
            <c:bubble3D val="0"/>
            <c:spPr>
              <a:solidFill>
                <a:srgbClr val="FF9847"/>
              </a:solidFill>
              <a:ln>
                <a:noFill/>
              </a:ln>
              <a:effectLst/>
            </c:spPr>
            <c:extLst>
              <c:ext xmlns:c16="http://schemas.microsoft.com/office/drawing/2014/chart" uri="{C3380CC4-5D6E-409C-BE32-E72D297353CC}">
                <c16:uniqueId val="{00000005-5DD9-490E-9365-0BF1EEF2712A}"/>
              </c:ext>
            </c:extLst>
          </c:dPt>
          <c:dPt>
            <c:idx val="4"/>
            <c:invertIfNegative val="0"/>
            <c:bubble3D val="0"/>
            <c:spPr>
              <a:solidFill>
                <a:srgbClr val="FF9847"/>
              </a:solidFill>
              <a:ln>
                <a:noFill/>
              </a:ln>
              <a:effectLst/>
            </c:spPr>
            <c:extLst>
              <c:ext xmlns:c16="http://schemas.microsoft.com/office/drawing/2014/chart" uri="{C3380CC4-5D6E-409C-BE32-E72D297353CC}">
                <c16:uniqueId val="{00000007-5DD9-490E-9365-0BF1EEF2712A}"/>
              </c:ext>
            </c:extLst>
          </c:dPt>
          <c:dPt>
            <c:idx val="7"/>
            <c:invertIfNegative val="0"/>
            <c:bubble3D val="0"/>
            <c:spPr>
              <a:solidFill>
                <a:srgbClr val="FF9847"/>
              </a:solidFill>
              <a:ln>
                <a:noFill/>
              </a:ln>
              <a:effectLst/>
            </c:spPr>
            <c:extLst>
              <c:ext xmlns:c16="http://schemas.microsoft.com/office/drawing/2014/chart" uri="{C3380CC4-5D6E-409C-BE32-E72D297353CC}">
                <c16:uniqueId val="{00000009-5DD9-490E-9365-0BF1EEF2712A}"/>
              </c:ext>
            </c:extLst>
          </c:dPt>
          <c:dPt>
            <c:idx val="8"/>
            <c:invertIfNegative val="0"/>
            <c:bubble3D val="0"/>
            <c:spPr>
              <a:solidFill>
                <a:srgbClr val="FF9847"/>
              </a:solidFill>
              <a:ln>
                <a:noFill/>
              </a:ln>
              <a:effectLst/>
            </c:spPr>
            <c:extLst>
              <c:ext xmlns:c16="http://schemas.microsoft.com/office/drawing/2014/chart" uri="{C3380CC4-5D6E-409C-BE32-E72D297353CC}">
                <c16:uniqueId val="{0000000B-5DD9-490E-9365-0BF1EEF2712A}"/>
              </c:ext>
            </c:extLst>
          </c:dPt>
          <c:dPt>
            <c:idx val="9"/>
            <c:invertIfNegative val="0"/>
            <c:bubble3D val="0"/>
            <c:spPr>
              <a:solidFill>
                <a:srgbClr val="FF9847"/>
              </a:solidFill>
              <a:ln>
                <a:noFill/>
              </a:ln>
              <a:effectLst/>
            </c:spPr>
            <c:extLst>
              <c:ext xmlns:c16="http://schemas.microsoft.com/office/drawing/2014/chart" uri="{C3380CC4-5D6E-409C-BE32-E72D297353CC}">
                <c16:uniqueId val="{0000000D-5DD9-490E-9365-0BF1EEF2712A}"/>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Sheet1!$A$2:$A$12</c:f>
              <c:strCache>
                <c:ptCount val="11"/>
                <c:pt idx="0">
                  <c:v>It’s fun and keeps me busy</c:v>
                </c:pt>
                <c:pt idx="1">
                  <c:v>I get to choose what I want to watch, listen to, or play</c:v>
                </c:pt>
                <c:pt idx="2">
                  <c:v>It gives me cool ideas</c:v>
                </c:pt>
                <c:pt idx="3">
                  <c:v>I play games or watch people play</c:v>
                </c:pt>
                <c:pt idx="4">
                  <c:v>I like watching the same thing again and again</c:v>
                </c:pt>
                <c:pt idx="5">
                  <c:v>It helps me learn something cool - like cooking, sport, or art</c:v>
                </c:pt>
                <c:pt idx="6">
                  <c:v>I learn new words or facts</c:v>
                </c:pt>
                <c:pt idx="7">
                  <c:v>It teaches me good things - like being kind, sharing, solving problems</c:v>
                </c:pt>
                <c:pt idx="8">
                  <c:v>It’s just on in the background</c:v>
                </c:pt>
                <c:pt idx="9">
                  <c:v>It shows good behaviour - like sharing or solving problems</c:v>
                </c:pt>
                <c:pt idx="10">
                  <c:v>I hear te reo Māori - and learn, enjoy hearing it</c:v>
                </c:pt>
              </c:strCache>
            </c:strRef>
          </c:cat>
          <c:val>
            <c:numRef>
              <c:f>Sheet1!$B$2:$B$12</c:f>
              <c:numCache>
                <c:formatCode>0%\ \ \ \ \ \ \ \ </c:formatCode>
                <c:ptCount val="11"/>
                <c:pt idx="0">
                  <c:v>0.5846107990653</c:v>
                </c:pt>
                <c:pt idx="1">
                  <c:v>0.4450818560673</c:v>
                </c:pt>
                <c:pt idx="2">
                  <c:v>0.38351986813220001</c:v>
                </c:pt>
                <c:pt idx="3">
                  <c:v>0.37163984036640002</c:v>
                </c:pt>
                <c:pt idx="4">
                  <c:v>0.31184367036639998</c:v>
                </c:pt>
                <c:pt idx="5">
                  <c:v>0.2923045985196</c:v>
                </c:pt>
                <c:pt idx="6">
                  <c:v>0.25177019299409997</c:v>
                </c:pt>
                <c:pt idx="7">
                  <c:v>0.20869725380019999</c:v>
                </c:pt>
                <c:pt idx="8">
                  <c:v>0.1645822188145</c:v>
                </c:pt>
                <c:pt idx="9">
                  <c:v>0.12455445702820001</c:v>
                </c:pt>
                <c:pt idx="10">
                  <c:v>8.0570761144060005E-2</c:v>
                </c:pt>
              </c:numCache>
            </c:numRef>
          </c:val>
          <c:extLst>
            <c:ext xmlns:c16="http://schemas.microsoft.com/office/drawing/2014/chart" uri="{C3380CC4-5D6E-409C-BE32-E72D297353CC}">
              <c16:uniqueId val="{00000012-5DD9-490E-9365-0BF1EEF2712A}"/>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1"/>
        <c:axPos val="l"/>
        <c:numFmt formatCode="General" sourceLinked="1"/>
        <c:majorTickMark val="none"/>
        <c:minorTickMark val="none"/>
        <c:tickLblPos val="nextTo"/>
        <c:crossAx val="90733600"/>
        <c:crosses val="autoZero"/>
        <c:auto val="1"/>
        <c:lblAlgn val="ctr"/>
        <c:lblOffset val="100"/>
        <c:noMultiLvlLbl val="0"/>
      </c:catAx>
      <c:valAx>
        <c:axId val="90733600"/>
        <c:scaling>
          <c:orientation val="minMax"/>
          <c:max val="1"/>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43951599409448822"/>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5DD9-490E-9365-0BF1EEF2712A}"/>
              </c:ext>
            </c:extLst>
          </c:dPt>
          <c:dPt>
            <c:idx val="1"/>
            <c:invertIfNegative val="0"/>
            <c:bubble3D val="0"/>
            <c:spPr>
              <a:solidFill>
                <a:srgbClr val="FF9847"/>
              </a:solidFill>
              <a:ln>
                <a:noFill/>
              </a:ln>
              <a:effectLst/>
            </c:spPr>
            <c:extLst>
              <c:ext xmlns:c16="http://schemas.microsoft.com/office/drawing/2014/chart" uri="{C3380CC4-5D6E-409C-BE32-E72D297353CC}">
                <c16:uniqueId val="{00000003-5DD9-490E-9365-0BF1EEF2712A}"/>
              </c:ext>
            </c:extLst>
          </c:dPt>
          <c:dPt>
            <c:idx val="2"/>
            <c:invertIfNegative val="0"/>
            <c:bubble3D val="0"/>
            <c:spPr>
              <a:solidFill>
                <a:srgbClr val="FF9847"/>
              </a:solidFill>
              <a:ln>
                <a:noFill/>
              </a:ln>
              <a:effectLst/>
            </c:spPr>
            <c:extLst>
              <c:ext xmlns:c16="http://schemas.microsoft.com/office/drawing/2014/chart" uri="{C3380CC4-5D6E-409C-BE32-E72D297353CC}">
                <c16:uniqueId val="{00000005-5DD9-490E-9365-0BF1EEF2712A}"/>
              </c:ext>
            </c:extLst>
          </c:dPt>
          <c:dPt>
            <c:idx val="4"/>
            <c:invertIfNegative val="0"/>
            <c:bubble3D val="0"/>
            <c:spPr>
              <a:solidFill>
                <a:srgbClr val="FF9847"/>
              </a:solidFill>
              <a:ln>
                <a:noFill/>
              </a:ln>
              <a:effectLst/>
            </c:spPr>
            <c:extLst>
              <c:ext xmlns:c16="http://schemas.microsoft.com/office/drawing/2014/chart" uri="{C3380CC4-5D6E-409C-BE32-E72D297353CC}">
                <c16:uniqueId val="{00000007-5DD9-490E-9365-0BF1EEF2712A}"/>
              </c:ext>
            </c:extLst>
          </c:dPt>
          <c:dPt>
            <c:idx val="7"/>
            <c:invertIfNegative val="0"/>
            <c:bubble3D val="0"/>
            <c:spPr>
              <a:solidFill>
                <a:srgbClr val="FF9847"/>
              </a:solidFill>
              <a:ln>
                <a:noFill/>
              </a:ln>
              <a:effectLst/>
            </c:spPr>
            <c:extLst>
              <c:ext xmlns:c16="http://schemas.microsoft.com/office/drawing/2014/chart" uri="{C3380CC4-5D6E-409C-BE32-E72D297353CC}">
                <c16:uniqueId val="{00000009-5DD9-490E-9365-0BF1EEF2712A}"/>
              </c:ext>
            </c:extLst>
          </c:dPt>
          <c:dPt>
            <c:idx val="8"/>
            <c:invertIfNegative val="0"/>
            <c:bubble3D val="0"/>
            <c:spPr>
              <a:solidFill>
                <a:srgbClr val="FF9847"/>
              </a:solidFill>
              <a:ln>
                <a:noFill/>
              </a:ln>
              <a:effectLst/>
            </c:spPr>
            <c:extLst>
              <c:ext xmlns:c16="http://schemas.microsoft.com/office/drawing/2014/chart" uri="{C3380CC4-5D6E-409C-BE32-E72D297353CC}">
                <c16:uniqueId val="{0000000B-5DD9-490E-9365-0BF1EEF2712A}"/>
              </c:ext>
            </c:extLst>
          </c:dPt>
          <c:dPt>
            <c:idx val="9"/>
            <c:invertIfNegative val="0"/>
            <c:bubble3D val="0"/>
            <c:spPr>
              <a:solidFill>
                <a:srgbClr val="FF9847"/>
              </a:solidFill>
              <a:ln>
                <a:noFill/>
              </a:ln>
              <a:effectLst/>
            </c:spPr>
            <c:extLst>
              <c:ext xmlns:c16="http://schemas.microsoft.com/office/drawing/2014/chart" uri="{C3380CC4-5D6E-409C-BE32-E72D297353CC}">
                <c16:uniqueId val="{0000000D-5DD9-490E-9365-0BF1EEF2712A}"/>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Sheet1!$A$2:$A$12</c:f>
              <c:strCache>
                <c:ptCount val="10"/>
                <c:pt idx="0">
                  <c:v>It makes me happy or makes me laugh</c:v>
                </c:pt>
                <c:pt idx="1">
                  <c:v>It helps me relax</c:v>
                </c:pt>
                <c:pt idx="2">
                  <c:v>I like watching by myself</c:v>
                </c:pt>
                <c:pt idx="3">
                  <c:v>I watch what me and  my friends talk about</c:v>
                </c:pt>
                <c:pt idx="4">
                  <c:v>I watch with my brother or sister</c:v>
                </c:pt>
                <c:pt idx="5">
                  <c:v>It shows things I like or care about</c:v>
                </c:pt>
                <c:pt idx="6">
                  <c:v>It helps me feel part of a group – like my family, friends, or classmates</c:v>
                </c:pt>
                <c:pt idx="7">
                  <c:v>It feels like it understands me</c:v>
                </c:pt>
                <c:pt idx="8">
                  <c:v>It helps me feel safe</c:v>
                </c:pt>
                <c:pt idx="9">
                  <c:v>It helps me feel proud of who I am – like my culture, language, or the things I care about</c:v>
                </c:pt>
              </c:strCache>
            </c:strRef>
          </c:cat>
          <c:val>
            <c:numRef>
              <c:f>Sheet1!$B$2:$B$12</c:f>
              <c:numCache>
                <c:formatCode>0%\ \ \ \ \ \ \ \ </c:formatCode>
                <c:ptCount val="10"/>
                <c:pt idx="0">
                  <c:v>0.60683371062010005</c:v>
                </c:pt>
                <c:pt idx="1">
                  <c:v>0.50593771808749999</c:v>
                </c:pt>
                <c:pt idx="2">
                  <c:v>0.38962480371929997</c:v>
                </c:pt>
                <c:pt idx="3">
                  <c:v>0.35142602974569997</c:v>
                </c:pt>
                <c:pt idx="4">
                  <c:v>0.2744730075222</c:v>
                </c:pt>
                <c:pt idx="5">
                  <c:v>0.24982470889380001</c:v>
                </c:pt>
                <c:pt idx="6">
                  <c:v>0.22223324985029999</c:v>
                </c:pt>
                <c:pt idx="7">
                  <c:v>0.12725834280269999</c:v>
                </c:pt>
                <c:pt idx="8">
                  <c:v>0.1239138725244</c:v>
                </c:pt>
                <c:pt idx="9">
                  <c:v>0.10050756972829999</c:v>
                </c:pt>
              </c:numCache>
            </c:numRef>
          </c:val>
          <c:extLst>
            <c:ext xmlns:c16="http://schemas.microsoft.com/office/drawing/2014/chart" uri="{C3380CC4-5D6E-409C-BE32-E72D297353CC}">
              <c16:uniqueId val="{00000012-5DD9-490E-9365-0BF1EEF2712A}"/>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00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ax val="1"/>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NZ</c:v>
                </c:pt>
              </c:strCache>
            </c:strRef>
          </c:tx>
          <c:dPt>
            <c:idx val="0"/>
            <c:bubble3D val="0"/>
            <c:spPr>
              <a:gradFill>
                <a:gsLst>
                  <a:gs pos="0">
                    <a:schemeClr val="accent1"/>
                  </a:gs>
                  <a:gs pos="100000">
                    <a:schemeClr val="accent2"/>
                  </a:gs>
                </a:gsLst>
                <a:lin ang="5400000" scaled="1"/>
              </a:gradFill>
              <a:ln w="19050">
                <a:solidFill>
                  <a:schemeClr val="lt1"/>
                </a:solidFill>
              </a:ln>
              <a:effectLst/>
            </c:spPr>
            <c:extLst>
              <c:ext xmlns:c16="http://schemas.microsoft.com/office/drawing/2014/chart" uri="{C3380CC4-5D6E-409C-BE32-E72D297353CC}">
                <c16:uniqueId val="{00000001-80BC-4447-AF6A-DF0CF75B8091}"/>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80BC-4447-AF6A-DF0CF75B8091}"/>
              </c:ext>
            </c:extLst>
          </c:dPt>
          <c:cat>
            <c:strRef>
              <c:f>Sheet1!$A$2:$A$3</c:f>
              <c:strCache>
                <c:ptCount val="2"/>
                <c:pt idx="0">
                  <c:v>Yes</c:v>
                </c:pt>
                <c:pt idx="1">
                  <c:v>Not yes</c:v>
                </c:pt>
              </c:strCache>
            </c:strRef>
          </c:cat>
          <c:val>
            <c:numRef>
              <c:f>Sheet1!$B$2:$B$3</c:f>
              <c:numCache>
                <c:formatCode>0%</c:formatCode>
                <c:ptCount val="2"/>
                <c:pt idx="0">
                  <c:v>0.69</c:v>
                </c:pt>
                <c:pt idx="1">
                  <c:v>0.31000000000000005</c:v>
                </c:pt>
              </c:numCache>
            </c:numRef>
          </c:val>
          <c:extLst>
            <c:ext xmlns:c16="http://schemas.microsoft.com/office/drawing/2014/chart" uri="{C3380CC4-5D6E-409C-BE32-E72D297353CC}">
              <c16:uniqueId val="{00000004-80BC-4447-AF6A-DF0CF75B8091}"/>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6648919350841E-2"/>
          <c:y val="4.3549126967860313E-2"/>
          <c:w val="0.91060091748094008"/>
          <c:h val="0.77729714714424103"/>
        </c:manualLayout>
      </c:layout>
      <c:lineChart>
        <c:grouping val="standard"/>
        <c:varyColors val="0"/>
        <c:ser>
          <c:idx val="0"/>
          <c:order val="0"/>
          <c:tx>
            <c:strRef>
              <c:f>Sheet1!$A$2</c:f>
              <c:strCache>
                <c:ptCount val="1"/>
                <c:pt idx="0">
                  <c:v>YouTube</c:v>
                </c:pt>
              </c:strCache>
            </c:strRef>
          </c:tx>
          <c:spPr>
            <a:ln w="31750" cap="rnd">
              <a:solidFill>
                <a:schemeClr val="accent1"/>
              </a:solidFill>
              <a:round/>
            </a:ln>
            <a:effectLst/>
          </c:spPr>
          <c:marker>
            <c:symbol val="diamond"/>
            <c:size val="5"/>
            <c:spPr>
              <a:solidFill>
                <a:schemeClr val="accent1"/>
              </a:solidFill>
              <a:ln w="9525">
                <a:solidFill>
                  <a:schemeClr val="accent1"/>
                </a:solidFill>
              </a:ln>
              <a:effectLst/>
            </c:spPr>
          </c:marker>
          <c:dLbls>
            <c:dLbl>
              <c:idx val="0"/>
              <c:layout>
                <c:manualLayout>
                  <c:x val="-6.1989834451155586E-2"/>
                  <c:y val="3.74694750805421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BF3-4C37-BD49-845A52471E4E}"/>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BF3-4C37-BD49-845A52471E4E}"/>
                </c:ext>
              </c:extLst>
            </c:dLbl>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F3-4C37-BD49-845A52471E4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Sheet1!$B$2:$D$2</c:f>
              <c:numCache>
                <c:formatCode>0%</c:formatCode>
                <c:ptCount val="3"/>
                <c:pt idx="0">
                  <c:v>0.39</c:v>
                </c:pt>
                <c:pt idx="1">
                  <c:v>0.63</c:v>
                </c:pt>
                <c:pt idx="2">
                  <c:v>0.69829619886549998</c:v>
                </c:pt>
              </c:numCache>
            </c:numRef>
          </c:val>
          <c:smooth val="0"/>
          <c:extLst>
            <c:ext xmlns:c16="http://schemas.microsoft.com/office/drawing/2014/chart" uri="{C3380CC4-5D6E-409C-BE32-E72D297353CC}">
              <c16:uniqueId val="{00000002-5BF3-4C37-BD49-845A52471E4E}"/>
            </c:ext>
          </c:extLst>
        </c:ser>
        <c:ser>
          <c:idx val="1"/>
          <c:order val="1"/>
          <c:tx>
            <c:strRef>
              <c:f>Sheet1!$A$3</c:f>
              <c:strCache>
                <c:ptCount val="1"/>
                <c:pt idx="0">
                  <c:v>YouTube Kids</c:v>
                </c:pt>
              </c:strCache>
            </c:strRef>
          </c:tx>
          <c:spPr>
            <a:ln w="31750"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5.7615110777820701E-2"/>
                  <c:y val="-3.48289201065787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BF3-4C37-BD49-845A52471E4E}"/>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F3-4C37-BD49-845A52471E4E}"/>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F3-4C37-BD49-845A52471E4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Sheet1!$B$3:$D$3</c:f>
              <c:numCache>
                <c:formatCode>0%</c:formatCode>
                <c:ptCount val="3"/>
                <c:pt idx="0">
                  <c:v>0.42</c:v>
                </c:pt>
                <c:pt idx="1">
                  <c:v>0.21</c:v>
                </c:pt>
                <c:pt idx="2">
                  <c:v>0.09</c:v>
                </c:pt>
              </c:numCache>
            </c:numRef>
          </c:val>
          <c:smooth val="0"/>
          <c:extLst>
            <c:ext xmlns:c16="http://schemas.microsoft.com/office/drawing/2014/chart" uri="{C3380CC4-5D6E-409C-BE32-E72D297353CC}">
              <c16:uniqueId val="{00000005-5BF3-4C37-BD49-845A52471E4E}"/>
            </c:ext>
          </c:extLst>
        </c:ser>
        <c:ser>
          <c:idx val="2"/>
          <c:order val="2"/>
          <c:tx>
            <c:strRef>
              <c:f>Sheet1!$A$4</c:f>
              <c:strCache>
                <c:ptCount val="1"/>
                <c:pt idx="0">
                  <c:v>Play games</c:v>
                </c:pt>
              </c:strCache>
            </c:strRef>
          </c:tx>
          <c:spPr>
            <a:ln w="28575" cap="rnd">
              <a:solidFill>
                <a:schemeClr val="accent3"/>
              </a:solidFill>
              <a:round/>
            </a:ln>
            <a:effectLst/>
          </c:spPr>
          <c:marker>
            <c:symbol val="square"/>
            <c:size val="5"/>
            <c:spPr>
              <a:solidFill>
                <a:srgbClr val="557DBE"/>
              </a:solidFill>
              <a:ln w="9525">
                <a:solidFill>
                  <a:srgbClr val="557DBE"/>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557DBE"/>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Sheet1!$B$4:$D$4</c:f>
            </c:numRef>
          </c:val>
          <c:smooth val="0"/>
          <c:extLst>
            <c:ext xmlns:c16="http://schemas.microsoft.com/office/drawing/2014/chart" uri="{C3380CC4-5D6E-409C-BE32-E72D297353CC}">
              <c16:uniqueId val="{00000006-5BF3-4C37-BD49-845A52471E4E}"/>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ctr">
              <a:defRPr lang="en-NZ" sz="1600" b="1" i="0" u="none" strike="noStrike" kern="1200" baseline="0">
                <a:solidFill>
                  <a:srgbClr val="282626"/>
                </a:solidFill>
                <a:latin typeface="+mn-lt"/>
                <a:ea typeface="+mn-ea"/>
                <a:cs typeface="+mn-cs"/>
              </a:defRPr>
            </a:pPr>
            <a:endParaRPr lang="en-US"/>
          </a:p>
        </c:txPr>
        <c:crossAx val="378078640"/>
        <c:crosses val="autoZero"/>
        <c:auto val="1"/>
        <c:lblAlgn val="ctr"/>
        <c:lblOffset val="100"/>
        <c:noMultiLvlLbl val="0"/>
      </c:catAx>
      <c:valAx>
        <c:axId val="378078640"/>
        <c:scaling>
          <c:orientation val="minMax"/>
          <c:max val="1"/>
          <c:min val="0"/>
        </c:scaling>
        <c:delete val="1"/>
        <c:axPos val="l"/>
        <c:numFmt formatCode="0%" sourceLinked="1"/>
        <c:majorTickMark val="none"/>
        <c:minorTickMark val="none"/>
        <c:tickLblPos val="nextTo"/>
        <c:crossAx val="378078080"/>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DK</c:v>
                </c:pt>
              </c:strCache>
            </c:strRef>
          </c:tx>
          <c:spPr>
            <a:solidFill>
              <a:schemeClr val="tx1">
                <a:lumMod val="50000"/>
                <a:lumOff val="50000"/>
              </a:schemeClr>
            </a:solidFill>
            <a:ln>
              <a:noFill/>
            </a:ln>
            <a:effectLst/>
          </c:spPr>
          <c:invertIfNegative val="0"/>
          <c:dLbls>
            <c:dLbl>
              <c:idx val="0"/>
              <c:layout>
                <c:manualLayout>
                  <c:x val="0"/>
                  <c:y val="1.59805837166156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96A-4C08-BD3D-D646426373AD}"/>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Sheet1!$B$2:$B$11</c:f>
              <c:numCache>
                <c:formatCode>0%\ \ \ \ \ \ \ \ </c:formatCode>
                <c:ptCount val="1"/>
                <c:pt idx="0">
                  <c:v>1.04144880354E-2</c:v>
                </c:pt>
              </c:numCache>
            </c:numRef>
          </c:val>
          <c:extLst>
            <c:ext xmlns:c16="http://schemas.microsoft.com/office/drawing/2014/chart" uri="{C3380CC4-5D6E-409C-BE32-E72D297353CC}">
              <c16:uniqueId val="{00000000-BE79-4D89-8919-52FB12E40914}"/>
            </c:ext>
          </c:extLst>
        </c:ser>
        <c:ser>
          <c:idx val="1"/>
          <c:order val="1"/>
          <c:tx>
            <c:strRef>
              <c:f>Sheet1!$C$1</c:f>
              <c:strCache>
                <c:ptCount val="1"/>
                <c:pt idx="0">
                  <c:v>No account</c:v>
                </c:pt>
              </c:strCache>
            </c:strRef>
          </c:tx>
          <c:spPr>
            <a:solidFill>
              <a:srgbClr val="9C909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Sheet1!$C$2:$C$11</c:f>
              <c:numCache>
                <c:formatCode>0%\ \ \ \ \ \ \ \ </c:formatCode>
                <c:ptCount val="1"/>
                <c:pt idx="0">
                  <c:v>0.1796947998574</c:v>
                </c:pt>
              </c:numCache>
            </c:numRef>
          </c:val>
          <c:extLst>
            <c:ext xmlns:c16="http://schemas.microsoft.com/office/drawing/2014/chart" uri="{C3380CC4-5D6E-409C-BE32-E72D297353CC}">
              <c16:uniqueId val="{00000001-BE79-4D89-8919-52FB12E40914}"/>
            </c:ext>
          </c:extLst>
        </c:ser>
        <c:ser>
          <c:idx val="2"/>
          <c:order val="2"/>
          <c:tx>
            <c:strRef>
              <c:f>Sheet1!$D$1</c:f>
              <c:strCache>
                <c:ptCount val="1"/>
                <c:pt idx="0">
                  <c:v>Whanau account</c:v>
                </c:pt>
              </c:strCache>
            </c:strRef>
          </c:tx>
          <c:spPr>
            <a:solidFill>
              <a:srgbClr val="D9D9D9"/>
            </a:solidFill>
            <a:ln>
              <a:noFill/>
            </a:ln>
            <a:effectLst/>
          </c:spPr>
          <c:invertIfNegative val="0"/>
          <c:dLbls>
            <c:dLbl>
              <c:idx val="0"/>
              <c:layout>
                <c:manualLayout>
                  <c:x val="0"/>
                  <c:y val="3.822690951690510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A5E-4188-B4F7-965C8BDA4DB5}"/>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Sheet1!$D$2:$D$11</c:f>
              <c:numCache>
                <c:formatCode>0%\ \ \ \ \ \ \ \ </c:formatCode>
                <c:ptCount val="1"/>
                <c:pt idx="0">
                  <c:v>0.21782965775740001</c:v>
                </c:pt>
              </c:numCache>
            </c:numRef>
          </c:val>
          <c:extLst>
            <c:ext xmlns:c16="http://schemas.microsoft.com/office/drawing/2014/chart" uri="{C3380CC4-5D6E-409C-BE32-E72D297353CC}">
              <c16:uniqueId val="{00000002-BE79-4D89-8919-52FB12E40914}"/>
            </c:ext>
          </c:extLst>
        </c:ser>
        <c:ser>
          <c:idx val="3"/>
          <c:order val="3"/>
          <c:tx>
            <c:strRef>
              <c:f>Sheet1!$E$1</c:f>
              <c:strCache>
                <c:ptCount val="1"/>
                <c:pt idx="0">
                  <c:v>Child uses their own</c:v>
                </c:pt>
              </c:strCache>
            </c:strRef>
          </c:tx>
          <c:spPr>
            <a:solidFill>
              <a:srgbClr val="FF7D04"/>
            </a:solidFill>
            <a:ln>
              <a:noFill/>
            </a:ln>
            <a:effectLst/>
          </c:spPr>
          <c:invertIfNegative val="0"/>
          <c:dLbls>
            <c:dLbl>
              <c:idx val="0"/>
              <c:layout>
                <c:manualLayout>
                  <c:x val="0"/>
                  <c:y val="1.911345475845258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A5E-4188-B4F7-965C8BDA4DB5}"/>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Sheet1!$E$2:$E$11</c:f>
              <c:numCache>
                <c:formatCode>0%\ \ \ \ \ \ \ \ </c:formatCode>
                <c:ptCount val="1"/>
                <c:pt idx="0">
                  <c:v>0.24247451770719999</c:v>
                </c:pt>
              </c:numCache>
            </c:numRef>
          </c:val>
          <c:extLst>
            <c:ext xmlns:c16="http://schemas.microsoft.com/office/drawing/2014/chart" uri="{C3380CC4-5D6E-409C-BE32-E72D297353CC}">
              <c16:uniqueId val="{00000003-BE79-4D89-8919-52FB12E40914}"/>
            </c:ext>
          </c:extLst>
        </c:ser>
        <c:ser>
          <c:idx val="4"/>
          <c:order val="4"/>
          <c:tx>
            <c:strRef>
              <c:f>Sheet1!$F$1</c:f>
              <c:strCache>
                <c:ptCount val="1"/>
                <c:pt idx="0">
                  <c:v>Child uses caregiver</c:v>
                </c:pt>
              </c:strCache>
            </c:strRef>
          </c:tx>
          <c:spPr>
            <a:solidFill>
              <a:schemeClr val="accent6"/>
            </a:solidFill>
            <a:ln>
              <a:noFill/>
            </a:ln>
            <a:effectLst/>
          </c:spPr>
          <c:invertIfNegative val="0"/>
          <c:dPt>
            <c:idx val="0"/>
            <c:invertIfNegative val="0"/>
            <c:bubble3D val="0"/>
            <c:spPr>
              <a:solidFill>
                <a:srgbClr val="20BAAF"/>
              </a:solidFill>
              <a:ln>
                <a:noFill/>
              </a:ln>
              <a:effectLst/>
            </c:spPr>
            <c:extLst>
              <c:ext xmlns:c16="http://schemas.microsoft.com/office/drawing/2014/chart" uri="{C3380CC4-5D6E-409C-BE32-E72D297353CC}">
                <c16:uniqueId val="{00000002-2A5E-4188-B4F7-965C8BDA4DB5}"/>
              </c:ext>
            </c:extLst>
          </c:dPt>
          <c:dLbls>
            <c:dLbl>
              <c:idx val="0"/>
              <c:layout>
                <c:manualLayout>
                  <c:x val="0"/>
                  <c:y val="2.293614571014310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A5E-4188-B4F7-965C8BDA4DB5}"/>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Sheet1!$F$2:$F$11</c:f>
              <c:numCache>
                <c:formatCode>0%\ \ \ \ \ \ \ \ </c:formatCode>
                <c:ptCount val="1"/>
                <c:pt idx="0">
                  <c:v>0.34958653664259998</c:v>
                </c:pt>
              </c:numCache>
            </c:numRef>
          </c:val>
          <c:extLst>
            <c:ext xmlns:c16="http://schemas.microsoft.com/office/drawing/2014/chart" uri="{C3380CC4-5D6E-409C-BE32-E72D297353CC}">
              <c16:uniqueId val="{00000004-BE79-4D89-8919-52FB12E40914}"/>
            </c:ext>
          </c:extLst>
        </c:ser>
        <c:ser>
          <c:idx val="5"/>
          <c:order val="5"/>
          <c:tx>
            <c:strRef>
              <c:f>Sheet1!$G$1</c:f>
              <c:strCache>
                <c:ptCount val="1"/>
                <c:pt idx="0">
                  <c:v>Very positive</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Sheet1!$G$2:$G$11</c:f>
            </c:numRef>
          </c:val>
          <c:extLst>
            <c:ext xmlns:c16="http://schemas.microsoft.com/office/drawing/2014/chart" uri="{C3380CC4-5D6E-409C-BE32-E72D297353CC}">
              <c16:uniqueId val="{00000005-BE79-4D89-8919-52FB12E40914}"/>
            </c:ext>
          </c:extLst>
        </c:ser>
        <c:ser>
          <c:idx val="6"/>
          <c:order val="6"/>
          <c:tx>
            <c:strRef>
              <c:f>Sheet1!$H$1</c:f>
              <c:strCache>
                <c:ptCount val="1"/>
                <c:pt idx="0">
                  <c:v>Spacer 
(don't edit)</c:v>
                </c:pt>
              </c:strCache>
            </c:strRef>
          </c:tx>
          <c:spPr>
            <a:noFill/>
            <a:ln>
              <a:noFill/>
            </a:ln>
            <a:effectLst/>
          </c:spPr>
          <c:invertIfNegative val="0"/>
          <c:dLbls>
            <c:dLbl>
              <c:idx val="0"/>
              <c:tx>
                <c:rich>
                  <a:bodyPr/>
                  <a:lstStyle/>
                  <a:p>
                    <a:fld id="{DFB339F1-B8B7-45BD-A4D4-5A1CB83AAEC2}" type="CELLRANGE">
                      <a:rPr lang="en-US"/>
                      <a:pPr/>
                      <a:t>[CELLRANGE]</a:t>
                    </a:fld>
                    <a:endParaRPr lang="en-NZ"/>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BE79-4D89-8919-52FB12E40914}"/>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4"/>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Sheet1!$H$2:$H$11</c:f>
              <c:numCache>
                <c:formatCode>0%</c:formatCode>
                <c:ptCount val="1"/>
                <c:pt idx="0">
                  <c:v>0.04</c:v>
                </c:pt>
              </c:numCache>
            </c:numRef>
          </c:val>
          <c:extLst>
            <c:ext xmlns:c15="http://schemas.microsoft.com/office/drawing/2012/chart" uri="{02D57815-91ED-43cb-92C2-25804820EDAC}">
              <c15:datalabelsRange>
                <c15:f>Sheet1!$I$2:$I$11</c15:f>
              </c15:datalabelsRange>
            </c:ext>
            <c:ext xmlns:c16="http://schemas.microsoft.com/office/drawing/2014/chart" uri="{C3380CC4-5D6E-409C-BE32-E72D297353CC}">
              <c16:uniqueId val="{00000007-BE79-4D89-8919-52FB12E40914}"/>
            </c:ext>
          </c:extLst>
        </c:ser>
        <c:dLbls>
          <c:showLegendKey val="0"/>
          <c:showVal val="0"/>
          <c:showCatName val="0"/>
          <c:showSerName val="0"/>
          <c:showPercent val="0"/>
          <c:showBubbleSize val="0"/>
        </c:dLbls>
        <c:gapWidth val="85"/>
        <c:overlap val="100"/>
        <c:axId val="807565087"/>
        <c:axId val="807560767"/>
      </c:barChart>
      <c:catAx>
        <c:axId val="807565087"/>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07560767"/>
        <c:crosses val="autoZero"/>
        <c:auto val="1"/>
        <c:lblAlgn val="ctr"/>
        <c:lblOffset val="100"/>
        <c:noMultiLvlLbl val="0"/>
      </c:catAx>
      <c:valAx>
        <c:axId val="807560767"/>
        <c:scaling>
          <c:orientation val="minMax"/>
          <c:max val="1.1000000000000001"/>
        </c:scaling>
        <c:delete val="1"/>
        <c:axPos val="l"/>
        <c:numFmt formatCode="0%\ \ \ \ \ \ \ \ " sourceLinked="1"/>
        <c:majorTickMark val="out"/>
        <c:minorTickMark val="none"/>
        <c:tickLblPos val="nextTo"/>
        <c:crossAx val="80756508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6648919350841E-2"/>
          <c:y val="4.3549126967860313E-2"/>
          <c:w val="0.91060091748094008"/>
          <c:h val="0.77729714714424103"/>
        </c:manualLayout>
      </c:layout>
      <c:lineChart>
        <c:grouping val="standard"/>
        <c:varyColors val="0"/>
        <c:ser>
          <c:idx val="0"/>
          <c:order val="0"/>
          <c:tx>
            <c:strRef>
              <c:f>Sheet1!$A$2</c:f>
              <c:strCache>
                <c:ptCount val="1"/>
                <c:pt idx="0">
                  <c:v>Caregiver account</c:v>
                </c:pt>
              </c:strCache>
            </c:strRef>
          </c:tx>
          <c:spPr>
            <a:ln w="31750"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8.1676090981162658E-2"/>
                  <c:y val="1.63450352888340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5C-41AB-A94A-F1267F0D163A}"/>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15C-41AB-A94A-F1267F0D163A}"/>
                </c:ext>
              </c:extLst>
            </c:dLbl>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15C-41AB-A94A-F1267F0D163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Sheet1!$B$2:$D$2</c:f>
              <c:numCache>
                <c:formatCode>0%\ \ \ \ \ \ \ \ </c:formatCode>
                <c:ptCount val="3"/>
                <c:pt idx="0">
                  <c:v>0.45022984668249999</c:v>
                </c:pt>
                <c:pt idx="1">
                  <c:v>0.37713972996079997</c:v>
                </c:pt>
                <c:pt idx="2">
                  <c:v>0.1857099596275</c:v>
                </c:pt>
              </c:numCache>
            </c:numRef>
          </c:val>
          <c:smooth val="0"/>
          <c:extLst>
            <c:ext xmlns:c16="http://schemas.microsoft.com/office/drawing/2014/chart" uri="{C3380CC4-5D6E-409C-BE32-E72D297353CC}">
              <c16:uniqueId val="{00000003-015C-41AB-A94A-F1267F0D163A}"/>
            </c:ext>
          </c:extLst>
        </c:ser>
        <c:ser>
          <c:idx val="1"/>
          <c:order val="1"/>
          <c:tx>
            <c:strRef>
              <c:f>Sheet1!$A$3</c:f>
              <c:strCache>
                <c:ptCount val="1"/>
                <c:pt idx="0">
                  <c:v>Child's account</c:v>
                </c:pt>
              </c:strCache>
            </c:strRef>
          </c:tx>
          <c:spPr>
            <a:ln w="31750" cap="rnd">
              <a:solidFill>
                <a:srgbClr val="FF7D04"/>
              </a:solidFill>
              <a:round/>
            </a:ln>
            <a:effectLst/>
          </c:spPr>
          <c:marker>
            <c:symbol val="circle"/>
            <c:size val="5"/>
            <c:spPr>
              <a:solidFill>
                <a:srgbClr val="FF7D04"/>
              </a:solidFill>
              <a:ln w="9525">
                <a:solidFill>
                  <a:srgbClr val="FF7D04"/>
                </a:solidFill>
              </a:ln>
              <a:effectLst/>
            </c:spPr>
          </c:marker>
          <c:dLbls>
            <c:dLbl>
              <c:idx val="0"/>
              <c:layout>
                <c:manualLayout>
                  <c:x val="-8.6050814654497584E-2"/>
                  <c:y val="-2.69072551846882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15C-41AB-A94A-F1267F0D163A}"/>
                </c:ext>
              </c:extLst>
            </c:dLbl>
            <c:dLbl>
              <c:idx val="1"/>
              <c:layout>
                <c:manualLayout>
                  <c:x val="-6.8355057395857899E-2"/>
                  <c:y val="2.69072551846881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15C-41AB-A94A-F1267F0D163A}"/>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15C-41AB-A94A-F1267F0D163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7D04"/>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Sheet1!$B$3:$D$3</c:f>
              <c:numCache>
                <c:formatCode>0%\ \ \ \ \ \ \ \ </c:formatCode>
                <c:ptCount val="3"/>
                <c:pt idx="0">
                  <c:v>0.19345796363600001</c:v>
                </c:pt>
                <c:pt idx="1">
                  <c:v>0.17591104920709999</c:v>
                </c:pt>
                <c:pt idx="2">
                  <c:v>0.37475544580230002</c:v>
                </c:pt>
              </c:numCache>
            </c:numRef>
          </c:val>
          <c:smooth val="0"/>
          <c:extLst>
            <c:ext xmlns:c16="http://schemas.microsoft.com/office/drawing/2014/chart" uri="{C3380CC4-5D6E-409C-BE32-E72D297353CC}">
              <c16:uniqueId val="{00000007-015C-41AB-A94A-F1267F0D163A}"/>
            </c:ext>
          </c:extLst>
        </c:ser>
        <c:ser>
          <c:idx val="2"/>
          <c:order val="2"/>
          <c:tx>
            <c:strRef>
              <c:f>Sheet1!$A$4</c:f>
              <c:strCache>
                <c:ptCount val="1"/>
                <c:pt idx="0">
                  <c:v>Whānau account</c:v>
                </c:pt>
              </c:strCache>
            </c:strRef>
          </c:tx>
          <c:spPr>
            <a:ln w="28575" cap="rnd">
              <a:solidFill>
                <a:schemeClr val="accent3"/>
              </a:solidFill>
              <a:round/>
            </a:ln>
            <a:effectLst/>
          </c:spPr>
          <c:marker>
            <c:symbol val="circle"/>
            <c:size val="5"/>
            <c:spPr>
              <a:solidFill>
                <a:srgbClr val="736868"/>
              </a:solidFill>
              <a:ln w="9525" cap="rnd">
                <a:solidFill>
                  <a:srgbClr val="736868"/>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736868"/>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Sheet1!$B$4:$D$4</c:f>
            </c:numRef>
          </c:val>
          <c:smooth val="0"/>
          <c:extLst>
            <c:ext xmlns:c16="http://schemas.microsoft.com/office/drawing/2014/chart" uri="{C3380CC4-5D6E-409C-BE32-E72D297353CC}">
              <c16:uniqueId val="{00000008-015C-41AB-A94A-F1267F0D163A}"/>
            </c:ext>
          </c:extLst>
        </c:ser>
        <c:ser>
          <c:idx val="3"/>
          <c:order val="3"/>
          <c:tx>
            <c:strRef>
              <c:f>Sheet1!$A$5</c:f>
              <c:strCache>
                <c:ptCount val="1"/>
                <c:pt idx="0">
                  <c:v>No account</c:v>
                </c:pt>
              </c:strCache>
            </c:strRef>
          </c:tx>
          <c:spPr>
            <a:ln w="31750" cap="rnd">
              <a:solidFill>
                <a:schemeClr val="accent5"/>
              </a:solidFill>
              <a:round/>
            </a:ln>
            <a:effectLst/>
          </c:spPr>
          <c:marker>
            <c:symbol val="circle"/>
            <c:size val="5"/>
            <c:spPr>
              <a:solidFill>
                <a:schemeClr val="accent5"/>
              </a:solidFill>
              <a:ln w="9525">
                <a:solidFill>
                  <a:schemeClr val="accent5"/>
                </a:solidFill>
              </a:ln>
              <a:effectLst/>
            </c:spPr>
          </c:marker>
          <c:dLbls>
            <c:dLbl>
              <c:idx val="0"/>
              <c:layout>
                <c:manualLayout>
                  <c:x val="-8.3666590252530065E-2"/>
                  <c:y val="2.42667002107246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080-417B-9096-BC59CE96F2C4}"/>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5"/>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Sheet1!$B$5:$D$5</c:f>
              <c:numCache>
                <c:formatCode>0%\ \ \ \ \ \ \ \ </c:formatCode>
                <c:ptCount val="3"/>
                <c:pt idx="0">
                  <c:v>0.13076177797870001</c:v>
                </c:pt>
                <c:pt idx="1">
                  <c:v>0.21115349741039999</c:v>
                </c:pt>
                <c:pt idx="2">
                  <c:v>0.215087802228</c:v>
                </c:pt>
              </c:numCache>
            </c:numRef>
          </c:val>
          <c:smooth val="0"/>
          <c:extLst>
            <c:ext xmlns:c16="http://schemas.microsoft.com/office/drawing/2014/chart" uri="{C3380CC4-5D6E-409C-BE32-E72D297353CC}">
              <c16:uniqueId val="{00000009-015C-41AB-A94A-F1267F0D163A}"/>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ctr">
              <a:defRPr lang="en-NZ" sz="1600" b="1" i="0" u="none" strike="noStrike" kern="1200" baseline="0">
                <a:solidFill>
                  <a:srgbClr val="282626"/>
                </a:solidFill>
                <a:latin typeface="+mn-lt"/>
                <a:ea typeface="+mn-ea"/>
                <a:cs typeface="+mn-cs"/>
              </a:defRPr>
            </a:pPr>
            <a:endParaRPr lang="en-US"/>
          </a:p>
        </c:txPr>
        <c:crossAx val="378078640"/>
        <c:crosses val="autoZero"/>
        <c:auto val="1"/>
        <c:lblAlgn val="ctr"/>
        <c:lblOffset val="700"/>
        <c:noMultiLvlLbl val="0"/>
      </c:catAx>
      <c:valAx>
        <c:axId val="378078640"/>
        <c:scaling>
          <c:orientation val="minMax"/>
          <c:max val="1"/>
          <c:min val="0"/>
        </c:scaling>
        <c:delete val="1"/>
        <c:axPos val="l"/>
        <c:numFmt formatCode="0%\ \ \ \ \ \ \ \ " sourceLinked="1"/>
        <c:majorTickMark val="out"/>
        <c:minorTickMark val="none"/>
        <c:tickLblPos val="nextTo"/>
        <c:crossAx val="378078080"/>
        <c:crosses val="autoZero"/>
        <c:crossBetween val="between"/>
        <c:majorUnit val="0.2"/>
      </c:valAx>
      <c:spPr>
        <a:solidFill>
          <a:schemeClr val="bg1"/>
        </a:solidFill>
        <a:ln>
          <a:noFill/>
        </a:ln>
        <a:effectLst/>
      </c:spPr>
    </c:plotArea>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Other Not Sure</c:v>
                </c:pt>
              </c:strCache>
            </c:strRef>
          </c:tx>
          <c:spPr>
            <a:solidFill>
              <a:schemeClr val="tx1">
                <a:lumMod val="50000"/>
                <a:lumOff val="50000"/>
              </a:schemeClr>
            </a:solidFill>
            <a:ln>
              <a:noFill/>
            </a:ln>
            <a:effectLst/>
          </c:spPr>
          <c:invertIfNegative val="0"/>
          <c:dLbls>
            <c:dLbl>
              <c:idx val="0"/>
              <c:layout>
                <c:manualLayout>
                  <c:x val="-3.3422196022495507E-2"/>
                  <c:y val="1.9081890609681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E79-4D89-8919-52FB12E40914}"/>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Sheet1!$B$2:$B$11</c:f>
              <c:numCache>
                <c:formatCode>0%\ \ \ \ \ \ \ \ </c:formatCode>
                <c:ptCount val="1"/>
                <c:pt idx="0">
                  <c:v>0.04</c:v>
                </c:pt>
              </c:numCache>
            </c:numRef>
          </c:val>
          <c:extLst>
            <c:ext xmlns:c16="http://schemas.microsoft.com/office/drawing/2014/chart" uri="{C3380CC4-5D6E-409C-BE32-E72D297353CC}">
              <c16:uniqueId val="{00000000-BE79-4D89-8919-52FB12E40914}"/>
            </c:ext>
          </c:extLst>
        </c:ser>
        <c:ser>
          <c:idx val="1"/>
          <c:order val="1"/>
          <c:tx>
            <c:strRef>
              <c:f>Sheet1!$C$1</c:f>
              <c:strCache>
                <c:ptCount val="1"/>
                <c:pt idx="0">
                  <c:v>Child chooses / no control</c:v>
                </c:pt>
              </c:strCache>
            </c:strRef>
          </c:tx>
          <c:spPr>
            <a:solidFill>
              <a:srgbClr val="FFC19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Sheet1!$C$2:$C$11</c:f>
              <c:numCache>
                <c:formatCode>0%</c:formatCode>
                <c:ptCount val="1"/>
                <c:pt idx="0">
                  <c:v>0.1500887791785</c:v>
                </c:pt>
              </c:numCache>
            </c:numRef>
          </c:val>
          <c:extLst>
            <c:ext xmlns:c16="http://schemas.microsoft.com/office/drawing/2014/chart" uri="{C3380CC4-5D6E-409C-BE32-E72D297353CC}">
              <c16:uniqueId val="{00000001-BE79-4D89-8919-52FB12E40914}"/>
            </c:ext>
          </c:extLst>
        </c:ser>
        <c:ser>
          <c:idx val="2"/>
          <c:order val="2"/>
          <c:tx>
            <c:strRef>
              <c:f>Sheet1!$D$1</c:f>
              <c:strCache>
                <c:ptCount val="1"/>
                <c:pt idx="0">
                  <c:v>I choose most</c:v>
                </c:pt>
              </c:strCache>
            </c:strRef>
          </c:tx>
          <c:spPr>
            <a:solidFill>
              <a:srgbClr val="D9D9D9"/>
            </a:solidFill>
            <a:ln>
              <a:noFill/>
            </a:ln>
            <a:effectLst/>
          </c:spPr>
          <c:invertIfNegative val="0"/>
          <c:dPt>
            <c:idx val="0"/>
            <c:invertIfNegative val="0"/>
            <c:bubble3D val="0"/>
            <c:spPr>
              <a:solidFill>
                <a:srgbClr val="20BAAF"/>
              </a:solidFill>
              <a:ln>
                <a:noFill/>
              </a:ln>
              <a:effectLst/>
            </c:spPr>
            <c:extLst>
              <c:ext xmlns:c16="http://schemas.microsoft.com/office/drawing/2014/chart" uri="{C3380CC4-5D6E-409C-BE32-E72D297353CC}">
                <c16:uniqueId val="{00000000-5ECA-427D-A72E-E1C0D67942E0}"/>
              </c:ext>
            </c:extLst>
          </c:dPt>
          <c:dLbls>
            <c:dLbl>
              <c:idx val="0"/>
              <c:layout>
                <c:manualLayout>
                  <c:x val="0"/>
                  <c:y val="2.56909413471088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ECA-427D-A72E-E1C0D67942E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Sheet1!$D$2:$D$11</c:f>
              <c:numCache>
                <c:formatCode>0%\ \ \ \ \ \ \ \ </c:formatCode>
                <c:ptCount val="1"/>
                <c:pt idx="0">
                  <c:v>0.14341096421329999</c:v>
                </c:pt>
              </c:numCache>
            </c:numRef>
          </c:val>
          <c:extLst>
            <c:ext xmlns:c16="http://schemas.microsoft.com/office/drawing/2014/chart" uri="{C3380CC4-5D6E-409C-BE32-E72D297353CC}">
              <c16:uniqueId val="{00000002-BE79-4D89-8919-52FB12E40914}"/>
            </c:ext>
          </c:extLst>
        </c:ser>
        <c:ser>
          <c:idx val="3"/>
          <c:order val="3"/>
          <c:tx>
            <c:strRef>
              <c:f>Sheet1!$E$1</c:f>
              <c:strCache>
                <c:ptCount val="1"/>
                <c:pt idx="0">
                  <c:v>I give a bit of guidance</c:v>
                </c:pt>
              </c:strCache>
            </c:strRef>
          </c:tx>
          <c:spPr>
            <a:solidFill>
              <a:srgbClr val="20BAAF">
                <a:lumMod val="40000"/>
                <a:lumOff val="60000"/>
              </a:srgbClr>
            </a:solidFill>
            <a:ln>
              <a:noFill/>
            </a:ln>
            <a:effectLst/>
          </c:spPr>
          <c:invertIfNegative val="0"/>
          <c:dLbls>
            <c:dLbl>
              <c:idx val="0"/>
              <c:layout>
                <c:manualLayout>
                  <c:x val="0"/>
                  <c:y val="1.712729423140592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7C0-4D54-8985-B97F4EEB84E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Sheet1!$E$2:$E$11</c:f>
              <c:numCache>
                <c:formatCode>0%\ \ \ \ \ \ \ \ </c:formatCode>
                <c:ptCount val="1"/>
                <c:pt idx="0">
                  <c:v>0.23566258330209999</c:v>
                </c:pt>
              </c:numCache>
            </c:numRef>
          </c:val>
          <c:extLst>
            <c:ext xmlns:c16="http://schemas.microsoft.com/office/drawing/2014/chart" uri="{C3380CC4-5D6E-409C-BE32-E72D297353CC}">
              <c16:uniqueId val="{00000003-BE79-4D89-8919-52FB12E40914}"/>
            </c:ext>
          </c:extLst>
        </c:ser>
        <c:ser>
          <c:idx val="4"/>
          <c:order val="4"/>
          <c:tx>
            <c:strRef>
              <c:f>Sheet1!$F$1</c:f>
              <c:strCache>
                <c:ptCount val="1"/>
                <c:pt idx="0">
                  <c:v>Child mostly chooses</c:v>
                </c:pt>
              </c:strCache>
            </c:strRef>
          </c:tx>
          <c:spPr>
            <a:solidFill>
              <a:schemeClr val="accent6"/>
            </a:solidFill>
            <a:ln>
              <a:noFill/>
            </a:ln>
            <a:effectLst/>
          </c:spPr>
          <c:invertIfNegative val="0"/>
          <c:dPt>
            <c:idx val="0"/>
            <c:invertIfNegative val="0"/>
            <c:bubble3D val="0"/>
            <c:spPr>
              <a:solidFill>
                <a:srgbClr val="FF7D04"/>
              </a:solidFill>
              <a:ln>
                <a:noFill/>
              </a:ln>
              <a:effectLst/>
            </c:spPr>
            <c:extLst>
              <c:ext xmlns:c16="http://schemas.microsoft.com/office/drawing/2014/chart" uri="{C3380CC4-5D6E-409C-BE32-E72D297353CC}">
                <c16:uniqueId val="{00000000-07C0-4D54-8985-B97F4EEB84E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Sheet1!$F$2:$F$11</c:f>
              <c:numCache>
                <c:formatCode>0%\ \ \ \ \ \ \ \ </c:formatCode>
                <c:ptCount val="1"/>
                <c:pt idx="0">
                  <c:v>0.42902738443549998</c:v>
                </c:pt>
              </c:numCache>
            </c:numRef>
          </c:val>
          <c:extLst>
            <c:ext xmlns:c16="http://schemas.microsoft.com/office/drawing/2014/chart" uri="{C3380CC4-5D6E-409C-BE32-E72D297353CC}">
              <c16:uniqueId val="{00000004-BE79-4D89-8919-52FB12E40914}"/>
            </c:ext>
          </c:extLst>
        </c:ser>
        <c:ser>
          <c:idx val="5"/>
          <c:order val="5"/>
          <c:tx>
            <c:strRef>
              <c:f>Sheet1!$G$1</c:f>
              <c:strCache>
                <c:ptCount val="1"/>
                <c:pt idx="0">
                  <c:v>Very positive</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Sheet1!$G$2:$G$11</c:f>
            </c:numRef>
          </c:val>
          <c:extLst>
            <c:ext xmlns:c16="http://schemas.microsoft.com/office/drawing/2014/chart" uri="{C3380CC4-5D6E-409C-BE32-E72D297353CC}">
              <c16:uniqueId val="{00000005-BE79-4D89-8919-52FB12E40914}"/>
            </c:ext>
          </c:extLst>
        </c:ser>
        <c:ser>
          <c:idx val="6"/>
          <c:order val="6"/>
          <c:tx>
            <c:strRef>
              <c:f>Sheet1!$H$1</c:f>
              <c:strCache>
                <c:ptCount val="1"/>
                <c:pt idx="0">
                  <c:v>Spacer 
(don't edit)</c:v>
                </c:pt>
              </c:strCache>
            </c:strRef>
          </c:tx>
          <c:spPr>
            <a:noFill/>
            <a:ln>
              <a:noFill/>
            </a:ln>
            <a:effectLst/>
          </c:spPr>
          <c:invertIfNegative val="0"/>
          <c:dLbls>
            <c:dLbl>
              <c:idx val="0"/>
              <c:tx>
                <c:rich>
                  <a:bodyPr/>
                  <a:lstStyle/>
                  <a:p>
                    <a:fld id="{DFB339F1-B8B7-45BD-A4D4-5A1CB83AAEC2}" type="CELLRANGE">
                      <a:rPr lang="en-US"/>
                      <a:pPr/>
                      <a:t>[CELLRANGE]</a:t>
                    </a:fld>
                    <a:endParaRPr lang="en-NZ"/>
                  </a:p>
                </c:rich>
              </c:tx>
              <c:dLblPos val="inBase"/>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BE79-4D89-8919-52FB12E40914}"/>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4"/>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
                <c:pt idx="0">
                  <c:v>Children 4 to 14 years</c:v>
                </c:pt>
              </c:strCache>
            </c:strRef>
          </c:cat>
          <c:val>
            <c:numRef>
              <c:f>Sheet1!$H$2:$H$11</c:f>
              <c:numCache>
                <c:formatCode>0%</c:formatCode>
                <c:ptCount val="1"/>
                <c:pt idx="0">
                  <c:v>0.04</c:v>
                </c:pt>
              </c:numCache>
            </c:numRef>
          </c:val>
          <c:extLst>
            <c:ext xmlns:c15="http://schemas.microsoft.com/office/drawing/2012/chart" uri="{02D57815-91ED-43cb-92C2-25804820EDAC}">
              <c15:datalabelsRange>
                <c15:f>Sheet1!$I$2:$I$11</c15:f>
              </c15:datalabelsRange>
            </c:ext>
            <c:ext xmlns:c16="http://schemas.microsoft.com/office/drawing/2014/chart" uri="{C3380CC4-5D6E-409C-BE32-E72D297353CC}">
              <c16:uniqueId val="{00000007-BE79-4D89-8919-52FB12E40914}"/>
            </c:ext>
          </c:extLst>
        </c:ser>
        <c:dLbls>
          <c:showLegendKey val="0"/>
          <c:showVal val="0"/>
          <c:showCatName val="0"/>
          <c:showSerName val="0"/>
          <c:showPercent val="0"/>
          <c:showBubbleSize val="0"/>
        </c:dLbls>
        <c:gapWidth val="85"/>
        <c:overlap val="100"/>
        <c:axId val="807565087"/>
        <c:axId val="807560767"/>
      </c:barChart>
      <c:catAx>
        <c:axId val="807565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07560767"/>
        <c:crosses val="autoZero"/>
        <c:auto val="1"/>
        <c:lblAlgn val="ctr"/>
        <c:lblOffset val="100"/>
        <c:noMultiLvlLbl val="0"/>
      </c:catAx>
      <c:valAx>
        <c:axId val="807560767"/>
        <c:scaling>
          <c:orientation val="minMax"/>
          <c:max val="1.1000000000000001"/>
        </c:scaling>
        <c:delete val="1"/>
        <c:axPos val="l"/>
        <c:numFmt formatCode="0%\ \ \ \ \ \ \ \ " sourceLinked="1"/>
        <c:majorTickMark val="out"/>
        <c:minorTickMark val="none"/>
        <c:tickLblPos val="nextTo"/>
        <c:crossAx val="80756508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6648919350841E-2"/>
          <c:y val="4.3549126967860313E-2"/>
          <c:w val="0.91060091748094008"/>
          <c:h val="0.77729714714424103"/>
        </c:manualLayout>
      </c:layout>
      <c:lineChart>
        <c:grouping val="standard"/>
        <c:varyColors val="0"/>
        <c:ser>
          <c:idx val="0"/>
          <c:order val="0"/>
          <c:tx>
            <c:strRef>
              <c:f>Sheet1!$A$2</c:f>
              <c:strCache>
                <c:ptCount val="1"/>
                <c:pt idx="0">
                  <c:v>Child mostly </c:v>
                </c:pt>
              </c:strCache>
            </c:strRef>
          </c:tx>
          <c:spPr>
            <a:ln w="31750"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8.1676090981162658E-2"/>
                  <c:y val="1.63450352888340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5C-41AB-A94A-F1267F0D163A}"/>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15C-41AB-A94A-F1267F0D163A}"/>
                </c:ext>
              </c:extLst>
            </c:dLbl>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15C-41AB-A94A-F1267F0D163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Sheet1!$B$2:$D$2</c:f>
              <c:numCache>
                <c:formatCode>0%\ \ \ \ \ \ \ \ </c:formatCode>
                <c:ptCount val="3"/>
                <c:pt idx="0">
                  <c:v>0.30647399898209998</c:v>
                </c:pt>
                <c:pt idx="1">
                  <c:v>0.56606033619929996</c:v>
                </c:pt>
                <c:pt idx="2">
                  <c:v>0.46016674192070001</c:v>
                </c:pt>
              </c:numCache>
            </c:numRef>
          </c:val>
          <c:smooth val="0"/>
          <c:extLst>
            <c:ext xmlns:c16="http://schemas.microsoft.com/office/drawing/2014/chart" uri="{C3380CC4-5D6E-409C-BE32-E72D297353CC}">
              <c16:uniqueId val="{00000003-015C-41AB-A94A-F1267F0D163A}"/>
            </c:ext>
          </c:extLst>
        </c:ser>
        <c:ser>
          <c:idx val="1"/>
          <c:order val="1"/>
          <c:tx>
            <c:strRef>
              <c:f>Sheet1!$A$3</c:f>
              <c:strCache>
                <c:ptCount val="1"/>
                <c:pt idx="0">
                  <c:v>Caregiver guidance</c:v>
                </c:pt>
              </c:strCache>
            </c:strRef>
          </c:tx>
          <c:spPr>
            <a:ln w="31750" cap="rnd">
              <a:solidFill>
                <a:schemeClr val="accent2">
                  <a:lumMod val="20000"/>
                  <a:lumOff val="80000"/>
                </a:schemeClr>
              </a:solidFill>
              <a:round/>
            </a:ln>
            <a:effectLst/>
          </c:spPr>
          <c:marker>
            <c:symbol val="circle"/>
            <c:size val="5"/>
            <c:spPr>
              <a:solidFill>
                <a:schemeClr val="accent2">
                  <a:lumMod val="20000"/>
                  <a:lumOff val="80000"/>
                </a:schemeClr>
              </a:solidFill>
              <a:ln w="9525">
                <a:solidFill>
                  <a:schemeClr val="accent2">
                    <a:lumMod val="20000"/>
                    <a:lumOff val="80000"/>
                  </a:schemeClr>
                </a:solidFill>
              </a:ln>
              <a:effectLst/>
            </c:spPr>
          </c:marker>
          <c:dLbls>
            <c:dLbl>
              <c:idx val="0"/>
              <c:layout>
                <c:manualLayout>
                  <c:x val="-8.6050814654497584E-2"/>
                  <c:y val="-2.69072551846882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15C-41AB-A94A-F1267F0D163A}"/>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15C-41AB-A94A-F1267F0D163A}"/>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15C-41AB-A94A-F1267F0D163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7D04"/>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Sheet1!$B$3:$D$3</c:f>
              <c:numCache>
                <c:formatCode>0%\ \ \ \ \ \ \ \ </c:formatCode>
                <c:ptCount val="3"/>
                <c:pt idx="0">
                  <c:v>0.31534199319169998</c:v>
                </c:pt>
                <c:pt idx="1">
                  <c:v>0.2241556436247</c:v>
                </c:pt>
                <c:pt idx="2">
                  <c:v>0.1388180378767</c:v>
                </c:pt>
              </c:numCache>
            </c:numRef>
          </c:val>
          <c:smooth val="0"/>
          <c:extLst>
            <c:ext xmlns:c16="http://schemas.microsoft.com/office/drawing/2014/chart" uri="{C3380CC4-5D6E-409C-BE32-E72D297353CC}">
              <c16:uniqueId val="{00000007-015C-41AB-A94A-F1267F0D163A}"/>
            </c:ext>
          </c:extLst>
        </c:ser>
        <c:ser>
          <c:idx val="2"/>
          <c:order val="2"/>
          <c:tx>
            <c:strRef>
              <c:f>Sheet1!$A$4</c:f>
              <c:strCache>
                <c:ptCount val="1"/>
                <c:pt idx="0">
                  <c:v>Caregiver chooses</c:v>
                </c:pt>
              </c:strCache>
            </c:strRef>
          </c:tx>
          <c:spPr>
            <a:ln w="31750" cap="rnd">
              <a:solidFill>
                <a:schemeClr val="accent2"/>
              </a:solidFill>
              <a:round/>
            </a:ln>
            <a:effectLst/>
          </c:spPr>
          <c:marker>
            <c:symbol val="circle"/>
            <c:size val="5"/>
            <c:spPr>
              <a:solidFill>
                <a:schemeClr val="accent2"/>
              </a:solidFill>
              <a:ln w="9525" cap="rnd">
                <a:solidFill>
                  <a:schemeClr val="accent2"/>
                </a:solidFill>
              </a:ln>
              <a:effectLst/>
            </c:spPr>
          </c:marker>
          <c:dLbls>
            <c:dLbl>
              <c:idx val="0"/>
              <c:layout>
                <c:manualLayout>
                  <c:x val="-8.8041313925864992E-2"/>
                  <c:y val="4.70282840862899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15C-41AB-A94A-F1267F0D163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736868"/>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Sheet1!$B$4:$D$4</c:f>
              <c:numCache>
                <c:formatCode>0%\ \ \ \ \ \ \ \ </c:formatCode>
                <c:ptCount val="3"/>
                <c:pt idx="0">
                  <c:v>0.28892661067730002</c:v>
                </c:pt>
                <c:pt idx="1">
                  <c:v>3.7405355320229997E-2</c:v>
                </c:pt>
                <c:pt idx="2">
                  <c:v>5.0456336123789997E-2</c:v>
                </c:pt>
              </c:numCache>
            </c:numRef>
          </c:val>
          <c:smooth val="0"/>
          <c:extLst>
            <c:ext xmlns:c16="http://schemas.microsoft.com/office/drawing/2014/chart" uri="{C3380CC4-5D6E-409C-BE32-E72D297353CC}">
              <c16:uniqueId val="{00000008-015C-41AB-A94A-F1267F0D163A}"/>
            </c:ext>
          </c:extLst>
        </c:ser>
        <c:ser>
          <c:idx val="3"/>
          <c:order val="3"/>
          <c:tx>
            <c:strRef>
              <c:f>Sheet1!$A$5</c:f>
              <c:strCache>
                <c:ptCount val="1"/>
                <c:pt idx="0">
                  <c:v>Child chooses / no controls</c:v>
                </c:pt>
              </c:strCache>
            </c:strRef>
          </c:tx>
          <c:spPr>
            <a:ln w="31750" cap="rnd">
              <a:solidFill>
                <a:srgbClr val="FFC191"/>
              </a:solidFill>
              <a:round/>
            </a:ln>
            <a:effectLst/>
          </c:spPr>
          <c:marker>
            <c:symbol val="circle"/>
            <c:size val="5"/>
            <c:spPr>
              <a:solidFill>
                <a:srgbClr val="FFC191"/>
              </a:solidFill>
              <a:ln w="9525">
                <a:solidFill>
                  <a:srgbClr val="FFC19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C19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Sheet1!$B$5:$D$5</c:f>
              <c:numCache>
                <c:formatCode>0%</c:formatCode>
                <c:ptCount val="3"/>
                <c:pt idx="0">
                  <c:v>5.2567675859466E-2</c:v>
                </c:pt>
                <c:pt idx="1">
                  <c:v>0.13457754142889999</c:v>
                </c:pt>
                <c:pt idx="2">
                  <c:v>0.29783670531747997</c:v>
                </c:pt>
              </c:numCache>
            </c:numRef>
          </c:val>
          <c:smooth val="0"/>
          <c:extLst>
            <c:ext xmlns:c16="http://schemas.microsoft.com/office/drawing/2014/chart" uri="{C3380CC4-5D6E-409C-BE32-E72D297353CC}">
              <c16:uniqueId val="{00000009-015C-41AB-A94A-F1267F0D163A}"/>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ctr">
              <a:defRPr lang="en-NZ" sz="1600" b="1" i="0" u="none" strike="noStrike" kern="1200" baseline="0">
                <a:solidFill>
                  <a:srgbClr val="282626"/>
                </a:solidFill>
                <a:latin typeface="+mn-lt"/>
                <a:ea typeface="+mn-ea"/>
                <a:cs typeface="+mn-cs"/>
              </a:defRPr>
            </a:pPr>
            <a:endParaRPr lang="en-US"/>
          </a:p>
        </c:txPr>
        <c:crossAx val="378078640"/>
        <c:crosses val="autoZero"/>
        <c:auto val="1"/>
        <c:lblAlgn val="ctr"/>
        <c:lblOffset val="700"/>
        <c:noMultiLvlLbl val="0"/>
      </c:catAx>
      <c:valAx>
        <c:axId val="378078640"/>
        <c:scaling>
          <c:orientation val="minMax"/>
          <c:max val="1"/>
          <c:min val="0"/>
        </c:scaling>
        <c:delete val="1"/>
        <c:axPos val="l"/>
        <c:numFmt formatCode="0%\ \ \ \ \ \ \ \ " sourceLinked="1"/>
        <c:majorTickMark val="out"/>
        <c:minorTickMark val="none"/>
        <c:tickLblPos val="low"/>
        <c:crossAx val="378078080"/>
        <c:crosses val="autoZero"/>
        <c:crossBetween val="between"/>
        <c:majorUnit val="0.2"/>
      </c:valAx>
      <c:spPr>
        <a:solidFill>
          <a:schemeClr val="bg1"/>
        </a:solidFill>
        <a:ln>
          <a:noFill/>
        </a:ln>
        <a:effectLst/>
      </c:spPr>
    </c:plotArea>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5208213455826722"/>
          <c:y val="2.2267201642044876E-2"/>
          <c:w val="0.18951280965125133"/>
          <c:h val="0.86504125558250133"/>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3522-4B00-B3E9-D53D01BE498F}"/>
              </c:ext>
            </c:extLst>
          </c:dPt>
          <c:dPt>
            <c:idx val="1"/>
            <c:invertIfNegative val="0"/>
            <c:bubble3D val="0"/>
            <c:spPr>
              <a:solidFill>
                <a:srgbClr val="FF9847"/>
              </a:solidFill>
              <a:ln>
                <a:noFill/>
              </a:ln>
              <a:effectLst/>
            </c:spPr>
            <c:extLst>
              <c:ext xmlns:c16="http://schemas.microsoft.com/office/drawing/2014/chart" uri="{C3380CC4-5D6E-409C-BE32-E72D297353CC}">
                <c16:uniqueId val="{00000003-3522-4B00-B3E9-D53D01BE498F}"/>
              </c:ext>
            </c:extLst>
          </c:dPt>
          <c:dPt>
            <c:idx val="4"/>
            <c:invertIfNegative val="0"/>
            <c:bubble3D val="0"/>
            <c:spPr>
              <a:solidFill>
                <a:srgbClr val="FF9847"/>
              </a:solidFill>
              <a:ln>
                <a:noFill/>
              </a:ln>
              <a:effectLst/>
            </c:spPr>
            <c:extLst>
              <c:ext xmlns:c16="http://schemas.microsoft.com/office/drawing/2014/chart" uri="{C3380CC4-5D6E-409C-BE32-E72D297353CC}">
                <c16:uniqueId val="{00000005-D575-47AA-BCCC-94E77BC22458}"/>
              </c:ext>
            </c:extLst>
          </c:dPt>
          <c:dPt>
            <c:idx val="6"/>
            <c:invertIfNegative val="0"/>
            <c:bubble3D val="0"/>
            <c:spPr>
              <a:solidFill>
                <a:srgbClr val="FF9847"/>
              </a:solidFill>
              <a:ln>
                <a:noFill/>
              </a:ln>
              <a:effectLst/>
            </c:spPr>
            <c:extLst>
              <c:ext xmlns:c16="http://schemas.microsoft.com/office/drawing/2014/chart" uri="{C3380CC4-5D6E-409C-BE32-E72D297353CC}">
                <c16:uniqueId val="{00000007-D575-47AA-BCCC-94E77BC22458}"/>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9-3522-4B00-B3E9-D53D01BE498F}"/>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Sheet1!$A$2:$A$15</c:f>
              <c:strCache>
                <c:ptCount val="8"/>
                <c:pt idx="0">
                  <c:v>I use YouTube Kids</c:v>
                </c:pt>
                <c:pt idx="1">
                  <c:v>I watch with them to monitor what they’re viewing</c:v>
                </c:pt>
                <c:pt idx="2">
                  <c:v>I’ve set up a supervised YouTube account with content level settings</c:v>
                </c:pt>
                <c:pt idx="3">
                  <c:v>I use Restricted Mode</c:v>
                </c:pt>
                <c:pt idx="4">
                  <c:v>I’ve set up approved channels that they can watch on YouTube</c:v>
                </c:pt>
                <c:pt idx="5">
                  <c:v>I manually choose or approve all videos they watch</c:v>
                </c:pt>
                <c:pt idx="6">
                  <c:v>I use third party apps or tools to manage access</c:v>
                </c:pt>
                <c:pt idx="7">
                  <c:v>I don’t use any parental controls</c:v>
                </c:pt>
              </c:strCache>
            </c:strRef>
          </c:cat>
          <c:val>
            <c:numRef>
              <c:f>Sheet1!$B$2:$B$15</c:f>
              <c:numCache>
                <c:formatCode>0%\ \ \ \ \ \ \ \ </c:formatCode>
                <c:ptCount val="8"/>
                <c:pt idx="0">
                  <c:v>0.30261752614830001</c:v>
                </c:pt>
                <c:pt idx="1">
                  <c:v>0.2988033116378</c:v>
                </c:pt>
                <c:pt idx="2">
                  <c:v>0.1990370611699</c:v>
                </c:pt>
                <c:pt idx="3">
                  <c:v>0.18841427429810001</c:v>
                </c:pt>
                <c:pt idx="4">
                  <c:v>0.13585936603910001</c:v>
                </c:pt>
                <c:pt idx="5">
                  <c:v>0.1175091648083</c:v>
                </c:pt>
                <c:pt idx="6">
                  <c:v>9.7617886298039996E-2</c:v>
                </c:pt>
                <c:pt idx="7">
                  <c:v>0.220712774404</c:v>
                </c:pt>
              </c:numCache>
            </c:numRef>
          </c:val>
          <c:extLst>
            <c:ext xmlns:c16="http://schemas.microsoft.com/office/drawing/2014/chart" uri="{C3380CC4-5D6E-409C-BE32-E72D297353CC}">
              <c16:uniqueId val="{0000000A-3522-4B00-B3E9-D53D01BE498F}"/>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solidFill>
              <a:schemeClr val="tx2">
                <a:lumMod val="60000"/>
                <a:lumOff val="40000"/>
              </a:schemeClr>
            </a:solidFill>
            <a:round/>
          </a:ln>
          <a:effectLst/>
        </c:spPr>
        <c:txPr>
          <a:bodyPr rot="-60000000" spcFirstLastPara="1" vertOverflow="ellipsis" vert="horz" wrap="square" anchor="ctr" anchorCtr="1"/>
          <a:lstStyle/>
          <a:p>
            <a:pPr algn="r">
              <a:defRPr sz="100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ax val="0.45"/>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846117642517875"/>
          <c:y val="1.5941980548778451E-2"/>
          <c:w val="0.43951599409448822"/>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90C2-43B0-885D-AD1D30DDA373}"/>
              </c:ext>
            </c:extLst>
          </c:dPt>
          <c:dPt>
            <c:idx val="1"/>
            <c:invertIfNegative val="0"/>
            <c:bubble3D val="0"/>
            <c:spPr>
              <a:solidFill>
                <a:srgbClr val="FF9847"/>
              </a:solidFill>
              <a:ln>
                <a:noFill/>
              </a:ln>
              <a:effectLst/>
            </c:spPr>
            <c:extLst>
              <c:ext xmlns:c16="http://schemas.microsoft.com/office/drawing/2014/chart" uri="{C3380CC4-5D6E-409C-BE32-E72D297353CC}">
                <c16:uniqueId val="{00000003-90C2-43B0-885D-AD1D30DDA373}"/>
              </c:ext>
            </c:extLst>
          </c:dPt>
          <c:dPt>
            <c:idx val="2"/>
            <c:invertIfNegative val="0"/>
            <c:bubble3D val="0"/>
            <c:spPr>
              <a:solidFill>
                <a:srgbClr val="FF9847"/>
              </a:solidFill>
              <a:ln>
                <a:noFill/>
              </a:ln>
              <a:effectLst/>
            </c:spPr>
            <c:extLst>
              <c:ext xmlns:c16="http://schemas.microsoft.com/office/drawing/2014/chart" uri="{C3380CC4-5D6E-409C-BE32-E72D297353CC}">
                <c16:uniqueId val="{00000005-90C2-43B0-885D-AD1D30DDA373}"/>
              </c:ext>
            </c:extLst>
          </c:dPt>
          <c:dPt>
            <c:idx val="4"/>
            <c:invertIfNegative val="0"/>
            <c:bubble3D val="0"/>
            <c:spPr>
              <a:solidFill>
                <a:srgbClr val="FF9847"/>
              </a:solidFill>
              <a:ln>
                <a:noFill/>
              </a:ln>
              <a:effectLst/>
            </c:spPr>
            <c:extLst>
              <c:ext xmlns:c16="http://schemas.microsoft.com/office/drawing/2014/chart" uri="{C3380CC4-5D6E-409C-BE32-E72D297353CC}">
                <c16:uniqueId val="{00000007-90C2-43B0-885D-AD1D30DDA373}"/>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Sheet1!$A$2:$A$15</c:f>
              <c:strCache>
                <c:ptCount val="5"/>
                <c:pt idx="0">
                  <c:v>A smart TV or connected TV device (e.g. Chromecast, Apple TV)</c:v>
                </c:pt>
                <c:pt idx="1">
                  <c:v>A smartphone</c:v>
                </c:pt>
                <c:pt idx="2">
                  <c:v>A tablet (e.g. iPad, Android tablet)</c:v>
                </c:pt>
                <c:pt idx="3">
                  <c:v>A laptop or desktop computer</c:v>
                </c:pt>
                <c:pt idx="4">
                  <c:v>A gaming console (e.g. PlayStation, Xbox, Nintendo Switch)</c:v>
                </c:pt>
              </c:strCache>
            </c:strRef>
          </c:cat>
          <c:val>
            <c:numRef>
              <c:f>Sheet1!$B$2:$B$15</c:f>
              <c:numCache>
                <c:formatCode>0%\ \ \ \ \ \ \ \ </c:formatCode>
                <c:ptCount val="5"/>
                <c:pt idx="0">
                  <c:v>0.53662228791260003</c:v>
                </c:pt>
                <c:pt idx="1">
                  <c:v>0.38356400646580002</c:v>
                </c:pt>
                <c:pt idx="2">
                  <c:v>0.37565697169090001</c:v>
                </c:pt>
                <c:pt idx="3">
                  <c:v>0.22956358189920001</c:v>
                </c:pt>
                <c:pt idx="4">
                  <c:v>0.12392615620230001</c:v>
                </c:pt>
              </c:numCache>
            </c:numRef>
          </c:val>
          <c:extLst>
            <c:ext xmlns:c16="http://schemas.microsoft.com/office/drawing/2014/chart" uri="{C3380CC4-5D6E-409C-BE32-E72D297353CC}">
              <c16:uniqueId val="{00000012-90C2-43B0-885D-AD1D30DDA373}"/>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05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in val="0"/>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43951599409448822"/>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BC63-4280-905C-DC62EAD0BE69}"/>
              </c:ext>
            </c:extLst>
          </c:dPt>
          <c:dPt>
            <c:idx val="1"/>
            <c:invertIfNegative val="0"/>
            <c:bubble3D val="0"/>
            <c:spPr>
              <a:solidFill>
                <a:srgbClr val="FF9847"/>
              </a:solidFill>
              <a:ln>
                <a:noFill/>
              </a:ln>
              <a:effectLst/>
            </c:spPr>
            <c:extLst>
              <c:ext xmlns:c16="http://schemas.microsoft.com/office/drawing/2014/chart" uri="{C3380CC4-5D6E-409C-BE32-E72D297353CC}">
                <c16:uniqueId val="{00000003-BC63-4280-905C-DC62EAD0BE69}"/>
              </c:ext>
            </c:extLst>
          </c:dPt>
          <c:dPt>
            <c:idx val="2"/>
            <c:invertIfNegative val="0"/>
            <c:bubble3D val="0"/>
            <c:spPr>
              <a:solidFill>
                <a:srgbClr val="FF9847"/>
              </a:solidFill>
              <a:ln>
                <a:noFill/>
              </a:ln>
              <a:effectLst/>
            </c:spPr>
            <c:extLst>
              <c:ext xmlns:c16="http://schemas.microsoft.com/office/drawing/2014/chart" uri="{C3380CC4-5D6E-409C-BE32-E72D297353CC}">
                <c16:uniqueId val="{00000005-BC63-4280-905C-DC62EAD0BE69}"/>
              </c:ext>
            </c:extLst>
          </c:dPt>
          <c:dPt>
            <c:idx val="4"/>
            <c:invertIfNegative val="0"/>
            <c:bubble3D val="0"/>
            <c:spPr>
              <a:solidFill>
                <a:srgbClr val="FF9847"/>
              </a:solidFill>
              <a:ln>
                <a:noFill/>
              </a:ln>
              <a:effectLst/>
            </c:spPr>
            <c:extLst>
              <c:ext xmlns:c16="http://schemas.microsoft.com/office/drawing/2014/chart" uri="{C3380CC4-5D6E-409C-BE32-E72D297353CC}">
                <c16:uniqueId val="{00000007-BC63-4280-905C-DC62EAD0BE69}"/>
              </c:ext>
            </c:extLst>
          </c:dPt>
          <c:dPt>
            <c:idx val="7"/>
            <c:invertIfNegative val="0"/>
            <c:bubble3D val="0"/>
            <c:spPr>
              <a:solidFill>
                <a:srgbClr val="FF9847"/>
              </a:solidFill>
              <a:ln>
                <a:noFill/>
              </a:ln>
              <a:effectLst/>
            </c:spPr>
            <c:extLst>
              <c:ext xmlns:c16="http://schemas.microsoft.com/office/drawing/2014/chart" uri="{C3380CC4-5D6E-409C-BE32-E72D297353CC}">
                <c16:uniqueId val="{00000009-BC63-4280-905C-DC62EAD0BE69}"/>
              </c:ext>
            </c:extLst>
          </c:dPt>
          <c:dPt>
            <c:idx val="8"/>
            <c:invertIfNegative val="0"/>
            <c:bubble3D val="0"/>
            <c:spPr>
              <a:solidFill>
                <a:srgbClr val="FF9847"/>
              </a:solidFill>
              <a:ln>
                <a:noFill/>
              </a:ln>
              <a:effectLst/>
            </c:spPr>
            <c:extLst>
              <c:ext xmlns:c16="http://schemas.microsoft.com/office/drawing/2014/chart" uri="{C3380CC4-5D6E-409C-BE32-E72D297353CC}">
                <c16:uniqueId val="{0000000B-BC63-4280-905C-DC62EAD0BE69}"/>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Sheet1!$A$2:$A$15</c:f>
              <c:strCache>
                <c:ptCount val="11"/>
                <c:pt idx="0">
                  <c:v>I go to channels I already know</c:v>
                </c:pt>
                <c:pt idx="1">
                  <c:v>I scroll through videos that show up when I’m on YouTube</c:v>
                </c:pt>
                <c:pt idx="2">
                  <c:v>I search for shows, channels or things I like</c:v>
                </c:pt>
                <c:pt idx="3">
                  <c:v>I watch videos from people I follow (like influencers and content creators)</c:v>
                </c:pt>
                <c:pt idx="4">
                  <c:v>I watch videos that YouTube shows me because it thinks I’ll like them</c:v>
                </c:pt>
                <c:pt idx="5">
                  <c:v>I click on pictures (thumbnails) that look interesting</c:v>
                </c:pt>
                <c:pt idx="6">
                  <c:v>I look for videos that are grouped by themes or topics (like animals, sports, or funny videos)</c:v>
                </c:pt>
                <c:pt idx="7">
                  <c:v>I watch videos my friends or family show me or talk about</c:v>
                </c:pt>
                <c:pt idx="8">
                  <c:v>I watch videos about things I’m learning at school</c:v>
                </c:pt>
                <c:pt idx="9">
                  <c:v>I go to pages that have all the episodes of a show in one place</c:v>
                </c:pt>
                <c:pt idx="10">
                  <c:v>I have a list of channels I’m allowed to watch</c:v>
                </c:pt>
              </c:strCache>
            </c:strRef>
          </c:cat>
          <c:val>
            <c:numRef>
              <c:f>Sheet1!$B$2:$B$15</c:f>
              <c:numCache>
                <c:formatCode>0%\ \ \ \ \ \ \ \ </c:formatCode>
                <c:ptCount val="11"/>
                <c:pt idx="0">
                  <c:v>0.47397038736390001</c:v>
                </c:pt>
                <c:pt idx="1">
                  <c:v>0.46399670568520002</c:v>
                </c:pt>
                <c:pt idx="2">
                  <c:v>0.43769821006269999</c:v>
                </c:pt>
                <c:pt idx="3">
                  <c:v>0.39905165505939999</c:v>
                </c:pt>
                <c:pt idx="4">
                  <c:v>0.36844124467639999</c:v>
                </c:pt>
                <c:pt idx="5">
                  <c:v>0.34189683561459999</c:v>
                </c:pt>
                <c:pt idx="6">
                  <c:v>0.30395198380569999</c:v>
                </c:pt>
                <c:pt idx="7">
                  <c:v>0.296588729755</c:v>
                </c:pt>
                <c:pt idx="8">
                  <c:v>0.18832815595739999</c:v>
                </c:pt>
                <c:pt idx="9">
                  <c:v>0.14727027093520001</c:v>
                </c:pt>
                <c:pt idx="10">
                  <c:v>0.1113694055974</c:v>
                </c:pt>
              </c:numCache>
            </c:numRef>
          </c:val>
          <c:extLst>
            <c:ext xmlns:c16="http://schemas.microsoft.com/office/drawing/2014/chart" uri="{C3380CC4-5D6E-409C-BE32-E72D297353CC}">
              <c16:uniqueId val="{0000000C-BC63-4280-905C-DC62EAD0BE69}"/>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05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in val="0"/>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6648919350841E-2"/>
          <c:y val="4.3549126967860313E-2"/>
          <c:w val="0.91060091748094008"/>
          <c:h val="0.77729714714424103"/>
        </c:manualLayout>
      </c:layout>
      <c:lineChart>
        <c:grouping val="standard"/>
        <c:varyColors val="0"/>
        <c:ser>
          <c:idx val="0"/>
          <c:order val="0"/>
          <c:tx>
            <c:strRef>
              <c:f>Sheet1!$A$2</c:f>
              <c:strCache>
                <c:ptCount val="1"/>
                <c:pt idx="0">
                  <c:v>NZ and or te reo Māori content</c:v>
                </c:pt>
              </c:strCache>
            </c:strRef>
          </c:tx>
          <c:spPr>
            <a:ln w="31750" cap="rnd">
              <a:solidFill>
                <a:srgbClr val="FF9847"/>
              </a:solidFill>
              <a:round/>
            </a:ln>
            <a:effectLst/>
          </c:spPr>
          <c:marker>
            <c:symbol val="diamond"/>
            <c:size val="5"/>
            <c:spPr>
              <a:solidFill>
                <a:srgbClr val="FF9847"/>
              </a:solidFill>
              <a:ln w="9525">
                <a:solidFill>
                  <a:srgbClr val="FF9847"/>
                </a:solidFill>
              </a:ln>
              <a:effectLst/>
            </c:spPr>
          </c:marker>
          <c:dLbls>
            <c:dLbl>
              <c:idx val="2"/>
              <c:layout>
                <c:manualLayout>
                  <c:x val="0"/>
                  <c:y val="-3.47001251162647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0B9-43D7-9E9C-6FFA8AB5A50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736868"/>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4 to 8 years</c:v>
                </c:pt>
                <c:pt idx="1">
                  <c:v>9 to 11 years</c:v>
                </c:pt>
                <c:pt idx="2">
                  <c:v>12 to 14 years</c:v>
                </c:pt>
              </c:strCache>
            </c:strRef>
          </c:cat>
          <c:val>
            <c:numRef>
              <c:f>Sheet1!$B$2:$D$2</c:f>
              <c:numCache>
                <c:formatCode>0%</c:formatCode>
                <c:ptCount val="3"/>
                <c:pt idx="0">
                  <c:v>0.54</c:v>
                </c:pt>
                <c:pt idx="1">
                  <c:v>0.48</c:v>
                </c:pt>
                <c:pt idx="2">
                  <c:v>0.46</c:v>
                </c:pt>
              </c:numCache>
            </c:numRef>
          </c:val>
          <c:smooth val="0"/>
          <c:extLst>
            <c:ext xmlns:c16="http://schemas.microsoft.com/office/drawing/2014/chart" uri="{C3380CC4-5D6E-409C-BE32-E72D297353CC}">
              <c16:uniqueId val="{00000001-D0B9-43D7-9E9C-6FFA8AB5A50B}"/>
            </c:ext>
          </c:extLst>
        </c:ser>
        <c:ser>
          <c:idx val="1"/>
          <c:order val="1"/>
          <c:tx>
            <c:strRef>
              <c:f>Sheet1!$A$3</c:f>
              <c:strCache>
                <c:ptCount val="1"/>
                <c:pt idx="0">
                  <c:v>Surf the internet</c:v>
                </c:pt>
              </c:strCache>
            </c:strRef>
          </c:tx>
          <c:spPr>
            <a:ln w="28575" cap="rnd">
              <a:solidFill>
                <a:schemeClr val="accent2"/>
              </a:solidFill>
              <a:round/>
            </a:ln>
            <a:effectLst/>
          </c:spPr>
          <c:marker>
            <c:symbol val="circle"/>
            <c:size val="5"/>
            <c:spPr>
              <a:solidFill>
                <a:srgbClr val="282626"/>
              </a:solidFill>
              <a:ln w="9525">
                <a:solidFill>
                  <a:srgbClr val="282626"/>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282626"/>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4 to 8 years</c:v>
                </c:pt>
                <c:pt idx="1">
                  <c:v>9 to 11 years</c:v>
                </c:pt>
                <c:pt idx="2">
                  <c:v>12 to 14 years</c:v>
                </c:pt>
              </c:strCache>
            </c:strRef>
          </c:cat>
          <c:val>
            <c:numRef>
              <c:f>Sheet1!$B$3:$D$3</c:f>
            </c:numRef>
          </c:val>
          <c:smooth val="0"/>
          <c:extLst>
            <c:ext xmlns:c16="http://schemas.microsoft.com/office/drawing/2014/chart" uri="{C3380CC4-5D6E-409C-BE32-E72D297353CC}">
              <c16:uniqueId val="{00000002-D0B9-43D7-9E9C-6FFA8AB5A50B}"/>
            </c:ext>
          </c:extLst>
        </c:ser>
        <c:ser>
          <c:idx val="2"/>
          <c:order val="2"/>
          <c:tx>
            <c:strRef>
              <c:f>Sheet1!$A$4</c:f>
              <c:strCache>
                <c:ptCount val="1"/>
              </c:strCache>
            </c:strRef>
          </c:tx>
          <c:spPr>
            <a:ln w="28575" cap="rnd">
              <a:solidFill>
                <a:schemeClr val="accent3"/>
              </a:solidFill>
              <a:round/>
            </a:ln>
            <a:effectLst/>
          </c:spPr>
          <c:marker>
            <c:symbol val="square"/>
            <c:size val="5"/>
            <c:spPr>
              <a:solidFill>
                <a:srgbClr val="8E44A2"/>
              </a:solidFill>
              <a:ln w="9525">
                <a:solidFill>
                  <a:srgbClr val="8E44A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8E44A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4 to 8 years</c:v>
                </c:pt>
                <c:pt idx="1">
                  <c:v>9 to 11 years</c:v>
                </c:pt>
                <c:pt idx="2">
                  <c:v>12 to 14 years</c:v>
                </c:pt>
              </c:strCache>
            </c:strRef>
          </c:cat>
          <c:val>
            <c:numRef>
              <c:f>Sheet1!$B$4:$D$4</c:f>
            </c:numRef>
          </c:val>
          <c:smooth val="0"/>
          <c:extLst>
            <c:ext xmlns:c16="http://schemas.microsoft.com/office/drawing/2014/chart" uri="{C3380CC4-5D6E-409C-BE32-E72D297353CC}">
              <c16:uniqueId val="{00000005-D0B9-43D7-9E9C-6FFA8AB5A50B}"/>
            </c:ext>
          </c:extLst>
        </c:ser>
        <c:dLbls>
          <c:dLblPos val="t"/>
          <c:showLegendKey val="0"/>
          <c:showVal val="1"/>
          <c:showCatName val="0"/>
          <c:showSerName val="0"/>
          <c:showPercent val="0"/>
          <c:showBubbleSize val="0"/>
        </c:dLbls>
        <c:marker val="1"/>
        <c:smooth val="0"/>
        <c:axId val="378078080"/>
        <c:axId val="378078640"/>
      </c:lineChart>
      <c:catAx>
        <c:axId val="37807808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ctr">
              <a:defRPr lang="en-NZ" sz="1600" b="1" i="0" u="none" strike="noStrike" kern="1200" baseline="0">
                <a:solidFill>
                  <a:srgbClr val="282626"/>
                </a:solidFill>
                <a:latin typeface="+mn-lt"/>
                <a:ea typeface="+mn-ea"/>
                <a:cs typeface="+mn-cs"/>
              </a:defRPr>
            </a:pPr>
            <a:endParaRPr lang="en-US"/>
          </a:p>
        </c:txPr>
        <c:crossAx val="378078640"/>
        <c:crosses val="autoZero"/>
        <c:auto val="1"/>
        <c:lblAlgn val="ctr"/>
        <c:lblOffset val="100"/>
        <c:noMultiLvlLbl val="0"/>
      </c:catAx>
      <c:valAx>
        <c:axId val="378078640"/>
        <c:scaling>
          <c:orientation val="minMax"/>
          <c:max val="1"/>
          <c:min val="0"/>
        </c:scaling>
        <c:delete val="1"/>
        <c:axPos val="l"/>
        <c:numFmt formatCode="0%" sourceLinked="1"/>
        <c:majorTickMark val="none"/>
        <c:minorTickMark val="none"/>
        <c:tickLblPos val="nextTo"/>
        <c:crossAx val="378078080"/>
        <c:crosses val="autoZero"/>
        <c:crossBetween val="between"/>
        <c:majorUnit val="0.2"/>
      </c:valAx>
      <c:spPr>
        <a:solidFill>
          <a:schemeClr val="bg1"/>
        </a:solidFill>
        <a:ln>
          <a:noFill/>
        </a:ln>
        <a:effectLst/>
      </c:spPr>
    </c:plotArea>
    <c:plotVisOnly val="1"/>
    <c:dispBlanksAs val="gap"/>
    <c:showDLblsOverMax val="0"/>
  </c:chart>
  <c:spPr>
    <a:noFill/>
    <a:ln>
      <a:noFill/>
    </a:ln>
    <a:effectLst/>
  </c:spPr>
  <c:txPr>
    <a:bodyPr/>
    <a:lstStyle/>
    <a:p>
      <a:pPr>
        <a:defRPr sz="1200">
          <a:latin typeface="Calibri Light" panose="020F0302020204030204" pitchFamily="34" charset="0"/>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4"/>
          <c:order val="0"/>
          <c:tx>
            <c:strRef>
              <c:f>Sheet1!$F$1</c:f>
              <c:strCache>
                <c:ptCount val="1"/>
                <c:pt idx="0">
                  <c:v>Not sure</c:v>
                </c:pt>
              </c:strCache>
            </c:strRef>
          </c:tx>
          <c:spPr>
            <a:solidFill>
              <a:schemeClr val="accent5"/>
            </a:solidFill>
            <a:ln>
              <a:noFill/>
            </a:ln>
            <a:effectLst/>
          </c:spPr>
          <c:invertIfNegative val="0"/>
          <c:dLbls>
            <c:dLbl>
              <c:idx val="0"/>
              <c:layout>
                <c:manualLayout>
                  <c:x val="1.6606097994545006E-3"/>
                  <c:y val="0"/>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F30-4850-AAF4-5719ED3C507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0%</c:formatCode>
                <c:ptCount val="1"/>
                <c:pt idx="0">
                  <c:v>0.02</c:v>
                </c:pt>
              </c:numCache>
            </c:numRef>
          </c:val>
          <c:extLst>
            <c:ext xmlns:c16="http://schemas.microsoft.com/office/drawing/2014/chart" uri="{C3380CC4-5D6E-409C-BE32-E72D297353CC}">
              <c16:uniqueId val="{00000001-4F30-4850-AAF4-5719ED3C5070}"/>
            </c:ext>
          </c:extLst>
        </c:ser>
        <c:ser>
          <c:idx val="3"/>
          <c:order val="1"/>
          <c:tx>
            <c:strRef>
              <c:f>Sheet1!$E$1</c:f>
              <c:strCache>
                <c:ptCount val="1"/>
                <c:pt idx="0">
                  <c:v>Never</c:v>
                </c:pt>
              </c:strCache>
            </c:strRef>
          </c:tx>
          <c:spPr>
            <a:solidFill>
              <a:schemeClr val="accent6"/>
            </a:solidFill>
            <a:ln>
              <a:noFill/>
            </a:ln>
            <a:effectLst/>
          </c:spPr>
          <c:invertIfNegative val="0"/>
          <c:dLbls>
            <c:dLbl>
              <c:idx val="0"/>
              <c:layout>
                <c:manualLayout>
                  <c:x val="0.22259136212624583"/>
                  <c:y val="-1.1504689300117015E-3"/>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F30-4850-AAF4-5719ED3C507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0.01</c:v>
                </c:pt>
              </c:numCache>
            </c:numRef>
          </c:val>
          <c:extLst>
            <c:ext xmlns:c16="http://schemas.microsoft.com/office/drawing/2014/chart" uri="{C3380CC4-5D6E-409C-BE32-E72D297353CC}">
              <c16:uniqueId val="{00000003-4F30-4850-AAF4-5719ED3C5070}"/>
            </c:ext>
          </c:extLst>
        </c:ser>
        <c:ser>
          <c:idx val="2"/>
          <c:order val="2"/>
          <c:tx>
            <c:strRef>
              <c:f>Sheet1!$D$1</c:f>
              <c:strCache>
                <c:ptCount val="1"/>
                <c:pt idx="0">
                  <c:v>Rarely</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0.2</c:v>
                </c:pt>
              </c:numCache>
            </c:numRef>
          </c:val>
          <c:extLst>
            <c:ext xmlns:c16="http://schemas.microsoft.com/office/drawing/2014/chart" uri="{C3380CC4-5D6E-409C-BE32-E72D297353CC}">
              <c16:uniqueId val="{00000004-4F30-4850-AAF4-5719ED3C5070}"/>
            </c:ext>
          </c:extLst>
        </c:ser>
        <c:ser>
          <c:idx val="1"/>
          <c:order val="3"/>
          <c:tx>
            <c:strRef>
              <c:f>Sheet1!$C$1</c:f>
              <c:strCache>
                <c:ptCount val="1"/>
                <c:pt idx="0">
                  <c:v>Occasionaly</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0.38</c:v>
                </c:pt>
              </c:numCache>
            </c:numRef>
          </c:val>
          <c:extLst>
            <c:ext xmlns:c16="http://schemas.microsoft.com/office/drawing/2014/chart" uri="{C3380CC4-5D6E-409C-BE32-E72D297353CC}">
              <c16:uniqueId val="{00000005-4F30-4850-AAF4-5719ED3C5070}"/>
            </c:ext>
          </c:extLst>
        </c:ser>
        <c:ser>
          <c:idx val="0"/>
          <c:order val="4"/>
          <c:tx>
            <c:strRef>
              <c:f>Sheet1!$B$1</c:f>
              <c:strCache>
                <c:ptCount val="1"/>
                <c:pt idx="0">
                  <c:v>Regularly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0.38</c:v>
                </c:pt>
              </c:numCache>
            </c:numRef>
          </c:val>
          <c:extLst>
            <c:ext xmlns:c16="http://schemas.microsoft.com/office/drawing/2014/chart" uri="{C3380CC4-5D6E-409C-BE32-E72D297353CC}">
              <c16:uniqueId val="{00000006-4F30-4850-AAF4-5719ED3C5070}"/>
            </c:ext>
          </c:extLst>
        </c:ser>
        <c:dLbls>
          <c:dLblPos val="ctr"/>
          <c:showLegendKey val="0"/>
          <c:showVal val="1"/>
          <c:showCatName val="0"/>
          <c:showSerName val="0"/>
          <c:showPercent val="0"/>
          <c:showBubbleSize val="0"/>
        </c:dLbls>
        <c:gapWidth val="150"/>
        <c:overlap val="100"/>
        <c:axId val="1927713343"/>
        <c:axId val="1927733503"/>
      </c:barChart>
      <c:catAx>
        <c:axId val="192771334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7733503"/>
        <c:crosses val="autoZero"/>
        <c:auto val="1"/>
        <c:lblAlgn val="ctr"/>
        <c:lblOffset val="100"/>
        <c:noMultiLvlLbl val="0"/>
      </c:catAx>
      <c:valAx>
        <c:axId val="1927733503"/>
        <c:scaling>
          <c:orientation val="minMax"/>
        </c:scaling>
        <c:delete val="1"/>
        <c:axPos val="l"/>
        <c:numFmt formatCode="0%" sourceLinked="1"/>
        <c:majorTickMark val="none"/>
        <c:minorTickMark val="none"/>
        <c:tickLblPos val="nextTo"/>
        <c:crossAx val="19277133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4"/>
          <c:order val="0"/>
          <c:tx>
            <c:strRef>
              <c:f>Sheet1!$F$1</c:f>
              <c:strCache>
                <c:ptCount val="1"/>
                <c:pt idx="0">
                  <c:v>Not sure</c:v>
                </c:pt>
              </c:strCache>
            </c:strRef>
          </c:tx>
          <c:spPr>
            <a:solidFill>
              <a:schemeClr val="accent5"/>
            </a:solidFill>
            <a:ln>
              <a:noFill/>
            </a:ln>
            <a:effectLst/>
          </c:spPr>
          <c:invertIfNegative val="0"/>
          <c:dLbls>
            <c:dLbl>
              <c:idx val="0"/>
              <c:layout>
                <c:manualLayout>
                  <c:x val="1.6606097994545006E-3"/>
                  <c:y val="0"/>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184-44B3-94E9-E65459E1189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0%</c:formatCode>
                <c:ptCount val="1"/>
                <c:pt idx="0">
                  <c:v>0.06</c:v>
                </c:pt>
              </c:numCache>
            </c:numRef>
          </c:val>
          <c:extLst>
            <c:ext xmlns:c16="http://schemas.microsoft.com/office/drawing/2014/chart" uri="{C3380CC4-5D6E-409C-BE32-E72D297353CC}">
              <c16:uniqueId val="{00000001-8184-44B3-94E9-E65459E1189B}"/>
            </c:ext>
          </c:extLst>
        </c:ser>
        <c:ser>
          <c:idx val="3"/>
          <c:order val="1"/>
          <c:tx>
            <c:strRef>
              <c:f>Sheet1!$E$1</c:f>
              <c:strCache>
                <c:ptCount val="1"/>
                <c:pt idx="0">
                  <c:v>Never</c:v>
                </c:pt>
              </c:strCache>
            </c:strRef>
          </c:tx>
          <c:spPr>
            <a:solidFill>
              <a:schemeClr val="accent6"/>
            </a:solidFill>
            <a:ln>
              <a:noFill/>
            </a:ln>
            <a:effectLst/>
          </c:spPr>
          <c:invertIfNegative val="0"/>
          <c:dLbls>
            <c:dLbl>
              <c:idx val="0"/>
              <c:layout>
                <c:manualLayout>
                  <c:x val="0.22259136212624583"/>
                  <c:y val="-1.1504689300117015E-3"/>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184-44B3-94E9-E65459E1189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0.02</c:v>
                </c:pt>
              </c:numCache>
            </c:numRef>
          </c:val>
          <c:extLst>
            <c:ext xmlns:c16="http://schemas.microsoft.com/office/drawing/2014/chart" uri="{C3380CC4-5D6E-409C-BE32-E72D297353CC}">
              <c16:uniqueId val="{00000003-8184-44B3-94E9-E65459E1189B}"/>
            </c:ext>
          </c:extLst>
        </c:ser>
        <c:ser>
          <c:idx val="2"/>
          <c:order val="2"/>
          <c:tx>
            <c:strRef>
              <c:f>Sheet1!$D$1</c:f>
              <c:strCache>
                <c:ptCount val="1"/>
                <c:pt idx="0">
                  <c:v>Rarely</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0.1</c:v>
                </c:pt>
              </c:numCache>
            </c:numRef>
          </c:val>
          <c:extLst>
            <c:ext xmlns:c16="http://schemas.microsoft.com/office/drawing/2014/chart" uri="{C3380CC4-5D6E-409C-BE32-E72D297353CC}">
              <c16:uniqueId val="{00000004-8184-44B3-94E9-E65459E1189B}"/>
            </c:ext>
          </c:extLst>
        </c:ser>
        <c:ser>
          <c:idx val="1"/>
          <c:order val="3"/>
          <c:tx>
            <c:strRef>
              <c:f>Sheet1!$C$1</c:f>
              <c:strCache>
                <c:ptCount val="1"/>
                <c:pt idx="0">
                  <c:v>Occasionaly</c:v>
                </c:pt>
              </c:strCache>
            </c:strRef>
          </c:tx>
          <c:spPr>
            <a:solidFill>
              <a:srgbClr val="FF9847"/>
            </a:solidFill>
            <a:ln>
              <a:noFill/>
            </a:ln>
            <a:effectLst/>
          </c:spPr>
          <c:invertIfNegative val="0"/>
          <c:dPt>
            <c:idx val="0"/>
            <c:invertIfNegative val="0"/>
            <c:bubble3D val="0"/>
            <c:spPr>
              <a:solidFill>
                <a:schemeClr val="accent1">
                  <a:lumMod val="40000"/>
                  <a:lumOff val="60000"/>
                </a:schemeClr>
              </a:solidFill>
              <a:ln>
                <a:noFill/>
              </a:ln>
              <a:effectLst/>
            </c:spPr>
            <c:extLst>
              <c:ext xmlns:c16="http://schemas.microsoft.com/office/drawing/2014/chart" uri="{C3380CC4-5D6E-409C-BE32-E72D297353CC}">
                <c16:uniqueId val="{00000000-C3B7-4C75-8E8B-FD488819C86B}"/>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0.38</c:v>
                </c:pt>
              </c:numCache>
            </c:numRef>
          </c:val>
          <c:extLst>
            <c:ext xmlns:c16="http://schemas.microsoft.com/office/drawing/2014/chart" uri="{C3380CC4-5D6E-409C-BE32-E72D297353CC}">
              <c16:uniqueId val="{00000005-8184-44B3-94E9-E65459E1189B}"/>
            </c:ext>
          </c:extLst>
        </c:ser>
        <c:ser>
          <c:idx val="0"/>
          <c:order val="4"/>
          <c:tx>
            <c:strRef>
              <c:f>Sheet1!$B$1</c:f>
              <c:strCache>
                <c:ptCount val="1"/>
                <c:pt idx="0">
                  <c:v>Regularly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0.44</c:v>
                </c:pt>
              </c:numCache>
            </c:numRef>
          </c:val>
          <c:extLst>
            <c:ext xmlns:c16="http://schemas.microsoft.com/office/drawing/2014/chart" uri="{C3380CC4-5D6E-409C-BE32-E72D297353CC}">
              <c16:uniqueId val="{00000006-8184-44B3-94E9-E65459E1189B}"/>
            </c:ext>
          </c:extLst>
        </c:ser>
        <c:dLbls>
          <c:dLblPos val="ctr"/>
          <c:showLegendKey val="0"/>
          <c:showVal val="1"/>
          <c:showCatName val="0"/>
          <c:showSerName val="0"/>
          <c:showPercent val="0"/>
          <c:showBubbleSize val="0"/>
        </c:dLbls>
        <c:gapWidth val="150"/>
        <c:overlap val="100"/>
        <c:axId val="1927713343"/>
        <c:axId val="1927733503"/>
      </c:barChart>
      <c:catAx>
        <c:axId val="192771334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7733503"/>
        <c:crosses val="autoZero"/>
        <c:auto val="1"/>
        <c:lblAlgn val="ctr"/>
        <c:lblOffset val="100"/>
        <c:noMultiLvlLbl val="0"/>
      </c:catAx>
      <c:valAx>
        <c:axId val="1927733503"/>
        <c:scaling>
          <c:orientation val="minMax"/>
        </c:scaling>
        <c:delete val="1"/>
        <c:axPos val="l"/>
        <c:numFmt formatCode="0%" sourceLinked="1"/>
        <c:majorTickMark val="none"/>
        <c:minorTickMark val="none"/>
        <c:tickLblPos val="nextTo"/>
        <c:crossAx val="19277133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973154124786772E-2"/>
          <c:y val="3.70414494043192E-2"/>
          <c:w val="0.95884080518161041"/>
          <c:h val="0.88742248723348838"/>
        </c:manualLayout>
      </c:layout>
      <c:bubbleChart>
        <c:varyColors val="0"/>
        <c:ser>
          <c:idx val="0"/>
          <c:order val="0"/>
          <c:tx>
            <c:strRef>
              <c:f>Sheet1!$B$1</c:f>
              <c:strCache>
                <c:ptCount val="1"/>
                <c:pt idx="0">
                  <c:v>Y-Values</c:v>
                </c:pt>
              </c:strCache>
            </c:strRef>
          </c:tx>
          <c:spPr>
            <a:solidFill>
              <a:schemeClr val="accent1">
                <a:alpha val="75000"/>
              </a:schemeClr>
            </a:solidFill>
            <a:ln>
              <a:noFill/>
            </a:ln>
            <a:effectLst/>
          </c:spPr>
          <c:invertIfNegative val="0"/>
          <c:dLbls>
            <c:dLbl>
              <c:idx val="0"/>
              <c:layout>
                <c:manualLayout>
                  <c:x val="-7.1767661301135849E-2"/>
                  <c:y val="4.3099106181519417E-4"/>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1-516A-4B96-81B4-9A95B7EF006A}"/>
                </c:ext>
              </c:extLst>
            </c:dLbl>
            <c:dLbl>
              <c:idx val="1"/>
              <c:layout>
                <c:manualLayout>
                  <c:x val="-7.1330889053371135E-2"/>
                  <c:y val="-6.7329733290346402E-4"/>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0-516A-4B96-81B4-9A95B7EF006A}"/>
                </c:ext>
              </c:extLst>
            </c:dLbl>
            <c:dLbl>
              <c:idx val="2"/>
              <c:layout>
                <c:manualLayout>
                  <c:x val="-7.04439450029022E-2"/>
                  <c:y val="-6.6409866890897073E-5"/>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2-516A-4B96-81B4-9A95B7EF006A}"/>
                </c:ext>
              </c:extLst>
            </c:dLbl>
            <c:dLbl>
              <c:idx val="3"/>
              <c:layout>
                <c:manualLayout>
                  <c:x val="-6.8612731653679898E-2"/>
                  <c:y val="-1.8469122440724669E-3"/>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3-516A-4B96-81B4-9A95B7EF006A}"/>
                </c:ext>
              </c:extLst>
            </c:dLbl>
            <c:dLbl>
              <c:idx val="4"/>
              <c:layout>
                <c:manualLayout>
                  <c:x val="-6.8612731653679898E-2"/>
                  <c:y val="-1.8469122440724669E-3"/>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4-516A-4B96-81B4-9A95B7EF006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b"/>
            <c:showLegendKey val="0"/>
            <c:showVal val="0"/>
            <c:showCatName val="0"/>
            <c:showSerName val="0"/>
            <c:showPercent val="0"/>
            <c:showBubbleSize val="1"/>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Sheet1!$A$2:$A$6</c:f>
              <c:numCache>
                <c:formatCode>General</c:formatCode>
                <c:ptCount val="5"/>
                <c:pt idx="0">
                  <c:v>0.5</c:v>
                </c:pt>
                <c:pt idx="1">
                  <c:v>2</c:v>
                </c:pt>
                <c:pt idx="2">
                  <c:v>3.5</c:v>
                </c:pt>
                <c:pt idx="3">
                  <c:v>5</c:v>
                </c:pt>
                <c:pt idx="4">
                  <c:v>6.5</c:v>
                </c:pt>
              </c:numCache>
            </c:numRef>
          </c:xVal>
          <c:yVal>
            <c:numRef>
              <c:f>Sheet1!$B$2:$B$6</c:f>
              <c:numCache>
                <c:formatCode>General</c:formatCode>
                <c:ptCount val="5"/>
                <c:pt idx="0">
                  <c:v>0.5</c:v>
                </c:pt>
                <c:pt idx="1">
                  <c:v>0.5</c:v>
                </c:pt>
                <c:pt idx="2">
                  <c:v>0.5</c:v>
                </c:pt>
                <c:pt idx="3">
                  <c:v>0.5</c:v>
                </c:pt>
                <c:pt idx="4">
                  <c:v>0.5</c:v>
                </c:pt>
              </c:numCache>
            </c:numRef>
          </c:yVal>
          <c:bubbleSize>
            <c:numRef>
              <c:f>Sheet1!$C$2:$C$6</c:f>
              <c:numCache>
                <c:formatCode>0%</c:formatCode>
                <c:ptCount val="5"/>
                <c:pt idx="0">
                  <c:v>0.51</c:v>
                </c:pt>
                <c:pt idx="1">
                  <c:v>0.5</c:v>
                </c:pt>
                <c:pt idx="2">
                  <c:v>0.48</c:v>
                </c:pt>
                <c:pt idx="3">
                  <c:v>0.44</c:v>
                </c:pt>
                <c:pt idx="4">
                  <c:v>0.44</c:v>
                </c:pt>
              </c:numCache>
            </c:numRef>
          </c:bubbleSize>
          <c:bubble3D val="0"/>
          <c:extLst>
            <c:ext xmlns:c16="http://schemas.microsoft.com/office/drawing/2014/chart" uri="{C3380CC4-5D6E-409C-BE32-E72D297353CC}">
              <c16:uniqueId val="{00000000-6ED4-49E8-AB04-F2841BDB078C}"/>
            </c:ext>
          </c:extLst>
        </c:ser>
        <c:dLbls>
          <c:showLegendKey val="0"/>
          <c:showVal val="0"/>
          <c:showCatName val="0"/>
          <c:showSerName val="0"/>
          <c:showPercent val="0"/>
          <c:showBubbleSize val="0"/>
        </c:dLbls>
        <c:bubbleScale val="100"/>
        <c:showNegBubbles val="0"/>
        <c:axId val="775115839"/>
        <c:axId val="775099519"/>
      </c:bubbleChart>
      <c:valAx>
        <c:axId val="775115839"/>
        <c:scaling>
          <c:orientation val="minMax"/>
        </c:scaling>
        <c:delete val="1"/>
        <c:axPos val="b"/>
        <c:numFmt formatCode="General" sourceLinked="1"/>
        <c:majorTickMark val="out"/>
        <c:minorTickMark val="none"/>
        <c:tickLblPos val="nextTo"/>
        <c:crossAx val="775099519"/>
        <c:crosses val="autoZero"/>
        <c:crossBetween val="midCat"/>
      </c:valAx>
      <c:valAx>
        <c:axId val="775099519"/>
        <c:scaling>
          <c:orientation val="minMax"/>
          <c:max val="1"/>
        </c:scaling>
        <c:delete val="1"/>
        <c:axPos val="l"/>
        <c:numFmt formatCode="General" sourceLinked="1"/>
        <c:majorTickMark val="out"/>
        <c:minorTickMark val="none"/>
        <c:tickLblPos val="nextTo"/>
        <c:crossAx val="77511583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227097620861909E-2"/>
          <c:y val="2.8493422618707076E-2"/>
          <c:w val="0.95884080518161041"/>
          <c:h val="0.88742248723348838"/>
        </c:manualLayout>
      </c:layout>
      <c:bubbleChart>
        <c:varyColors val="0"/>
        <c:ser>
          <c:idx val="0"/>
          <c:order val="0"/>
          <c:tx>
            <c:strRef>
              <c:f>Sheet1!$B$1</c:f>
              <c:strCache>
                <c:ptCount val="1"/>
                <c:pt idx="0">
                  <c:v>Y-Values</c:v>
                </c:pt>
              </c:strCache>
            </c:strRef>
          </c:tx>
          <c:spPr>
            <a:solidFill>
              <a:schemeClr val="accent1">
                <a:alpha val="75000"/>
              </a:schemeClr>
            </a:solidFill>
            <a:ln>
              <a:noFill/>
            </a:ln>
            <a:effectLst/>
          </c:spPr>
          <c:invertIfNegative val="0"/>
          <c:dLbls>
            <c:dLbl>
              <c:idx val="0"/>
              <c:layout>
                <c:manualLayout>
                  <c:x val="-9.2200301349121702E-2"/>
                  <c:y val="1.0565869620504219E-3"/>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0-F23D-4BEC-8D83-94A1610AA944}"/>
                </c:ext>
              </c:extLst>
            </c:dLbl>
            <c:dLbl>
              <c:idx val="1"/>
              <c:layout>
                <c:manualLayout>
                  <c:x val="-9.0828752201943919E-2"/>
                  <c:y val="-1.5294900330020561E-3"/>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1-F23D-4BEC-8D83-94A1610AA944}"/>
                </c:ext>
              </c:extLst>
            </c:dLbl>
            <c:dLbl>
              <c:idx val="2"/>
              <c:layout>
                <c:manualLayout>
                  <c:x val="-8.5750882620200072E-2"/>
                  <c:y val="-1.0184688303868216E-3"/>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2-F23D-4BEC-8D83-94A1610AA944}"/>
                </c:ext>
              </c:extLst>
            </c:dLbl>
            <c:dLbl>
              <c:idx val="3"/>
              <c:layout>
                <c:manualLayout>
                  <c:x val="-7.3758724857301394E-2"/>
                  <c:y val="1.5836892514611454E-3"/>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3-F23D-4BEC-8D83-94A1610AA944}"/>
                </c:ext>
              </c:extLst>
            </c:dLbl>
            <c:dLbl>
              <c:idx val="4"/>
              <c:layout>
                <c:manualLayout>
                  <c:x val="-7.070174755114364E-2"/>
                  <c:y val="8.6242272888895771E-4"/>
                </c:manualLayout>
              </c:layout>
              <c:dLblPos val="r"/>
              <c:showLegendKey val="0"/>
              <c:showVal val="0"/>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4-F23D-4BEC-8D83-94A1610AA944}"/>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b"/>
            <c:showLegendKey val="0"/>
            <c:showVal val="0"/>
            <c:showCatName val="0"/>
            <c:showSerName val="0"/>
            <c:showPercent val="0"/>
            <c:showBubbleSize val="1"/>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Sheet1!$A$2:$A$7</c:f>
              <c:numCache>
                <c:formatCode>General</c:formatCode>
                <c:ptCount val="5"/>
                <c:pt idx="0">
                  <c:v>0.25</c:v>
                </c:pt>
                <c:pt idx="1">
                  <c:v>2</c:v>
                </c:pt>
                <c:pt idx="2">
                  <c:v>3.5</c:v>
                </c:pt>
                <c:pt idx="3">
                  <c:v>5</c:v>
                </c:pt>
                <c:pt idx="4">
                  <c:v>6.5</c:v>
                </c:pt>
              </c:numCache>
            </c:numRef>
          </c:xVal>
          <c:yVal>
            <c:numRef>
              <c:f>Sheet1!$B$2:$B$7</c:f>
              <c:numCache>
                <c:formatCode>General</c:formatCode>
                <c:ptCount val="5"/>
                <c:pt idx="0">
                  <c:v>0.5</c:v>
                </c:pt>
                <c:pt idx="1">
                  <c:v>0.5</c:v>
                </c:pt>
                <c:pt idx="2">
                  <c:v>0.5</c:v>
                </c:pt>
                <c:pt idx="3">
                  <c:v>0.5</c:v>
                </c:pt>
                <c:pt idx="4">
                  <c:v>0.5</c:v>
                </c:pt>
              </c:numCache>
            </c:numRef>
          </c:yVal>
          <c:bubbleSize>
            <c:numRef>
              <c:f>Sheet1!$C$2:$C$7</c:f>
              <c:numCache>
                <c:formatCode>0%</c:formatCode>
                <c:ptCount val="5"/>
                <c:pt idx="0">
                  <c:v>0.41</c:v>
                </c:pt>
                <c:pt idx="1">
                  <c:v>0.38</c:v>
                </c:pt>
                <c:pt idx="2">
                  <c:v>0.33</c:v>
                </c:pt>
                <c:pt idx="3">
                  <c:v>0.16</c:v>
                </c:pt>
                <c:pt idx="4">
                  <c:v>0.14000000000000001</c:v>
                </c:pt>
              </c:numCache>
            </c:numRef>
          </c:bubbleSize>
          <c:bubble3D val="0"/>
          <c:extLst>
            <c:ext xmlns:c16="http://schemas.microsoft.com/office/drawing/2014/chart" uri="{C3380CC4-5D6E-409C-BE32-E72D297353CC}">
              <c16:uniqueId val="{00000000-4CE1-411B-A34C-653D5AA27037}"/>
            </c:ext>
          </c:extLst>
        </c:ser>
        <c:dLbls>
          <c:showLegendKey val="0"/>
          <c:showVal val="0"/>
          <c:showCatName val="0"/>
          <c:showSerName val="0"/>
          <c:showPercent val="0"/>
          <c:showBubbleSize val="0"/>
        </c:dLbls>
        <c:bubbleScale val="100"/>
        <c:showNegBubbles val="0"/>
        <c:axId val="775115839"/>
        <c:axId val="775099519"/>
      </c:bubbleChart>
      <c:valAx>
        <c:axId val="775115839"/>
        <c:scaling>
          <c:orientation val="minMax"/>
        </c:scaling>
        <c:delete val="1"/>
        <c:axPos val="b"/>
        <c:numFmt formatCode="General" sourceLinked="1"/>
        <c:majorTickMark val="out"/>
        <c:minorTickMark val="none"/>
        <c:tickLblPos val="nextTo"/>
        <c:crossAx val="775099519"/>
        <c:crosses val="autoZero"/>
        <c:crossBetween val="midCat"/>
      </c:valAx>
      <c:valAx>
        <c:axId val="775099519"/>
        <c:scaling>
          <c:orientation val="minMax"/>
          <c:max val="1"/>
        </c:scaling>
        <c:delete val="1"/>
        <c:axPos val="l"/>
        <c:numFmt formatCode="General" sourceLinked="1"/>
        <c:majorTickMark val="none"/>
        <c:minorTickMark val="none"/>
        <c:tickLblPos val="nextTo"/>
        <c:crossAx val="77511583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33137902714772893"/>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90C2-43B0-885D-AD1D30DDA373}"/>
              </c:ext>
            </c:extLst>
          </c:dPt>
          <c:dPt>
            <c:idx val="1"/>
            <c:invertIfNegative val="0"/>
            <c:bubble3D val="0"/>
            <c:spPr>
              <a:solidFill>
                <a:srgbClr val="FF9847"/>
              </a:solidFill>
              <a:ln>
                <a:noFill/>
              </a:ln>
              <a:effectLst/>
            </c:spPr>
            <c:extLst>
              <c:ext xmlns:c16="http://schemas.microsoft.com/office/drawing/2014/chart" uri="{C3380CC4-5D6E-409C-BE32-E72D297353CC}">
                <c16:uniqueId val="{00000003-90C2-43B0-885D-AD1D30DDA373}"/>
              </c:ext>
            </c:extLst>
          </c:dPt>
          <c:dPt>
            <c:idx val="2"/>
            <c:invertIfNegative val="0"/>
            <c:bubble3D val="0"/>
            <c:spPr>
              <a:solidFill>
                <a:srgbClr val="FF9847"/>
              </a:solidFill>
              <a:ln>
                <a:noFill/>
              </a:ln>
              <a:effectLst/>
            </c:spPr>
            <c:extLst>
              <c:ext xmlns:c16="http://schemas.microsoft.com/office/drawing/2014/chart" uri="{C3380CC4-5D6E-409C-BE32-E72D297353CC}">
                <c16:uniqueId val="{00000005-90C2-43B0-885D-AD1D30DDA373}"/>
              </c:ext>
            </c:extLst>
          </c:dPt>
          <c:dPt>
            <c:idx val="4"/>
            <c:invertIfNegative val="0"/>
            <c:bubble3D val="0"/>
            <c:spPr>
              <a:solidFill>
                <a:srgbClr val="FF9847"/>
              </a:solidFill>
              <a:ln>
                <a:noFill/>
              </a:ln>
              <a:effectLst/>
            </c:spPr>
            <c:extLst>
              <c:ext xmlns:c16="http://schemas.microsoft.com/office/drawing/2014/chart" uri="{C3380CC4-5D6E-409C-BE32-E72D297353CC}">
                <c16:uniqueId val="{00000007-90C2-43B0-885D-AD1D30DDA373}"/>
              </c:ext>
            </c:extLst>
          </c:dPt>
          <c:dPt>
            <c:idx val="7"/>
            <c:invertIfNegative val="0"/>
            <c:bubble3D val="0"/>
            <c:spPr>
              <a:solidFill>
                <a:srgbClr val="FF9847"/>
              </a:solidFill>
              <a:ln>
                <a:noFill/>
              </a:ln>
              <a:effectLst/>
            </c:spPr>
            <c:extLst>
              <c:ext xmlns:c16="http://schemas.microsoft.com/office/drawing/2014/chart" uri="{C3380CC4-5D6E-409C-BE32-E72D297353CC}">
                <c16:uniqueId val="{00000009-90C2-43B0-885D-AD1D30DDA373}"/>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Sheet1!$A$2:$A$14</c:f>
              <c:strCache>
                <c:ptCount val="8"/>
                <c:pt idx="0">
                  <c:v>Relatable stories or characters</c:v>
                </c:pt>
                <c:pt idx="1">
                  <c:v>Enjoy the humour or style</c:v>
                </c:pt>
                <c:pt idx="2">
                  <c:v>It’s educational or supports learning</c:v>
                </c:pt>
                <c:pt idx="3">
                  <c:v>It reflects our community or environment</c:v>
                </c:pt>
                <c:pt idx="4">
                  <c:v>Trusted and safe</c:v>
                </c:pt>
                <c:pt idx="5">
                  <c:v>Cultural relevance or connection</c:v>
                </c:pt>
                <c:pt idx="6">
                  <c:v>School or preschool recommendations</c:v>
                </c:pt>
                <c:pt idx="7">
                  <c:v>To see people like themselves represented</c:v>
                </c:pt>
              </c:strCache>
            </c:strRef>
          </c:cat>
          <c:val>
            <c:numRef>
              <c:f>Sheet1!$B$2:$B$14</c:f>
              <c:numCache>
                <c:formatCode>0%\ \ \ \ \ \ \ \ </c:formatCode>
                <c:ptCount val="8"/>
                <c:pt idx="0">
                  <c:v>0.39223771235299998</c:v>
                </c:pt>
                <c:pt idx="1">
                  <c:v>0.33684458019370001</c:v>
                </c:pt>
                <c:pt idx="2">
                  <c:v>0.30583924173010002</c:v>
                </c:pt>
                <c:pt idx="3">
                  <c:v>0.30292779916610002</c:v>
                </c:pt>
                <c:pt idx="4">
                  <c:v>0.26943052554579999</c:v>
                </c:pt>
                <c:pt idx="5">
                  <c:v>0.2330368142008</c:v>
                </c:pt>
                <c:pt idx="6">
                  <c:v>0.22995305598669999</c:v>
                </c:pt>
                <c:pt idx="7">
                  <c:v>0.21532796102259999</c:v>
                </c:pt>
              </c:numCache>
            </c:numRef>
          </c:val>
          <c:extLst>
            <c:ext xmlns:c16="http://schemas.microsoft.com/office/drawing/2014/chart" uri="{C3380CC4-5D6E-409C-BE32-E72D297353CC}">
              <c16:uniqueId val="{00000012-90C2-43B0-885D-AD1D30DDA373}"/>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solidFill>
              <a:schemeClr val="tx2">
                <a:lumMod val="60000"/>
                <a:lumOff val="40000"/>
              </a:schemeClr>
            </a:solidFill>
            <a:round/>
          </a:ln>
          <a:effectLst/>
        </c:spPr>
        <c:txPr>
          <a:bodyPr rot="-60000000" spcFirstLastPara="1" vertOverflow="ellipsis" vert="horz" wrap="square" anchor="ctr" anchorCtr="1"/>
          <a:lstStyle/>
          <a:p>
            <a:pPr algn="r">
              <a:defRPr sz="105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in val="0"/>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4864064452191361"/>
          <c:y val="0"/>
          <c:w val="0.11642565789202347"/>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90C2-43B0-885D-AD1D30DDA373}"/>
              </c:ext>
            </c:extLst>
          </c:dPt>
          <c:dPt>
            <c:idx val="1"/>
            <c:invertIfNegative val="0"/>
            <c:bubble3D val="0"/>
            <c:spPr>
              <a:solidFill>
                <a:srgbClr val="FF9847"/>
              </a:solidFill>
              <a:ln>
                <a:noFill/>
              </a:ln>
              <a:effectLst/>
            </c:spPr>
            <c:extLst>
              <c:ext xmlns:c16="http://schemas.microsoft.com/office/drawing/2014/chart" uri="{C3380CC4-5D6E-409C-BE32-E72D297353CC}">
                <c16:uniqueId val="{00000003-90C2-43B0-885D-AD1D30DDA373}"/>
              </c:ext>
            </c:extLst>
          </c:dPt>
          <c:dPt>
            <c:idx val="2"/>
            <c:invertIfNegative val="0"/>
            <c:bubble3D val="0"/>
            <c:spPr>
              <a:solidFill>
                <a:srgbClr val="FF9847"/>
              </a:solidFill>
              <a:ln>
                <a:noFill/>
              </a:ln>
              <a:effectLst/>
            </c:spPr>
            <c:extLst>
              <c:ext xmlns:c16="http://schemas.microsoft.com/office/drawing/2014/chart" uri="{C3380CC4-5D6E-409C-BE32-E72D297353CC}">
                <c16:uniqueId val="{00000005-90C2-43B0-885D-AD1D30DDA373}"/>
              </c:ext>
            </c:extLst>
          </c:dPt>
          <c:dPt>
            <c:idx val="5"/>
            <c:invertIfNegative val="0"/>
            <c:bubble3D val="0"/>
            <c:spPr>
              <a:solidFill>
                <a:srgbClr val="FF9847"/>
              </a:solidFill>
              <a:ln>
                <a:noFill/>
              </a:ln>
              <a:effectLst/>
            </c:spPr>
            <c:extLst>
              <c:ext xmlns:c16="http://schemas.microsoft.com/office/drawing/2014/chart" uri="{C3380CC4-5D6E-409C-BE32-E72D297353CC}">
                <c16:uniqueId val="{00000007-6274-47A6-ADB1-1B89B99BB03E}"/>
              </c:ext>
            </c:extLst>
          </c:dPt>
          <c:dPt>
            <c:idx val="7"/>
            <c:invertIfNegative val="0"/>
            <c:bubble3D val="0"/>
            <c:spPr>
              <a:solidFill>
                <a:srgbClr val="FF9847"/>
              </a:solidFill>
              <a:ln>
                <a:noFill/>
              </a:ln>
              <a:effectLst/>
            </c:spPr>
            <c:extLst>
              <c:ext xmlns:c16="http://schemas.microsoft.com/office/drawing/2014/chart" uri="{C3380CC4-5D6E-409C-BE32-E72D297353CC}">
                <c16:uniqueId val="{00000009-90C2-43B0-885D-AD1D30DDA373}"/>
              </c:ext>
            </c:extLst>
          </c:dPt>
          <c:dPt>
            <c:idx val="8"/>
            <c:invertIfNegative val="0"/>
            <c:bubble3D val="0"/>
            <c:spPr>
              <a:solidFill>
                <a:srgbClr val="FF9847"/>
              </a:solidFill>
              <a:ln>
                <a:noFill/>
              </a:ln>
              <a:effectLst/>
            </c:spPr>
            <c:extLst>
              <c:ext xmlns:c16="http://schemas.microsoft.com/office/drawing/2014/chart" uri="{C3380CC4-5D6E-409C-BE32-E72D297353CC}">
                <c16:uniqueId val="{0000000B-90C2-43B0-885D-AD1D30DDA373}"/>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Sheet1!$A$2:$A$15</c:f>
              <c:strCache>
                <c:ptCount val="9"/>
                <c:pt idx="0">
                  <c:v>NET - not aware, hard to find or don't know where to find it</c:v>
                </c:pt>
                <c:pt idx="1">
                  <c:v>Doesn’t appeal to them</c:v>
                </c:pt>
                <c:pt idx="2">
                  <c:v>Prefer overseas content</c:v>
                </c:pt>
                <c:pt idx="3">
                  <c:v>Doesn’t meet entertainment needs</c:v>
                </c:pt>
                <c:pt idx="4">
                  <c:v>Not enough variety</c:v>
                </c:pt>
                <c:pt idx="5">
                  <c:v>Limited availability on the platforms they / we use</c:v>
                </c:pt>
                <c:pt idx="6">
                  <c:v>Feels low budget or poor quality / not as polished as overseas content</c:v>
                </c:pt>
                <c:pt idx="7">
                  <c:v>Doesn’t look or sound as polished as overseas content</c:v>
                </c:pt>
                <c:pt idx="8">
                  <c:v>Not recommended by peers or school</c:v>
                </c:pt>
              </c:strCache>
            </c:strRef>
          </c:cat>
          <c:val>
            <c:numRef>
              <c:f>Sheet1!$B$2:$B$15</c:f>
              <c:numCache>
                <c:formatCode>0%\ \ \ \ \ \ \ \ </c:formatCode>
                <c:ptCount val="9"/>
                <c:pt idx="0">
                  <c:v>0.43</c:v>
                </c:pt>
                <c:pt idx="1">
                  <c:v>0.42145279312400002</c:v>
                </c:pt>
                <c:pt idx="2">
                  <c:v>0.25997228175280002</c:v>
                </c:pt>
                <c:pt idx="3">
                  <c:v>0.22589433681070001</c:v>
                </c:pt>
                <c:pt idx="4">
                  <c:v>0.18875024430580001</c:v>
                </c:pt>
                <c:pt idx="5">
                  <c:v>0.19416806394550001</c:v>
                </c:pt>
                <c:pt idx="6">
                  <c:v>0.1315481673386</c:v>
                </c:pt>
                <c:pt idx="7">
                  <c:v>0.1342652178406</c:v>
                </c:pt>
                <c:pt idx="8">
                  <c:v>0.11341368797860001</c:v>
                </c:pt>
              </c:numCache>
            </c:numRef>
          </c:val>
          <c:extLst>
            <c:ext xmlns:c16="http://schemas.microsoft.com/office/drawing/2014/chart" uri="{C3380CC4-5D6E-409C-BE32-E72D297353CC}">
              <c16:uniqueId val="{00000012-90C2-43B0-885D-AD1D30DDA373}"/>
            </c:ext>
          </c:extLst>
        </c:ser>
        <c:dLbls>
          <c:dLblPos val="inEnd"/>
          <c:showLegendKey val="0"/>
          <c:showVal val="1"/>
          <c:showCatName val="0"/>
          <c:showSerName val="0"/>
          <c:showPercent val="0"/>
          <c:showBubbleSize val="0"/>
        </c:dLbls>
        <c:gapWidth val="86"/>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solidFill>
              <a:schemeClr val="tx2">
                <a:lumMod val="60000"/>
                <a:lumOff val="40000"/>
              </a:schemeClr>
            </a:solidFill>
            <a:round/>
          </a:ln>
          <a:effectLst/>
        </c:spPr>
        <c:txPr>
          <a:bodyPr rot="-60000000" spcFirstLastPara="1" vertOverflow="ellipsis" vert="horz" wrap="square" anchor="ctr" anchorCtr="1"/>
          <a:lstStyle/>
          <a:p>
            <a:pPr algn="r">
              <a:defRPr sz="105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ax val="0.45"/>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43951599409448822"/>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D384-47CF-939D-2ECAC176FC14}"/>
              </c:ext>
            </c:extLst>
          </c:dPt>
          <c:dPt>
            <c:idx val="1"/>
            <c:invertIfNegative val="0"/>
            <c:bubble3D val="0"/>
            <c:spPr>
              <a:solidFill>
                <a:srgbClr val="FF9847"/>
              </a:solidFill>
              <a:ln>
                <a:noFill/>
              </a:ln>
              <a:effectLst/>
            </c:spPr>
            <c:extLst>
              <c:ext xmlns:c16="http://schemas.microsoft.com/office/drawing/2014/chart" uri="{C3380CC4-5D6E-409C-BE32-E72D297353CC}">
                <c16:uniqueId val="{00000003-D384-47CF-939D-2ECAC176FC14}"/>
              </c:ext>
            </c:extLst>
          </c:dPt>
          <c:dPt>
            <c:idx val="2"/>
            <c:invertIfNegative val="0"/>
            <c:bubble3D val="0"/>
            <c:spPr>
              <a:solidFill>
                <a:srgbClr val="FF9847"/>
              </a:solidFill>
              <a:ln>
                <a:noFill/>
              </a:ln>
              <a:effectLst/>
            </c:spPr>
            <c:extLst>
              <c:ext xmlns:c16="http://schemas.microsoft.com/office/drawing/2014/chart" uri="{C3380CC4-5D6E-409C-BE32-E72D297353CC}">
                <c16:uniqueId val="{00000005-D384-47CF-939D-2ECAC176FC14}"/>
              </c:ext>
            </c:extLst>
          </c:dPt>
          <c:dPt>
            <c:idx val="4"/>
            <c:invertIfNegative val="0"/>
            <c:bubble3D val="0"/>
            <c:spPr>
              <a:solidFill>
                <a:srgbClr val="FF9847"/>
              </a:solidFill>
              <a:ln>
                <a:noFill/>
              </a:ln>
              <a:effectLst/>
            </c:spPr>
            <c:extLst>
              <c:ext xmlns:c16="http://schemas.microsoft.com/office/drawing/2014/chart" uri="{C3380CC4-5D6E-409C-BE32-E72D297353CC}">
                <c16:uniqueId val="{00000007-D384-47CF-939D-2ECAC176FC14}"/>
              </c:ext>
            </c:extLst>
          </c:dPt>
          <c:dPt>
            <c:idx val="7"/>
            <c:invertIfNegative val="0"/>
            <c:bubble3D val="0"/>
            <c:spPr>
              <a:solidFill>
                <a:srgbClr val="FF9847"/>
              </a:solidFill>
              <a:ln>
                <a:noFill/>
              </a:ln>
              <a:effectLst/>
            </c:spPr>
            <c:extLst>
              <c:ext xmlns:c16="http://schemas.microsoft.com/office/drawing/2014/chart" uri="{C3380CC4-5D6E-409C-BE32-E72D297353CC}">
                <c16:uniqueId val="{00000009-D384-47CF-939D-2ECAC176FC14}"/>
              </c:ext>
            </c:extLst>
          </c:dPt>
          <c:dPt>
            <c:idx val="8"/>
            <c:invertIfNegative val="0"/>
            <c:bubble3D val="0"/>
            <c:spPr>
              <a:solidFill>
                <a:srgbClr val="FF9847"/>
              </a:solidFill>
              <a:ln>
                <a:noFill/>
              </a:ln>
              <a:effectLst/>
            </c:spPr>
            <c:extLst>
              <c:ext xmlns:c16="http://schemas.microsoft.com/office/drawing/2014/chart" uri="{C3380CC4-5D6E-409C-BE32-E72D297353CC}">
                <c16:uniqueId val="{0000000B-D384-47CF-939D-2ECAC176FC14}"/>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Sheet1!$A$2:$A$15</c:f>
              <c:strCache>
                <c:ptCount val="10"/>
                <c:pt idx="0">
                  <c:v>It helps all NZ children learn about and respect Māori culture</c:v>
                </c:pt>
                <c:pt idx="1">
                  <c:v>It’s an important part of New Zealand culture</c:v>
                </c:pt>
                <c:pt idx="2">
                  <c:v>It helps build or maintain connection to te ao Māori</c:v>
                </c:pt>
                <c:pt idx="3">
                  <c:v>Cultural relevance or connection</c:v>
                </c:pt>
                <c:pt idx="4">
                  <c:v>It’s educational or supports learning</c:v>
                </c:pt>
                <c:pt idx="5">
                  <c:v>It supports language development or revitalisation</c:v>
                </c:pt>
                <c:pt idx="6">
                  <c:v>It’s fun and engaging</c:v>
                </c:pt>
                <c:pt idx="7">
                  <c:v>School or preschool recommendations</c:v>
                </c:pt>
                <c:pt idx="8">
                  <c:v>They watch it with whānau / family</c:v>
                </c:pt>
                <c:pt idx="9">
                  <c:v>Makes them feel proud of their identity / heritage</c:v>
                </c:pt>
              </c:strCache>
            </c:strRef>
          </c:cat>
          <c:val>
            <c:numRef>
              <c:f>Sheet1!$B$2:$B$15</c:f>
              <c:numCache>
                <c:formatCode>0%\ \ \ \ \ \ \ \ </c:formatCode>
                <c:ptCount val="10"/>
                <c:pt idx="0">
                  <c:v>0.4392218390339</c:v>
                </c:pt>
                <c:pt idx="1">
                  <c:v>0.39623452601039999</c:v>
                </c:pt>
                <c:pt idx="2">
                  <c:v>0.37110408681239998</c:v>
                </c:pt>
                <c:pt idx="3">
                  <c:v>0.33428894310110002</c:v>
                </c:pt>
                <c:pt idx="4">
                  <c:v>0.32721737894550001</c:v>
                </c:pt>
                <c:pt idx="5">
                  <c:v>0.29608661318059998</c:v>
                </c:pt>
                <c:pt idx="6">
                  <c:v>0.29170405076130002</c:v>
                </c:pt>
                <c:pt idx="7">
                  <c:v>0.28233970100349998</c:v>
                </c:pt>
                <c:pt idx="8">
                  <c:v>0.27845667737570001</c:v>
                </c:pt>
                <c:pt idx="9">
                  <c:v>0.27453256771759998</c:v>
                </c:pt>
              </c:numCache>
            </c:numRef>
          </c:val>
          <c:extLst>
            <c:ext xmlns:c16="http://schemas.microsoft.com/office/drawing/2014/chart" uri="{C3380CC4-5D6E-409C-BE32-E72D297353CC}">
              <c16:uniqueId val="{0000000C-D384-47CF-939D-2ECAC176FC14}"/>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solidFill>
              <a:schemeClr val="tx2">
                <a:lumMod val="60000"/>
                <a:lumOff val="40000"/>
              </a:schemeClr>
            </a:solidFill>
            <a:round/>
          </a:ln>
          <a:effectLst/>
        </c:spPr>
        <c:txPr>
          <a:bodyPr rot="-60000000" spcFirstLastPara="1" vertOverflow="ellipsis" vert="horz" wrap="square" anchor="ctr" anchorCtr="1"/>
          <a:lstStyle/>
          <a:p>
            <a:pPr algn="r">
              <a:defRPr sz="105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ax val="0.8"/>
          <c:min val="0"/>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41433539872789"/>
          <c:y val="1.5942068210460882E-2"/>
          <c:w val="0.43951599409448822"/>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90C2-43B0-885D-AD1D30DDA373}"/>
              </c:ext>
            </c:extLst>
          </c:dPt>
          <c:dPt>
            <c:idx val="1"/>
            <c:invertIfNegative val="0"/>
            <c:bubble3D val="0"/>
            <c:spPr>
              <a:solidFill>
                <a:srgbClr val="FF9847"/>
              </a:solidFill>
              <a:ln>
                <a:noFill/>
              </a:ln>
              <a:effectLst/>
            </c:spPr>
            <c:extLst>
              <c:ext xmlns:c16="http://schemas.microsoft.com/office/drawing/2014/chart" uri="{C3380CC4-5D6E-409C-BE32-E72D297353CC}">
                <c16:uniqueId val="{00000003-90C2-43B0-885D-AD1D30DDA373}"/>
              </c:ext>
            </c:extLst>
          </c:dPt>
          <c:dPt>
            <c:idx val="2"/>
            <c:invertIfNegative val="0"/>
            <c:bubble3D val="0"/>
            <c:spPr>
              <a:solidFill>
                <a:srgbClr val="FF9847"/>
              </a:solidFill>
              <a:ln>
                <a:noFill/>
              </a:ln>
              <a:effectLst/>
            </c:spPr>
            <c:extLst>
              <c:ext xmlns:c16="http://schemas.microsoft.com/office/drawing/2014/chart" uri="{C3380CC4-5D6E-409C-BE32-E72D297353CC}">
                <c16:uniqueId val="{00000005-90C2-43B0-885D-AD1D30DDA373}"/>
              </c:ext>
            </c:extLst>
          </c:dPt>
          <c:dPt>
            <c:idx val="4"/>
            <c:invertIfNegative val="0"/>
            <c:bubble3D val="0"/>
            <c:spPr>
              <a:solidFill>
                <a:srgbClr val="FF9847"/>
              </a:solidFill>
              <a:ln>
                <a:noFill/>
              </a:ln>
              <a:effectLst/>
            </c:spPr>
            <c:extLst>
              <c:ext xmlns:c16="http://schemas.microsoft.com/office/drawing/2014/chart" uri="{C3380CC4-5D6E-409C-BE32-E72D297353CC}">
                <c16:uniqueId val="{00000007-90C2-43B0-885D-AD1D30DDA373}"/>
              </c:ext>
            </c:extLst>
          </c:dPt>
          <c:dPt>
            <c:idx val="7"/>
            <c:invertIfNegative val="0"/>
            <c:bubble3D val="0"/>
            <c:spPr>
              <a:solidFill>
                <a:srgbClr val="FF9847"/>
              </a:solidFill>
              <a:ln>
                <a:noFill/>
              </a:ln>
              <a:effectLst/>
            </c:spPr>
            <c:extLst>
              <c:ext xmlns:c16="http://schemas.microsoft.com/office/drawing/2014/chart" uri="{C3380CC4-5D6E-409C-BE32-E72D297353CC}">
                <c16:uniqueId val="{00000009-90C2-43B0-885D-AD1D30DDA373}"/>
              </c:ext>
            </c:extLst>
          </c:dPt>
          <c:dPt>
            <c:idx val="8"/>
            <c:invertIfNegative val="0"/>
            <c:bubble3D val="0"/>
            <c:spPr>
              <a:solidFill>
                <a:srgbClr val="FF9847"/>
              </a:solidFill>
              <a:ln>
                <a:noFill/>
              </a:ln>
              <a:effectLst/>
            </c:spPr>
            <c:extLst>
              <c:ext xmlns:c16="http://schemas.microsoft.com/office/drawing/2014/chart" uri="{C3380CC4-5D6E-409C-BE32-E72D297353CC}">
                <c16:uniqueId val="{0000000B-90C2-43B0-885D-AD1D30DDA373}"/>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Sheet1!$A$2:$A$15</c:f>
              <c:strCache>
                <c:ptCount val="10"/>
                <c:pt idx="0">
                  <c:v>It helps all NZ children learn about and respect Māori culture</c:v>
                </c:pt>
                <c:pt idx="1">
                  <c:v>It’s an important part of New Zealand culture</c:v>
                </c:pt>
                <c:pt idx="2">
                  <c:v>It helps build or maintain connection to te ao Māori</c:v>
                </c:pt>
                <c:pt idx="3">
                  <c:v>Cultural relevance or connection</c:v>
                </c:pt>
                <c:pt idx="4">
                  <c:v>It’s educational or supports learning</c:v>
                </c:pt>
                <c:pt idx="5">
                  <c:v>It supports language development or revitalisation</c:v>
                </c:pt>
                <c:pt idx="6">
                  <c:v>It’s fun and engaging</c:v>
                </c:pt>
                <c:pt idx="7">
                  <c:v>School or preschool recommendations</c:v>
                </c:pt>
                <c:pt idx="8">
                  <c:v>They watch it with whānau / family</c:v>
                </c:pt>
                <c:pt idx="9">
                  <c:v>Makes them feel proud of their identity / heritage</c:v>
                </c:pt>
              </c:strCache>
            </c:strRef>
          </c:cat>
          <c:val>
            <c:numRef>
              <c:f>Sheet1!$B$2:$B$15</c:f>
              <c:numCache>
                <c:formatCode>0%\ \ \ \ \ \ \ \ </c:formatCode>
                <c:ptCount val="10"/>
                <c:pt idx="0">
                  <c:v>0.4392218390339</c:v>
                </c:pt>
                <c:pt idx="1">
                  <c:v>0.39623452601039999</c:v>
                </c:pt>
                <c:pt idx="2">
                  <c:v>0.37110408681239998</c:v>
                </c:pt>
                <c:pt idx="3">
                  <c:v>0.33428894310110002</c:v>
                </c:pt>
                <c:pt idx="4">
                  <c:v>0.32721737894550001</c:v>
                </c:pt>
                <c:pt idx="5">
                  <c:v>0.29608661318059998</c:v>
                </c:pt>
                <c:pt idx="6">
                  <c:v>0.29170405076130002</c:v>
                </c:pt>
                <c:pt idx="7">
                  <c:v>0.28233970100349998</c:v>
                </c:pt>
                <c:pt idx="8">
                  <c:v>0.27845667737570001</c:v>
                </c:pt>
                <c:pt idx="9">
                  <c:v>0.27453256771759998</c:v>
                </c:pt>
              </c:numCache>
            </c:numRef>
          </c:val>
          <c:extLst>
            <c:ext xmlns:c16="http://schemas.microsoft.com/office/drawing/2014/chart" uri="{C3380CC4-5D6E-409C-BE32-E72D297353CC}">
              <c16:uniqueId val="{00000012-90C2-43B0-885D-AD1D30DDA373}"/>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solidFill>
              <a:schemeClr val="tx2">
                <a:lumMod val="60000"/>
                <a:lumOff val="40000"/>
              </a:schemeClr>
            </a:solidFill>
            <a:round/>
          </a:ln>
          <a:effectLst/>
        </c:spPr>
        <c:txPr>
          <a:bodyPr rot="-60000000" spcFirstLastPara="1" vertOverflow="ellipsis" vert="horz" wrap="square" anchor="ctr" anchorCtr="1"/>
          <a:lstStyle/>
          <a:p>
            <a:pPr algn="r">
              <a:defRPr sz="105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ax val="0.8"/>
          <c:min val="0"/>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009907844851845E-2"/>
          <c:y val="9.5670155237691443E-2"/>
          <c:w val="0.84198459208384657"/>
          <c:h val="0.8322471727962345"/>
        </c:manualLayout>
      </c:layout>
      <c:doughnutChart>
        <c:varyColors val="1"/>
        <c:ser>
          <c:idx val="0"/>
          <c:order val="0"/>
          <c:tx>
            <c:strRef>
              <c:f>Sheet1!$B$4</c:f>
              <c:strCache>
                <c:ptCount val="1"/>
                <c:pt idx="0">
                  <c:v>Conversions</c:v>
                </c:pt>
              </c:strCache>
            </c:strRef>
          </c:tx>
          <c:spPr>
            <a:solidFill>
              <a:srgbClr val="FFABAB"/>
            </a:solidFill>
            <a:ln>
              <a:noFill/>
            </a:ln>
          </c:spPr>
          <c:dPt>
            <c:idx val="0"/>
            <c:bubble3D val="0"/>
            <c:spPr>
              <a:solidFill>
                <a:srgbClr val="FFCBA2"/>
              </a:solidFill>
              <a:ln w="19050">
                <a:noFill/>
              </a:ln>
              <a:effectLst/>
            </c:spPr>
            <c:extLst>
              <c:ext xmlns:c16="http://schemas.microsoft.com/office/drawing/2014/chart" uri="{C3380CC4-5D6E-409C-BE32-E72D297353CC}">
                <c16:uniqueId val="{00000001-7F04-4C7C-BD57-93C7E6B76643}"/>
              </c:ext>
            </c:extLst>
          </c:dPt>
          <c:dPt>
            <c:idx val="1"/>
            <c:bubble3D val="0"/>
            <c:spPr>
              <a:solidFill>
                <a:srgbClr val="FF9847"/>
              </a:solidFill>
              <a:ln w="19050">
                <a:noFill/>
              </a:ln>
              <a:effectLst/>
            </c:spPr>
            <c:extLst>
              <c:ext xmlns:c16="http://schemas.microsoft.com/office/drawing/2014/chart" uri="{C3380CC4-5D6E-409C-BE32-E72D297353CC}">
                <c16:uniqueId val="{00000003-7F04-4C7C-BD57-93C7E6B76643}"/>
              </c:ext>
            </c:extLst>
          </c:dPt>
          <c:dPt>
            <c:idx val="2"/>
            <c:bubble3D val="0"/>
            <c:spPr>
              <a:solidFill>
                <a:srgbClr val="FF9847"/>
              </a:solidFill>
              <a:ln w="19050">
                <a:noFill/>
              </a:ln>
              <a:effectLst/>
            </c:spPr>
            <c:extLst>
              <c:ext xmlns:c16="http://schemas.microsoft.com/office/drawing/2014/chart" uri="{C3380CC4-5D6E-409C-BE32-E72D297353CC}">
                <c16:uniqueId val="{00000005-7F04-4C7C-BD57-93C7E6B76643}"/>
              </c:ext>
            </c:extLst>
          </c:dPt>
          <c:dPt>
            <c:idx val="3"/>
            <c:bubble3D val="0"/>
            <c:spPr>
              <a:solidFill>
                <a:srgbClr val="FFCBA2"/>
              </a:solidFill>
              <a:ln w="19050">
                <a:noFill/>
              </a:ln>
              <a:effectLst/>
            </c:spPr>
            <c:extLst>
              <c:ext xmlns:c16="http://schemas.microsoft.com/office/drawing/2014/chart" uri="{C3380CC4-5D6E-409C-BE32-E72D297353CC}">
                <c16:uniqueId val="{00000007-7F04-4C7C-BD57-93C7E6B76643}"/>
              </c:ext>
            </c:extLst>
          </c:dPt>
          <c:cat>
            <c:numRef>
              <c:f>Sheet1!$A$5:$A$8</c:f>
              <c:numCache>
                <c:formatCode>General</c:formatCode>
                <c:ptCount val="4"/>
              </c:numCache>
            </c:numRef>
          </c:cat>
          <c:val>
            <c:numRef>
              <c:f>Sheet1!$B$5:$B$8</c:f>
              <c:numCache>
                <c:formatCode>General</c:formatCode>
                <c:ptCount val="4"/>
                <c:pt idx="0">
                  <c:v>21.5</c:v>
                </c:pt>
                <c:pt idx="1">
                  <c:v>28.5</c:v>
                </c:pt>
                <c:pt idx="2">
                  <c:v>28.5</c:v>
                </c:pt>
                <c:pt idx="3">
                  <c:v>21.5</c:v>
                </c:pt>
              </c:numCache>
            </c:numRef>
          </c:val>
          <c:extLst>
            <c:ext xmlns:c16="http://schemas.microsoft.com/office/drawing/2014/chart" uri="{C3380CC4-5D6E-409C-BE32-E72D297353CC}">
              <c16:uniqueId val="{00000008-7F04-4C7C-BD57-93C7E6B76643}"/>
            </c:ext>
          </c:extLst>
        </c:ser>
        <c:dLbls>
          <c:showLegendKey val="0"/>
          <c:showVal val="0"/>
          <c:showCatName val="0"/>
          <c:showSerName val="0"/>
          <c:showPercent val="0"/>
          <c:showBubbleSize val="0"/>
          <c:showLeaderLines val="1"/>
        </c:dLbls>
        <c:firstSliceAng val="270"/>
        <c:holeSize val="6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14458582906386"/>
          <c:y val="1.5941980548778451E-2"/>
          <c:w val="0.19744213852098724"/>
          <c:h val="0.96550301876342359"/>
        </c:manualLayout>
      </c:layout>
      <c:barChart>
        <c:barDir val="bar"/>
        <c:grouping val="clustered"/>
        <c:varyColors val="0"/>
        <c:ser>
          <c:idx val="0"/>
          <c:order val="0"/>
          <c:tx>
            <c:strRef>
              <c:f>Sheet1!$B$1</c:f>
              <c:strCache>
                <c:ptCount val="1"/>
                <c:pt idx="0">
                  <c:v>Series 1</c:v>
                </c:pt>
              </c:strCache>
            </c:strRef>
          </c:tx>
          <c:spPr>
            <a:solidFill>
              <a:srgbClr val="FF9847"/>
            </a:solidFill>
            <a:ln>
              <a:noFill/>
            </a:ln>
            <a:effectLst/>
          </c:spPr>
          <c:invertIfNegative val="0"/>
          <c:dPt>
            <c:idx val="0"/>
            <c:invertIfNegative val="0"/>
            <c:bubble3D val="0"/>
            <c:spPr>
              <a:solidFill>
                <a:srgbClr val="FF9847"/>
              </a:solidFill>
              <a:ln>
                <a:noFill/>
              </a:ln>
              <a:effectLst/>
            </c:spPr>
            <c:extLst>
              <c:ext xmlns:c16="http://schemas.microsoft.com/office/drawing/2014/chart" uri="{C3380CC4-5D6E-409C-BE32-E72D297353CC}">
                <c16:uniqueId val="{00000001-90C2-43B0-885D-AD1D30DDA373}"/>
              </c:ext>
            </c:extLst>
          </c:dPt>
          <c:dPt>
            <c:idx val="1"/>
            <c:invertIfNegative val="0"/>
            <c:bubble3D val="0"/>
            <c:spPr>
              <a:solidFill>
                <a:srgbClr val="FF9847"/>
              </a:solidFill>
              <a:ln>
                <a:noFill/>
              </a:ln>
              <a:effectLst/>
            </c:spPr>
            <c:extLst>
              <c:ext xmlns:c16="http://schemas.microsoft.com/office/drawing/2014/chart" uri="{C3380CC4-5D6E-409C-BE32-E72D297353CC}">
                <c16:uniqueId val="{00000003-90C2-43B0-885D-AD1D30DDA373}"/>
              </c:ext>
            </c:extLst>
          </c:dPt>
          <c:dPt>
            <c:idx val="2"/>
            <c:invertIfNegative val="0"/>
            <c:bubble3D val="0"/>
            <c:spPr>
              <a:solidFill>
                <a:srgbClr val="FF9847"/>
              </a:solidFill>
              <a:ln>
                <a:noFill/>
              </a:ln>
              <a:effectLst/>
            </c:spPr>
            <c:extLst>
              <c:ext xmlns:c16="http://schemas.microsoft.com/office/drawing/2014/chart" uri="{C3380CC4-5D6E-409C-BE32-E72D297353CC}">
                <c16:uniqueId val="{00000005-90C2-43B0-885D-AD1D30DDA373}"/>
              </c:ext>
            </c:extLst>
          </c:dPt>
          <c:dPt>
            <c:idx val="4"/>
            <c:invertIfNegative val="0"/>
            <c:bubble3D val="0"/>
            <c:spPr>
              <a:solidFill>
                <a:srgbClr val="FF9847"/>
              </a:solidFill>
              <a:ln>
                <a:noFill/>
              </a:ln>
              <a:effectLst/>
            </c:spPr>
            <c:extLst>
              <c:ext xmlns:c16="http://schemas.microsoft.com/office/drawing/2014/chart" uri="{C3380CC4-5D6E-409C-BE32-E72D297353CC}">
                <c16:uniqueId val="{00000007-90C2-43B0-885D-AD1D30DDA373}"/>
              </c:ext>
            </c:extLst>
          </c:dPt>
          <c:dPt>
            <c:idx val="7"/>
            <c:invertIfNegative val="0"/>
            <c:bubble3D val="0"/>
            <c:spPr>
              <a:solidFill>
                <a:srgbClr val="FF9847"/>
              </a:solidFill>
              <a:ln>
                <a:noFill/>
              </a:ln>
              <a:effectLst/>
            </c:spPr>
            <c:extLst>
              <c:ext xmlns:c16="http://schemas.microsoft.com/office/drawing/2014/chart" uri="{C3380CC4-5D6E-409C-BE32-E72D297353CC}">
                <c16:uniqueId val="{00000009-90C2-43B0-885D-AD1D30DDA373}"/>
              </c:ext>
            </c:extLst>
          </c:dPt>
          <c:dPt>
            <c:idx val="8"/>
            <c:invertIfNegative val="0"/>
            <c:bubble3D val="0"/>
            <c:spPr>
              <a:solidFill>
                <a:srgbClr val="FF9847"/>
              </a:solidFill>
              <a:ln>
                <a:noFill/>
              </a:ln>
              <a:effectLst/>
            </c:spPr>
            <c:extLst>
              <c:ext xmlns:c16="http://schemas.microsoft.com/office/drawing/2014/chart" uri="{C3380CC4-5D6E-409C-BE32-E72D297353CC}">
                <c16:uniqueId val="{0000000B-90C2-43B0-885D-AD1D30DDA373}"/>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Sheet1!$A$2:$A$15</c:f>
              <c:strCache>
                <c:ptCount val="10"/>
                <c:pt idx="0">
                  <c:v>NET - not aware, hard to find or don't know where to find it</c:v>
                </c:pt>
                <c:pt idx="1">
                  <c:v>Limited availability on the platforms they / we use</c:v>
                </c:pt>
                <c:pt idx="2">
                  <c:v>Not enough variety</c:v>
                </c:pt>
                <c:pt idx="3">
                  <c:v>My child doesn’t speak or understand te reo Māori</c:v>
                </c:pt>
                <c:pt idx="4">
                  <c:v>Doesn’t appeal to them</c:v>
                </c:pt>
                <c:pt idx="5">
                  <c:v>Prefer overseas content</c:v>
                </c:pt>
                <c:pt idx="6">
                  <c:v>Feels low budget or poor quality / not as polished as overseas content</c:v>
                </c:pt>
                <c:pt idx="7">
                  <c:v>Doesn’t meet entertainment needs</c:v>
                </c:pt>
                <c:pt idx="8">
                  <c:v>Doesn’t meet cultural or identity needs</c:v>
                </c:pt>
                <c:pt idx="9">
                  <c:v>Not recommended by peers</c:v>
                </c:pt>
              </c:strCache>
            </c:strRef>
          </c:cat>
          <c:val>
            <c:numRef>
              <c:f>Sheet1!$B$2:$B$15</c:f>
              <c:numCache>
                <c:formatCode>0%\ \ \ \ \ \ \ \ </c:formatCode>
                <c:ptCount val="10"/>
                <c:pt idx="0">
                  <c:v>0.28000000000000003</c:v>
                </c:pt>
                <c:pt idx="1">
                  <c:v>0.20258167716030001</c:v>
                </c:pt>
                <c:pt idx="2">
                  <c:v>0.15786655464429999</c:v>
                </c:pt>
                <c:pt idx="3">
                  <c:v>0.149614041211</c:v>
                </c:pt>
                <c:pt idx="4">
                  <c:v>0.1247275129152</c:v>
                </c:pt>
                <c:pt idx="5">
                  <c:v>0.1139801028903</c:v>
                </c:pt>
                <c:pt idx="6">
                  <c:v>9.5419934228940004E-2</c:v>
                </c:pt>
                <c:pt idx="7">
                  <c:v>9.387529015104E-2</c:v>
                </c:pt>
                <c:pt idx="8">
                  <c:v>8.2777167237920002E-2</c:v>
                </c:pt>
                <c:pt idx="9">
                  <c:v>7.6701936928949999E-2</c:v>
                </c:pt>
              </c:numCache>
            </c:numRef>
          </c:val>
          <c:extLst>
            <c:ext xmlns:c16="http://schemas.microsoft.com/office/drawing/2014/chart" uri="{C3380CC4-5D6E-409C-BE32-E72D297353CC}">
              <c16:uniqueId val="{00000012-90C2-43B0-885D-AD1D30DDA373}"/>
            </c:ext>
          </c:extLst>
        </c:ser>
        <c:dLbls>
          <c:dLblPos val="inEnd"/>
          <c:showLegendKey val="0"/>
          <c:showVal val="1"/>
          <c:showCatName val="0"/>
          <c:showSerName val="0"/>
          <c:showPercent val="0"/>
          <c:showBubbleSize val="0"/>
        </c:dLbls>
        <c:gapWidth val="50"/>
        <c:axId val="2036619631"/>
        <c:axId val="90733600"/>
      </c:barChart>
      <c:catAx>
        <c:axId val="2036619631"/>
        <c:scaling>
          <c:orientation val="maxMin"/>
        </c:scaling>
        <c:delete val="0"/>
        <c:axPos val="l"/>
        <c:numFmt formatCode="General" sourceLinked="1"/>
        <c:majorTickMark val="none"/>
        <c:minorTickMark val="none"/>
        <c:tickLblPos val="nextTo"/>
        <c:spPr>
          <a:noFill/>
          <a:ln w="9525" cap="flat" cmpd="sng" algn="ctr">
            <a:solidFill>
              <a:schemeClr val="tx2">
                <a:lumMod val="60000"/>
                <a:lumOff val="40000"/>
              </a:schemeClr>
            </a:solidFill>
            <a:round/>
          </a:ln>
          <a:effectLst/>
        </c:spPr>
        <c:txPr>
          <a:bodyPr rot="-60000000" spcFirstLastPara="1" vertOverflow="ellipsis" vert="horz" wrap="square" anchor="ctr" anchorCtr="1"/>
          <a:lstStyle/>
          <a:p>
            <a:pPr algn="r">
              <a:defRPr sz="1050" b="0" i="0" u="none" strike="noStrike" kern="1200" baseline="0">
                <a:solidFill>
                  <a:schemeClr val="tx1">
                    <a:lumMod val="65000"/>
                    <a:lumOff val="35000"/>
                  </a:schemeClr>
                </a:solidFill>
                <a:latin typeface="+mn-lt"/>
                <a:ea typeface="+mn-ea"/>
                <a:cs typeface="+mn-cs"/>
              </a:defRPr>
            </a:pPr>
            <a:endParaRPr lang="en-US"/>
          </a:p>
        </c:txPr>
        <c:crossAx val="90733600"/>
        <c:crosses val="autoZero"/>
        <c:auto val="1"/>
        <c:lblAlgn val="ctr"/>
        <c:lblOffset val="100"/>
        <c:noMultiLvlLbl val="0"/>
      </c:catAx>
      <c:valAx>
        <c:axId val="90733600"/>
        <c:scaling>
          <c:orientation val="minMax"/>
          <c:min val="0"/>
        </c:scaling>
        <c:delete val="1"/>
        <c:axPos val="t"/>
        <c:numFmt formatCode="0%\ \ \ \ \ \ \ \ " sourceLinked="1"/>
        <c:majorTickMark val="out"/>
        <c:minorTickMark val="none"/>
        <c:tickLblPos val="nextTo"/>
        <c:crossAx val="20366196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373145513040558E-3"/>
          <c:y val="0.17524989321640999"/>
          <c:w val="0.99666955631981358"/>
          <c:h val="0.44390661695365419"/>
        </c:manualLayout>
      </c:layout>
      <c:barChart>
        <c:barDir val="col"/>
        <c:grouping val="clustered"/>
        <c:varyColors val="0"/>
        <c:ser>
          <c:idx val="0"/>
          <c:order val="0"/>
          <c:tx>
            <c:strRef>
              <c:f>Sheet1!$B$1</c:f>
              <c:strCache>
                <c:ptCount val="1"/>
                <c:pt idx="0">
                  <c:v>Total</c:v>
                </c:pt>
              </c:strCache>
            </c:strRef>
          </c:tx>
          <c:spPr>
            <a:solidFill>
              <a:srgbClr val="FF9847"/>
            </a:solidFill>
            <a:ln>
              <a:noFill/>
            </a:ln>
            <a:effectLst/>
          </c:spPr>
          <c:invertIfNegative val="0"/>
          <c:dPt>
            <c:idx val="12"/>
            <c:invertIfNegative val="0"/>
            <c:bubble3D val="0"/>
            <c:spPr>
              <a:solidFill>
                <a:srgbClr val="FF9847"/>
              </a:solidFill>
              <a:ln>
                <a:noFill/>
              </a:ln>
              <a:effectLst/>
            </c:spPr>
            <c:extLst>
              <c:ext xmlns:c16="http://schemas.microsoft.com/office/drawing/2014/chart" uri="{C3380CC4-5D6E-409C-BE32-E72D297353CC}">
                <c16:uniqueId val="{00000003-0242-4D90-95DF-91C4DB1A77DB}"/>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I learn something from it, new words, new phrases</c:v>
                </c:pt>
                <c:pt idx="1">
                  <c:v>I hear it at school</c:v>
                </c:pt>
                <c:pt idx="2">
                  <c:v>My whānau or teacher says it’s good</c:v>
                </c:pt>
                <c:pt idx="3">
                  <c:v>It’s fun and interesting</c:v>
                </c:pt>
                <c:pt idx="4">
                  <c:v>It helps kids learn about Māori language and culture, even if they’re not Māori</c:v>
                </c:pt>
                <c:pt idx="5">
                  <c:v>It’s part of being a New Zealander, something we should all know and enjoy</c:v>
                </c:pt>
                <c:pt idx="6">
                  <c:v>It helps me feel more connected  to Māori culture, stories, and language</c:v>
                </c:pt>
                <c:pt idx="7">
                  <c:v>It’s funny or cool, I like the way it sounds or looks</c:v>
                </c:pt>
                <c:pt idx="8">
                  <c:v>It shows people or places like me</c:v>
                </c:pt>
                <c:pt idx="9">
                  <c:v>It makes me feel proud about who I am and where I come from</c:v>
                </c:pt>
                <c:pt idx="10">
                  <c:v>It’s easy to understand, the words, voices, and stories make sense</c:v>
                </c:pt>
                <c:pt idx="11">
                  <c:v>Other</c:v>
                </c:pt>
                <c:pt idx="12">
                  <c:v>I’m not sure</c:v>
                </c:pt>
              </c:strCache>
            </c:strRef>
          </c:cat>
          <c:val>
            <c:numRef>
              <c:f>Sheet1!$B$2:$B$14</c:f>
              <c:numCache>
                <c:formatCode>0.00%</c:formatCode>
                <c:ptCount val="13"/>
                <c:pt idx="0">
                  <c:v>0.4218628342338</c:v>
                </c:pt>
                <c:pt idx="1">
                  <c:v>0.41557501420839998</c:v>
                </c:pt>
                <c:pt idx="2">
                  <c:v>0.35931755321600001</c:v>
                </c:pt>
                <c:pt idx="3">
                  <c:v>0.35271230254579999</c:v>
                </c:pt>
                <c:pt idx="4">
                  <c:v>0.34925379674450002</c:v>
                </c:pt>
                <c:pt idx="5">
                  <c:v>0.33728033556159998</c:v>
                </c:pt>
                <c:pt idx="6">
                  <c:v>0.30920498352629999</c:v>
                </c:pt>
                <c:pt idx="7">
                  <c:v>0.29128650138130002</c:v>
                </c:pt>
                <c:pt idx="8">
                  <c:v>0.25701829671690002</c:v>
                </c:pt>
                <c:pt idx="9">
                  <c:v>0.2467978304339</c:v>
                </c:pt>
                <c:pt idx="10">
                  <c:v>0.24655680069640001</c:v>
                </c:pt>
                <c:pt idx="11">
                  <c:v>1.948643748191E-2</c:v>
                </c:pt>
                <c:pt idx="12">
                  <c:v>5.3268285800309997E-2</c:v>
                </c:pt>
              </c:numCache>
            </c:numRef>
          </c:val>
          <c:extLst>
            <c:ext xmlns:c16="http://schemas.microsoft.com/office/drawing/2014/chart" uri="{C3380CC4-5D6E-409C-BE32-E72D297353CC}">
              <c16:uniqueId val="{00000000-0242-4D90-95DF-91C4DB1A77DB}"/>
            </c:ext>
          </c:extLst>
        </c:ser>
        <c:ser>
          <c:idx val="1"/>
          <c:order val="1"/>
          <c:tx>
            <c:strRef>
              <c:f>Sheet1!$C$1</c:f>
              <c:strCache>
                <c:ptCount val="1"/>
                <c:pt idx="0">
                  <c:v>Māori</c:v>
                </c:pt>
              </c:strCache>
            </c:strRef>
          </c:tx>
          <c:spPr>
            <a:solidFill>
              <a:srgbClr val="FFCBA2"/>
            </a:solidFill>
            <a:ln>
              <a:noFill/>
            </a:ln>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3C3F-4A62-BA44-4A5C271FC689}"/>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28262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Sheet1!$C$2:$C$14</c:f>
              <c:numCache>
                <c:formatCode>0%</c:formatCode>
                <c:ptCount val="13"/>
                <c:pt idx="0">
                  <c:v>0.47</c:v>
                </c:pt>
                <c:pt idx="1">
                  <c:v>0.42</c:v>
                </c:pt>
                <c:pt idx="2">
                  <c:v>0.4</c:v>
                </c:pt>
                <c:pt idx="3">
                  <c:v>0.52</c:v>
                </c:pt>
                <c:pt idx="4">
                  <c:v>0.36</c:v>
                </c:pt>
                <c:pt idx="5">
                  <c:v>0.4</c:v>
                </c:pt>
                <c:pt idx="6">
                  <c:v>0.44</c:v>
                </c:pt>
                <c:pt idx="7">
                  <c:v>0.32</c:v>
                </c:pt>
                <c:pt idx="8">
                  <c:v>0.35</c:v>
                </c:pt>
                <c:pt idx="9">
                  <c:v>0.32</c:v>
                </c:pt>
                <c:pt idx="10">
                  <c:v>0.33</c:v>
                </c:pt>
                <c:pt idx="11">
                  <c:v>0</c:v>
                </c:pt>
                <c:pt idx="12">
                  <c:v>0.06</c:v>
                </c:pt>
              </c:numCache>
            </c:numRef>
          </c:val>
          <c:extLst>
            <c:ext xmlns:c16="http://schemas.microsoft.com/office/drawing/2014/chart" uri="{C3380CC4-5D6E-409C-BE32-E72D297353CC}">
              <c16:uniqueId val="{00000002-3C3F-4A62-BA44-4A5C271FC689}"/>
            </c:ext>
          </c:extLst>
        </c:ser>
        <c:dLbls>
          <c:showLegendKey val="0"/>
          <c:showVal val="0"/>
          <c:showCatName val="0"/>
          <c:showSerName val="0"/>
          <c:showPercent val="0"/>
          <c:showBubbleSize val="0"/>
        </c:dLbls>
        <c:gapWidth val="150"/>
        <c:axId val="2036085087"/>
        <c:axId val="2036085567"/>
      </c:barChart>
      <c:catAx>
        <c:axId val="2036085087"/>
        <c:scaling>
          <c:orientation val="minMax"/>
        </c:scaling>
        <c:delete val="0"/>
        <c:axPos val="b"/>
        <c:numFmt formatCode="General"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2036085567"/>
        <c:crosses val="autoZero"/>
        <c:auto val="1"/>
        <c:lblAlgn val="ctr"/>
        <c:lblOffset val="100"/>
        <c:noMultiLvlLbl val="0"/>
      </c:catAx>
      <c:valAx>
        <c:axId val="2036085567"/>
        <c:scaling>
          <c:orientation val="minMax"/>
        </c:scaling>
        <c:delete val="1"/>
        <c:axPos val="l"/>
        <c:numFmt formatCode="0.00%" sourceLinked="1"/>
        <c:majorTickMark val="none"/>
        <c:minorTickMark val="none"/>
        <c:tickLblPos val="nextTo"/>
        <c:crossAx val="2036085087"/>
        <c:crosses val="autoZero"/>
        <c:crossBetween val="between"/>
      </c:valAx>
      <c:spPr>
        <a:noFill/>
        <a:ln>
          <a:noFill/>
        </a:ln>
        <a:effectLst/>
      </c:spPr>
    </c:plotArea>
    <c:legend>
      <c:legendPos val="t"/>
      <c:layout>
        <c:manualLayout>
          <c:xMode val="edge"/>
          <c:yMode val="edge"/>
          <c:x val="9.9413599979271123E-4"/>
          <c:y val="1.8684063278655884E-2"/>
          <c:w val="0.1166366822516994"/>
          <c:h val="6.264580067095892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4">
  <a:schemeClr val="accent1"/>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FD3D7_8FBBB0B7.xml><?xml version="1.0" encoding="utf-8"?>
<p188:cmLst xmlns:a="http://schemas.openxmlformats.org/drawingml/2006/main" xmlns:r="http://schemas.openxmlformats.org/officeDocument/2006/relationships" xmlns:p188="http://schemas.microsoft.com/office/powerpoint/2018/8/main">
  <p188:cm id="{524E4200-6D2E-41C8-BB0F-881DA903E600}" authorId="{1F7F5F2C-0F60-C23C-2DA9-C1C62A2E5FA2}" created="2025-11-04T03:54:50.492">
    <ac:txMkLst xmlns:ac="http://schemas.microsoft.com/office/drawing/2013/main/command">
      <pc:docMk xmlns:pc="http://schemas.microsoft.com/office/powerpoint/2013/main/command"/>
      <pc:sldMk xmlns:pc="http://schemas.microsoft.com/office/powerpoint/2013/main/command" cId="2411442359" sldId="2147472343"/>
      <ac:spMk id="8" creationId="{C86AD036-357D-1504-F034-0601077B9608}"/>
      <ac:txMk cp="0" len="10">
        <ac:context len="11" hash="4027027081"/>
      </ac:txMk>
    </ac:txMkLst>
    <p188:pos x="700032" y="263289"/>
    <p188:txBody>
      <a:bodyPr/>
      <a:lstStyle/>
      <a:p>
        <a:r>
          <a:rPr lang="en-NZ"/>
          <a:t>Just be aware that I flipped the 4 to 8 triangle as it is actually significantly lower for them</a:t>
        </a:r>
      </a:p>
    </p188:txBody>
  </p188:cm>
</p188:cmLst>
</file>

<file path=ppt/comments/modernComment_7FFFD3FB_982ACD89.xml><?xml version="1.0" encoding="utf-8"?>
<p188:cmLst xmlns:a="http://schemas.openxmlformats.org/drawingml/2006/main" xmlns:r="http://schemas.openxmlformats.org/officeDocument/2006/relationships" xmlns:p188="http://schemas.microsoft.com/office/powerpoint/2018/8/main">
  <p188:cm id="{14D6F3C9-060A-417E-AC61-FCC81E142736}" authorId="{1F7F5F2C-0F60-C23C-2DA9-C1C62A2E5FA2}" created="2025-11-03T22:13:32.451">
    <ac:txMkLst xmlns:ac="http://schemas.microsoft.com/office/drawing/2013/main/command">
      <pc:docMk xmlns:pc="http://schemas.microsoft.com/office/powerpoint/2013/main/command"/>
      <pc:sldMk xmlns:pc="http://schemas.microsoft.com/office/powerpoint/2013/main/command" cId="2552941961" sldId="2147472379"/>
      <ac:spMk id="53" creationId="{2798500A-D5F1-8B94-8819-E11DFA2A163F}"/>
      <ac:txMk cp="14" len="9">
        <ac:context len="24" hash="73348055"/>
      </ac:txMk>
    </ac:txMkLst>
    <p188:pos x="1791228" y="306555"/>
    <p188:txBody>
      <a:bodyPr/>
      <a:lstStyle/>
      <a:p>
        <a:r>
          <a:rPr lang="en-NZ"/>
          <a:t>Just double check this net</a:t>
        </a:r>
      </a:p>
    </p188:txBody>
  </p188:cm>
</p188:cmLst>
</file>

<file path=ppt/comments/modernComment_7FFFD433_F72368F8.xml><?xml version="1.0" encoding="utf-8"?>
<p188:cmLst xmlns:a="http://schemas.openxmlformats.org/drawingml/2006/main" xmlns:r="http://schemas.openxmlformats.org/officeDocument/2006/relationships" xmlns:p188="http://schemas.microsoft.com/office/powerpoint/2018/8/main">
  <p188:cm id="{C4F8F99D-2BF2-4FDD-8DE9-DC1539B64CE6}" authorId="{1F7F5F2C-0F60-C23C-2DA9-C1C62A2E5FA2}" created="2025-11-03T20:38:29.082">
    <ac:txMkLst xmlns:ac="http://schemas.microsoft.com/office/drawing/2013/main/command">
      <pc:docMk xmlns:pc="http://schemas.microsoft.com/office/powerpoint/2013/main/command"/>
      <pc:sldMk xmlns:pc="http://schemas.microsoft.com/office/powerpoint/2013/main/command" cId="4146292984" sldId="2147472435"/>
      <ac:spMk id="55" creationId="{B17F1C2B-E463-46B3-779E-EB3CE8E1C8B8}"/>
      <ac:txMk cp="44" len="34">
        <ac:context len="79" hash="488876570"/>
      </ac:txMk>
    </ac:txMkLst>
    <p188:pos x="1825852" y="632943"/>
    <p188:txBody>
      <a:bodyPr/>
      <a:lstStyle/>
      <a:p>
        <a:r>
          <a:rPr lang="en-NZ"/>
          <a:t>I’m not sure where this is coming from, I can’t match it in the data</a:t>
        </a:r>
      </a:p>
    </p188:txBody>
  </p188:cm>
</p188:cmLst>
</file>

<file path=ppt/drawings/drawing1.xml><?xml version="1.0" encoding="utf-8"?>
<c:userShapes xmlns:c="http://schemas.openxmlformats.org/drawingml/2006/chart">
  <cdr:relSizeAnchor xmlns:cdr="http://schemas.openxmlformats.org/drawingml/2006/chartDrawing">
    <cdr:from>
      <cdr:x>0.37329</cdr:x>
      <cdr:y>0.21712</cdr:y>
    </cdr:from>
    <cdr:to>
      <cdr:x>0.56277</cdr:x>
      <cdr:y>0.24348</cdr:y>
    </cdr:to>
    <cdr:sp macro="" textlink="">
      <cdr:nvSpPr>
        <cdr:cNvPr id="2" name="TextBox 1">
          <a:extLst xmlns:a="http://schemas.openxmlformats.org/drawingml/2006/main">
            <a:ext uri="{FF2B5EF4-FFF2-40B4-BE49-F238E27FC236}">
              <a16:creationId xmlns:a16="http://schemas.microsoft.com/office/drawing/2014/main" id="{38D0AA15-33B9-D598-474D-AB16DFE0DFF5}"/>
            </a:ext>
          </a:extLst>
        </cdr:cNvPr>
        <cdr:cNvSpPr txBox="1"/>
      </cdr:nvSpPr>
      <cdr:spPr>
        <a:xfrm xmlns:a="http://schemas.openxmlformats.org/drawingml/2006/main">
          <a:off x="2830006" y="1124313"/>
          <a:ext cx="1436507" cy="136502"/>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normAutofit/>
        </a:bodyPr>
        <a:lstStyle xmlns:a="http://schemas.openxmlformats.org/drawingml/2006/main"/>
        <a:p xmlns:a="http://schemas.openxmlformats.org/drawingml/2006/main">
          <a:pPr marL="0" indent="-3657600" algn="l">
            <a:spcAft>
              <a:spcPts val="600"/>
            </a:spcAft>
          </a:pPr>
          <a:r>
            <a:rPr lang="en-NZ" sz="1000" b="0" i="0" kern="1200" dirty="0">
              <a:solidFill>
                <a:schemeClr val="tx2"/>
              </a:solidFill>
              <a:latin typeface="+mn-lt"/>
              <a:ea typeface="Roboto" panose="02000000000000000000" pitchFamily="2" charset="0"/>
              <a:cs typeface="Segoe UI" panose="020B0502040204020203" pitchFamily="34" charset="0"/>
            </a:rPr>
            <a:t>Video on social media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57F437-34E4-457B-ACAA-C109BC5AD2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entury Gothic" panose="020B0502020202020204" pitchFamily="34" charset="0"/>
            </a:endParaRPr>
          </a:p>
        </p:txBody>
      </p:sp>
      <p:sp>
        <p:nvSpPr>
          <p:cNvPr id="3" name="Date Placeholder 2">
            <a:extLst>
              <a:ext uri="{FF2B5EF4-FFF2-40B4-BE49-F238E27FC236}">
                <a16:creationId xmlns:a16="http://schemas.microsoft.com/office/drawing/2014/main" id="{36C9805C-0D4B-456D-9316-F45962E2F5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B91EB8-1FC0-49BA-B8A0-9D4051C7D0E5}" type="datetimeFigureOut">
              <a:rPr lang="en-US" smtClean="0">
                <a:latin typeface="Century Gothic" panose="020B0502020202020204" pitchFamily="34" charset="0"/>
              </a:rPr>
              <a:t>11/5/2025</a:t>
            </a:fld>
            <a:endParaRPr lang="en-US" dirty="0">
              <a:latin typeface="Century Gothic" panose="020B0502020202020204" pitchFamily="34" charset="0"/>
            </a:endParaRPr>
          </a:p>
        </p:txBody>
      </p:sp>
      <p:sp>
        <p:nvSpPr>
          <p:cNvPr id="4" name="Footer Placeholder 3">
            <a:extLst>
              <a:ext uri="{FF2B5EF4-FFF2-40B4-BE49-F238E27FC236}">
                <a16:creationId xmlns:a16="http://schemas.microsoft.com/office/drawing/2014/main" id="{C3170BBA-56B5-4091-9B11-25E0561642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Century Gothic" panose="020B0502020202020204" pitchFamily="34" charset="0"/>
            </a:endParaRPr>
          </a:p>
        </p:txBody>
      </p:sp>
      <p:sp>
        <p:nvSpPr>
          <p:cNvPr id="5" name="Slide Number Placeholder 4">
            <a:extLst>
              <a:ext uri="{FF2B5EF4-FFF2-40B4-BE49-F238E27FC236}">
                <a16:creationId xmlns:a16="http://schemas.microsoft.com/office/drawing/2014/main" id="{11017362-806F-4EA8-BAA6-0CA6D364BC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6AC5C8-AA3E-49B6-9C0B-3EDF0860F219}" type="slidenum">
              <a:rPr lang="en-US" smtClean="0">
                <a:latin typeface="Century Gothic" panose="020B0502020202020204" pitchFamily="34" charset="0"/>
              </a:rPr>
              <a:t>‹#›</a:t>
            </a:fld>
            <a:endParaRPr lang="en-US" dirty="0">
              <a:latin typeface="Century Gothic" panose="020B0502020202020204" pitchFamily="34" charset="0"/>
            </a:endParaRPr>
          </a:p>
        </p:txBody>
      </p:sp>
    </p:spTree>
    <p:extLst>
      <p:ext uri="{BB962C8B-B14F-4D97-AF65-F5344CB8AC3E}">
        <p14:creationId xmlns:p14="http://schemas.microsoft.com/office/powerpoint/2010/main" val="3942118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panose="020B0502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panose="020B0502020202020204" pitchFamily="34" charset="0"/>
              </a:defRPr>
            </a:lvl1pPr>
          </a:lstStyle>
          <a:p>
            <a:fld id="{A2FD89D3-6540-412A-8DF7-24F6B362E6BB}" type="datetimeFigureOut">
              <a:rPr lang="en-US" smtClean="0"/>
              <a:pPr/>
              <a:t>11/5/2025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panose="020B0502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panose="020B0502020202020204" pitchFamily="34" charset="0"/>
              </a:defRPr>
            </a:lvl1pPr>
          </a:lstStyle>
          <a:p>
            <a:fld id="{53BCCA8E-E054-4945-93F6-8F3E2A7D5A26}" type="slidenum">
              <a:rPr lang="en-US" smtClean="0"/>
              <a:pPr/>
              <a:t>‹#›</a:t>
            </a:fld>
            <a:endParaRPr lang="en-US" dirty="0"/>
          </a:p>
        </p:txBody>
      </p:sp>
    </p:spTree>
    <p:extLst>
      <p:ext uri="{BB962C8B-B14F-4D97-AF65-F5344CB8AC3E}">
        <p14:creationId xmlns:p14="http://schemas.microsoft.com/office/powerpoint/2010/main" val="2230956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a:lvl2pPr marL="457200" algn="l" defTabSz="914400" rtl="0" eaLnBrk="1" latinLnBrk="0" hangingPunct="1">
      <a:defRPr sz="1200" b="0" i="0" kern="1200">
        <a:solidFill>
          <a:schemeClr val="tx1"/>
        </a:solidFill>
        <a:latin typeface="Century Gothic" panose="020B0502020202020204" pitchFamily="34" charset="0"/>
        <a:ea typeface="+mn-ea"/>
        <a:cs typeface="+mn-cs"/>
      </a:defRPr>
    </a:lvl2pPr>
    <a:lvl3pPr marL="914400" algn="l" defTabSz="914400" rtl="0" eaLnBrk="1" latinLnBrk="0" hangingPunct="1">
      <a:defRPr sz="1200" b="0" i="0" kern="1200">
        <a:solidFill>
          <a:schemeClr val="tx1"/>
        </a:solidFill>
        <a:latin typeface="Century Gothic" panose="020B0502020202020204" pitchFamily="34" charset="0"/>
        <a:ea typeface="+mn-ea"/>
        <a:cs typeface="+mn-cs"/>
      </a:defRPr>
    </a:lvl3pPr>
    <a:lvl4pPr marL="1371600" algn="l" defTabSz="914400" rtl="0" eaLnBrk="1" latinLnBrk="0" hangingPunct="1">
      <a:defRPr sz="1200" b="0" i="0" kern="1200">
        <a:solidFill>
          <a:schemeClr val="tx1"/>
        </a:solidFill>
        <a:latin typeface="Century Gothic" panose="020B0502020202020204" pitchFamily="34" charset="0"/>
        <a:ea typeface="+mn-ea"/>
        <a:cs typeface="+mn-cs"/>
      </a:defRPr>
    </a:lvl4pPr>
    <a:lvl5pPr marL="1828800" algn="l" defTabSz="914400" rtl="0" eaLnBrk="1" latinLnBrk="0" hangingPunct="1">
      <a:defRPr sz="1200" b="0" i="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2</a:t>
            </a:fld>
            <a:endParaRPr lang="en-US" dirty="0"/>
          </a:p>
        </p:txBody>
      </p:sp>
    </p:spTree>
    <p:extLst>
      <p:ext uri="{BB962C8B-B14F-4D97-AF65-F5344CB8AC3E}">
        <p14:creationId xmlns:p14="http://schemas.microsoft.com/office/powerpoint/2010/main" val="3525088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9DC50-CC3F-4397-219F-8FC0E061F1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DDE512-EBF4-FCA2-5AFD-8EBF41F8E294}"/>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2C8B129E-19E4-05E5-21CB-BBD3B3C5B205}"/>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A1E6C0DC-6533-55D4-607D-2DE5F78FFA13}"/>
              </a:ext>
            </a:extLst>
          </p:cNvPr>
          <p:cNvSpPr>
            <a:spLocks noGrp="1"/>
          </p:cNvSpPr>
          <p:nvPr>
            <p:ph type="sldNum" sz="quarter" idx="5"/>
          </p:nvPr>
        </p:nvSpPr>
        <p:spPr/>
        <p:txBody>
          <a:bodyPr/>
          <a:lstStyle/>
          <a:p>
            <a:fld id="{55E99332-B86D-45F3-AC5B-1CB21EDB0876}" type="slidenum">
              <a:rPr lang="en-NZ" smtClean="0"/>
              <a:t>3</a:t>
            </a:fld>
            <a:endParaRPr lang="en-NZ" dirty="0"/>
          </a:p>
        </p:txBody>
      </p:sp>
    </p:spTree>
    <p:extLst>
      <p:ext uri="{BB962C8B-B14F-4D97-AF65-F5344CB8AC3E}">
        <p14:creationId xmlns:p14="http://schemas.microsoft.com/office/powerpoint/2010/main" val="3898682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5</a:t>
            </a:fld>
            <a:endParaRPr lang="en-US" dirty="0"/>
          </a:p>
        </p:txBody>
      </p:sp>
    </p:spTree>
    <p:extLst>
      <p:ext uri="{BB962C8B-B14F-4D97-AF65-F5344CB8AC3E}">
        <p14:creationId xmlns:p14="http://schemas.microsoft.com/office/powerpoint/2010/main" val="2195766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7</a:t>
            </a:fld>
            <a:endParaRPr lang="en-US" dirty="0"/>
          </a:p>
        </p:txBody>
      </p:sp>
    </p:spTree>
    <p:extLst>
      <p:ext uri="{BB962C8B-B14F-4D97-AF65-F5344CB8AC3E}">
        <p14:creationId xmlns:p14="http://schemas.microsoft.com/office/powerpoint/2010/main" val="514797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9</a:t>
            </a:fld>
            <a:endParaRPr lang="en-US" dirty="0"/>
          </a:p>
        </p:txBody>
      </p:sp>
    </p:spTree>
    <p:extLst>
      <p:ext uri="{BB962C8B-B14F-4D97-AF65-F5344CB8AC3E}">
        <p14:creationId xmlns:p14="http://schemas.microsoft.com/office/powerpoint/2010/main" val="1317073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0079-45B3-9294-AA3B-FDD5BB832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1A91F-E269-0454-8F8B-F57230E7E679}"/>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C51621B9-3E25-1028-E827-6AAC899A0C2D}"/>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81065C79-DADA-25EA-EF40-6919B2432C3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044134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9BD08-9153-4772-2896-DF2E9D01F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5E6BB-85DB-CC01-B0DC-CBC9B7E68111}"/>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6CAF3AC3-CC6A-F6E0-E207-9CCEBF7AF7F7}"/>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CA727B49-2F04-E79C-F47A-D7795AA758C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073280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13</a:t>
            </a:fld>
            <a:endParaRPr lang="en-US" dirty="0"/>
          </a:p>
        </p:txBody>
      </p:sp>
    </p:spTree>
    <p:extLst>
      <p:ext uri="{BB962C8B-B14F-4D97-AF65-F5344CB8AC3E}">
        <p14:creationId xmlns:p14="http://schemas.microsoft.com/office/powerpoint/2010/main" val="3869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53041-E671-9D7E-7708-6B5496D713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B29E2-8C72-73E7-E59C-9DA150376D7D}"/>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D5593AE1-7A24-B0E0-41AA-9997A75752E4}"/>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E172E353-D29F-5270-686B-A83B1639AA4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983631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04B2F-E2FC-F50C-B967-830E030D58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7800F1-30DF-1A09-3C38-526D379D3894}"/>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460801D7-B1A0-FE37-8347-83C952880CAF}"/>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AC3A6F8D-BC8A-BACD-F9B9-2BB148C338C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058266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2ED19-D586-8B50-2170-E441FB259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CCA83-D5A2-1968-AC96-D5081161214A}"/>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060C289B-5590-448A-13E6-81EB8E3DCB14}"/>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A14C6D76-C5E9-6E3C-D7DE-EA0B529FB69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643297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39DBB-8F00-2094-F884-16D7F98C9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69C6F-C66C-444B-E07F-DEB3A5FCD585}"/>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337AAC70-1520-1B36-801A-03C27072D754}"/>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D65EDD40-4842-F3FA-9996-075DAD9D793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162081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6ADBF-6B50-E9D5-6D1F-09FD1C8341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E0133-C4BC-594F-85FB-344AC5AB3DD4}"/>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A822D2F0-DBA5-7685-7E89-91F4EF129737}"/>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224310A3-87B1-FBBD-12EB-004684EFF5A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887531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19</a:t>
            </a:fld>
            <a:endParaRPr lang="en-US" dirty="0"/>
          </a:p>
        </p:txBody>
      </p:sp>
    </p:spTree>
    <p:extLst>
      <p:ext uri="{BB962C8B-B14F-4D97-AF65-F5344CB8AC3E}">
        <p14:creationId xmlns:p14="http://schemas.microsoft.com/office/powerpoint/2010/main" val="457169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20</a:t>
            </a:fld>
            <a:endParaRPr lang="en-US" dirty="0"/>
          </a:p>
        </p:txBody>
      </p:sp>
    </p:spTree>
    <p:extLst>
      <p:ext uri="{BB962C8B-B14F-4D97-AF65-F5344CB8AC3E}">
        <p14:creationId xmlns:p14="http://schemas.microsoft.com/office/powerpoint/2010/main" val="1519499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21</a:t>
            </a:fld>
            <a:endParaRPr lang="en-US" dirty="0">
              <a:solidFill>
                <a:prstClr val="black"/>
              </a:solidFill>
            </a:endParaRPr>
          </a:p>
        </p:txBody>
      </p:sp>
    </p:spTree>
    <p:extLst>
      <p:ext uri="{BB962C8B-B14F-4D97-AF65-F5344CB8AC3E}">
        <p14:creationId xmlns:p14="http://schemas.microsoft.com/office/powerpoint/2010/main" val="862761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E5AE7-0CE2-0F32-B70D-019030F35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CEAC4E-F9FD-2BC6-A9B5-6C5E40C48AA2}"/>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11101564-DF84-A45C-919F-42F032983F13}"/>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C14586DF-A560-6360-676D-09B811CAE070}"/>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22</a:t>
            </a:fld>
            <a:endParaRPr lang="en-US" dirty="0">
              <a:solidFill>
                <a:prstClr val="black"/>
              </a:solidFill>
            </a:endParaRPr>
          </a:p>
        </p:txBody>
      </p:sp>
    </p:spTree>
    <p:extLst>
      <p:ext uri="{BB962C8B-B14F-4D97-AF65-F5344CB8AC3E}">
        <p14:creationId xmlns:p14="http://schemas.microsoft.com/office/powerpoint/2010/main" val="2439199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24</a:t>
            </a:fld>
            <a:endParaRPr lang="en-US" dirty="0"/>
          </a:p>
        </p:txBody>
      </p:sp>
    </p:spTree>
    <p:extLst>
      <p:ext uri="{BB962C8B-B14F-4D97-AF65-F5344CB8AC3E}">
        <p14:creationId xmlns:p14="http://schemas.microsoft.com/office/powerpoint/2010/main" val="562894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6BC24-5D24-7FDA-14DC-7B91BD2481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FABF2-5F5A-72D5-0AB2-DDEEF9273045}"/>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60EEA723-0E6D-4706-18EE-1B5F9852BBD8}"/>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8065EF81-37E7-60DF-E106-C4F85C44F6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8949334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BB7CC-11CA-020B-AC4D-230D17F6FE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EECBD-2C57-5099-1C23-6106BBB5B272}"/>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D6395D90-00F1-6B50-B6CA-62FDA850320E}"/>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3B73BA97-B40B-261D-81D6-36FECF79AE69}"/>
              </a:ext>
            </a:extLst>
          </p:cNvPr>
          <p:cNvSpPr>
            <a:spLocks noGrp="1"/>
          </p:cNvSpPr>
          <p:nvPr>
            <p:ph type="sldNum" sz="quarter" idx="5"/>
          </p:nvPr>
        </p:nvSpPr>
        <p:spPr/>
        <p:txBody>
          <a:bodyPr/>
          <a:lstStyle/>
          <a:p>
            <a:fld id="{53BCCA8E-E054-4945-93F6-8F3E2A7D5A26}" type="slidenum">
              <a:rPr lang="en-US" smtClean="0"/>
              <a:pPr/>
              <a:t>26</a:t>
            </a:fld>
            <a:endParaRPr lang="en-US" dirty="0"/>
          </a:p>
        </p:txBody>
      </p:sp>
    </p:spTree>
    <p:extLst>
      <p:ext uri="{BB962C8B-B14F-4D97-AF65-F5344CB8AC3E}">
        <p14:creationId xmlns:p14="http://schemas.microsoft.com/office/powerpoint/2010/main" val="3963337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496CA-0876-DC70-925A-D2939D944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B7A8C-912F-6DF4-D196-94497FD30B33}"/>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6E9DF5FB-9BF4-375C-7237-794E7E74A873}"/>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1C448AB7-0E3D-81FE-AEEC-847F77E034EC}"/>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29</a:t>
            </a:fld>
            <a:endParaRPr lang="en-US" dirty="0">
              <a:solidFill>
                <a:prstClr val="black"/>
              </a:solidFill>
            </a:endParaRPr>
          </a:p>
        </p:txBody>
      </p:sp>
    </p:spTree>
    <p:extLst>
      <p:ext uri="{BB962C8B-B14F-4D97-AF65-F5344CB8AC3E}">
        <p14:creationId xmlns:p14="http://schemas.microsoft.com/office/powerpoint/2010/main" val="521846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BA988-DB4D-7901-13A3-9DC7A81C0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C64BFB-026F-5CE1-A0F1-775437E7332E}"/>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00E13BC4-622B-A36B-B844-480C83154626}"/>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120DD69F-4CE6-F1A9-3DEA-41B0C2F698EC}"/>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30</a:t>
            </a:fld>
            <a:endParaRPr lang="en-US" dirty="0">
              <a:solidFill>
                <a:prstClr val="black"/>
              </a:solidFill>
            </a:endParaRPr>
          </a:p>
        </p:txBody>
      </p:sp>
    </p:spTree>
    <p:extLst>
      <p:ext uri="{BB962C8B-B14F-4D97-AF65-F5344CB8AC3E}">
        <p14:creationId xmlns:p14="http://schemas.microsoft.com/office/powerpoint/2010/main" val="1987266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E6BE2-6504-D849-DE09-FF0888247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3BD72-EA9E-C0D4-4C5E-C7BD52608E48}"/>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C5B2E6BC-AB9A-B042-0FC9-CA726AFE1EF7}"/>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45F78900-3F2A-CBE1-B5B0-5B133D149C96}"/>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31</a:t>
            </a:fld>
            <a:endParaRPr lang="en-US" dirty="0">
              <a:solidFill>
                <a:prstClr val="black"/>
              </a:solidFill>
            </a:endParaRPr>
          </a:p>
        </p:txBody>
      </p:sp>
    </p:spTree>
    <p:extLst>
      <p:ext uri="{BB962C8B-B14F-4D97-AF65-F5344CB8AC3E}">
        <p14:creationId xmlns:p14="http://schemas.microsoft.com/office/powerpoint/2010/main" val="2728875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A2D99-41DD-94B5-DE67-5681B91DA0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316BD-5242-78B9-F9BB-1789A3BC6680}"/>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90497E71-B7A3-FE6F-9D7C-432DFC8483E6}"/>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AFB23987-BC90-B08F-D0A1-EB31D427BDF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0498799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A1AFD-6FD0-B445-20DF-162E5C3AF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9B70F-C64A-880D-E80C-D97964B8D07D}"/>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933B8341-F6B7-8C3C-17BD-8ED5F6FCF438}"/>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1A1F6C81-348B-350C-7B19-3557FCDF628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80818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EB704-129D-8A7C-704D-994EFD8FB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CDDA6-C1EF-21BB-F5F4-3A1919ABB95F}"/>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3D3FAFE8-0846-FF29-115D-982F4CC56788}"/>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9E4E8DA4-BFBC-D9AF-7725-039B8B90E2B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64260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C624F-94A0-61F0-C931-1117A4EE2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7580D3-B0BA-06CB-0C35-57937A75A4B3}"/>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C9A38EEF-1AB3-9350-85A8-922E923CDECF}"/>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4F7DCE58-9D9C-2940-53D0-5BD582B8FDB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60566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8D18E-1FBE-A63F-FB86-5044AE5384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72A6E6-7ECF-CCC7-F9BA-FF8F0E0BC8BA}"/>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D0752A7F-F26B-6B84-94E6-EDFEE7AE96D1}"/>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0B02EC1F-AC35-D868-443C-64133962D457}"/>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40</a:t>
            </a:fld>
            <a:endParaRPr lang="en-US" dirty="0">
              <a:solidFill>
                <a:prstClr val="black"/>
              </a:solidFill>
            </a:endParaRPr>
          </a:p>
        </p:txBody>
      </p:sp>
    </p:spTree>
    <p:extLst>
      <p:ext uri="{BB962C8B-B14F-4D97-AF65-F5344CB8AC3E}">
        <p14:creationId xmlns:p14="http://schemas.microsoft.com/office/powerpoint/2010/main" val="219957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E5506-EF9C-E256-13BD-494295B800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6C595-A00D-B6B8-D976-AAD02515BF24}"/>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4895DD62-6449-8A99-08FB-B74A9A62B835}"/>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9527B752-87A5-AF3C-C5BD-144DDD0E7DAD}"/>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41</a:t>
            </a:fld>
            <a:endParaRPr lang="en-US" dirty="0">
              <a:solidFill>
                <a:prstClr val="black"/>
              </a:solidFill>
            </a:endParaRPr>
          </a:p>
        </p:txBody>
      </p:sp>
    </p:spTree>
    <p:extLst>
      <p:ext uri="{BB962C8B-B14F-4D97-AF65-F5344CB8AC3E}">
        <p14:creationId xmlns:p14="http://schemas.microsoft.com/office/powerpoint/2010/main" val="31016881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CD255-FF97-B928-3895-539BFD8E6A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E696D-1546-0173-16A4-AC5EC8F29A53}"/>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22D5A849-9B5D-2AAC-8CBC-164023818A67}"/>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D10F6D66-650A-51D0-A5E6-4226FA9B8254}"/>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42</a:t>
            </a:fld>
            <a:endParaRPr lang="en-US" dirty="0">
              <a:solidFill>
                <a:prstClr val="black"/>
              </a:solidFill>
            </a:endParaRPr>
          </a:p>
        </p:txBody>
      </p:sp>
    </p:spTree>
    <p:extLst>
      <p:ext uri="{BB962C8B-B14F-4D97-AF65-F5344CB8AC3E}">
        <p14:creationId xmlns:p14="http://schemas.microsoft.com/office/powerpoint/2010/main" val="2079170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DA17B-9A6C-4D19-7F2B-E3E6F6970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14515E-2EB4-1583-DC58-5F33196FC4D9}"/>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8BF025C9-B7D4-B78B-CBE6-54A87C77B2CD}"/>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2A5F3CEF-9889-BEB4-9B6F-6D9324D8CE3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293047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97074-5F4A-4491-0904-D93E8C173E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0EFB3-17DD-1B43-3209-7EB42FEE49CE}"/>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E84D87F4-B644-5CC4-FD78-398EAE2C3EA7}"/>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B7432D5B-2539-3CB7-822F-67840471B81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2639440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EF7A3-51B2-B2F1-4F3B-DBE3809C1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0EE6A-D00B-039F-CD6E-F93DB8CA61FA}"/>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1CED9483-694E-FDEA-FC1D-65418BF676C7}"/>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CE7F6577-6F8F-3430-6149-E6653BEAF8C4}"/>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45</a:t>
            </a:fld>
            <a:endParaRPr lang="en-US" dirty="0">
              <a:solidFill>
                <a:prstClr val="black"/>
              </a:solidFill>
            </a:endParaRPr>
          </a:p>
        </p:txBody>
      </p:sp>
    </p:spTree>
    <p:extLst>
      <p:ext uri="{BB962C8B-B14F-4D97-AF65-F5344CB8AC3E}">
        <p14:creationId xmlns:p14="http://schemas.microsoft.com/office/powerpoint/2010/main" val="2045444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46</a:t>
            </a:fld>
            <a:endParaRPr lang="en-US" dirty="0"/>
          </a:p>
        </p:txBody>
      </p:sp>
    </p:spTree>
    <p:extLst>
      <p:ext uri="{BB962C8B-B14F-4D97-AF65-F5344CB8AC3E}">
        <p14:creationId xmlns:p14="http://schemas.microsoft.com/office/powerpoint/2010/main" val="6739756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48</a:t>
            </a:fld>
            <a:endParaRPr lang="en-US" dirty="0"/>
          </a:p>
        </p:txBody>
      </p:sp>
    </p:spTree>
    <p:extLst>
      <p:ext uri="{BB962C8B-B14F-4D97-AF65-F5344CB8AC3E}">
        <p14:creationId xmlns:p14="http://schemas.microsoft.com/office/powerpoint/2010/main" val="645789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8FEF6-D5F7-2768-BAA9-A17A309DFA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A44D0-9F6C-A4BA-4233-E10821C87CCA}"/>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0F4FBC36-E003-E2D1-A9D0-BEB341D9149A}"/>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7733111D-E88E-A656-F8AF-7A850407725F}"/>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49</a:t>
            </a:fld>
            <a:endParaRPr lang="en-US" dirty="0">
              <a:solidFill>
                <a:prstClr val="black"/>
              </a:solidFill>
            </a:endParaRPr>
          </a:p>
        </p:txBody>
      </p:sp>
    </p:spTree>
    <p:extLst>
      <p:ext uri="{BB962C8B-B14F-4D97-AF65-F5344CB8AC3E}">
        <p14:creationId xmlns:p14="http://schemas.microsoft.com/office/powerpoint/2010/main" val="8889390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4B45C-98ED-DF3E-4A62-3C3353273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BA842-76C0-2C9D-4034-093552163AE7}"/>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60A21D7F-5A22-9624-13DA-54C10FBBBD3F}"/>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784EBDC5-66C1-A81E-EFDA-BCA75F54424A}"/>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50</a:t>
            </a:fld>
            <a:endParaRPr lang="en-US" dirty="0">
              <a:solidFill>
                <a:prstClr val="black"/>
              </a:solidFill>
            </a:endParaRPr>
          </a:p>
        </p:txBody>
      </p:sp>
    </p:spTree>
    <p:extLst>
      <p:ext uri="{BB962C8B-B14F-4D97-AF65-F5344CB8AC3E}">
        <p14:creationId xmlns:p14="http://schemas.microsoft.com/office/powerpoint/2010/main" val="20926183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C4E6D-3C10-B5CC-27EA-DCECF9782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0D3E9-8238-B4BE-BF7D-10302BBDFFC7}"/>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B319C499-AEB5-0F77-B1F4-2834C8691BDE}"/>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813E2D26-3B6C-15C0-81FC-EB77FCF0476A}"/>
              </a:ext>
            </a:extLst>
          </p:cNvPr>
          <p:cNvSpPr>
            <a:spLocks noGrp="1"/>
          </p:cNvSpPr>
          <p:nvPr>
            <p:ph type="sldNum" sz="quarter" idx="5"/>
          </p:nvPr>
        </p:nvSpPr>
        <p:spPr/>
        <p:txBody>
          <a:bodyPr/>
          <a:lstStyle/>
          <a:p>
            <a:pPr defTabSz="477749">
              <a:defRPr/>
            </a:pPr>
            <a:fld id="{53BCCA8E-E054-4945-93F6-8F3E2A7D5A26}" type="slidenum">
              <a:rPr lang="en-US">
                <a:solidFill>
                  <a:prstClr val="black"/>
                </a:solidFill>
              </a:rPr>
              <a:pPr defTabSz="477749">
                <a:defRPr/>
              </a:pPr>
              <a:t>51</a:t>
            </a:fld>
            <a:endParaRPr lang="en-US" dirty="0">
              <a:solidFill>
                <a:prstClr val="black"/>
              </a:solidFill>
            </a:endParaRPr>
          </a:p>
        </p:txBody>
      </p:sp>
    </p:spTree>
    <p:extLst>
      <p:ext uri="{BB962C8B-B14F-4D97-AF65-F5344CB8AC3E}">
        <p14:creationId xmlns:p14="http://schemas.microsoft.com/office/powerpoint/2010/main" val="37942674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3BCCA8E-E054-4945-93F6-8F3E2A7D5A26}" type="slidenum">
              <a:rPr lang="en-US" smtClean="0"/>
              <a:pPr/>
              <a:t>52</a:t>
            </a:fld>
            <a:endParaRPr lang="en-US" dirty="0"/>
          </a:p>
        </p:txBody>
      </p:sp>
    </p:spTree>
    <p:extLst>
      <p:ext uri="{BB962C8B-B14F-4D97-AF65-F5344CB8AC3E}">
        <p14:creationId xmlns:p14="http://schemas.microsoft.com/office/powerpoint/2010/main" val="22211855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D4C56-D366-00D9-4658-3A86E47D48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4ABCC-78F2-9B9B-9E37-3504B5E6F89F}"/>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D0A0723F-435D-6A18-7B8E-C0C094726997}"/>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F2C990BA-4636-36E8-0C16-E0B9965A9D38}"/>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259816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81E55-B42B-11FA-790A-7AAB76037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A14160-84B3-735F-C6AB-546845A8EDCD}"/>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61E8A1BC-DD01-7CF9-3693-90E932BA8779}"/>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E8CB9E1F-6C59-177A-1306-FDF165D31338}"/>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923819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D36CF-7613-FD64-BF94-A24275ECD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A9948-A267-D79A-17AA-2FC2E45CD37E}"/>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2D5EAC2F-96E5-E3E2-0D74-E5CDE38E7ACC}"/>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BA85D1DC-C1DE-429F-51A1-0BF680BBBCF4}"/>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5221443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02C8E-A473-523C-7753-742734AEC4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6627E-90C8-DF90-40C8-DCC957B350F1}"/>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9A4D4AFF-8AA6-C47C-73AA-032FDC3CE338}"/>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C2104E84-B991-F42D-51E7-A53908E63895}"/>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8215717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5E0E1-C96B-C24E-E2DA-1C36970BB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49537-1941-6205-748D-CC7DAE69B9BD}"/>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1A18556C-0663-442D-56E1-093C6C2B445C}"/>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87367789-6236-EA61-74B8-637EAE036E8F}"/>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5532026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9E198-55F6-9E5D-A66D-EE5F0415B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0213D-813D-B356-7388-F36565DB0C57}"/>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E369282E-5DD7-758B-64B0-3B5CBB0EAEA9}"/>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02A1591C-50FB-C151-47B3-D64EAFA2C056}"/>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68488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0BCE0-237C-BB35-5545-88A38B077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160A34-5ACF-C086-D6E0-8B702749F820}"/>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9676A35D-D529-D4BA-837C-3FCA6A522533}"/>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B96F60A6-6475-A972-E0E5-CF5DCD57B158}"/>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4231915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13DDA-A6C8-3699-5763-7FF61769E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352CA7-0069-43DB-2AF5-BA4F00DAFED6}"/>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B09C65B6-7627-12E5-C161-FFE89ED616A5}"/>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92A4DD57-C9CF-CAB2-F2F9-7BC414865858}"/>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4545847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4A1D2-3EA7-9B3E-4A30-86700CD53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050C85-6D4A-B86D-9BAF-580B75C6ECC0}"/>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2B760D66-98B7-F73C-900D-2CF68ACA8F99}"/>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654F80D4-608C-F2DF-6EEF-86CDB27E008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0532591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7AB9E-7A69-C5AD-C5EF-F0F3EE0C28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CCE912-934B-D026-5341-F0AA7684A07E}"/>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31AB8D87-4CEC-7AE9-29FE-CB84E1FEF20B}"/>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E042727C-62F0-B7A6-4140-04E2EA1A41CF}"/>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7407205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7F3BA-CF0C-7998-6092-36C7132D8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B3BE8-E56B-E853-091D-36DF72C9113E}"/>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859CE8A9-0C7C-BF5C-E12B-C9DF5C03380B}"/>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1EE5B7ED-ED6C-2660-9C8F-42F306B9FE07}"/>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8059698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AC92B-D5AE-872F-5DB1-390B717EE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8D1D9C-27BC-E9CE-0251-A6F314FD857B}"/>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AFD5DA25-9A18-DE71-356D-6EFFFD9DE269}"/>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03200B18-C6E8-11D7-4635-F3EE8F4DDBB7}"/>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2142557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C76FB-ACC0-CB87-6A05-35EE2D9F6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3F553C-AA4C-2752-8643-787F54E84267}"/>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9F2C3F36-990A-7E25-DCDF-96119E4584C4}"/>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7F5F9025-6840-5FA2-30E6-ABD9480761D0}"/>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29279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70820-C832-1608-5219-9A90C48D0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87E912-F546-BA49-6BEC-44E7A6A90EE7}"/>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BF32777D-ADE1-D506-FA3B-F282593F6122}"/>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A8F84ECC-FA49-B970-C95B-BF2845904AB3}"/>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752919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D78DB-DDD5-066E-9573-84125E500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D10FB-58C8-5C01-5A78-FA43AF1D345A}"/>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E9EFCB39-BE67-ABAF-ABA8-589ACAE5437A}"/>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F72A9950-B2C5-FB8F-3939-2BE4BF6AC33D}"/>
              </a:ext>
            </a:extLst>
          </p:cNvPr>
          <p:cNvSpPr>
            <a:spLocks noGrp="1"/>
          </p:cNvSpPr>
          <p:nvPr>
            <p:ph type="sldNum" sz="quarter" idx="5"/>
          </p:nvPr>
        </p:nvSpPr>
        <p:spPr/>
        <p:txBody>
          <a:bodyPr/>
          <a:lstStyle/>
          <a:p>
            <a:pPr marL="0" marR="0" lvl="0" indent="0" algn="r" defTabSz="477749"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pPr marL="0" marR="0" lvl="0" indent="0" algn="r" defTabSz="477749"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293589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7C727-A1F9-A016-27AA-A858DB17D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BED36-0225-1C10-0584-CB485725C185}"/>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055AF42E-092E-98E1-CD91-BDDFF428C95E}"/>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008AA91E-49CB-F927-DBFD-68C32E0E096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714646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9532A-E463-F2FA-BCEC-56F0038B3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4371EF-762C-3B75-AFB0-E2E6339EE1BC}"/>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287C458A-B1B1-575D-0FB8-4E8334AE5533}"/>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74734654-13A7-1855-8CD0-BDF18B8C381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704952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D3ADF-F32F-D461-D73E-DBCEDCDA9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26680-947D-D9D1-F52A-9397A05D5EF5}"/>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79F10C45-4811-2C95-F794-FAC74E037705}"/>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3305A76D-8573-2E94-6427-69B00A69C55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3616986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49F5D-05E1-427F-CEEF-B2C8EA048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53CFC-5FFD-4290-33DC-FEDB6524C067}"/>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1E93C5E9-E3AA-FC44-6CB4-47EAFF369407}"/>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CA4BB423-ABDD-EB29-64A0-B531A391E7A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6461816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90D14-77FB-9716-EC71-B7F5442B3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EE362-64C0-CB72-7F4B-9603C6A79230}"/>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C6E3CC16-CFE9-00A0-EC10-CE6A3B308AEA}"/>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36834FCB-5BE1-8D8A-7304-F8DDC567849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1290238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26D4E-3968-280E-9AB6-A2109AF07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74383-9F01-6938-4A51-F89820253752}"/>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D55378B8-CDA7-4D7A-37C1-CD5C5BDE6967}"/>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57CADEB3-016E-7899-4DD1-F1182752C11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BCCA8E-E054-4945-93F6-8F3E2A7D5A26}"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639177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3.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18.sv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jpe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2.jpe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2.jpe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3.xml"/><Relationship Id="rId5" Type="http://schemas.openxmlformats.org/officeDocument/2006/relationships/image" Target="../media/image32.svg"/><Relationship Id="rId4" Type="http://schemas.openxmlformats.org/officeDocument/2006/relationships/image" Target="../media/image31.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7.xml"/><Relationship Id="rId5" Type="http://schemas.openxmlformats.org/officeDocument/2006/relationships/image" Target="../media/image32.svg"/><Relationship Id="rId4" Type="http://schemas.openxmlformats.org/officeDocument/2006/relationships/image" Target="../media/image31.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8.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9.xml"/><Relationship Id="rId5" Type="http://schemas.openxmlformats.org/officeDocument/2006/relationships/image" Target="../media/image32.svg"/><Relationship Id="rId4" Type="http://schemas.openxmlformats.org/officeDocument/2006/relationships/image" Target="../media/image31.png"/></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0.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3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0.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4 Head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0"/>
            <a:ext cx="12191572" cy="21154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145C3045-98D2-B6DA-36FC-CA9E8B94488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C92ACF3-4BD0-08BC-0AC7-7D39A39E3B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7503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4 Headline, Sub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0"/>
            <a:ext cx="12191572" cy="21154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307777"/>
          </a:xfrm>
        </p:spPr>
        <p:txBody>
          <a:bodyPr wrap="square" tIns="0" rIns="0" bIns="0" anchor="t" anchorCtr="0">
            <a:spAutoFit/>
          </a:bodyPr>
          <a:lstStyle>
            <a:lvl1pPr>
              <a:spcAft>
                <a:spcPts val="0"/>
              </a:spcAft>
              <a:buFontTx/>
              <a:buNone/>
              <a:defRPr sz="20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145C3045-98D2-B6DA-36FC-CA9E8B94488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C92ACF3-4BD0-08BC-0AC7-7D39A39E3B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139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4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1696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7677158"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7"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680910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 Headline, Subline, Content, Callout">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1301E4-FCBC-330E-2246-0349B722DBCE}"/>
              </a:ext>
            </a:extLst>
          </p:cNvPr>
          <p:cNvSpPr/>
          <p:nvPr userDrawn="1"/>
        </p:nvSpPr>
        <p:spPr>
          <a:xfrm>
            <a:off x="0" y="0"/>
            <a:ext cx="12191572" cy="1696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11268076"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5910937" y="555626"/>
            <a:ext cx="5817506" cy="903061"/>
          </a:xfrm>
        </p:spPr>
        <p:txBody>
          <a:bodyPr tIns="0" rIns="0" bIns="0" anchor="ctr" anchorCtr="0">
            <a:noAutofit/>
          </a:bodyPr>
          <a:lstStyle>
            <a:lvl1pPr>
              <a:spcAft>
                <a:spcPts val="0"/>
              </a:spcAft>
              <a:buFontTx/>
              <a:buNone/>
              <a:defRPr sz="1200" b="1" i="0" cap="none" baseline="0">
                <a:solidFill>
                  <a:schemeClr val="tx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r>
              <a:rPr lang="en-US"/>
              <a:t>A short paragraph summarizing the main findings of this slide. Keep text relevant and to the point. Body copy Century Gothic Regular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 lam </a:t>
            </a:r>
            <a:r>
              <a:rPr lang="en-US" err="1"/>
              <a:t>harum</a:t>
            </a:r>
            <a:r>
              <a:rPr lang="en-US"/>
              <a:t> </a:t>
            </a:r>
            <a:r>
              <a:rPr lang="en-US" err="1"/>
              <a:t>idesequid</a:t>
            </a:r>
            <a:r>
              <a:rPr lang="en-US"/>
              <a:t> </a:t>
            </a:r>
            <a:r>
              <a:rPr lang="en-US" err="1"/>
              <a:t>milliqui</a:t>
            </a:r>
            <a:r>
              <a:rPr lang="en-US"/>
              <a:t> </a:t>
            </a:r>
            <a:r>
              <a:rPr lang="en-US" err="1"/>
              <a:t>optas</a:t>
            </a:r>
            <a:r>
              <a:rPr lang="en-US"/>
              <a:t> </a:t>
            </a:r>
            <a:r>
              <a:rPr lang="en-US" err="1"/>
              <a:t>cuptur</a:t>
            </a:r>
            <a:r>
              <a:rPr lang="en-US"/>
              <a:t> </a:t>
            </a:r>
            <a:r>
              <a:rPr lang="en-US" err="1"/>
              <a:t>ilibus</a:t>
            </a:r>
            <a:r>
              <a:rPr lang="en-US"/>
              <a:t> </a:t>
            </a:r>
            <a:r>
              <a:rPr lang="en-US" err="1"/>
              <a:t>eriorat</a:t>
            </a:r>
            <a:r>
              <a:rPr lang="en-US"/>
              <a:t> </a:t>
            </a:r>
            <a:r>
              <a:rPr lang="en-US" err="1"/>
              <a:t>slaten</a:t>
            </a:r>
            <a:r>
              <a:rPr lang="en-US"/>
              <a:t>.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4" name="Text Placeholder 9">
            <a:extLst>
              <a:ext uri="{FF2B5EF4-FFF2-40B4-BE49-F238E27FC236}">
                <a16:creationId xmlns:a16="http://schemas.microsoft.com/office/drawing/2014/main" id="{E216D530-BCB5-2E91-BA37-561C57BD9BCD}"/>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72684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 Headline, Sub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307777"/>
          </a:xfrm>
        </p:spPr>
        <p:txBody>
          <a:bodyPr wrap="square" tIns="0" rIns="0" bIns="0" anchor="t" anchorCtr="0">
            <a:spAutoFit/>
          </a:bodyPr>
          <a:lstStyle>
            <a:lvl1pPr>
              <a:spcAft>
                <a:spcPts val="0"/>
              </a:spcAft>
              <a:buFontTx/>
              <a:buNone/>
              <a:defRPr sz="20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6820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2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3710263"/>
            <a:ext cx="11268076" cy="1708160"/>
          </a:xfrm>
        </p:spPr>
        <p:txBody>
          <a:bodyPr>
            <a:spAutoFit/>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307777"/>
          </a:xfrm>
        </p:spPr>
        <p:txBody>
          <a:bodyPr wrap="square" tIns="0" rIns="0" bIns="0" anchor="t" anchorCtr="0">
            <a:spAutoFit/>
          </a:bodyPr>
          <a:lstStyle>
            <a:lvl1pPr>
              <a:spcAft>
                <a:spcPts val="0"/>
              </a:spcAft>
              <a:buFontTx/>
              <a:buNone/>
              <a:defRPr sz="20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787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2 Flipped Headline, Subline, Content, fInverte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3429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83912"/>
            <a:ext cx="11268076" cy="1708160"/>
          </a:xfrm>
        </p:spPr>
        <p:txBody>
          <a:bodyPr>
            <a:spAutoFit/>
          </a:bodyPr>
          <a:lstStyle>
            <a:lvl1pPr>
              <a:defRPr b="0" i="0">
                <a:latin typeface="+mn-lt"/>
              </a:defRPr>
            </a:lvl1pPr>
            <a:lvl2pPr>
              <a:defRPr b="1"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307777"/>
          </a:xfrm>
        </p:spPr>
        <p:txBody>
          <a:bodyPr wrap="square" tIns="0" rIns="0" bIns="0" anchor="t" anchorCtr="0">
            <a:spAutoFit/>
          </a:bodyPr>
          <a:lstStyle>
            <a:lvl1pPr>
              <a:spcAft>
                <a:spcPts val="0"/>
              </a:spcAft>
              <a:buFontTx/>
              <a:buNone/>
              <a:defRPr sz="20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72F1AC4F-5798-46BB-4AAE-02907D94AD76}"/>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4745FC-6C3A-821B-A128-EBD24AB3D4C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623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3447886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Sub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262155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421357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ark, Head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803887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ark, Headline, Sub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128743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ark, Headline, Subline, Content">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
        <p:nvSpPr>
          <p:cNvPr id="3" name="Content Placeholder 14">
            <a:extLst>
              <a:ext uri="{FF2B5EF4-FFF2-40B4-BE49-F238E27FC236}">
                <a16:creationId xmlns:a16="http://schemas.microsoft.com/office/drawing/2014/main" id="{DB6F16C1-E32B-F411-729B-C20A1622369E}"/>
              </a:ext>
            </a:extLst>
          </p:cNvPr>
          <p:cNvSpPr>
            <a:spLocks noGrp="1"/>
          </p:cNvSpPr>
          <p:nvPr>
            <p:ph sz="quarter" idx="12"/>
          </p:nvPr>
        </p:nvSpPr>
        <p:spPr>
          <a:xfrm>
            <a:off x="460367" y="1658938"/>
            <a:ext cx="11268076" cy="4751387"/>
          </a:xfrm>
        </p:spPr>
        <p:txBody>
          <a:bodyPr/>
          <a:lstStyle>
            <a:lvl1pPr>
              <a:defRPr b="0" i="0">
                <a:solidFill>
                  <a:schemeClr val="bg1"/>
                </a:solidFill>
              </a:defRPr>
            </a:lvl1pPr>
            <a:lvl2pPr>
              <a:defRPr b="1" i="0">
                <a:solidFill>
                  <a:schemeClr val="bg1"/>
                </a:solidFill>
              </a:defRPr>
            </a:lvl2pPr>
            <a:lvl3pPr>
              <a:defRPr b="0" i="0">
                <a:solidFill>
                  <a:schemeClr val="bg1"/>
                </a:solidFill>
              </a:defRPr>
            </a:lvl3pPr>
            <a:lvl4pPr>
              <a:defRPr b="0" i="0">
                <a:solidFill>
                  <a:schemeClr val="bg1"/>
                </a:solidFill>
              </a:defRPr>
            </a:lvl4pPr>
            <a:lvl5pP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2844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38637167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ark, Blank">
    <p:bg>
      <p:bgPr>
        <a:solidFill>
          <a:schemeClr val="tx2"/>
        </a:solidFill>
        <a:effectLst/>
      </p:bgPr>
    </p:bg>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C40837D-A2EA-76B4-E1C2-226FD3DCABAB}"/>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3" name="Straight Connector 2">
            <a:extLst>
              <a:ext uri="{FF2B5EF4-FFF2-40B4-BE49-F238E27FC236}">
                <a16:creationId xmlns:a16="http://schemas.microsoft.com/office/drawing/2014/main" id="{E1B4F13C-1031-F9E6-84F0-057260FE73C0}"/>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ooter Placeholder 3">
            <a:extLst>
              <a:ext uri="{FF2B5EF4-FFF2-40B4-BE49-F238E27FC236}">
                <a16:creationId xmlns:a16="http://schemas.microsoft.com/office/drawing/2014/main" id="{32669408-30AD-AE13-313F-B92B61D9704D}"/>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6" name="Date Placeholder 6">
            <a:extLst>
              <a:ext uri="{FF2B5EF4-FFF2-40B4-BE49-F238E27FC236}">
                <a16:creationId xmlns:a16="http://schemas.microsoft.com/office/drawing/2014/main" id="{22BFD6C7-5690-B648-4306-D0494384D215}"/>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10" name="Straight Connector 9">
            <a:extLst>
              <a:ext uri="{FF2B5EF4-FFF2-40B4-BE49-F238E27FC236}">
                <a16:creationId xmlns:a16="http://schemas.microsoft.com/office/drawing/2014/main" id="{AD72E76D-0784-1A41-545D-9EE84E2E0822}"/>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9DAB915E-2C5F-7C96-C2E1-751FF88AE2B4}"/>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313065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 Picture Grid A">
    <p:bg>
      <p:bgPr>
        <a:solidFill>
          <a:schemeClr val="bg2"/>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A39DFAD-CF57-8BE1-297C-B85B1C4A3714}"/>
              </a:ext>
            </a:extLst>
          </p:cNvPr>
          <p:cNvSpPr>
            <a:spLocks noGrp="1"/>
          </p:cNvSpPr>
          <p:nvPr>
            <p:ph type="pic" sz="quarter" idx="28"/>
          </p:nvPr>
        </p:nvSpPr>
        <p:spPr>
          <a:xfrm>
            <a:off x="10012314" y="3452524"/>
            <a:ext cx="2179056" cy="3405475"/>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0" name="Rectangle 9">
            <a:extLst>
              <a:ext uri="{FF2B5EF4-FFF2-40B4-BE49-F238E27FC236}">
                <a16:creationId xmlns:a16="http://schemas.microsoft.com/office/drawing/2014/main" id="{0D1301E4-FCBC-330E-2246-0349B722DBCE}"/>
              </a:ext>
            </a:extLst>
          </p:cNvPr>
          <p:cNvSpPr/>
          <p:nvPr userDrawn="1"/>
        </p:nvSpPr>
        <p:spPr>
          <a:xfrm>
            <a:off x="0" y="0"/>
            <a:ext cx="12191572" cy="1696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4938947"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a:cxnSpLocks/>
          </p:cNvCxnSpPr>
          <p:nvPr userDrawn="1"/>
        </p:nvCxnSpPr>
        <p:spPr>
          <a:xfrm>
            <a:off x="460375" y="419101"/>
            <a:ext cx="493893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1" y="6546848"/>
            <a:ext cx="4389664" cy="155575"/>
          </a:xfr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4" name="Picture Placeholder 8">
            <a:extLst>
              <a:ext uri="{FF2B5EF4-FFF2-40B4-BE49-F238E27FC236}">
                <a16:creationId xmlns:a16="http://schemas.microsoft.com/office/drawing/2014/main" id="{B67218E5-140F-A2BC-02D4-C6BFCCB138E8}"/>
              </a:ext>
            </a:extLst>
          </p:cNvPr>
          <p:cNvSpPr>
            <a:spLocks noGrp="1"/>
          </p:cNvSpPr>
          <p:nvPr>
            <p:ph type="pic" sz="quarter" idx="29"/>
          </p:nvPr>
        </p:nvSpPr>
        <p:spPr>
          <a:xfrm>
            <a:off x="7830715" y="0"/>
            <a:ext cx="4363200" cy="340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2" name="Picture Placeholder 8">
            <a:extLst>
              <a:ext uri="{FF2B5EF4-FFF2-40B4-BE49-F238E27FC236}">
                <a16:creationId xmlns:a16="http://schemas.microsoft.com/office/drawing/2014/main" id="{786DC6E0-E971-3D9C-8787-BAC49607793F}"/>
              </a:ext>
            </a:extLst>
          </p:cNvPr>
          <p:cNvSpPr>
            <a:spLocks noGrp="1"/>
          </p:cNvSpPr>
          <p:nvPr>
            <p:ph type="pic" sz="quarter" idx="30"/>
          </p:nvPr>
        </p:nvSpPr>
        <p:spPr>
          <a:xfrm>
            <a:off x="5581556" y="3456000"/>
            <a:ext cx="4363200" cy="340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3" name="Picture Placeholder 8">
            <a:extLst>
              <a:ext uri="{FF2B5EF4-FFF2-40B4-BE49-F238E27FC236}">
                <a16:creationId xmlns:a16="http://schemas.microsoft.com/office/drawing/2014/main" id="{4A76C3BF-8609-D5F7-795F-F5F7B9AD0BD5}"/>
              </a:ext>
            </a:extLst>
          </p:cNvPr>
          <p:cNvSpPr>
            <a:spLocks noGrp="1"/>
          </p:cNvSpPr>
          <p:nvPr>
            <p:ph type="pic" sz="quarter" idx="31"/>
          </p:nvPr>
        </p:nvSpPr>
        <p:spPr>
          <a:xfrm>
            <a:off x="5581556" y="1"/>
            <a:ext cx="2179056" cy="3402000"/>
          </a:xfrm>
          <a:blipFill>
            <a:blip r:embed="rId4"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4" name="Text Placeholder 9">
            <a:extLst>
              <a:ext uri="{FF2B5EF4-FFF2-40B4-BE49-F238E27FC236}">
                <a16:creationId xmlns:a16="http://schemas.microsoft.com/office/drawing/2014/main" id="{FE0B7BD0-0BEB-42E5-5B4F-424082FE026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151583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 Picture Grid B">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1301E4-FCBC-330E-2246-0349B722DBCE}"/>
              </a:ext>
            </a:extLst>
          </p:cNvPr>
          <p:cNvSpPr/>
          <p:nvPr userDrawn="1"/>
        </p:nvSpPr>
        <p:spPr>
          <a:xfrm>
            <a:off x="0" y="0"/>
            <a:ext cx="12191572" cy="1696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icture Placeholder 8">
            <a:extLst>
              <a:ext uri="{FF2B5EF4-FFF2-40B4-BE49-F238E27FC236}">
                <a16:creationId xmlns:a16="http://schemas.microsoft.com/office/drawing/2014/main" id="{241C6F8C-0D34-BA43-0CC4-DFBEA4D21954}"/>
              </a:ext>
            </a:extLst>
          </p:cNvPr>
          <p:cNvSpPr>
            <a:spLocks noGrp="1"/>
          </p:cNvSpPr>
          <p:nvPr>
            <p:ph type="pic" sz="quarter" idx="29"/>
          </p:nvPr>
        </p:nvSpPr>
        <p:spPr>
          <a:xfrm>
            <a:off x="5581556" y="0"/>
            <a:ext cx="4363200" cy="2232000"/>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8" name="Picture Placeholder 8">
            <a:extLst>
              <a:ext uri="{FF2B5EF4-FFF2-40B4-BE49-F238E27FC236}">
                <a16:creationId xmlns:a16="http://schemas.microsoft.com/office/drawing/2014/main" id="{B08075E5-2FE1-2EA6-E14E-5F0E29FD8DFF}"/>
              </a:ext>
            </a:extLst>
          </p:cNvPr>
          <p:cNvSpPr>
            <a:spLocks noGrp="1"/>
          </p:cNvSpPr>
          <p:nvPr>
            <p:ph type="pic" sz="quarter" idx="31"/>
          </p:nvPr>
        </p:nvSpPr>
        <p:spPr>
          <a:xfrm>
            <a:off x="10012944" y="0"/>
            <a:ext cx="2179056" cy="223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9" name="Picture Placeholder 8">
            <a:extLst>
              <a:ext uri="{FF2B5EF4-FFF2-40B4-BE49-F238E27FC236}">
                <a16:creationId xmlns:a16="http://schemas.microsoft.com/office/drawing/2014/main" id="{FB9504DB-4D7E-F6D0-01F0-2FC3145DB1E0}"/>
              </a:ext>
            </a:extLst>
          </p:cNvPr>
          <p:cNvSpPr>
            <a:spLocks noGrp="1"/>
          </p:cNvSpPr>
          <p:nvPr>
            <p:ph type="pic" sz="quarter" idx="32"/>
          </p:nvPr>
        </p:nvSpPr>
        <p:spPr>
          <a:xfrm>
            <a:off x="7828800" y="2313000"/>
            <a:ext cx="4363200" cy="2232000"/>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6" name="Picture Placeholder 8">
            <a:extLst>
              <a:ext uri="{FF2B5EF4-FFF2-40B4-BE49-F238E27FC236}">
                <a16:creationId xmlns:a16="http://schemas.microsoft.com/office/drawing/2014/main" id="{C3215B44-DD5A-283B-E06D-D09CE8E1969B}"/>
              </a:ext>
            </a:extLst>
          </p:cNvPr>
          <p:cNvSpPr>
            <a:spLocks noGrp="1"/>
          </p:cNvSpPr>
          <p:nvPr>
            <p:ph type="pic" sz="quarter" idx="33"/>
          </p:nvPr>
        </p:nvSpPr>
        <p:spPr>
          <a:xfrm>
            <a:off x="5581556" y="2313000"/>
            <a:ext cx="2179056" cy="223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7" name="Picture Placeholder 8">
            <a:extLst>
              <a:ext uri="{FF2B5EF4-FFF2-40B4-BE49-F238E27FC236}">
                <a16:creationId xmlns:a16="http://schemas.microsoft.com/office/drawing/2014/main" id="{E4A62C3B-4458-BF65-13F1-E62E11175AE9}"/>
              </a:ext>
            </a:extLst>
          </p:cNvPr>
          <p:cNvSpPr>
            <a:spLocks noGrp="1"/>
          </p:cNvSpPr>
          <p:nvPr>
            <p:ph type="pic" sz="quarter" idx="34"/>
          </p:nvPr>
        </p:nvSpPr>
        <p:spPr>
          <a:xfrm>
            <a:off x="5581556" y="4626000"/>
            <a:ext cx="4363200" cy="2232000"/>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20" name="Picture Placeholder 8">
            <a:extLst>
              <a:ext uri="{FF2B5EF4-FFF2-40B4-BE49-F238E27FC236}">
                <a16:creationId xmlns:a16="http://schemas.microsoft.com/office/drawing/2014/main" id="{616F52AA-DF9D-F543-05DE-F1D7EEB42F98}"/>
              </a:ext>
            </a:extLst>
          </p:cNvPr>
          <p:cNvSpPr>
            <a:spLocks noGrp="1"/>
          </p:cNvSpPr>
          <p:nvPr>
            <p:ph type="pic" sz="quarter" idx="35"/>
          </p:nvPr>
        </p:nvSpPr>
        <p:spPr>
          <a:xfrm>
            <a:off x="10012944" y="4626000"/>
            <a:ext cx="2179056" cy="223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4938947"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1" y="6546848"/>
            <a:ext cx="4389664" cy="155575"/>
          </a:xfr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1" name="Text Placeholder 9">
            <a:extLst>
              <a:ext uri="{FF2B5EF4-FFF2-40B4-BE49-F238E27FC236}">
                <a16:creationId xmlns:a16="http://schemas.microsoft.com/office/drawing/2014/main" id="{A79E096D-D200-D06D-61AF-4810D5AF6D9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cxnSp>
        <p:nvCxnSpPr>
          <p:cNvPr id="6" name="Straight Connector 5">
            <a:extLst>
              <a:ext uri="{FF2B5EF4-FFF2-40B4-BE49-F238E27FC236}">
                <a16:creationId xmlns:a16="http://schemas.microsoft.com/office/drawing/2014/main" id="{1D5F047B-90CB-0ECA-961E-0223E70A354D}"/>
              </a:ext>
            </a:extLst>
          </p:cNvPr>
          <p:cNvCxnSpPr>
            <a:cxnSpLocks/>
          </p:cNvCxnSpPr>
          <p:nvPr userDrawn="1"/>
        </p:nvCxnSpPr>
        <p:spPr>
          <a:xfrm>
            <a:off x="460375" y="419101"/>
            <a:ext cx="493893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28878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 Picture Grid C">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F40E3E-D2F9-34B8-0775-D9F3DC5AD279}"/>
              </a:ext>
            </a:extLst>
          </p:cNvPr>
          <p:cNvSpPr>
            <a:spLocks noGrp="1"/>
          </p:cNvSpPr>
          <p:nvPr>
            <p:ph type="pic" sz="quarter" idx="27"/>
          </p:nvPr>
        </p:nvSpPr>
        <p:spPr>
          <a:xfrm>
            <a:off x="5910938" y="1697038"/>
            <a:ext cx="2073600" cy="5160962"/>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1" name="Picture Placeholder 8">
            <a:extLst>
              <a:ext uri="{FF2B5EF4-FFF2-40B4-BE49-F238E27FC236}">
                <a16:creationId xmlns:a16="http://schemas.microsoft.com/office/drawing/2014/main" id="{EA39DFAD-CF57-8BE1-297C-B85B1C4A3714}"/>
              </a:ext>
            </a:extLst>
          </p:cNvPr>
          <p:cNvSpPr>
            <a:spLocks noGrp="1"/>
          </p:cNvSpPr>
          <p:nvPr>
            <p:ph type="pic" sz="quarter" idx="28"/>
          </p:nvPr>
        </p:nvSpPr>
        <p:spPr>
          <a:xfrm>
            <a:off x="7984538" y="1697038"/>
            <a:ext cx="2133434" cy="5160962"/>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4" name="Picture Placeholder 8">
            <a:extLst>
              <a:ext uri="{FF2B5EF4-FFF2-40B4-BE49-F238E27FC236}">
                <a16:creationId xmlns:a16="http://schemas.microsoft.com/office/drawing/2014/main" id="{B67218E5-140F-A2BC-02D4-C6BFCCB138E8}"/>
              </a:ext>
            </a:extLst>
          </p:cNvPr>
          <p:cNvSpPr>
            <a:spLocks noGrp="1"/>
          </p:cNvSpPr>
          <p:nvPr>
            <p:ph type="pic" sz="quarter" idx="29"/>
          </p:nvPr>
        </p:nvSpPr>
        <p:spPr>
          <a:xfrm>
            <a:off x="10118400" y="1697038"/>
            <a:ext cx="2073600" cy="5160962"/>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0" name="Rectangle 9">
            <a:extLst>
              <a:ext uri="{FF2B5EF4-FFF2-40B4-BE49-F238E27FC236}">
                <a16:creationId xmlns:a16="http://schemas.microsoft.com/office/drawing/2014/main" id="{0D1301E4-FCBC-330E-2246-0349B722DBCE}"/>
              </a:ext>
            </a:extLst>
          </p:cNvPr>
          <p:cNvSpPr/>
          <p:nvPr userDrawn="1"/>
        </p:nvSpPr>
        <p:spPr>
          <a:xfrm>
            <a:off x="0" y="0"/>
            <a:ext cx="12191572" cy="1696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4938947"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5910937" y="555626"/>
            <a:ext cx="5817506" cy="903061"/>
          </a:xfrm>
        </p:spPr>
        <p:txBody>
          <a:bodyPr tIns="0" rIns="0" bIns="0" anchor="ctr" anchorCtr="0">
            <a:noAutofit/>
          </a:bodyPr>
          <a:lstStyle>
            <a:lvl1pPr>
              <a:spcAft>
                <a:spcPts val="0"/>
              </a:spcAft>
              <a:buFontTx/>
              <a:buNone/>
              <a:defRPr sz="1200" b="1" i="0" cap="none" baseline="0">
                <a:solidFill>
                  <a:schemeClr val="tx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r>
              <a:rPr lang="en-US"/>
              <a:t>A short paragraph summarizing the main findings of this slide. Keep text relevant and to the point. Body copy Century Gothic Regular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 lam </a:t>
            </a:r>
            <a:r>
              <a:rPr lang="en-US" err="1"/>
              <a:t>harum</a:t>
            </a:r>
            <a:r>
              <a:rPr lang="en-US"/>
              <a:t> </a:t>
            </a:r>
            <a:r>
              <a:rPr lang="en-US" err="1"/>
              <a:t>idesequid</a:t>
            </a:r>
            <a:r>
              <a:rPr lang="en-US"/>
              <a:t> </a:t>
            </a:r>
            <a:r>
              <a:rPr lang="en-US" err="1"/>
              <a:t>milliqui</a:t>
            </a:r>
            <a:r>
              <a:rPr lang="en-US"/>
              <a:t> </a:t>
            </a:r>
            <a:r>
              <a:rPr lang="en-US" err="1"/>
              <a:t>optas</a:t>
            </a:r>
            <a:r>
              <a:rPr lang="en-US"/>
              <a:t> </a:t>
            </a:r>
            <a:r>
              <a:rPr lang="en-US" err="1"/>
              <a:t>cuptur</a:t>
            </a:r>
            <a:r>
              <a:rPr lang="en-US"/>
              <a:t> </a:t>
            </a:r>
            <a:r>
              <a:rPr lang="en-US" err="1"/>
              <a:t>ilibus</a:t>
            </a:r>
            <a:r>
              <a:rPr lang="en-US"/>
              <a:t> </a:t>
            </a:r>
            <a:r>
              <a:rPr lang="en-US" err="1"/>
              <a:t>eriorat</a:t>
            </a:r>
            <a:r>
              <a:rPr lang="en-US"/>
              <a:t> </a:t>
            </a:r>
            <a:r>
              <a:rPr lang="en-US" err="1"/>
              <a:t>slaten</a:t>
            </a:r>
            <a:r>
              <a:rPr lang="en-US"/>
              <a:t>.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1" y="6546848"/>
            <a:ext cx="4389664" cy="155575"/>
          </a:xfr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4" name="Text Placeholder 9">
            <a:extLst>
              <a:ext uri="{FF2B5EF4-FFF2-40B4-BE49-F238E27FC236}">
                <a16:creationId xmlns:a16="http://schemas.microsoft.com/office/drawing/2014/main" id="{95434C5D-F5DE-5ED8-D669-B486406EA911}"/>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41746069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Grid A">
    <p:bg>
      <p:bgPr>
        <a:solidFill>
          <a:schemeClr val="bg1"/>
        </a:solidFill>
        <a:effectLst/>
      </p:bgPr>
    </p:bg>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9BCD328D-4A79-4047-27DC-F6CBF8B8352E}"/>
              </a:ext>
            </a:extLst>
          </p:cNvPr>
          <p:cNvSpPr>
            <a:spLocks noGrp="1"/>
          </p:cNvSpPr>
          <p:nvPr>
            <p:ph type="pic" sz="quarter" idx="28"/>
          </p:nvPr>
        </p:nvSpPr>
        <p:spPr>
          <a:xfrm>
            <a:off x="10012314" y="3452524"/>
            <a:ext cx="2179056" cy="3405475"/>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9" name="Picture Placeholder 8">
            <a:extLst>
              <a:ext uri="{FF2B5EF4-FFF2-40B4-BE49-F238E27FC236}">
                <a16:creationId xmlns:a16="http://schemas.microsoft.com/office/drawing/2014/main" id="{C433F5D2-3166-71FC-944D-64FB31E5EA2B}"/>
              </a:ext>
            </a:extLst>
          </p:cNvPr>
          <p:cNvSpPr>
            <a:spLocks noGrp="1"/>
          </p:cNvSpPr>
          <p:nvPr>
            <p:ph type="pic" sz="quarter" idx="29"/>
          </p:nvPr>
        </p:nvSpPr>
        <p:spPr>
          <a:xfrm>
            <a:off x="7830715" y="0"/>
            <a:ext cx="4363200" cy="340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0" name="Picture Placeholder 8">
            <a:extLst>
              <a:ext uri="{FF2B5EF4-FFF2-40B4-BE49-F238E27FC236}">
                <a16:creationId xmlns:a16="http://schemas.microsoft.com/office/drawing/2014/main" id="{7214DC03-BAEF-EA5C-B152-A5CBC6622ADA}"/>
              </a:ext>
            </a:extLst>
          </p:cNvPr>
          <p:cNvSpPr>
            <a:spLocks noGrp="1"/>
          </p:cNvSpPr>
          <p:nvPr>
            <p:ph type="pic" sz="quarter" idx="30"/>
          </p:nvPr>
        </p:nvSpPr>
        <p:spPr>
          <a:xfrm>
            <a:off x="5581556" y="3456000"/>
            <a:ext cx="4363200" cy="340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1" name="Picture Placeholder 8">
            <a:extLst>
              <a:ext uri="{FF2B5EF4-FFF2-40B4-BE49-F238E27FC236}">
                <a16:creationId xmlns:a16="http://schemas.microsoft.com/office/drawing/2014/main" id="{20FCFDE4-1817-6BA8-274F-409507F9124F}"/>
              </a:ext>
            </a:extLst>
          </p:cNvPr>
          <p:cNvSpPr>
            <a:spLocks noGrp="1"/>
          </p:cNvSpPr>
          <p:nvPr>
            <p:ph type="pic" sz="quarter" idx="31"/>
          </p:nvPr>
        </p:nvSpPr>
        <p:spPr>
          <a:xfrm>
            <a:off x="5581556" y="1"/>
            <a:ext cx="2179056" cy="3402000"/>
          </a:xfrm>
          <a:blipFill>
            <a:blip r:embed="rId4"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4873633"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1" y="6546848"/>
            <a:ext cx="4324350" cy="155575"/>
          </a:xfr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873633" cy="645075"/>
          </a:xfrm>
        </p:spPr>
        <p:txBody>
          <a:bodyPr>
            <a:noAutofit/>
          </a:bodyPr>
          <a:lstStyle/>
          <a:p>
            <a:r>
              <a:rPr lang="en-US"/>
              <a:t>Content page headline 32pt Georgia, two lines</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7923EA6C-26E2-011B-531A-91E433FF53E7}"/>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cxnSp>
        <p:nvCxnSpPr>
          <p:cNvPr id="4" name="Straight Connector 3">
            <a:extLst>
              <a:ext uri="{FF2B5EF4-FFF2-40B4-BE49-F238E27FC236}">
                <a16:creationId xmlns:a16="http://schemas.microsoft.com/office/drawing/2014/main" id="{CF543E1B-923A-3076-FFDC-CF1CBD577C08}"/>
              </a:ext>
            </a:extLst>
          </p:cNvPr>
          <p:cNvCxnSpPr>
            <a:cxnSpLocks/>
          </p:cNvCxnSpPr>
          <p:nvPr userDrawn="1"/>
        </p:nvCxnSpPr>
        <p:spPr>
          <a:xfrm>
            <a:off x="460375" y="419101"/>
            <a:ext cx="493893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2947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Grid B">
    <p:bg>
      <p:bgPr>
        <a:solidFill>
          <a:schemeClr val="bg1"/>
        </a:solidFill>
        <a:effectLst/>
      </p:bgPr>
    </p:bg>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3C2E1E39-FA04-2412-4F2B-FB33B3CE8001}"/>
              </a:ext>
            </a:extLst>
          </p:cNvPr>
          <p:cNvSpPr>
            <a:spLocks noGrp="1"/>
          </p:cNvSpPr>
          <p:nvPr>
            <p:ph type="pic" sz="quarter" idx="29"/>
          </p:nvPr>
        </p:nvSpPr>
        <p:spPr>
          <a:xfrm>
            <a:off x="5581556" y="0"/>
            <a:ext cx="4363200" cy="2232000"/>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8" name="Picture Placeholder 8">
            <a:extLst>
              <a:ext uri="{FF2B5EF4-FFF2-40B4-BE49-F238E27FC236}">
                <a16:creationId xmlns:a16="http://schemas.microsoft.com/office/drawing/2014/main" id="{2DE8F944-A657-D096-3497-E1CC5C98BD1B}"/>
              </a:ext>
            </a:extLst>
          </p:cNvPr>
          <p:cNvSpPr>
            <a:spLocks noGrp="1"/>
          </p:cNvSpPr>
          <p:nvPr>
            <p:ph type="pic" sz="quarter" idx="31"/>
          </p:nvPr>
        </p:nvSpPr>
        <p:spPr>
          <a:xfrm>
            <a:off x="10012944" y="0"/>
            <a:ext cx="2179056" cy="223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9" name="Picture Placeholder 8">
            <a:extLst>
              <a:ext uri="{FF2B5EF4-FFF2-40B4-BE49-F238E27FC236}">
                <a16:creationId xmlns:a16="http://schemas.microsoft.com/office/drawing/2014/main" id="{47757236-A3C3-0A2D-637F-1BEB6AD8DB4A}"/>
              </a:ext>
            </a:extLst>
          </p:cNvPr>
          <p:cNvSpPr>
            <a:spLocks noGrp="1"/>
          </p:cNvSpPr>
          <p:nvPr>
            <p:ph type="pic" sz="quarter" idx="32"/>
          </p:nvPr>
        </p:nvSpPr>
        <p:spPr>
          <a:xfrm>
            <a:off x="7828800" y="2313000"/>
            <a:ext cx="4363200" cy="2232000"/>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0" name="Picture Placeholder 8">
            <a:extLst>
              <a:ext uri="{FF2B5EF4-FFF2-40B4-BE49-F238E27FC236}">
                <a16:creationId xmlns:a16="http://schemas.microsoft.com/office/drawing/2014/main" id="{F78B555B-29B3-98D1-5568-06C75968F1D9}"/>
              </a:ext>
            </a:extLst>
          </p:cNvPr>
          <p:cNvSpPr>
            <a:spLocks noGrp="1"/>
          </p:cNvSpPr>
          <p:nvPr>
            <p:ph type="pic" sz="quarter" idx="33"/>
          </p:nvPr>
        </p:nvSpPr>
        <p:spPr>
          <a:xfrm>
            <a:off x="5581556" y="2313000"/>
            <a:ext cx="2179056" cy="223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1" name="Picture Placeholder 8">
            <a:extLst>
              <a:ext uri="{FF2B5EF4-FFF2-40B4-BE49-F238E27FC236}">
                <a16:creationId xmlns:a16="http://schemas.microsoft.com/office/drawing/2014/main" id="{3725EB35-02AF-E26D-C55D-39F22C2E2920}"/>
              </a:ext>
            </a:extLst>
          </p:cNvPr>
          <p:cNvSpPr>
            <a:spLocks noGrp="1"/>
          </p:cNvSpPr>
          <p:nvPr>
            <p:ph type="pic" sz="quarter" idx="34"/>
          </p:nvPr>
        </p:nvSpPr>
        <p:spPr>
          <a:xfrm>
            <a:off x="5581556" y="4626000"/>
            <a:ext cx="4363200" cy="2232000"/>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2" name="Picture Placeholder 8">
            <a:extLst>
              <a:ext uri="{FF2B5EF4-FFF2-40B4-BE49-F238E27FC236}">
                <a16:creationId xmlns:a16="http://schemas.microsoft.com/office/drawing/2014/main" id="{C6ABF79B-C5B3-5DE7-3D33-F1E0ADDE2FA9}"/>
              </a:ext>
            </a:extLst>
          </p:cNvPr>
          <p:cNvSpPr>
            <a:spLocks noGrp="1"/>
          </p:cNvSpPr>
          <p:nvPr>
            <p:ph type="pic" sz="quarter" idx="35"/>
          </p:nvPr>
        </p:nvSpPr>
        <p:spPr>
          <a:xfrm>
            <a:off x="10012944" y="4626000"/>
            <a:ext cx="2179056" cy="2232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4873633"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1" y="6546848"/>
            <a:ext cx="4324350" cy="155575"/>
          </a:xfr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873633" cy="645075"/>
          </a:xfrm>
        </p:spPr>
        <p:txBody>
          <a:bodyPr>
            <a:noAutofit/>
          </a:bodyPr>
          <a:lstStyle/>
          <a:p>
            <a:r>
              <a:rPr lang="en-US"/>
              <a:t>Content page headline 32pt Georgia, two lines</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2338E024-F1DB-C642-C0A7-1AD542EE06A2}"/>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cxnSp>
        <p:nvCxnSpPr>
          <p:cNvPr id="13" name="Straight Connector 12">
            <a:extLst>
              <a:ext uri="{FF2B5EF4-FFF2-40B4-BE49-F238E27FC236}">
                <a16:creationId xmlns:a16="http://schemas.microsoft.com/office/drawing/2014/main" id="{A66457CE-EAC3-B63F-2128-25E50490B53E}"/>
              </a:ext>
            </a:extLst>
          </p:cNvPr>
          <p:cNvCxnSpPr>
            <a:cxnSpLocks/>
          </p:cNvCxnSpPr>
          <p:nvPr userDrawn="1"/>
        </p:nvCxnSpPr>
        <p:spPr>
          <a:xfrm>
            <a:off x="460375" y="419101"/>
            <a:ext cx="493893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66011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Grid C">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4873633"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1" y="6546848"/>
            <a:ext cx="4324350" cy="155575"/>
          </a:xfr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873633" cy="645075"/>
          </a:xfrm>
        </p:spPr>
        <p:txBody>
          <a:bodyPr>
            <a:noAutofit/>
          </a:bodyPr>
          <a:lstStyle/>
          <a:p>
            <a:r>
              <a:rPr lang="en-US"/>
              <a:t>Content page headline 32pt Georgia, two lines</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Picture Placeholder 8">
            <a:extLst>
              <a:ext uri="{FF2B5EF4-FFF2-40B4-BE49-F238E27FC236}">
                <a16:creationId xmlns:a16="http://schemas.microsoft.com/office/drawing/2014/main" id="{2C07D553-C84E-DA40-C4DC-6D77A491FE63}"/>
              </a:ext>
            </a:extLst>
          </p:cNvPr>
          <p:cNvSpPr>
            <a:spLocks noGrp="1"/>
          </p:cNvSpPr>
          <p:nvPr>
            <p:ph type="pic" sz="quarter" idx="27"/>
          </p:nvPr>
        </p:nvSpPr>
        <p:spPr>
          <a:xfrm>
            <a:off x="5557926" y="0"/>
            <a:ext cx="2188800" cy="6858000"/>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2" name="Picture Placeholder 8">
            <a:extLst>
              <a:ext uri="{FF2B5EF4-FFF2-40B4-BE49-F238E27FC236}">
                <a16:creationId xmlns:a16="http://schemas.microsoft.com/office/drawing/2014/main" id="{EF3F9143-097E-B8BF-9C64-0AF73E1DC99C}"/>
              </a:ext>
            </a:extLst>
          </p:cNvPr>
          <p:cNvSpPr>
            <a:spLocks noGrp="1"/>
          </p:cNvSpPr>
          <p:nvPr>
            <p:ph type="pic" sz="quarter" idx="28"/>
          </p:nvPr>
        </p:nvSpPr>
        <p:spPr>
          <a:xfrm>
            <a:off x="7760612" y="0"/>
            <a:ext cx="2237380" cy="6858000"/>
          </a:xfrm>
          <a:blipFill>
            <a:blip r:embed="rId3"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13" name="Picture Placeholder 8">
            <a:extLst>
              <a:ext uri="{FF2B5EF4-FFF2-40B4-BE49-F238E27FC236}">
                <a16:creationId xmlns:a16="http://schemas.microsoft.com/office/drawing/2014/main" id="{E4A0CA54-F009-6F55-DC65-D30F42C524F6}"/>
              </a:ext>
            </a:extLst>
          </p:cNvPr>
          <p:cNvSpPr>
            <a:spLocks noGrp="1"/>
          </p:cNvSpPr>
          <p:nvPr>
            <p:ph type="pic" sz="quarter" idx="29"/>
          </p:nvPr>
        </p:nvSpPr>
        <p:spPr>
          <a:xfrm>
            <a:off x="10003200" y="0"/>
            <a:ext cx="2188800" cy="6858000"/>
          </a:xfrm>
          <a:blipFill>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a:lvl1pPr>
          </a:lstStyle>
          <a:p>
            <a:r>
              <a:rPr lang="en-US" dirty="0"/>
              <a:t>Click icon to add picture</a:t>
            </a:r>
            <a:endParaRPr lang="en-GB" dirty="0"/>
          </a:p>
        </p:txBody>
      </p:sp>
      <p:sp>
        <p:nvSpPr>
          <p:cNvPr id="6" name="Text Placeholder 9">
            <a:extLst>
              <a:ext uri="{FF2B5EF4-FFF2-40B4-BE49-F238E27FC236}">
                <a16:creationId xmlns:a16="http://schemas.microsoft.com/office/drawing/2014/main" id="{58EDF3ED-9D46-E8C6-8DCD-D22E5F1AA1B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cxnSp>
        <p:nvCxnSpPr>
          <p:cNvPr id="4" name="Straight Connector 3">
            <a:extLst>
              <a:ext uri="{FF2B5EF4-FFF2-40B4-BE49-F238E27FC236}">
                <a16:creationId xmlns:a16="http://schemas.microsoft.com/office/drawing/2014/main" id="{EA3D78EA-7BB2-C5DD-0CF3-4B0BB9B308D2}"/>
              </a:ext>
            </a:extLst>
          </p:cNvPr>
          <p:cNvCxnSpPr>
            <a:cxnSpLocks/>
          </p:cNvCxnSpPr>
          <p:nvPr userDrawn="1"/>
        </p:nvCxnSpPr>
        <p:spPr>
          <a:xfrm>
            <a:off x="460375" y="419101"/>
            <a:ext cx="493893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9523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lumns">
    <p:bg>
      <p:bgPr>
        <a:solidFill>
          <a:schemeClr val="bg1"/>
        </a:solidFill>
        <a:effectLst/>
      </p:bgPr>
    </p:bg>
    <p:spTree>
      <p:nvGrpSpPr>
        <p:cNvPr id="1" name=""/>
        <p:cNvGrpSpPr/>
        <p:nvPr/>
      </p:nvGrpSpPr>
      <p:grpSpPr>
        <a:xfrm>
          <a:off x="0" y="0"/>
          <a:ext cx="0" cy="0"/>
          <a:chOff x="0" y="0"/>
          <a:chExt cx="0" cy="0"/>
        </a:xfrm>
      </p:grpSpPr>
      <p:sp>
        <p:nvSpPr>
          <p:cNvPr id="16" name="Content Placeholder 14">
            <a:extLst>
              <a:ext uri="{FF2B5EF4-FFF2-40B4-BE49-F238E27FC236}">
                <a16:creationId xmlns:a16="http://schemas.microsoft.com/office/drawing/2014/main" id="{81BE5968-C006-6A57-0221-05C7B3CA969E}"/>
              </a:ext>
            </a:extLst>
          </p:cNvPr>
          <p:cNvSpPr>
            <a:spLocks noGrp="1"/>
          </p:cNvSpPr>
          <p:nvPr>
            <p:ph sz="quarter" idx="12"/>
          </p:nvPr>
        </p:nvSpPr>
        <p:spPr>
          <a:xfrm>
            <a:off x="460375"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lide Number Placeholder 4">
            <a:extLst>
              <a:ext uri="{FF2B5EF4-FFF2-40B4-BE49-F238E27FC236}">
                <a16:creationId xmlns:a16="http://schemas.microsoft.com/office/drawing/2014/main" id="{B7CA6516-6C49-020E-76B5-0A4B487EE3C5}"/>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22" name="Straight Connector 21">
            <a:extLst>
              <a:ext uri="{FF2B5EF4-FFF2-40B4-BE49-F238E27FC236}">
                <a16:creationId xmlns:a16="http://schemas.microsoft.com/office/drawing/2014/main" id="{2856A89A-37CB-49B5-4F70-79AEBF7ACC1D}"/>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Content Placeholder 14">
            <a:extLst>
              <a:ext uri="{FF2B5EF4-FFF2-40B4-BE49-F238E27FC236}">
                <a16:creationId xmlns:a16="http://schemas.microsoft.com/office/drawing/2014/main" id="{07EB4015-966F-D565-B067-63375DB84C4D}"/>
              </a:ext>
            </a:extLst>
          </p:cNvPr>
          <p:cNvSpPr>
            <a:spLocks noGrp="1"/>
          </p:cNvSpPr>
          <p:nvPr>
            <p:ph sz="quarter" idx="23"/>
          </p:nvPr>
        </p:nvSpPr>
        <p:spPr>
          <a:xfrm>
            <a:off x="6210302"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ED8C429-EA59-CD84-9695-D63E7629B9C4}"/>
              </a:ext>
            </a:extLst>
          </p:cNvPr>
          <p:cNvSpPr>
            <a:spLocks noGrp="1"/>
          </p:cNvSpPr>
          <p:nvPr>
            <p:ph type="ftr" sz="quarter" idx="24"/>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C9F7B05-5273-5615-B318-0357934206E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711D960E-640D-5B2F-CCA3-98D16873F88F}"/>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6A2522C6-CA99-E1E8-B1D0-6C30722CF33E}"/>
              </a:ext>
            </a:extLst>
          </p:cNvPr>
          <p:cNvSpPr>
            <a:spLocks noGrp="1"/>
          </p:cNvSpPr>
          <p:nvPr>
            <p:ph type="dt" sz="half" idx="25"/>
          </p:nvPr>
        </p:nvSpPr>
        <p:spPr/>
        <p:txBody>
          <a:bodyPr/>
          <a:lstStyle/>
          <a:p>
            <a:r>
              <a:rPr lang="en-US" dirty="0"/>
              <a:t> </a:t>
            </a:r>
          </a:p>
        </p:txBody>
      </p:sp>
      <p:sp>
        <p:nvSpPr>
          <p:cNvPr id="6" name="Text Placeholder 9">
            <a:extLst>
              <a:ext uri="{FF2B5EF4-FFF2-40B4-BE49-F238E27FC236}">
                <a16:creationId xmlns:a16="http://schemas.microsoft.com/office/drawing/2014/main" id="{F354BB45-F01B-364D-1E68-0F335663D33E}"/>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1C90B770-65A1-5A32-FDAE-1673C7304807}"/>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4666269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Columns">
    <p:bg>
      <p:bgPr>
        <a:solidFill>
          <a:schemeClr val="bg1"/>
        </a:solidFill>
        <a:effectLst/>
      </p:bgPr>
    </p:bg>
    <p:spTree>
      <p:nvGrpSpPr>
        <p:cNvPr id="1" name=""/>
        <p:cNvGrpSpPr/>
        <p:nvPr/>
      </p:nvGrpSpPr>
      <p:grpSpPr>
        <a:xfrm>
          <a:off x="0" y="0"/>
          <a:ext cx="0" cy="0"/>
          <a:chOff x="0" y="0"/>
          <a:chExt cx="0" cy="0"/>
        </a:xfrm>
      </p:grpSpPr>
      <p:sp>
        <p:nvSpPr>
          <p:cNvPr id="7" name="Content Placeholder 14">
            <a:extLst>
              <a:ext uri="{FF2B5EF4-FFF2-40B4-BE49-F238E27FC236}">
                <a16:creationId xmlns:a16="http://schemas.microsoft.com/office/drawing/2014/main" id="{FDDBC640-4196-54D2-F247-C183F2E0813B}"/>
              </a:ext>
            </a:extLst>
          </p:cNvPr>
          <p:cNvSpPr>
            <a:spLocks noGrp="1"/>
          </p:cNvSpPr>
          <p:nvPr>
            <p:ph sz="quarter" idx="12"/>
          </p:nvPr>
        </p:nvSpPr>
        <p:spPr>
          <a:xfrm>
            <a:off x="460376" y="1658938"/>
            <a:ext cx="3606800"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ontent Placeholder 14">
            <a:extLst>
              <a:ext uri="{FF2B5EF4-FFF2-40B4-BE49-F238E27FC236}">
                <a16:creationId xmlns:a16="http://schemas.microsoft.com/office/drawing/2014/main" id="{7E6E42C3-6346-9919-5A2D-D591EBD68DAD}"/>
              </a:ext>
            </a:extLst>
          </p:cNvPr>
          <p:cNvSpPr>
            <a:spLocks noGrp="1"/>
          </p:cNvSpPr>
          <p:nvPr>
            <p:ph sz="quarter" idx="23"/>
          </p:nvPr>
        </p:nvSpPr>
        <p:spPr>
          <a:xfrm>
            <a:off x="8124824" y="1658938"/>
            <a:ext cx="3594101"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4">
            <a:extLst>
              <a:ext uri="{FF2B5EF4-FFF2-40B4-BE49-F238E27FC236}">
                <a16:creationId xmlns:a16="http://schemas.microsoft.com/office/drawing/2014/main" id="{18B777E7-71DA-148C-1C80-4499C6271E29}"/>
              </a:ext>
            </a:extLst>
          </p:cNvPr>
          <p:cNvSpPr>
            <a:spLocks noGrp="1"/>
          </p:cNvSpPr>
          <p:nvPr>
            <p:ph sz="quarter" idx="24"/>
          </p:nvPr>
        </p:nvSpPr>
        <p:spPr>
          <a:xfrm>
            <a:off x="4305300" y="1658938"/>
            <a:ext cx="3594101"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A33E0E2-267B-CBC0-FF20-32FCE5BF75B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7BF9CEA0-FD8A-FA5A-40BB-598EDD58BDB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D62F6EFF-E7A0-C7F6-29D8-B2F19B63D014}"/>
              </a:ext>
            </a:extLst>
          </p:cNvPr>
          <p:cNvSpPr>
            <a:spLocks noGrp="1"/>
          </p:cNvSpPr>
          <p:nvPr>
            <p:ph type="dt" sz="half" idx="26"/>
          </p:nvPr>
        </p:nvSpPr>
        <p:spPr/>
        <p:txBody>
          <a:bodyPr/>
          <a:lstStyle/>
          <a:p>
            <a:r>
              <a:rPr lang="en-US" dirty="0"/>
              <a:t> </a:t>
            </a:r>
          </a:p>
        </p:txBody>
      </p:sp>
      <p:sp>
        <p:nvSpPr>
          <p:cNvPr id="6" name="Text Placeholder 9">
            <a:extLst>
              <a:ext uri="{FF2B5EF4-FFF2-40B4-BE49-F238E27FC236}">
                <a16:creationId xmlns:a16="http://schemas.microsoft.com/office/drawing/2014/main" id="{ACFDFBCF-9F26-5B18-F1ED-200356F66770}"/>
              </a:ext>
            </a:extLst>
          </p:cNvPr>
          <p:cNvSpPr>
            <a:spLocks noGrp="1"/>
          </p:cNvSpPr>
          <p:nvPr>
            <p:ph type="body" sz="quarter" idx="27"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2FCF08D9-7EEB-B86F-7046-03216CA81B20}"/>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0239075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s, Dark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12" name="Text Placeholder 10">
            <a:extLst>
              <a:ext uri="{FF2B5EF4-FFF2-40B4-BE49-F238E27FC236}">
                <a16:creationId xmlns:a16="http://schemas.microsoft.com/office/drawing/2014/main" id="{96FDCAAC-888A-8741-2B16-92CD992F1F52}"/>
              </a:ext>
            </a:extLst>
          </p:cNvPr>
          <p:cNvSpPr>
            <a:spLocks noGrp="1"/>
          </p:cNvSpPr>
          <p:nvPr>
            <p:ph type="body" sz="quarter" idx="27"/>
          </p:nvPr>
        </p:nvSpPr>
        <p:spPr>
          <a:xfrm>
            <a:off x="8121650" y="1658938"/>
            <a:ext cx="3606800" cy="4751388"/>
          </a:xfrm>
          <a:solidFill>
            <a:schemeClr val="tx2"/>
          </a:solidFill>
        </p:spPr>
        <p:txBody>
          <a:bodyPr lIns="274320" tIns="457200" rIns="274320" bIns="228600"/>
          <a:lstStyle>
            <a:lvl1pPr>
              <a:defRPr sz="1600">
                <a:solidFill>
                  <a:schemeClr val="bg2"/>
                </a:solidFill>
              </a:defRPr>
            </a:lvl1pPr>
            <a:lvl2pPr>
              <a:defRPr sz="1800">
                <a:solidFill>
                  <a:schemeClr val="bg2"/>
                </a:solidFill>
              </a:defRPr>
            </a:lvl2pPr>
            <a:lvl3pPr>
              <a:buClr>
                <a:schemeClr val="bg2"/>
              </a:buClr>
              <a:defRPr sz="1400">
                <a:solidFill>
                  <a:schemeClr val="bg2"/>
                </a:solidFill>
              </a:defRPr>
            </a:lvl3pPr>
            <a:lvl4pPr marL="0" indent="0">
              <a:buClr>
                <a:schemeClr val="bg2"/>
              </a:buClr>
              <a:buFontTx/>
              <a:buNone/>
              <a:defRPr sz="2800" b="0" i="0">
                <a:solidFill>
                  <a:schemeClr val="bg2"/>
                </a:solidFill>
                <a:latin typeface="Georgia" panose="02040502050405020303" pitchFamily="18" charset="0"/>
              </a:defRPr>
            </a:lvl4pPr>
            <a:lvl5pPr marL="0" indent="0">
              <a:buClr>
                <a:schemeClr val="bg2"/>
              </a:buClr>
              <a:buFontTx/>
              <a:buNone/>
              <a:defRPr sz="5400" b="0" i="0">
                <a:solidFill>
                  <a:schemeClr val="bg2"/>
                </a:solidFill>
                <a:latin typeface="Georgia" panose="02040502050405020303" pitchFamily="18" charset="0"/>
              </a:defRPr>
            </a:lvl5pPr>
            <a:lvl6pPr>
              <a:buFontTx/>
              <a:buNone/>
              <a:defRPr sz="1400" b="0">
                <a:solidFill>
                  <a:schemeClr val="bg2"/>
                </a:solidFill>
                <a:latin typeface="+mn-lt"/>
              </a:defRPr>
            </a:lvl6pPr>
            <a:lvl7pPr>
              <a:buFontTx/>
              <a:buNone/>
              <a:defRPr sz="1400" b="0">
                <a:solidFill>
                  <a:schemeClr val="bg2"/>
                </a:solidFill>
                <a:latin typeface="+mn-lt"/>
              </a:defRPr>
            </a:lvl7pPr>
            <a:lvl8pPr marL="0" indent="0">
              <a:buClr>
                <a:schemeClr val="bg2"/>
              </a:buClr>
              <a:buFontTx/>
              <a:buNone/>
              <a:defRPr sz="1400" b="0">
                <a:solidFill>
                  <a:schemeClr val="bg2"/>
                </a:solidFill>
                <a:latin typeface="+mn-lt"/>
              </a:defRPr>
            </a:lvl8pPr>
            <a:lvl9pPr>
              <a:defRPr sz="1400" b="0">
                <a:solidFill>
                  <a:schemeClr val="bg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a:extLst>
              <a:ext uri="{FF2B5EF4-FFF2-40B4-BE49-F238E27FC236}">
                <a16:creationId xmlns:a16="http://schemas.microsoft.com/office/drawing/2014/main" id="{537E7346-9727-8CAD-9281-B66856EA89F2}"/>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4">
            <a:extLst>
              <a:ext uri="{FF2B5EF4-FFF2-40B4-BE49-F238E27FC236}">
                <a16:creationId xmlns:a16="http://schemas.microsoft.com/office/drawing/2014/main" id="{45CB4A24-835C-83D4-2BB0-7CCA615DF7F3}"/>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230D9830-D697-D8F4-1C9E-939DD29A596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FA57061A-E6FC-A901-C15E-A3F8D7C2940B}"/>
              </a:ext>
            </a:extLst>
          </p:cNvPr>
          <p:cNvSpPr>
            <a:spLocks noGrp="1"/>
          </p:cNvSpPr>
          <p:nvPr>
            <p:ph type="title" hasCustomPrompt="1"/>
          </p:nvPr>
        </p:nvSpPr>
        <p:spPr/>
        <p:txBody>
          <a:bodyPr/>
          <a:lstStyle/>
          <a:p>
            <a:r>
              <a:rPr lang="en-US"/>
              <a:t>Content page headline 32pt Georgia, one line only</a:t>
            </a:r>
          </a:p>
        </p:txBody>
      </p:sp>
      <p:sp>
        <p:nvSpPr>
          <p:cNvPr id="6" name="Date Placeholder 5">
            <a:extLst>
              <a:ext uri="{FF2B5EF4-FFF2-40B4-BE49-F238E27FC236}">
                <a16:creationId xmlns:a16="http://schemas.microsoft.com/office/drawing/2014/main" id="{AD7CCAD9-749B-273B-68AF-C8C55A7401D2}"/>
              </a:ext>
            </a:extLst>
          </p:cNvPr>
          <p:cNvSpPr>
            <a:spLocks noGrp="1"/>
          </p:cNvSpPr>
          <p:nvPr>
            <p:ph type="dt" sz="half" idx="30"/>
          </p:nvPr>
        </p:nvSpPr>
        <p:spPr/>
        <p:txBody>
          <a:bodyPr/>
          <a:lstStyle/>
          <a:p>
            <a:r>
              <a:rPr lang="en-US" dirty="0"/>
              <a:t> </a:t>
            </a:r>
          </a:p>
        </p:txBody>
      </p:sp>
      <p:sp>
        <p:nvSpPr>
          <p:cNvPr id="8" name="Rectangle 7">
            <a:extLst>
              <a:ext uri="{FF2B5EF4-FFF2-40B4-BE49-F238E27FC236}">
                <a16:creationId xmlns:a16="http://schemas.microsoft.com/office/drawing/2014/main" id="{FD4F40A2-623A-5946-9538-044AFFA518DD}"/>
              </a:ext>
            </a:extLst>
          </p:cNvPr>
          <p:cNvSpPr/>
          <p:nvPr userDrawn="1"/>
        </p:nvSpPr>
        <p:spPr bwMode="auto">
          <a:xfrm>
            <a:off x="8121649" y="1658938"/>
            <a:ext cx="3606800" cy="100194"/>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9">
            <a:extLst>
              <a:ext uri="{FF2B5EF4-FFF2-40B4-BE49-F238E27FC236}">
                <a16:creationId xmlns:a16="http://schemas.microsoft.com/office/drawing/2014/main" id="{AC470552-3E4A-3BB2-28B8-99ACEE8F7AC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6A68C6-E5DC-4EFD-3CFA-538F170B5D5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3360898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lumns, Medium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EE9A2CF1-A624-FEF3-E1E1-D2C98660C0B8}"/>
              </a:ext>
            </a:extLst>
          </p:cNvPr>
          <p:cNvSpPr>
            <a:spLocks noGrp="1"/>
          </p:cNvSpPr>
          <p:nvPr>
            <p:ph sz="quarter" idx="29"/>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42C42F6C-3150-743B-26A5-19BD0F72AC88}"/>
              </a:ext>
            </a:extLst>
          </p:cNvPr>
          <p:cNvSpPr>
            <a:spLocks noGrp="1"/>
          </p:cNvSpPr>
          <p:nvPr>
            <p:ph sz="quarter" idx="30"/>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7F058397-5FE1-E6DD-C55B-2D4EF2DAFDF2}"/>
              </a:ext>
            </a:extLst>
          </p:cNvPr>
          <p:cNvSpPr>
            <a:spLocks noGrp="1"/>
          </p:cNvSpPr>
          <p:nvPr>
            <p:ph type="body" sz="quarter" idx="27"/>
          </p:nvPr>
        </p:nvSpPr>
        <p:spPr>
          <a:xfrm>
            <a:off x="8121650" y="1658938"/>
            <a:ext cx="3606800" cy="4751388"/>
          </a:xfrm>
          <a:solidFill>
            <a:schemeClr val="accent3"/>
          </a:solidFill>
        </p:spPr>
        <p:txBody>
          <a:bodyPr lIns="274320" tIns="457200" rIns="274320" bIns="228600"/>
          <a:lstStyle>
            <a:lvl1pPr>
              <a:defRPr sz="1600">
                <a:solidFill>
                  <a:schemeClr val="tx2"/>
                </a:solidFill>
              </a:defRPr>
            </a:lvl1pPr>
            <a:lvl2pPr>
              <a:defRPr sz="1600">
                <a:solidFill>
                  <a:schemeClr val="tx2"/>
                </a:solidFill>
              </a:defRPr>
            </a:lvl2pPr>
            <a:lvl3pPr>
              <a:buClr>
                <a:schemeClr val="tx2"/>
              </a:buClr>
              <a:defRPr sz="1400">
                <a:solidFill>
                  <a:schemeClr val="tx2"/>
                </a:solidFill>
              </a:defRPr>
            </a:lvl3pPr>
            <a:lvl4pPr marL="0" indent="0">
              <a:buClr>
                <a:schemeClr val="bg2"/>
              </a:buClr>
              <a:buFontTx/>
              <a:buNone/>
              <a:defRPr sz="2800" b="0" i="0">
                <a:solidFill>
                  <a:schemeClr val="tx2"/>
                </a:solidFill>
                <a:latin typeface="Georgia" panose="02040502050405020303" pitchFamily="18" charset="0"/>
              </a:defRPr>
            </a:lvl4pPr>
            <a:lvl5pPr marL="0" indent="0">
              <a:buClr>
                <a:schemeClr val="bg2"/>
              </a:buClr>
              <a:buFontTx/>
              <a:buNone/>
              <a:defRPr sz="5400" b="0" i="0">
                <a:solidFill>
                  <a:schemeClr val="tx2"/>
                </a:solidFill>
                <a:latin typeface="Georgia" panose="02040502050405020303" pitchFamily="18" charset="0"/>
              </a:defRPr>
            </a:lvl5pPr>
            <a:lvl6pPr>
              <a:buFontTx/>
              <a:buNone/>
              <a:defRPr sz="1400" b="0">
                <a:solidFill>
                  <a:schemeClr val="tx2"/>
                </a:solidFill>
                <a:latin typeface="+mn-lt"/>
              </a:defRPr>
            </a:lvl6pPr>
            <a:lvl7pPr>
              <a:buFontTx/>
              <a:buNone/>
              <a:defRPr sz="1400" b="0">
                <a:solidFill>
                  <a:schemeClr val="tx2"/>
                </a:solidFill>
                <a:latin typeface="+mn-lt"/>
              </a:defRPr>
            </a:lvl7pPr>
            <a:lvl8pPr marL="0" indent="0">
              <a:buClr>
                <a:schemeClr val="bg2"/>
              </a:buClr>
              <a:buFontTx/>
              <a:buNone/>
              <a:defRPr sz="1400" b="0">
                <a:solidFill>
                  <a:schemeClr val="tx2"/>
                </a:solidFill>
                <a:latin typeface="+mn-lt"/>
              </a:defRPr>
            </a:lvl8pPr>
            <a:lvl9pPr>
              <a:defRPr sz="1400" b="0">
                <a:solidFill>
                  <a:schemeClr val="tx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9B8B409-767B-A84F-7A9B-DFFA9A31924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19A87A0A-D2C0-0B6C-97CE-FE13EF79604A}"/>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AC6E0E1B-63E1-3451-DA94-9D25B10AC3AF}"/>
              </a:ext>
            </a:extLst>
          </p:cNvPr>
          <p:cNvSpPr>
            <a:spLocks noGrp="1"/>
          </p:cNvSpPr>
          <p:nvPr>
            <p:ph type="dt" sz="half" idx="31"/>
          </p:nvPr>
        </p:nvSpPr>
        <p:spPr/>
        <p:txBody>
          <a:bodyPr/>
          <a:lstStyle/>
          <a:p>
            <a:r>
              <a:rPr lang="en-US" dirty="0"/>
              <a:t> </a:t>
            </a:r>
          </a:p>
        </p:txBody>
      </p:sp>
      <p:sp>
        <p:nvSpPr>
          <p:cNvPr id="3" name="Rectangle 2">
            <a:extLst>
              <a:ext uri="{FF2B5EF4-FFF2-40B4-BE49-F238E27FC236}">
                <a16:creationId xmlns:a16="http://schemas.microsoft.com/office/drawing/2014/main" id="{9E62D1B2-69CF-B3A1-33C1-578C04DA629C}"/>
              </a:ext>
            </a:extLst>
          </p:cNvPr>
          <p:cNvSpPr/>
          <p:nvPr userDrawn="1"/>
        </p:nvSpPr>
        <p:spPr bwMode="auto">
          <a:xfrm>
            <a:off x="8121649" y="1658938"/>
            <a:ext cx="3606800" cy="100194"/>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A5479C-4A2A-8037-A03C-1CAD5387EE0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9A9F0A4-1AC7-0E75-C51B-D80BCB3668BD}"/>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798730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s, Light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DC8D367F-ABDA-6E46-A37D-C12D0005BFC0}"/>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8F27D309-7D35-C014-CAC9-5F5FA628851B}"/>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1371E360-ADA1-17C5-01A7-8BBC09FA9648}"/>
              </a:ext>
            </a:extLst>
          </p:cNvPr>
          <p:cNvSpPr>
            <a:spLocks noGrp="1"/>
          </p:cNvSpPr>
          <p:nvPr>
            <p:ph type="body" sz="quarter" idx="27"/>
          </p:nvPr>
        </p:nvSpPr>
        <p:spPr>
          <a:xfrm>
            <a:off x="8121650" y="1658938"/>
            <a:ext cx="3606800" cy="4751388"/>
          </a:xfrm>
          <a:solidFill>
            <a:schemeClr val="bg2"/>
          </a:solidFill>
        </p:spPr>
        <p:txBody>
          <a:bodyPr lIns="274320" tIns="457200" rIns="274320" bIns="228600"/>
          <a:lstStyle>
            <a:lvl1pPr>
              <a:defRPr sz="1600">
                <a:solidFill>
                  <a:schemeClr val="tx1"/>
                </a:solidFill>
              </a:defRPr>
            </a:lvl1pPr>
            <a:lvl2pPr>
              <a:defRPr sz="1800">
                <a:solidFill>
                  <a:schemeClr val="accent6"/>
                </a:solidFill>
              </a:defRPr>
            </a:lvl2pPr>
            <a:lvl3pPr>
              <a:buClr>
                <a:schemeClr val="accent6"/>
              </a:buClr>
              <a:defRPr sz="1400">
                <a:solidFill>
                  <a:schemeClr val="tx1"/>
                </a:solidFill>
              </a:defRPr>
            </a:lvl3pPr>
            <a:lvl4pPr marL="0" indent="0">
              <a:buClr>
                <a:schemeClr val="bg2"/>
              </a:buClr>
              <a:buFontTx/>
              <a:buNone/>
              <a:defRPr sz="2800" b="0" i="0">
                <a:solidFill>
                  <a:schemeClr val="accent6"/>
                </a:solidFill>
                <a:latin typeface="Georgia" panose="02040502050405020303" pitchFamily="18" charset="0"/>
              </a:defRPr>
            </a:lvl4pPr>
            <a:lvl5pPr marL="0" indent="0">
              <a:buClr>
                <a:schemeClr val="bg2"/>
              </a:buClr>
              <a:buFontTx/>
              <a:buNone/>
              <a:defRPr sz="5400" b="0" i="0">
                <a:solidFill>
                  <a:schemeClr val="accent6"/>
                </a:solidFill>
                <a:latin typeface="Georgia" panose="02040502050405020303" pitchFamily="18" charset="0"/>
              </a:defRPr>
            </a:lvl5pPr>
            <a:lvl6pPr>
              <a:buFontTx/>
              <a:buNone/>
              <a:defRPr sz="1400" b="0">
                <a:solidFill>
                  <a:schemeClr val="tx1"/>
                </a:solidFill>
                <a:latin typeface="+mn-lt"/>
              </a:defRPr>
            </a:lvl6pPr>
            <a:lvl7pPr>
              <a:buFontTx/>
              <a:buNone/>
              <a:defRPr sz="1400" b="0">
                <a:solidFill>
                  <a:schemeClr val="tx1"/>
                </a:solidFill>
                <a:latin typeface="+mn-lt"/>
              </a:defRPr>
            </a:lvl7pPr>
            <a:lvl8pPr marL="0" indent="0">
              <a:buClr>
                <a:schemeClr val="bg2"/>
              </a:buClr>
              <a:buFontTx/>
              <a:buNone/>
              <a:defRPr sz="1400" b="0">
                <a:solidFill>
                  <a:schemeClr val="tx1"/>
                </a:solidFill>
                <a:latin typeface="+mn-lt"/>
              </a:defRPr>
            </a:lvl8pPr>
            <a:lvl9pPr>
              <a:defRPr sz="1400" b="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FE79E38B-C471-6E87-FFEA-0FA69CFDEFF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F153127B-B643-038E-B1D2-04AE3AD46317}"/>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31C38E36-7B31-8302-04A0-4AAB0DE94B17}"/>
              </a:ext>
            </a:extLst>
          </p:cNvPr>
          <p:cNvSpPr>
            <a:spLocks noGrp="1"/>
          </p:cNvSpPr>
          <p:nvPr>
            <p:ph type="dt" sz="half" idx="30"/>
          </p:nvPr>
        </p:nvSpPr>
        <p:spPr/>
        <p:txBody>
          <a:bodyPr/>
          <a:lstStyle/>
          <a:p>
            <a:r>
              <a:rPr lang="en-US" dirty="0"/>
              <a:t> </a:t>
            </a:r>
          </a:p>
        </p:txBody>
      </p:sp>
      <p:sp>
        <p:nvSpPr>
          <p:cNvPr id="3" name="Rectangle 2">
            <a:extLst>
              <a:ext uri="{FF2B5EF4-FFF2-40B4-BE49-F238E27FC236}">
                <a16:creationId xmlns:a16="http://schemas.microsoft.com/office/drawing/2014/main" id="{EC726F66-7E59-28CD-9256-81E613F2B59A}"/>
              </a:ext>
            </a:extLst>
          </p:cNvPr>
          <p:cNvSpPr/>
          <p:nvPr userDrawn="1"/>
        </p:nvSpPr>
        <p:spPr bwMode="auto">
          <a:xfrm>
            <a:off x="8121649" y="1658938"/>
            <a:ext cx="3606800" cy="100194"/>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1611B4-7533-76BE-D401-11F2E0E7B2D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ED215BA1-5809-6284-1598-62FD8AAA9011}"/>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7644301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Columns">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1653482"/>
            <a:ext cx="2638426"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53482"/>
            <a:ext cx="2638426"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53482"/>
            <a:ext cx="2638426"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02726" y="1653482"/>
            <a:ext cx="2625721"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755E3A3D-6EED-3CD2-0277-42EA68748EC4}"/>
              </a:ext>
            </a:extLst>
          </p:cNvPr>
          <p:cNvSpPr>
            <a:spLocks noGrp="1"/>
          </p:cNvSpPr>
          <p:nvPr>
            <p:ph type="ftr" sz="quarter" idx="31"/>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F4B6F1D4-6C09-AE79-2BD5-4F7A65E34B10}"/>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5AA9A0DB-5A5E-4EF3-AB35-C9495BDF5298}"/>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819728E1-C36C-710E-DEA1-AB0370AC01B5}"/>
              </a:ext>
            </a:extLst>
          </p:cNvPr>
          <p:cNvSpPr>
            <a:spLocks noGrp="1"/>
          </p:cNvSpPr>
          <p:nvPr>
            <p:ph type="dt" sz="half" idx="32"/>
          </p:nvPr>
        </p:nvSpPr>
        <p:spPr/>
        <p:txBody>
          <a:bodyPr/>
          <a:lstStyle/>
          <a:p>
            <a:r>
              <a:rPr lang="en-US" dirty="0"/>
              <a:t> </a:t>
            </a:r>
          </a:p>
        </p:txBody>
      </p:sp>
      <p:sp>
        <p:nvSpPr>
          <p:cNvPr id="10" name="Text Placeholder 9">
            <a:extLst>
              <a:ext uri="{FF2B5EF4-FFF2-40B4-BE49-F238E27FC236}">
                <a16:creationId xmlns:a16="http://schemas.microsoft.com/office/drawing/2014/main" id="{08365DED-D246-07BF-5620-4F74563D0B94}"/>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CD20A0B8-F6AA-25CB-F8FD-FAE0B6815773}"/>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972284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Columns, CV">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4470491"/>
            <a:ext cx="2555876" cy="1968408"/>
          </a:xfrm>
        </p:spPr>
        <p:txBody>
          <a:bodyPr/>
          <a:lstStyle>
            <a:lvl1pPr>
              <a:defRPr sz="1400"/>
            </a:lvl1pPr>
            <a:lvl2pPr>
              <a:defRPr sz="1400"/>
            </a:lvl2pPr>
          </a:lstStyle>
          <a:p>
            <a:pPr lvl="0"/>
            <a:r>
              <a:rPr lang="en-US"/>
              <a:t>Click to edit Master text styles</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74901"/>
            <a:ext cx="2640542"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74901"/>
            <a:ext cx="2638426"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66224" y="1674901"/>
            <a:ext cx="2574927"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AA0DD44C-36F8-6C9C-B8C5-1D30203AA2CA}"/>
              </a:ext>
            </a:extLst>
          </p:cNvPr>
          <p:cNvSpPr>
            <a:spLocks noGrp="1"/>
          </p:cNvSpPr>
          <p:nvPr>
            <p:ph type="pic" sz="quarter" idx="31" hasCustomPrompt="1"/>
          </p:nvPr>
        </p:nvSpPr>
        <p:spPr>
          <a:xfrm>
            <a:off x="460374" y="1674902"/>
            <a:ext cx="2555876" cy="2555876"/>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1">
              <a:lumMod val="75000"/>
            </a:schemeClr>
          </a:solidFill>
        </p:spPr>
        <p:txBody>
          <a:bodyPr wrap="square" tIns="731520">
            <a:noAutofit/>
          </a:bodyPr>
          <a:lstStyle>
            <a:lvl1pPr algn="ctr">
              <a:defRPr/>
            </a:lvl1pPr>
          </a:lstStyle>
          <a:p>
            <a:r>
              <a:rPr lang="en-US" dirty="0"/>
              <a:t>image</a:t>
            </a:r>
          </a:p>
        </p:txBody>
      </p:sp>
      <p:cxnSp>
        <p:nvCxnSpPr>
          <p:cNvPr id="2" name="Straight Connector 1">
            <a:extLst>
              <a:ext uri="{FF2B5EF4-FFF2-40B4-BE49-F238E27FC236}">
                <a16:creationId xmlns:a16="http://schemas.microsoft.com/office/drawing/2014/main" id="{ECF070E6-F974-17A0-DA2D-4E5C0C0DF05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78E367A-2EC9-0257-3D80-776E173566CD}"/>
              </a:ext>
            </a:extLst>
          </p:cNvPr>
          <p:cNvSpPr>
            <a:spLocks noGrp="1"/>
          </p:cNvSpPr>
          <p:nvPr>
            <p:ph type="title" hasCustomPrompt="1"/>
          </p:nvPr>
        </p:nvSpPr>
        <p:spPr/>
        <p:txBody>
          <a:bodyPr/>
          <a:lstStyle/>
          <a:p>
            <a:r>
              <a:rPr lang="en-US"/>
              <a:t>Content page headline 32pt Georgia, one line only</a:t>
            </a:r>
          </a:p>
        </p:txBody>
      </p:sp>
      <p:sp>
        <p:nvSpPr>
          <p:cNvPr id="15" name="Footer Placeholder 14">
            <a:extLst>
              <a:ext uri="{FF2B5EF4-FFF2-40B4-BE49-F238E27FC236}">
                <a16:creationId xmlns:a16="http://schemas.microsoft.com/office/drawing/2014/main" id="{880D46D7-4DBA-A8FC-EA72-74A7CF58E8BC}"/>
              </a:ext>
            </a:extLst>
          </p:cNvPr>
          <p:cNvSpPr>
            <a:spLocks noGrp="1"/>
          </p:cNvSpPr>
          <p:nvPr>
            <p:ph type="ftr" sz="quarter" idx="32"/>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F8F36444-3A16-4B14-1C92-A0604FE434BA}"/>
              </a:ext>
            </a:extLst>
          </p:cNvPr>
          <p:cNvSpPr>
            <a:spLocks noGrp="1"/>
          </p:cNvSpPr>
          <p:nvPr>
            <p:ph type="dt" sz="half" idx="33"/>
          </p:nvPr>
        </p:nvSpPr>
        <p:spPr/>
        <p:txBody>
          <a:bodyPr/>
          <a:lstStyle/>
          <a:p>
            <a:r>
              <a:rPr lang="en-US" dirty="0"/>
              <a:t> </a:t>
            </a:r>
          </a:p>
        </p:txBody>
      </p:sp>
      <p:sp>
        <p:nvSpPr>
          <p:cNvPr id="10" name="Text Placeholder 9">
            <a:extLst>
              <a:ext uri="{FF2B5EF4-FFF2-40B4-BE49-F238E27FC236}">
                <a16:creationId xmlns:a16="http://schemas.microsoft.com/office/drawing/2014/main" id="{6419ECEB-54C8-4AC2-A78E-171600F198D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2973092A-E3AA-CD1B-FD9A-683BDD278C4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119031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Columns, Al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3016251" y="1658938"/>
            <a:ext cx="6149974"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793038B3-F334-1D28-60A2-F0F0648ECDAC}"/>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F8F415-3C54-88F6-A578-1CA9E51FE398}"/>
              </a:ext>
            </a:extLst>
          </p:cNvPr>
          <p:cNvSpPr>
            <a:spLocks noGrp="1"/>
          </p:cNvSpPr>
          <p:nvPr>
            <p:ph type="body" sz="quarter" idx="28"/>
          </p:nvPr>
        </p:nvSpPr>
        <p:spPr>
          <a:xfrm>
            <a:off x="460374"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44A8ED95-D6D9-FAFC-DE3A-F258B0A027A0}"/>
              </a:ext>
            </a:extLst>
          </p:cNvPr>
          <p:cNvSpPr>
            <a:spLocks noGrp="1"/>
          </p:cNvSpPr>
          <p:nvPr>
            <p:ph type="ftr" sz="quarter" idx="29"/>
          </p:nvPr>
        </p:nvSpPr>
        <p:spPr/>
        <p:txBody>
          <a:bodyPr/>
          <a:lstStyle/>
          <a:p>
            <a:r>
              <a:rPr lang="en-US" dirty="0"/>
              <a:t>Children's media use research</a:t>
            </a:r>
          </a:p>
        </p:txBody>
      </p:sp>
      <p:cxnSp>
        <p:nvCxnSpPr>
          <p:cNvPr id="5" name="Straight Connector 4">
            <a:extLst>
              <a:ext uri="{FF2B5EF4-FFF2-40B4-BE49-F238E27FC236}">
                <a16:creationId xmlns:a16="http://schemas.microsoft.com/office/drawing/2014/main" id="{5FF276FB-E878-7F27-1189-9FEB07B09F0E}"/>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BCB4F00E-7F8D-0032-B618-374F48BD6F7E}"/>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92BE4E63-D057-8EC3-5D1B-A4730FE1720B}"/>
              </a:ext>
            </a:extLst>
          </p:cNvPr>
          <p:cNvSpPr>
            <a:spLocks noGrp="1"/>
          </p:cNvSpPr>
          <p:nvPr>
            <p:ph type="dt" sz="half" idx="30"/>
          </p:nvPr>
        </p:nvSpPr>
        <p:spPr/>
        <p:txBody>
          <a:bodyPr/>
          <a:lstStyle/>
          <a:p>
            <a:r>
              <a:rPr lang="en-US" dirty="0"/>
              <a:t> </a:t>
            </a:r>
          </a:p>
        </p:txBody>
      </p:sp>
      <p:sp>
        <p:nvSpPr>
          <p:cNvPr id="10" name="Text Placeholder 9">
            <a:extLst>
              <a:ext uri="{FF2B5EF4-FFF2-40B4-BE49-F238E27FC236}">
                <a16:creationId xmlns:a16="http://schemas.microsoft.com/office/drawing/2014/main" id="{0960E180-5EA5-656A-01E8-565DE3670D7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C0663B31-AD6D-053C-929F-DAE04166118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8486396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3 Right">
    <p:bg>
      <p:bgPr>
        <a:solidFill>
          <a:schemeClr val="bg1"/>
        </a:solidFill>
        <a:effectLst/>
      </p:bgPr>
    </p:bg>
    <p:spTree>
      <p:nvGrpSpPr>
        <p:cNvPr id="1" name=""/>
        <p:cNvGrpSpPr/>
        <p:nvPr/>
      </p:nvGrpSpPr>
      <p:grpSpPr>
        <a:xfrm>
          <a:off x="0" y="0"/>
          <a:ext cx="0" cy="0"/>
          <a:chOff x="0" y="0"/>
          <a:chExt cx="0" cy="0"/>
        </a:xfrm>
      </p:grpSpPr>
      <p:sp>
        <p:nvSpPr>
          <p:cNvPr id="7" name="Content Placeholder 14">
            <a:extLst>
              <a:ext uri="{FF2B5EF4-FFF2-40B4-BE49-F238E27FC236}">
                <a16:creationId xmlns:a16="http://schemas.microsoft.com/office/drawing/2014/main" id="{FDDBC640-4196-54D2-F247-C183F2E0813B}"/>
              </a:ext>
            </a:extLst>
          </p:cNvPr>
          <p:cNvSpPr>
            <a:spLocks noGrp="1"/>
          </p:cNvSpPr>
          <p:nvPr>
            <p:ph sz="quarter" idx="12"/>
          </p:nvPr>
        </p:nvSpPr>
        <p:spPr>
          <a:xfrm>
            <a:off x="460376" y="1658938"/>
            <a:ext cx="3606800"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ontent Placeholder 14">
            <a:extLst>
              <a:ext uri="{FF2B5EF4-FFF2-40B4-BE49-F238E27FC236}">
                <a16:creationId xmlns:a16="http://schemas.microsoft.com/office/drawing/2014/main" id="{18B777E7-71DA-148C-1C80-4499C6271E29}"/>
              </a:ext>
            </a:extLst>
          </p:cNvPr>
          <p:cNvSpPr>
            <a:spLocks noGrp="1"/>
          </p:cNvSpPr>
          <p:nvPr>
            <p:ph sz="quarter" idx="24"/>
          </p:nvPr>
        </p:nvSpPr>
        <p:spPr>
          <a:xfrm>
            <a:off x="4305300" y="1658938"/>
            <a:ext cx="7423150"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A3F0A2A-DFFF-0033-DE99-007054C6F26C}"/>
              </a:ext>
            </a:extLst>
          </p:cNvPr>
          <p:cNvSpPr>
            <a:spLocks noGrp="1"/>
          </p:cNvSpPr>
          <p:nvPr>
            <p:ph type="ftr" sz="quarter" idx="25"/>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ABA7C5E3-1248-197F-BE99-0A6C6A074B7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93BD7911-5C92-592A-A596-522A13A32AA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C64B643B-A292-870A-93CB-F46E391FD3AA}"/>
              </a:ext>
            </a:extLst>
          </p:cNvPr>
          <p:cNvSpPr>
            <a:spLocks noGrp="1"/>
          </p:cNvSpPr>
          <p:nvPr>
            <p:ph type="dt" sz="half" idx="26"/>
          </p:nvPr>
        </p:nvSpPr>
        <p:spPr/>
        <p:txBody>
          <a:bodyPr/>
          <a:lstStyle/>
          <a:p>
            <a:r>
              <a:rPr lang="en-US" dirty="0"/>
              <a:t> </a:t>
            </a:r>
          </a:p>
        </p:txBody>
      </p:sp>
      <p:sp>
        <p:nvSpPr>
          <p:cNvPr id="6" name="Text Placeholder 9">
            <a:extLst>
              <a:ext uri="{FF2B5EF4-FFF2-40B4-BE49-F238E27FC236}">
                <a16:creationId xmlns:a16="http://schemas.microsoft.com/office/drawing/2014/main" id="{64690ACF-0A98-532A-28D8-C10948A11DB7}"/>
              </a:ext>
            </a:extLst>
          </p:cNvPr>
          <p:cNvSpPr>
            <a:spLocks noGrp="1"/>
          </p:cNvSpPr>
          <p:nvPr>
            <p:ph type="body" sz="quarter" idx="27"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B829BAB5-2101-E944-14AD-4F8F0478ADDC}"/>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4690117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3 Left">
    <p:bg>
      <p:bgPr>
        <a:solidFill>
          <a:schemeClr val="bg1"/>
        </a:solidFill>
        <a:effectLst/>
      </p:bgPr>
    </p:bg>
    <p:spTree>
      <p:nvGrpSpPr>
        <p:cNvPr id="1" name=""/>
        <p:cNvGrpSpPr/>
        <p:nvPr/>
      </p:nvGrpSpPr>
      <p:grpSpPr>
        <a:xfrm>
          <a:off x="0" y="0"/>
          <a:ext cx="0" cy="0"/>
          <a:chOff x="0" y="0"/>
          <a:chExt cx="0" cy="0"/>
        </a:xfrm>
      </p:grpSpPr>
      <p:sp>
        <p:nvSpPr>
          <p:cNvPr id="7" name="Content Placeholder 14">
            <a:extLst>
              <a:ext uri="{FF2B5EF4-FFF2-40B4-BE49-F238E27FC236}">
                <a16:creationId xmlns:a16="http://schemas.microsoft.com/office/drawing/2014/main" id="{FDDBC640-4196-54D2-F247-C183F2E0813B}"/>
              </a:ext>
            </a:extLst>
          </p:cNvPr>
          <p:cNvSpPr>
            <a:spLocks noGrp="1"/>
          </p:cNvSpPr>
          <p:nvPr>
            <p:ph sz="quarter" idx="12"/>
          </p:nvPr>
        </p:nvSpPr>
        <p:spPr>
          <a:xfrm>
            <a:off x="460376" y="1658938"/>
            <a:ext cx="7439024"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ontent Placeholder 14">
            <a:extLst>
              <a:ext uri="{FF2B5EF4-FFF2-40B4-BE49-F238E27FC236}">
                <a16:creationId xmlns:a16="http://schemas.microsoft.com/office/drawing/2014/main" id="{18B777E7-71DA-148C-1C80-4499C6271E29}"/>
              </a:ext>
            </a:extLst>
          </p:cNvPr>
          <p:cNvSpPr>
            <a:spLocks noGrp="1"/>
          </p:cNvSpPr>
          <p:nvPr>
            <p:ph sz="quarter" idx="24"/>
          </p:nvPr>
        </p:nvSpPr>
        <p:spPr>
          <a:xfrm>
            <a:off x="8124825" y="1658938"/>
            <a:ext cx="3603624"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10882FC5-F413-E97F-C024-976702AD4C4C}"/>
              </a:ext>
            </a:extLst>
          </p:cNvPr>
          <p:cNvSpPr>
            <a:spLocks noGrp="1"/>
          </p:cNvSpPr>
          <p:nvPr>
            <p:ph type="ftr" sz="quarter" idx="25"/>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D3223C33-CC0C-375B-1550-324D8509F703}"/>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353D4A6-DAAA-BDF8-DAB2-AF4F1FF4DAC3}"/>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BDA69648-2C7D-665C-0706-268A4AF9E12E}"/>
              </a:ext>
            </a:extLst>
          </p:cNvPr>
          <p:cNvSpPr>
            <a:spLocks noGrp="1"/>
          </p:cNvSpPr>
          <p:nvPr>
            <p:ph type="dt" sz="half" idx="26"/>
          </p:nvPr>
        </p:nvSpPr>
        <p:spPr/>
        <p:txBody>
          <a:bodyPr/>
          <a:lstStyle/>
          <a:p>
            <a:r>
              <a:rPr lang="en-US" dirty="0"/>
              <a:t> </a:t>
            </a:r>
          </a:p>
        </p:txBody>
      </p:sp>
      <p:sp>
        <p:nvSpPr>
          <p:cNvPr id="6" name="Text Placeholder 9">
            <a:extLst>
              <a:ext uri="{FF2B5EF4-FFF2-40B4-BE49-F238E27FC236}">
                <a16:creationId xmlns:a16="http://schemas.microsoft.com/office/drawing/2014/main" id="{FEBACFC1-431A-54B8-09FA-A1265BF93049}"/>
              </a:ext>
            </a:extLst>
          </p:cNvPr>
          <p:cNvSpPr>
            <a:spLocks noGrp="1"/>
          </p:cNvSpPr>
          <p:nvPr>
            <p:ph type="body" sz="quarter" idx="27"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1B4E4D-711D-67EC-1901-A64F9CBAEE8A}"/>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143083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lumns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2" y="1658938"/>
            <a:ext cx="6175378"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68421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8D2FF9C5-9604-5F83-AF9F-421578AFA00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0EA18464-CE92-0EAD-794D-51E6D716500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0BC7C422-BF7C-9D1D-A129-FE94057BCCE6}"/>
              </a:ext>
            </a:extLst>
          </p:cNvPr>
          <p:cNvSpPr>
            <a:spLocks noGrp="1"/>
          </p:cNvSpPr>
          <p:nvPr>
            <p:ph type="dt" sz="half" idx="29"/>
          </p:nvPr>
        </p:nvSpPr>
        <p:spPr/>
        <p:txBody>
          <a:bodyPr/>
          <a:lstStyle/>
          <a:p>
            <a:r>
              <a:rPr lang="en-US" dirty="0"/>
              <a:t> </a:t>
            </a:r>
          </a:p>
        </p:txBody>
      </p:sp>
      <p:sp>
        <p:nvSpPr>
          <p:cNvPr id="10" name="Text Placeholder 9">
            <a:extLst>
              <a:ext uri="{FF2B5EF4-FFF2-40B4-BE49-F238E27FC236}">
                <a16:creationId xmlns:a16="http://schemas.microsoft.com/office/drawing/2014/main" id="{A77CB0B5-23F9-E058-C42C-1FC94041833F}"/>
              </a:ext>
            </a:extLst>
          </p:cNvPr>
          <p:cNvSpPr>
            <a:spLocks noGrp="1"/>
          </p:cNvSpPr>
          <p:nvPr>
            <p:ph type="body" sz="quarter" idx="30"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3B7AB012-C285-6484-FCD7-B1AEF09A2EF6}"/>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3410362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lumns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3992414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3" y="1658939"/>
            <a:ext cx="8705852"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9"/>
            <a:ext cx="2324100"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3FE3C69-60E9-6E41-43B1-6C38F5C4DDBF}"/>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CBB95D47-0D9B-3941-4D6B-23E4C53CD8B4}"/>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7C16AB9B-119A-2247-76F1-1FFD88CF58FF}"/>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7BFB06E7-11E9-8AAA-7E95-627438686861}"/>
              </a:ext>
            </a:extLst>
          </p:cNvPr>
          <p:cNvSpPr>
            <a:spLocks noGrp="1"/>
          </p:cNvSpPr>
          <p:nvPr>
            <p:ph type="dt" sz="half" idx="29"/>
          </p:nvPr>
        </p:nvSpPr>
        <p:spPr/>
        <p:txBody>
          <a:bodyPr/>
          <a:lstStyle/>
          <a:p>
            <a:r>
              <a:rPr lang="en-US" dirty="0"/>
              <a:t> </a:t>
            </a:r>
          </a:p>
        </p:txBody>
      </p:sp>
      <p:sp>
        <p:nvSpPr>
          <p:cNvPr id="9" name="Text Placeholder 9">
            <a:extLst>
              <a:ext uri="{FF2B5EF4-FFF2-40B4-BE49-F238E27FC236}">
                <a16:creationId xmlns:a16="http://schemas.microsoft.com/office/drawing/2014/main" id="{B7247C4B-3E8A-E598-A4AA-B58A7D185770}"/>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0" name="Text Placeholder 15">
            <a:extLst>
              <a:ext uri="{FF2B5EF4-FFF2-40B4-BE49-F238E27FC236}">
                <a16:creationId xmlns:a16="http://schemas.microsoft.com/office/drawing/2014/main" id="{BA66D3C6-590A-8A4C-FC3C-E42958F7CE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9491675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4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3016259" y="1658941"/>
            <a:ext cx="8712192" cy="47513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1658941"/>
            <a:ext cx="2330451" cy="47513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A9F2B60-4A90-CBB9-E5BD-F8B8F9474284}"/>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6816C104-DDA9-9AC1-7776-97BC2AA7E87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0">
            <a:extLst>
              <a:ext uri="{FF2B5EF4-FFF2-40B4-BE49-F238E27FC236}">
                <a16:creationId xmlns:a16="http://schemas.microsoft.com/office/drawing/2014/main" id="{3F66185B-A4BD-6986-9DC2-4155AA216B66}"/>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0A8EF043-D56F-CDB0-1DDA-708FE1F25E43}"/>
              </a:ext>
            </a:extLst>
          </p:cNvPr>
          <p:cNvSpPr>
            <a:spLocks noGrp="1"/>
          </p:cNvSpPr>
          <p:nvPr>
            <p:ph type="dt" sz="half" idx="29"/>
          </p:nvPr>
        </p:nvSpPr>
        <p:spPr/>
        <p:txBody>
          <a:bodyPr/>
          <a:lstStyle/>
          <a:p>
            <a:r>
              <a:rPr lang="en-US" dirty="0"/>
              <a:t> </a:t>
            </a:r>
          </a:p>
        </p:txBody>
      </p:sp>
      <p:sp>
        <p:nvSpPr>
          <p:cNvPr id="9" name="Text Placeholder 9">
            <a:extLst>
              <a:ext uri="{FF2B5EF4-FFF2-40B4-BE49-F238E27FC236}">
                <a16:creationId xmlns:a16="http://schemas.microsoft.com/office/drawing/2014/main" id="{B9BD0C2C-A671-241B-1DFE-0F77B9B18B4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0" name="Text Placeholder 15">
            <a:extLst>
              <a:ext uri="{FF2B5EF4-FFF2-40B4-BE49-F238E27FC236}">
                <a16:creationId xmlns:a16="http://schemas.microsoft.com/office/drawing/2014/main" id="{130029AB-B4CC-A927-5EE1-440748274040}"/>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3326221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ontent 1/4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3" y="1658939"/>
            <a:ext cx="8705852"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9"/>
            <a:ext cx="2324100"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3FE3C69-60E9-6E41-43B1-6C38F5C4DDBF}"/>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CBB95D47-0D9B-3941-4D6B-23E4C53CD8B4}"/>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7C16AB9B-119A-2247-76F1-1FFD88CF58FF}"/>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7BFB06E7-11E9-8AAA-7E95-627438686861}"/>
              </a:ext>
            </a:extLst>
          </p:cNvPr>
          <p:cNvSpPr>
            <a:spLocks noGrp="1"/>
          </p:cNvSpPr>
          <p:nvPr>
            <p:ph type="dt" sz="half" idx="29"/>
          </p:nvPr>
        </p:nvSpPr>
        <p:spPr/>
        <p:txBody>
          <a:bodyPr/>
          <a:lstStyle/>
          <a:p>
            <a:r>
              <a:rPr lang="en-US" dirty="0"/>
              <a:t> </a:t>
            </a:r>
          </a:p>
        </p:txBody>
      </p:sp>
      <p:sp>
        <p:nvSpPr>
          <p:cNvPr id="9" name="Text Placeholder 9">
            <a:extLst>
              <a:ext uri="{FF2B5EF4-FFF2-40B4-BE49-F238E27FC236}">
                <a16:creationId xmlns:a16="http://schemas.microsoft.com/office/drawing/2014/main" id="{B7247C4B-3E8A-E598-A4AA-B58A7D185770}"/>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j-lt"/>
              </a:defRPr>
            </a:lvl1pPr>
          </a:lstStyle>
          <a:p>
            <a:pPr lvl="0"/>
            <a:r>
              <a:rPr lang="en-GB"/>
              <a:t>Breadcrumb | Chapter Heading</a:t>
            </a:r>
          </a:p>
        </p:txBody>
      </p:sp>
      <p:sp>
        <p:nvSpPr>
          <p:cNvPr id="10" name="Text Placeholder 15">
            <a:extLst>
              <a:ext uri="{FF2B5EF4-FFF2-40B4-BE49-F238E27FC236}">
                <a16:creationId xmlns:a16="http://schemas.microsoft.com/office/drawing/2014/main" id="{BA66D3C6-590A-8A4C-FC3C-E42958F7CE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1990406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ontent 1col">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j-lt"/>
              </a:defRPr>
            </a:lvl1pPr>
          </a:lstStyle>
          <a:p>
            <a:pPr lvl="0"/>
            <a:r>
              <a:rPr lang="en-GB"/>
              <a:t>Breadcrumb | Chapter Heading</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5413698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ontent 2col">
    <p:bg>
      <p:bgPr>
        <a:solidFill>
          <a:schemeClr val="bg1"/>
        </a:solidFill>
        <a:effectLst/>
      </p:bgPr>
    </p:bg>
    <p:spTree>
      <p:nvGrpSpPr>
        <p:cNvPr id="1" name=""/>
        <p:cNvGrpSpPr/>
        <p:nvPr/>
      </p:nvGrpSpPr>
      <p:grpSpPr>
        <a:xfrm>
          <a:off x="0" y="0"/>
          <a:ext cx="0" cy="0"/>
          <a:chOff x="0" y="0"/>
          <a:chExt cx="0" cy="0"/>
        </a:xfrm>
      </p:grpSpPr>
      <p:sp>
        <p:nvSpPr>
          <p:cNvPr id="16" name="Content Placeholder 14">
            <a:extLst>
              <a:ext uri="{FF2B5EF4-FFF2-40B4-BE49-F238E27FC236}">
                <a16:creationId xmlns:a16="http://schemas.microsoft.com/office/drawing/2014/main" id="{81BE5968-C006-6A57-0221-05C7B3CA969E}"/>
              </a:ext>
            </a:extLst>
          </p:cNvPr>
          <p:cNvSpPr>
            <a:spLocks noGrp="1"/>
          </p:cNvSpPr>
          <p:nvPr>
            <p:ph sz="quarter" idx="12"/>
          </p:nvPr>
        </p:nvSpPr>
        <p:spPr>
          <a:xfrm>
            <a:off x="460375"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lide Number Placeholder 4">
            <a:extLst>
              <a:ext uri="{FF2B5EF4-FFF2-40B4-BE49-F238E27FC236}">
                <a16:creationId xmlns:a16="http://schemas.microsoft.com/office/drawing/2014/main" id="{B7CA6516-6C49-020E-76B5-0A4B487EE3C5}"/>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22" name="Straight Connector 21">
            <a:extLst>
              <a:ext uri="{FF2B5EF4-FFF2-40B4-BE49-F238E27FC236}">
                <a16:creationId xmlns:a16="http://schemas.microsoft.com/office/drawing/2014/main" id="{2856A89A-37CB-49B5-4F70-79AEBF7ACC1D}"/>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Content Placeholder 14">
            <a:extLst>
              <a:ext uri="{FF2B5EF4-FFF2-40B4-BE49-F238E27FC236}">
                <a16:creationId xmlns:a16="http://schemas.microsoft.com/office/drawing/2014/main" id="{07EB4015-966F-D565-B067-63375DB84C4D}"/>
              </a:ext>
            </a:extLst>
          </p:cNvPr>
          <p:cNvSpPr>
            <a:spLocks noGrp="1"/>
          </p:cNvSpPr>
          <p:nvPr>
            <p:ph sz="quarter" idx="23"/>
          </p:nvPr>
        </p:nvSpPr>
        <p:spPr>
          <a:xfrm>
            <a:off x="6210302"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ED8C429-EA59-CD84-9695-D63E7629B9C4}"/>
              </a:ext>
            </a:extLst>
          </p:cNvPr>
          <p:cNvSpPr>
            <a:spLocks noGrp="1"/>
          </p:cNvSpPr>
          <p:nvPr>
            <p:ph type="ftr" sz="quarter" idx="24"/>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C9F7B05-5273-5615-B318-0357934206E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711D960E-640D-5B2F-CCA3-98D16873F88F}"/>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6A2522C6-CA99-E1E8-B1D0-6C30722CF33E}"/>
              </a:ext>
            </a:extLst>
          </p:cNvPr>
          <p:cNvSpPr>
            <a:spLocks noGrp="1"/>
          </p:cNvSpPr>
          <p:nvPr>
            <p:ph type="dt" sz="half" idx="25"/>
          </p:nvPr>
        </p:nvSpPr>
        <p:spPr/>
        <p:txBody>
          <a:bodyPr/>
          <a:lstStyle/>
          <a:p>
            <a:r>
              <a:rPr lang="en-US" dirty="0"/>
              <a:t> </a:t>
            </a:r>
          </a:p>
        </p:txBody>
      </p:sp>
      <p:sp>
        <p:nvSpPr>
          <p:cNvPr id="6" name="Text Placeholder 9">
            <a:extLst>
              <a:ext uri="{FF2B5EF4-FFF2-40B4-BE49-F238E27FC236}">
                <a16:creationId xmlns:a16="http://schemas.microsoft.com/office/drawing/2014/main" id="{F354BB45-F01B-364D-1E68-0F335663D33E}"/>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j-lt"/>
              </a:defRPr>
            </a:lvl1pPr>
          </a:lstStyle>
          <a:p>
            <a:pPr lvl="0"/>
            <a:r>
              <a:rPr lang="en-GB"/>
              <a:t>Breadcrumb | Chapter Heading</a:t>
            </a:r>
          </a:p>
        </p:txBody>
      </p:sp>
      <p:sp>
        <p:nvSpPr>
          <p:cNvPr id="9" name="Text Placeholder 15">
            <a:extLst>
              <a:ext uri="{FF2B5EF4-FFF2-40B4-BE49-F238E27FC236}">
                <a16:creationId xmlns:a16="http://schemas.microsoft.com/office/drawing/2014/main" id="{1C90B770-65A1-5A32-FDAE-1673C7304807}"/>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9395428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content 1col">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0" y="6546849"/>
            <a:ext cx="7127875" cy="155574"/>
          </a:xfrm>
          <a:prstGeom prst="rect">
            <a:avLst/>
          </a:prstGeo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a:xfrm>
            <a:off x="9394825" y="6546850"/>
            <a:ext cx="2014538" cy="155574"/>
          </a:xfrm>
          <a:prstGeom prst="rect">
            <a:avLst/>
          </a:prstGeom>
        </p:spPr>
        <p:txBody>
          <a:bodyPr/>
          <a:lstStyle/>
          <a:p>
            <a:r>
              <a:rPr lang="en-US" dirty="0"/>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9015220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4" name="Rectangle 3">
            <a:extLst>
              <a:ext uri="{FF2B5EF4-FFF2-40B4-BE49-F238E27FC236}">
                <a16:creationId xmlns:a16="http://schemas.microsoft.com/office/drawing/2014/main" id="{363F4EA1-4D44-C4B0-44A0-139BAC159282}"/>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15" name="Rectangle 14">
            <a:extLst>
              <a:ext uri="{FF2B5EF4-FFF2-40B4-BE49-F238E27FC236}">
                <a16:creationId xmlns:a16="http://schemas.microsoft.com/office/drawing/2014/main" id="{F6AE2442-2098-9805-4797-2756D5ACC80B}"/>
              </a:ext>
            </a:extLst>
          </p:cNvPr>
          <p:cNvSpPr/>
          <p:nvPr userDrawn="1"/>
        </p:nvSpPr>
        <p:spPr bwMode="auto">
          <a:xfrm rot="16200000">
            <a:off x="758441" y="4102207"/>
            <a:ext cx="780301" cy="1376446"/>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6" name="Rectangle 25">
            <a:extLst>
              <a:ext uri="{FF2B5EF4-FFF2-40B4-BE49-F238E27FC236}">
                <a16:creationId xmlns:a16="http://schemas.microsoft.com/office/drawing/2014/main" id="{C5C9E8FE-D3E1-D40B-8739-B34A5D5F197F}"/>
              </a:ext>
            </a:extLst>
          </p:cNvPr>
          <p:cNvSpPr/>
          <p:nvPr userDrawn="1"/>
        </p:nvSpPr>
        <p:spPr bwMode="auto">
          <a:xfrm rot="16200000">
            <a:off x="2297118" y="4102207"/>
            <a:ext cx="780301" cy="1376446"/>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7" name="Rectangle 26">
            <a:extLst>
              <a:ext uri="{FF2B5EF4-FFF2-40B4-BE49-F238E27FC236}">
                <a16:creationId xmlns:a16="http://schemas.microsoft.com/office/drawing/2014/main" id="{AB3E912C-2C0D-6598-16A2-18B9F11E5E82}"/>
              </a:ext>
            </a:extLst>
          </p:cNvPr>
          <p:cNvSpPr/>
          <p:nvPr userDrawn="1"/>
        </p:nvSpPr>
        <p:spPr bwMode="auto">
          <a:xfrm rot="16200000">
            <a:off x="3827241" y="1588537"/>
            <a:ext cx="780301"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11F8B34C-B2BE-3C10-3690-AA9DE5F1950C}"/>
              </a:ext>
            </a:extLst>
          </p:cNvPr>
          <p:cNvSpPr/>
          <p:nvPr userDrawn="1"/>
        </p:nvSpPr>
        <p:spPr bwMode="auto">
          <a:xfrm rot="16200000">
            <a:off x="5361272" y="1583890"/>
            <a:ext cx="780301" cy="1376446"/>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4E6E9524-047E-6ABC-52D3-0B2D672D68A6}"/>
              </a:ext>
            </a:extLst>
          </p:cNvPr>
          <p:cNvSpPr/>
          <p:nvPr userDrawn="1"/>
        </p:nvSpPr>
        <p:spPr bwMode="auto">
          <a:xfrm rot="16200000">
            <a:off x="6895303" y="1588537"/>
            <a:ext cx="780301" cy="1376446"/>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A2EB83A4-5B0E-8EE6-C0AC-77FDC6CA0A80}"/>
              </a:ext>
            </a:extLst>
          </p:cNvPr>
          <p:cNvSpPr/>
          <p:nvPr userDrawn="1"/>
        </p:nvSpPr>
        <p:spPr bwMode="auto">
          <a:xfrm rot="16200000">
            <a:off x="8429334" y="1583891"/>
            <a:ext cx="780301" cy="1376446"/>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56A1109B-EC56-0783-76F7-5E27DEA736EC}"/>
              </a:ext>
            </a:extLst>
          </p:cNvPr>
          <p:cNvSpPr/>
          <p:nvPr userDrawn="1"/>
        </p:nvSpPr>
        <p:spPr bwMode="auto">
          <a:xfrm rot="16200000">
            <a:off x="9963365" y="1588537"/>
            <a:ext cx="780301" cy="1376446"/>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089FE752-9A07-7B39-7EDC-0BBF2072A320}"/>
              </a:ext>
            </a:extLst>
          </p:cNvPr>
          <p:cNvSpPr/>
          <p:nvPr userDrawn="1"/>
        </p:nvSpPr>
        <p:spPr bwMode="auto">
          <a:xfrm rot="16200000">
            <a:off x="2286240" y="1581567"/>
            <a:ext cx="780301" cy="1381093"/>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Title 19">
            <a:extLst>
              <a:ext uri="{FF2B5EF4-FFF2-40B4-BE49-F238E27FC236}">
                <a16:creationId xmlns:a16="http://schemas.microsoft.com/office/drawing/2014/main" id="{9361C822-27FB-C45A-1F3B-265456F1418D}"/>
              </a:ext>
            </a:extLst>
          </p:cNvPr>
          <p:cNvSpPr txBox="1">
            <a:spLocks/>
          </p:cNvSpPr>
          <p:nvPr userDrawn="1"/>
        </p:nvSpPr>
        <p:spPr>
          <a:xfrm>
            <a:off x="455727" y="1259097"/>
            <a:ext cx="7532419" cy="561441"/>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Primary palette: </a:t>
            </a:r>
            <a:r>
              <a:rPr lang="en-US" sz="1200" dirty="0">
                <a:latin typeface="Century Gothic"/>
                <a:ea typeface="Roboto"/>
                <a:cs typeface="Segoe UI"/>
              </a:rPr>
              <a:t>We use this family of neutrals liberally in our communications for backgrounds, creating visual interest with tone-on-tone colour blocking, and organising content.</a:t>
            </a:r>
            <a:endParaRPr lang="en-GB" sz="1200" dirty="0">
              <a:latin typeface="Century Gothic"/>
              <a:ea typeface="Roboto"/>
              <a:cs typeface="Segoe UI"/>
            </a:endParaRPr>
          </a:p>
          <a:p>
            <a:endParaRPr lang="en-US" sz="1200" dirty="0">
              <a:latin typeface="Century Gothic"/>
              <a:ea typeface="Roboto"/>
              <a:cs typeface="Segoe UI"/>
            </a:endParaRPr>
          </a:p>
        </p:txBody>
      </p:sp>
      <p:sp>
        <p:nvSpPr>
          <p:cNvPr id="34" name="TextBox 33">
            <a:extLst>
              <a:ext uri="{FF2B5EF4-FFF2-40B4-BE49-F238E27FC236}">
                <a16:creationId xmlns:a16="http://schemas.microsoft.com/office/drawing/2014/main" id="{6D6882A9-FBAC-C5C8-4F9C-B188DCBCFB48}"/>
              </a:ext>
            </a:extLst>
          </p:cNvPr>
          <p:cNvSpPr txBox="1"/>
          <p:nvPr userDrawn="1"/>
        </p:nvSpPr>
        <p:spPr>
          <a:xfrm>
            <a:off x="1997927" y="2759927"/>
            <a:ext cx="149612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Pale Grey</a:t>
            </a:r>
            <a:endParaRPr lang="en-US" sz="1000" dirty="0">
              <a:solidFill>
                <a:schemeClr val="tx2"/>
              </a:solidFill>
            </a:endParaRPr>
          </a:p>
          <a:p>
            <a:r>
              <a:rPr lang="en-US" sz="1000" dirty="0">
                <a:solidFill>
                  <a:schemeClr val="tx2"/>
                </a:solidFill>
                <a:ea typeface="+mn-lt"/>
                <a:cs typeface="+mn-lt"/>
              </a:rPr>
              <a:t>PMS 9285 C</a:t>
            </a:r>
            <a:endParaRPr lang="en-US" sz="1000" dirty="0">
              <a:solidFill>
                <a:schemeClr val="tx2"/>
              </a:solidFill>
            </a:endParaRPr>
          </a:p>
          <a:p>
            <a:r>
              <a:rPr lang="en-US" sz="1000" dirty="0">
                <a:solidFill>
                  <a:schemeClr val="tx2"/>
                </a:solidFill>
                <a:ea typeface="+mn-lt"/>
                <a:cs typeface="+mn-lt"/>
              </a:rPr>
              <a:t>CMYK c0 m4 y10 k0</a:t>
            </a:r>
            <a:endParaRPr lang="en-US" sz="1000" dirty="0">
              <a:solidFill>
                <a:schemeClr val="tx2"/>
              </a:solidFill>
            </a:endParaRPr>
          </a:p>
          <a:p>
            <a:r>
              <a:rPr lang="en-US" sz="1000" dirty="0">
                <a:solidFill>
                  <a:schemeClr val="tx2"/>
                </a:solidFill>
                <a:ea typeface="+mn-lt"/>
                <a:cs typeface="+mn-lt"/>
              </a:rPr>
              <a:t>RGB r249 g238 b227</a:t>
            </a:r>
            <a:endParaRPr lang="en-US" sz="1000" dirty="0">
              <a:solidFill>
                <a:schemeClr val="tx2"/>
              </a:solidFill>
            </a:endParaRPr>
          </a:p>
          <a:p>
            <a:r>
              <a:rPr lang="en-US" sz="1000" dirty="0">
                <a:solidFill>
                  <a:schemeClr val="tx2"/>
                </a:solidFill>
                <a:ea typeface="+mn-lt"/>
                <a:cs typeface="+mn-lt"/>
              </a:rPr>
              <a:t>HEX #f9eee3</a:t>
            </a:r>
            <a:endParaRPr lang="en-US" sz="1000" dirty="0">
              <a:solidFill>
                <a:schemeClr val="tx2"/>
              </a:solidFill>
            </a:endParaRPr>
          </a:p>
          <a:p>
            <a:pPr marL="0" indent="-3657600" algn="l">
              <a:spcAft>
                <a:spcPts val="600"/>
              </a:spcAft>
            </a:pPr>
            <a:endParaRPr lang="en-US" sz="1000" b="0" i="0" dirty="0">
              <a:solidFill>
                <a:schemeClr val="tx2"/>
              </a:solidFill>
              <a:latin typeface="+mn-lt"/>
              <a:ea typeface="Roboto" panose="02000000000000000000" pitchFamily="2" charset="0"/>
              <a:cs typeface="Segoe UI" panose="020B0502040204020203" pitchFamily="34" charset="0"/>
            </a:endParaRPr>
          </a:p>
        </p:txBody>
      </p:sp>
      <p:sp>
        <p:nvSpPr>
          <p:cNvPr id="35" name="TextBox 34">
            <a:extLst>
              <a:ext uri="{FF2B5EF4-FFF2-40B4-BE49-F238E27FC236}">
                <a16:creationId xmlns:a16="http://schemas.microsoft.com/office/drawing/2014/main" id="{2B411897-3DD7-20F9-DAC7-46239948698B}"/>
              </a:ext>
            </a:extLst>
          </p:cNvPr>
          <p:cNvSpPr txBox="1"/>
          <p:nvPr userDrawn="1"/>
        </p:nvSpPr>
        <p:spPr>
          <a:xfrm>
            <a:off x="3568390" y="2755280"/>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Grey</a:t>
            </a:r>
            <a:endParaRPr lang="en-US" dirty="0">
              <a:solidFill>
                <a:schemeClr val="tx2"/>
              </a:solidFill>
              <a:ea typeface="+mn-lt"/>
              <a:cs typeface="+mn-lt"/>
            </a:endParaRPr>
          </a:p>
          <a:p>
            <a:r>
              <a:rPr lang="en-US" sz="1000" dirty="0">
                <a:solidFill>
                  <a:schemeClr val="tx2"/>
                </a:solidFill>
                <a:ea typeface="+mn-lt"/>
                <a:cs typeface="+mn-lt"/>
              </a:rPr>
              <a:t>PMS 7528 C</a:t>
            </a:r>
            <a:endParaRPr lang="en-US" dirty="0">
              <a:solidFill>
                <a:schemeClr val="tx2"/>
              </a:solidFill>
              <a:ea typeface="+mn-lt"/>
              <a:cs typeface="+mn-lt"/>
            </a:endParaRPr>
          </a:p>
          <a:p>
            <a:r>
              <a:rPr lang="en-US" sz="1000" dirty="0">
                <a:solidFill>
                  <a:schemeClr val="tx2"/>
                </a:solidFill>
                <a:ea typeface="+mn-lt"/>
                <a:cs typeface="+mn-lt"/>
              </a:rPr>
              <a:t>CMYK c19 m20 y23 k0</a:t>
            </a:r>
            <a:endParaRPr lang="en-US" dirty="0">
              <a:solidFill>
                <a:schemeClr val="tx2"/>
              </a:solidFill>
              <a:ea typeface="+mn-lt"/>
              <a:cs typeface="+mn-lt"/>
            </a:endParaRPr>
          </a:p>
          <a:p>
            <a:r>
              <a:rPr lang="en-US" sz="1000" dirty="0">
                <a:solidFill>
                  <a:schemeClr val="tx2"/>
                </a:solidFill>
                <a:ea typeface="+mn-lt"/>
                <a:cs typeface="+mn-lt"/>
              </a:rPr>
              <a:t>RGB r211 g200 b189</a:t>
            </a:r>
            <a:endParaRPr lang="en-US" dirty="0">
              <a:solidFill>
                <a:schemeClr val="tx2"/>
              </a:solidFill>
            </a:endParaRPr>
          </a:p>
          <a:p>
            <a:r>
              <a:rPr lang="en-US" sz="1000" dirty="0">
                <a:solidFill>
                  <a:schemeClr val="tx2"/>
                </a:solidFill>
                <a:ea typeface="+mn-lt"/>
                <a:cs typeface="+mn-lt"/>
              </a:rPr>
              <a:t>HEX #d3c8bd</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6" name="TextBox 35">
            <a:extLst>
              <a:ext uri="{FF2B5EF4-FFF2-40B4-BE49-F238E27FC236}">
                <a16:creationId xmlns:a16="http://schemas.microsoft.com/office/drawing/2014/main" id="{AF8224B8-EF3C-0402-BF2F-82F1A8ABA80F}"/>
              </a:ext>
            </a:extLst>
          </p:cNvPr>
          <p:cNvSpPr txBox="1"/>
          <p:nvPr userDrawn="1"/>
        </p:nvSpPr>
        <p:spPr>
          <a:xfrm>
            <a:off x="5064511" y="2759926"/>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Medium Grey</a:t>
            </a:r>
            <a:endParaRPr lang="en-US" dirty="0">
              <a:solidFill>
                <a:schemeClr val="tx2"/>
              </a:solidFill>
              <a:ea typeface="+mn-lt"/>
              <a:cs typeface="+mn-lt"/>
            </a:endParaRPr>
          </a:p>
          <a:p>
            <a:r>
              <a:rPr lang="en-US" sz="1000" dirty="0">
                <a:solidFill>
                  <a:schemeClr val="tx2"/>
                </a:solidFill>
                <a:ea typeface="+mn-lt"/>
                <a:cs typeface="+mn-lt"/>
              </a:rPr>
              <a:t>PMS 2474 C</a:t>
            </a:r>
            <a:endParaRPr lang="en-US" dirty="0">
              <a:solidFill>
                <a:schemeClr val="tx2"/>
              </a:solidFill>
              <a:ea typeface="+mn-lt"/>
              <a:cs typeface="+mn-lt"/>
            </a:endParaRPr>
          </a:p>
          <a:p>
            <a:r>
              <a:rPr lang="en-US" sz="1000" dirty="0">
                <a:solidFill>
                  <a:schemeClr val="tx2"/>
                </a:solidFill>
                <a:ea typeface="+mn-lt"/>
                <a:cs typeface="+mn-lt"/>
              </a:rPr>
              <a:t>CMYK c26 m29 y30 k4</a:t>
            </a:r>
            <a:endParaRPr lang="en-US" dirty="0">
              <a:solidFill>
                <a:schemeClr val="tx2"/>
              </a:solidFill>
            </a:endParaRPr>
          </a:p>
          <a:p>
            <a:r>
              <a:rPr lang="en-US" sz="1000" dirty="0">
                <a:solidFill>
                  <a:schemeClr val="tx2"/>
                </a:solidFill>
                <a:ea typeface="+mn-lt"/>
                <a:cs typeface="+mn-lt"/>
              </a:rPr>
              <a:t>RGB r186 g176 b171</a:t>
            </a:r>
            <a:endParaRPr lang="en-US" dirty="0">
              <a:solidFill>
                <a:schemeClr val="tx2"/>
              </a:solidFill>
            </a:endParaRPr>
          </a:p>
          <a:p>
            <a:r>
              <a:rPr lang="en-US" sz="1000" dirty="0">
                <a:solidFill>
                  <a:schemeClr val="tx2"/>
                </a:solidFill>
                <a:ea typeface="+mn-lt"/>
                <a:cs typeface="+mn-lt"/>
              </a:rPr>
              <a:t>HEX #bab0ab</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7" name="TextBox 36">
            <a:extLst>
              <a:ext uri="{FF2B5EF4-FFF2-40B4-BE49-F238E27FC236}">
                <a16:creationId xmlns:a16="http://schemas.microsoft.com/office/drawing/2014/main" id="{79AE5C24-1B8E-2C55-C465-75A284DFBB8A}"/>
              </a:ext>
            </a:extLst>
          </p:cNvPr>
          <p:cNvSpPr txBox="1"/>
          <p:nvPr userDrawn="1"/>
        </p:nvSpPr>
        <p:spPr>
          <a:xfrm>
            <a:off x="6597803" y="2755279"/>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Dark Grey</a:t>
            </a:r>
            <a:endParaRPr lang="en-US" dirty="0">
              <a:solidFill>
                <a:schemeClr val="tx2"/>
              </a:solidFill>
              <a:ea typeface="+mn-lt"/>
              <a:cs typeface="+mn-lt"/>
            </a:endParaRPr>
          </a:p>
          <a:p>
            <a:r>
              <a:rPr lang="en-US" sz="1000" dirty="0">
                <a:solidFill>
                  <a:schemeClr val="tx2"/>
                </a:solidFill>
                <a:ea typeface="+mn-lt"/>
                <a:cs typeface="+mn-lt"/>
              </a:rPr>
              <a:t>PMS 4114 C</a:t>
            </a:r>
            <a:endParaRPr lang="en-US" dirty="0">
              <a:solidFill>
                <a:schemeClr val="tx2"/>
              </a:solidFill>
              <a:ea typeface="+mn-lt"/>
              <a:cs typeface="+mn-lt"/>
            </a:endParaRPr>
          </a:p>
          <a:p>
            <a:r>
              <a:rPr lang="en-US" sz="1000" dirty="0">
                <a:solidFill>
                  <a:schemeClr val="tx2"/>
                </a:solidFill>
                <a:ea typeface="+mn-lt"/>
                <a:cs typeface="+mn-lt"/>
              </a:rPr>
              <a:t>CMYK c34 m38 y23 k7</a:t>
            </a:r>
            <a:endParaRPr lang="en-US" dirty="0">
              <a:solidFill>
                <a:schemeClr val="tx2"/>
              </a:solidFill>
            </a:endParaRPr>
          </a:p>
          <a:p>
            <a:r>
              <a:rPr lang="en-US" sz="1000" dirty="0">
                <a:solidFill>
                  <a:schemeClr val="tx2"/>
                </a:solidFill>
                <a:ea typeface="+mn-lt"/>
                <a:cs typeface="+mn-lt"/>
              </a:rPr>
              <a:t>RGB r156 g144 b144</a:t>
            </a:r>
            <a:endParaRPr lang="en-US" dirty="0">
              <a:solidFill>
                <a:schemeClr val="tx2"/>
              </a:solidFill>
            </a:endParaRPr>
          </a:p>
          <a:p>
            <a:r>
              <a:rPr lang="en-US" sz="1000" dirty="0">
                <a:solidFill>
                  <a:schemeClr val="tx2"/>
                </a:solidFill>
                <a:ea typeface="+mn-lt"/>
                <a:cs typeface="+mn-lt"/>
              </a:rPr>
              <a:t>HEX #9c9090</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8" name="TextBox 37">
            <a:extLst>
              <a:ext uri="{FF2B5EF4-FFF2-40B4-BE49-F238E27FC236}">
                <a16:creationId xmlns:a16="http://schemas.microsoft.com/office/drawing/2014/main" id="{F8D6E025-2D2B-A617-A26C-BA046F799D64}"/>
              </a:ext>
            </a:extLst>
          </p:cNvPr>
          <p:cNvSpPr txBox="1"/>
          <p:nvPr userDrawn="1"/>
        </p:nvSpPr>
        <p:spPr>
          <a:xfrm>
            <a:off x="8135742" y="2759925"/>
            <a:ext cx="144501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Deep Grey</a:t>
            </a:r>
            <a:endParaRPr lang="en-US" dirty="0">
              <a:solidFill>
                <a:schemeClr val="tx2"/>
              </a:solidFill>
              <a:ea typeface="+mn-lt"/>
              <a:cs typeface="+mn-lt"/>
            </a:endParaRPr>
          </a:p>
          <a:p>
            <a:r>
              <a:rPr lang="en-US" sz="1000" dirty="0">
                <a:solidFill>
                  <a:schemeClr val="tx2"/>
                </a:solidFill>
                <a:ea typeface="+mn-lt"/>
                <a:cs typeface="+mn-lt"/>
              </a:rPr>
              <a:t>PMS 2334 C </a:t>
            </a:r>
            <a:endParaRPr lang="en-US" dirty="0">
              <a:solidFill>
                <a:schemeClr val="tx2"/>
              </a:solidFill>
            </a:endParaRPr>
          </a:p>
          <a:p>
            <a:r>
              <a:rPr lang="en-US" sz="1000" dirty="0">
                <a:solidFill>
                  <a:schemeClr val="tx2"/>
                </a:solidFill>
                <a:ea typeface="+mn-lt"/>
                <a:cs typeface="+mn-lt"/>
              </a:rPr>
              <a:t>CMYK c40 m48 y45 k27</a:t>
            </a:r>
            <a:endParaRPr lang="en-US" dirty="0">
              <a:solidFill>
                <a:schemeClr val="tx2"/>
              </a:solidFill>
            </a:endParaRPr>
          </a:p>
          <a:p>
            <a:r>
              <a:rPr lang="en-US" sz="1000" dirty="0">
                <a:solidFill>
                  <a:schemeClr val="tx2"/>
                </a:solidFill>
                <a:ea typeface="+mn-lt"/>
                <a:cs typeface="+mn-lt"/>
              </a:rPr>
              <a:t>RGB r115 g104 b104</a:t>
            </a:r>
            <a:endParaRPr lang="en-US" dirty="0">
              <a:solidFill>
                <a:schemeClr val="tx2"/>
              </a:solidFill>
            </a:endParaRPr>
          </a:p>
          <a:p>
            <a:r>
              <a:rPr lang="en-US" sz="1000" dirty="0">
                <a:solidFill>
                  <a:schemeClr val="tx2"/>
                </a:solidFill>
                <a:ea typeface="+mn-lt"/>
                <a:cs typeface="+mn-lt"/>
              </a:rPr>
              <a:t>HEX #736868</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9" name="TextBox 38">
            <a:extLst>
              <a:ext uri="{FF2B5EF4-FFF2-40B4-BE49-F238E27FC236}">
                <a16:creationId xmlns:a16="http://schemas.microsoft.com/office/drawing/2014/main" id="{7C89050E-90C6-0DDD-FA6E-FE377FA6D1FA}"/>
              </a:ext>
            </a:extLst>
          </p:cNvPr>
          <p:cNvSpPr txBox="1"/>
          <p:nvPr userDrawn="1"/>
        </p:nvSpPr>
        <p:spPr>
          <a:xfrm>
            <a:off x="9673680" y="2759924"/>
            <a:ext cx="1440363"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Verian Black</a:t>
            </a:r>
            <a:endParaRPr lang="en-US" dirty="0">
              <a:solidFill>
                <a:schemeClr val="tx2"/>
              </a:solidFill>
            </a:endParaRPr>
          </a:p>
          <a:p>
            <a:r>
              <a:rPr lang="en-US" sz="1000" dirty="0">
                <a:solidFill>
                  <a:schemeClr val="tx2"/>
                </a:solidFill>
                <a:ea typeface="+mn-lt"/>
                <a:cs typeface="+mn-lt"/>
              </a:rPr>
              <a:t>PMS Black C</a:t>
            </a:r>
            <a:endParaRPr lang="en-US" dirty="0">
              <a:solidFill>
                <a:schemeClr val="tx2"/>
              </a:solidFill>
              <a:ea typeface="+mn-lt"/>
              <a:cs typeface="+mn-lt"/>
            </a:endParaRPr>
          </a:p>
          <a:p>
            <a:r>
              <a:rPr lang="en-US" sz="1000" dirty="0">
                <a:solidFill>
                  <a:schemeClr val="tx2"/>
                </a:solidFill>
                <a:ea typeface="+mn-lt"/>
                <a:cs typeface="+mn-lt"/>
              </a:rPr>
              <a:t>CMYK c81 m67 y55 k83</a:t>
            </a:r>
            <a:endParaRPr lang="en-US" dirty="0">
              <a:solidFill>
                <a:schemeClr val="tx2"/>
              </a:solidFill>
            </a:endParaRPr>
          </a:p>
          <a:p>
            <a:r>
              <a:rPr lang="en-US" sz="1000" dirty="0">
                <a:solidFill>
                  <a:schemeClr val="tx2"/>
                </a:solidFill>
                <a:ea typeface="+mn-lt"/>
                <a:cs typeface="+mn-lt"/>
              </a:rPr>
              <a:t>RGB r40 g38 b38</a:t>
            </a:r>
            <a:endParaRPr lang="en-US" dirty="0">
              <a:solidFill>
                <a:schemeClr val="tx2"/>
              </a:solidFill>
            </a:endParaRPr>
          </a:p>
          <a:p>
            <a:r>
              <a:rPr lang="en-US" sz="1000" dirty="0">
                <a:solidFill>
                  <a:schemeClr val="tx2"/>
                </a:solidFill>
                <a:ea typeface="+mn-lt"/>
                <a:cs typeface="+mn-lt"/>
              </a:rPr>
              <a:t>HEX #282626</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0" name="Rectangle 39">
            <a:extLst>
              <a:ext uri="{FF2B5EF4-FFF2-40B4-BE49-F238E27FC236}">
                <a16:creationId xmlns:a16="http://schemas.microsoft.com/office/drawing/2014/main" id="{28E81AD0-AF8F-74E8-06CF-CF54DAB2AD12}"/>
              </a:ext>
            </a:extLst>
          </p:cNvPr>
          <p:cNvSpPr/>
          <p:nvPr userDrawn="1"/>
        </p:nvSpPr>
        <p:spPr bwMode="auto">
          <a:xfrm rot="16200000">
            <a:off x="745023" y="1574597"/>
            <a:ext cx="780301" cy="1376446"/>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41" name="TextBox 40">
            <a:extLst>
              <a:ext uri="{FF2B5EF4-FFF2-40B4-BE49-F238E27FC236}">
                <a16:creationId xmlns:a16="http://schemas.microsoft.com/office/drawing/2014/main" id="{FC7CBDF0-C17B-A3F9-59B4-A31E7891DD57}"/>
              </a:ext>
            </a:extLst>
          </p:cNvPr>
          <p:cNvSpPr txBox="1"/>
          <p:nvPr userDrawn="1"/>
        </p:nvSpPr>
        <p:spPr>
          <a:xfrm>
            <a:off x="436753" y="2759923"/>
            <a:ext cx="1384608" cy="76944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White</a:t>
            </a:r>
            <a:endParaRPr lang="en-US" dirty="0">
              <a:solidFill>
                <a:schemeClr val="tx2"/>
              </a:solidFill>
            </a:endParaRPr>
          </a:p>
          <a:p>
            <a:r>
              <a:rPr lang="en-US" sz="1000" dirty="0">
                <a:solidFill>
                  <a:schemeClr val="tx2"/>
                </a:solidFill>
                <a:ea typeface="+mn-lt"/>
                <a:cs typeface="+mn-lt"/>
              </a:rPr>
              <a:t>CMYK c0 m0 y0 k0</a:t>
            </a:r>
            <a:endParaRPr lang="en-US" dirty="0">
              <a:solidFill>
                <a:schemeClr val="tx2"/>
              </a:solidFill>
              <a:ea typeface="+mn-lt"/>
              <a:cs typeface="+mn-lt"/>
            </a:endParaRPr>
          </a:p>
          <a:p>
            <a:r>
              <a:rPr lang="en-US" sz="1000" dirty="0">
                <a:solidFill>
                  <a:schemeClr val="tx2"/>
                </a:solidFill>
                <a:ea typeface="+mn-lt"/>
                <a:cs typeface="+mn-lt"/>
              </a:rPr>
              <a:t>RGB r255 g255 b255</a:t>
            </a:r>
            <a:endParaRPr lang="en-US" dirty="0">
              <a:solidFill>
                <a:schemeClr val="tx2"/>
              </a:solidFill>
            </a:endParaRPr>
          </a:p>
          <a:p>
            <a:r>
              <a:rPr lang="en-US" sz="1000" dirty="0">
                <a:solidFill>
                  <a:schemeClr val="tx2"/>
                </a:solidFill>
                <a:ea typeface="+mn-lt"/>
                <a:cs typeface="+mn-lt"/>
              </a:rPr>
              <a:t>HEX #ffffff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2" name="TextBox 41">
            <a:extLst>
              <a:ext uri="{FF2B5EF4-FFF2-40B4-BE49-F238E27FC236}">
                <a16:creationId xmlns:a16="http://schemas.microsoft.com/office/drawing/2014/main" id="{62A22571-B5AE-63B8-B475-C7A6DD865400}"/>
              </a:ext>
            </a:extLst>
          </p:cNvPr>
          <p:cNvSpPr txBox="1"/>
          <p:nvPr userDrawn="1"/>
        </p:nvSpPr>
        <p:spPr>
          <a:xfrm>
            <a:off x="436752" y="530147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dirty="0">
              <a:solidFill>
                <a:schemeClr val="tx2"/>
              </a:solidFill>
            </a:endParaRPr>
          </a:p>
          <a:p>
            <a:r>
              <a:rPr lang="en-US" sz="1000" dirty="0">
                <a:solidFill>
                  <a:schemeClr val="tx2"/>
                </a:solidFill>
                <a:ea typeface="+mn-lt"/>
                <a:cs typeface="+mn-lt"/>
              </a:rPr>
              <a:t>PMS 158 C</a:t>
            </a:r>
            <a:endParaRPr lang="en-US" dirty="0">
              <a:solidFill>
                <a:schemeClr val="tx2"/>
              </a:solidFill>
              <a:ea typeface="+mn-lt"/>
              <a:cs typeface="+mn-lt"/>
            </a:endParaRPr>
          </a:p>
          <a:p>
            <a:r>
              <a:rPr lang="en-US" sz="1000" dirty="0">
                <a:solidFill>
                  <a:schemeClr val="tx2"/>
                </a:solidFill>
                <a:ea typeface="+mn-lt"/>
                <a:cs typeface="+mn-lt"/>
              </a:rPr>
              <a:t>CMYK c0 m58 y100 k0</a:t>
            </a:r>
            <a:endParaRPr lang="en-US" dirty="0">
              <a:solidFill>
                <a:schemeClr val="tx2"/>
              </a:solidFill>
              <a:ea typeface="+mn-lt"/>
              <a:cs typeface="+mn-lt"/>
            </a:endParaRPr>
          </a:p>
          <a:p>
            <a:r>
              <a:rPr lang="en-US" sz="1000" dirty="0">
                <a:solidFill>
                  <a:schemeClr val="tx2"/>
                </a:solidFill>
                <a:ea typeface="+mn-lt"/>
                <a:cs typeface="+mn-lt"/>
              </a:rPr>
              <a:t>RGB r255 g125 b4</a:t>
            </a:r>
            <a:endParaRPr lang="en-US" dirty="0">
              <a:solidFill>
                <a:schemeClr val="tx2"/>
              </a:solidFill>
              <a:ea typeface="+mn-lt"/>
              <a:cs typeface="+mn-lt"/>
            </a:endParaRPr>
          </a:p>
          <a:p>
            <a:r>
              <a:rPr lang="en-US" sz="1000" dirty="0">
                <a:solidFill>
                  <a:schemeClr val="tx2"/>
                </a:solidFill>
                <a:ea typeface="+mn-lt"/>
                <a:cs typeface="+mn-lt"/>
              </a:rPr>
              <a:t>HEX #ff7d04</a:t>
            </a:r>
            <a:endParaRPr lang="en-US" dirty="0">
              <a:solidFill>
                <a:schemeClr val="tx2"/>
              </a:solidFill>
              <a:ea typeface="+mn-lt"/>
              <a:cs typeface="+mn-lt"/>
            </a:endParaRPr>
          </a:p>
          <a:p>
            <a:pPr marL="0" algn="l"/>
            <a:endParaRPr lang="en-US" sz="1000" i="0" dirty="0">
              <a:solidFill>
                <a:schemeClr val="tx2"/>
              </a:solidFill>
              <a:latin typeface="+mn-lt"/>
              <a:ea typeface="Roboto" panose="02000000000000000000" pitchFamily="2" charset="0"/>
              <a:cs typeface="Segoe UI" panose="020B0502040204020203" pitchFamily="34" charset="0"/>
            </a:endParaRPr>
          </a:p>
        </p:txBody>
      </p:sp>
      <p:sp>
        <p:nvSpPr>
          <p:cNvPr id="43" name="TextBox 42">
            <a:extLst>
              <a:ext uri="{FF2B5EF4-FFF2-40B4-BE49-F238E27FC236}">
                <a16:creationId xmlns:a16="http://schemas.microsoft.com/office/drawing/2014/main" id="{AFE69C94-FC6A-83E1-A825-826FE526CC73}"/>
              </a:ext>
            </a:extLst>
          </p:cNvPr>
          <p:cNvSpPr txBox="1"/>
          <p:nvPr userDrawn="1"/>
        </p:nvSpPr>
        <p:spPr>
          <a:xfrm>
            <a:off x="1997922" y="530147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dirty="0">
              <a:solidFill>
                <a:schemeClr val="tx2"/>
              </a:solidFill>
            </a:endParaRPr>
          </a:p>
          <a:p>
            <a:r>
              <a:rPr lang="en-US" sz="1000" dirty="0">
                <a:solidFill>
                  <a:schemeClr val="tx2"/>
                </a:solidFill>
                <a:ea typeface="+mn-lt"/>
                <a:cs typeface="+mn-lt"/>
              </a:rPr>
              <a:t>PMS 3252 C</a:t>
            </a:r>
            <a:endParaRPr lang="en-US" dirty="0">
              <a:solidFill>
                <a:schemeClr val="tx2"/>
              </a:solidFill>
            </a:endParaRPr>
          </a:p>
          <a:p>
            <a:r>
              <a:rPr lang="en-US" sz="1000" dirty="0">
                <a:solidFill>
                  <a:schemeClr val="tx2"/>
                </a:solidFill>
                <a:ea typeface="+mn-lt"/>
                <a:cs typeface="+mn-lt"/>
              </a:rPr>
              <a:t>CMYK c60 m0 y26 k0</a:t>
            </a:r>
            <a:endParaRPr lang="en-US" dirty="0">
              <a:solidFill>
                <a:schemeClr val="tx2"/>
              </a:solidFill>
              <a:ea typeface="+mn-lt"/>
              <a:cs typeface="+mn-lt"/>
            </a:endParaRPr>
          </a:p>
          <a:p>
            <a:r>
              <a:rPr lang="en-US" sz="1000" dirty="0">
                <a:solidFill>
                  <a:schemeClr val="tx2"/>
                </a:solidFill>
                <a:ea typeface="+mn-lt"/>
                <a:cs typeface="+mn-lt"/>
              </a:rPr>
              <a:t>RGB r32 g186 b175</a:t>
            </a:r>
            <a:endParaRPr lang="en-US" dirty="0">
              <a:solidFill>
                <a:schemeClr val="tx2"/>
              </a:solidFill>
            </a:endParaRPr>
          </a:p>
          <a:p>
            <a:r>
              <a:rPr lang="en-US" sz="1000" dirty="0">
                <a:solidFill>
                  <a:schemeClr val="tx2"/>
                </a:solidFill>
                <a:ea typeface="+mn-lt"/>
                <a:cs typeface="+mn-lt"/>
              </a:rPr>
              <a:t>HEX #20baaf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4" name="Title 19">
            <a:extLst>
              <a:ext uri="{FF2B5EF4-FFF2-40B4-BE49-F238E27FC236}">
                <a16:creationId xmlns:a16="http://schemas.microsoft.com/office/drawing/2014/main" id="{B9120BD1-A375-20A6-6607-170623E30D42}"/>
              </a:ext>
            </a:extLst>
          </p:cNvPr>
          <p:cNvSpPr txBox="1">
            <a:spLocks/>
          </p:cNvSpPr>
          <p:nvPr userDrawn="1"/>
        </p:nvSpPr>
        <p:spPr>
          <a:xfrm>
            <a:off x="455726" y="3837817"/>
            <a:ext cx="2853554" cy="635782"/>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Accent palette: </a:t>
            </a:r>
            <a:r>
              <a:rPr lang="en-US" sz="1200" dirty="0">
                <a:latin typeface="Century Gothic"/>
                <a:ea typeface="Roboto"/>
                <a:cs typeface="Segoe UI"/>
              </a:rPr>
              <a:t>We use these colours to highlight important content. </a:t>
            </a:r>
            <a:endParaRPr lang="en-GB" sz="1200" dirty="0">
              <a:latin typeface="Century Gothic"/>
              <a:ea typeface="Roboto"/>
              <a:cs typeface="Segoe UI"/>
            </a:endParaRPr>
          </a:p>
          <a:p>
            <a:endParaRPr lang="en-US" sz="1200" b="1" dirty="0">
              <a:latin typeface="Century Gothic"/>
              <a:ea typeface="Roboto"/>
              <a:cs typeface="Segoe UI"/>
            </a:endParaRPr>
          </a:p>
          <a:p>
            <a:endParaRPr lang="en-US" sz="1200" dirty="0">
              <a:latin typeface="Century Gothic"/>
              <a:ea typeface="Roboto"/>
              <a:cs typeface="Segoe UI"/>
            </a:endParaRPr>
          </a:p>
        </p:txBody>
      </p:sp>
      <p:sp>
        <p:nvSpPr>
          <p:cNvPr id="9" name="Title 19">
            <a:extLst>
              <a:ext uri="{FF2B5EF4-FFF2-40B4-BE49-F238E27FC236}">
                <a16:creationId xmlns:a16="http://schemas.microsoft.com/office/drawing/2014/main" id="{D920F9C3-41A7-3CD6-9647-6584E106F240}"/>
              </a:ext>
            </a:extLst>
          </p:cNvPr>
          <p:cNvSpPr txBox="1">
            <a:spLocks/>
          </p:cNvSpPr>
          <p:nvPr userDrawn="1"/>
        </p:nvSpPr>
        <p:spPr>
          <a:xfrm>
            <a:off x="5063199" y="4400004"/>
            <a:ext cx="5624128" cy="1778782"/>
          </a:xfrm>
          <a:prstGeom prst="rect">
            <a:avLst/>
          </a:prstGeom>
        </p:spPr>
        <p:txBody>
          <a:bodyPr vert="horz" lIns="0" tIns="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a:spcAft>
                <a:spcPts val="1200"/>
              </a:spcAft>
            </a:pPr>
            <a:r>
              <a:rPr lang="en-US" sz="1800" b="1" dirty="0">
                <a:latin typeface="Century Gothic"/>
                <a:ea typeface="Roboto"/>
                <a:cs typeface="Segoe UI"/>
              </a:rPr>
              <a:t>Our colour palette is one of the most recognisable elements of our visual identity. </a:t>
            </a:r>
            <a:endParaRPr lang="en-US" sz="1800" b="1" dirty="0">
              <a:latin typeface="Century Gothic"/>
              <a:ea typeface="Roboto"/>
            </a:endParaRPr>
          </a:p>
          <a:p>
            <a:r>
              <a:rPr lang="en-US" sz="1600" dirty="0">
                <a:latin typeface="Century Gothic"/>
                <a:ea typeface="Roboto"/>
                <a:cs typeface="Segoe UI"/>
              </a:rPr>
              <a:t>These are the colours to use in nearly all cases - </a:t>
            </a:r>
            <a:endParaRPr lang="en-US" sz="1600" dirty="0">
              <a:latin typeface="Century Gothic"/>
              <a:ea typeface="Roboto"/>
            </a:endParaRPr>
          </a:p>
          <a:p>
            <a:r>
              <a:rPr lang="en-US" sz="1600" dirty="0">
                <a:latin typeface="Century Gothic"/>
                <a:ea typeface="Roboto"/>
                <a:cs typeface="Segoe UI"/>
              </a:rPr>
              <a:t>Follow the colour formulas outlined on this page to create consistency across all our communications.</a:t>
            </a:r>
            <a:endParaRPr lang="en-US" sz="1600" dirty="0">
              <a:latin typeface="Century Gothic"/>
            </a:endParaRPr>
          </a:p>
          <a:p>
            <a:endParaRPr lang="en-US" sz="1600" dirty="0">
              <a:latin typeface="Century Gothic"/>
              <a:ea typeface="Roboto"/>
              <a:cs typeface="Segoe UI"/>
            </a:endParaRPr>
          </a:p>
          <a:p>
            <a:endParaRPr lang="en-US" sz="1800" dirty="0">
              <a:latin typeface="Century Gothic"/>
              <a:ea typeface="Roboto"/>
              <a:cs typeface="Segoe UI"/>
            </a:endParaRPr>
          </a:p>
        </p:txBody>
      </p:sp>
    </p:spTree>
    <p:extLst>
      <p:ext uri="{BB962C8B-B14F-4D97-AF65-F5344CB8AC3E}">
        <p14:creationId xmlns:p14="http://schemas.microsoft.com/office/powerpoint/2010/main" val="41461676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6" name="Rectangle 5">
            <a:extLst>
              <a:ext uri="{FF2B5EF4-FFF2-40B4-BE49-F238E27FC236}">
                <a16:creationId xmlns:a16="http://schemas.microsoft.com/office/drawing/2014/main" id="{C2E09941-9A5E-F3F0-46B0-A24F936907B5}"/>
              </a:ext>
            </a:extLst>
          </p:cNvPr>
          <p:cNvSpPr/>
          <p:nvPr userDrawn="1"/>
        </p:nvSpPr>
        <p:spPr bwMode="auto">
          <a:xfrm rot="16200000">
            <a:off x="2787825" y="2520128"/>
            <a:ext cx="789594" cy="1381093"/>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 name="Rectangle 8">
            <a:extLst>
              <a:ext uri="{FF2B5EF4-FFF2-40B4-BE49-F238E27FC236}">
                <a16:creationId xmlns:a16="http://schemas.microsoft.com/office/drawing/2014/main" id="{C72BF771-0400-8400-1A64-B0BAC54EA71D}"/>
              </a:ext>
            </a:extLst>
          </p:cNvPr>
          <p:cNvSpPr/>
          <p:nvPr userDrawn="1"/>
        </p:nvSpPr>
        <p:spPr bwMode="auto">
          <a:xfrm rot="16200000">
            <a:off x="6610180" y="2517802"/>
            <a:ext cx="780301" cy="1376446"/>
          </a:xfrm>
          <a:prstGeom prst="rect">
            <a:avLst/>
          </a:prstGeom>
          <a:solidFill>
            <a:srgbClr val="E800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43B1C0BF-B8AC-D572-7092-10E520E283AB}"/>
              </a:ext>
            </a:extLst>
          </p:cNvPr>
          <p:cNvSpPr/>
          <p:nvPr userDrawn="1"/>
        </p:nvSpPr>
        <p:spPr bwMode="auto">
          <a:xfrm rot="16200000">
            <a:off x="8432656" y="2517802"/>
            <a:ext cx="780301" cy="1376446"/>
          </a:xfrm>
          <a:prstGeom prst="rect">
            <a:avLst/>
          </a:prstGeom>
          <a:solidFill>
            <a:srgbClr val="FFB90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 name="Rectangle 10">
            <a:extLst>
              <a:ext uri="{FF2B5EF4-FFF2-40B4-BE49-F238E27FC236}">
                <a16:creationId xmlns:a16="http://schemas.microsoft.com/office/drawing/2014/main" id="{CFF665AD-BFE6-2414-07D9-52FCED86346E}"/>
              </a:ext>
            </a:extLst>
          </p:cNvPr>
          <p:cNvSpPr/>
          <p:nvPr userDrawn="1"/>
        </p:nvSpPr>
        <p:spPr bwMode="auto">
          <a:xfrm rot="16200000">
            <a:off x="10255132" y="2517802"/>
            <a:ext cx="780301" cy="1376446"/>
          </a:xfrm>
          <a:prstGeom prst="rect">
            <a:avLst/>
          </a:prstGeom>
          <a:solidFill>
            <a:srgbClr val="3CBC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 name="Content Placeholder 5">
            <a:extLst>
              <a:ext uri="{FF2B5EF4-FFF2-40B4-BE49-F238E27FC236}">
                <a16:creationId xmlns:a16="http://schemas.microsoft.com/office/drawing/2014/main" id="{3F89928A-7F87-2D2D-D1D9-ADBB3442C72C}"/>
              </a:ext>
            </a:extLst>
          </p:cNvPr>
          <p:cNvSpPr>
            <a:spLocks noGrp="1"/>
          </p:cNvSpPr>
          <p:nvPr>
            <p:ph sz="quarter" idx="12"/>
          </p:nvPr>
        </p:nvSpPr>
        <p:spPr>
          <a:xfrm>
            <a:off x="460375" y="1272105"/>
            <a:ext cx="5214663" cy="1444245"/>
          </a:xfrm>
        </p:spPr>
        <p:txBody>
          <a:bodyPr/>
          <a:lstStyle/>
          <a:p>
            <a:pPr lvl="1"/>
            <a:r>
              <a:rPr lang="en-GB"/>
              <a:t>We use these additional colours only for charts and graphs. </a:t>
            </a:r>
          </a:p>
          <a:p>
            <a:r>
              <a:rPr lang="en-GB"/>
              <a:t>Always start with our primary and accent palettes and then use these if there is a need for further differentiation*</a:t>
            </a:r>
          </a:p>
          <a:p>
            <a:endParaRPr lang="en-GB"/>
          </a:p>
          <a:p>
            <a:endParaRPr lang="en-GB"/>
          </a:p>
        </p:txBody>
      </p:sp>
      <p:sp>
        <p:nvSpPr>
          <p:cNvPr id="14" name="Title 19">
            <a:extLst>
              <a:ext uri="{FF2B5EF4-FFF2-40B4-BE49-F238E27FC236}">
                <a16:creationId xmlns:a16="http://schemas.microsoft.com/office/drawing/2014/main" id="{0CE72B79-3920-E2C7-A717-969BC14AA838}"/>
              </a:ext>
            </a:extLst>
          </p:cNvPr>
          <p:cNvSpPr txBox="1">
            <a:spLocks/>
          </p:cNvSpPr>
          <p:nvPr userDrawn="1"/>
        </p:nvSpPr>
        <p:spPr>
          <a:xfrm>
            <a:off x="455727" y="1259097"/>
            <a:ext cx="4554116" cy="1444245"/>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US" sz="1800" dirty="0">
              <a:latin typeface="Century Gothic"/>
              <a:ea typeface="Roboto"/>
              <a:cs typeface="Segoe UI"/>
            </a:endParaRPr>
          </a:p>
        </p:txBody>
      </p:sp>
      <p:sp>
        <p:nvSpPr>
          <p:cNvPr id="15" name="TextBox 14">
            <a:extLst>
              <a:ext uri="{FF2B5EF4-FFF2-40B4-BE49-F238E27FC236}">
                <a16:creationId xmlns:a16="http://schemas.microsoft.com/office/drawing/2014/main" id="{D0C79713-43F1-7315-078D-4113D13F5BE8}"/>
              </a:ext>
            </a:extLst>
          </p:cNvPr>
          <p:cNvSpPr txBox="1"/>
          <p:nvPr userDrawn="1"/>
        </p:nvSpPr>
        <p:spPr>
          <a:xfrm>
            <a:off x="473925" y="367990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6" name="TextBox 15">
            <a:extLst>
              <a:ext uri="{FF2B5EF4-FFF2-40B4-BE49-F238E27FC236}">
                <a16:creationId xmlns:a16="http://schemas.microsoft.com/office/drawing/2014/main" id="{53DB3AD2-B3DD-CC32-A9DE-317476A67EB9}"/>
              </a:ext>
            </a:extLst>
          </p:cNvPr>
          <p:cNvSpPr txBox="1"/>
          <p:nvPr userDrawn="1"/>
        </p:nvSpPr>
        <p:spPr>
          <a:xfrm>
            <a:off x="2490437" y="367990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7" name="Rectangle 16">
            <a:extLst>
              <a:ext uri="{FF2B5EF4-FFF2-40B4-BE49-F238E27FC236}">
                <a16:creationId xmlns:a16="http://schemas.microsoft.com/office/drawing/2014/main" id="{4C8751E2-8451-296C-D97C-7FD12F269BE9}"/>
              </a:ext>
            </a:extLst>
          </p:cNvPr>
          <p:cNvSpPr/>
          <p:nvPr userDrawn="1"/>
        </p:nvSpPr>
        <p:spPr bwMode="auto">
          <a:xfrm rot="16200000">
            <a:off x="8529338" y="3907059"/>
            <a:ext cx="566570"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0" name="Rectangle 19">
            <a:extLst>
              <a:ext uri="{FF2B5EF4-FFF2-40B4-BE49-F238E27FC236}">
                <a16:creationId xmlns:a16="http://schemas.microsoft.com/office/drawing/2014/main" id="{CEFAF9EE-53F8-2BE2-4286-4754F31F5F95}"/>
              </a:ext>
            </a:extLst>
          </p:cNvPr>
          <p:cNvSpPr/>
          <p:nvPr userDrawn="1"/>
        </p:nvSpPr>
        <p:spPr bwMode="auto">
          <a:xfrm rot="16200000">
            <a:off x="740265" y="2524773"/>
            <a:ext cx="789594" cy="1371800"/>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1" name="Title 19">
            <a:extLst>
              <a:ext uri="{FF2B5EF4-FFF2-40B4-BE49-F238E27FC236}">
                <a16:creationId xmlns:a16="http://schemas.microsoft.com/office/drawing/2014/main" id="{E62C5521-0328-0790-06B5-B8F08C99FB33}"/>
              </a:ext>
            </a:extLst>
          </p:cNvPr>
          <p:cNvSpPr txBox="1">
            <a:spLocks/>
          </p:cNvSpPr>
          <p:nvPr userDrawn="1"/>
        </p:nvSpPr>
        <p:spPr>
          <a:xfrm>
            <a:off x="6268299" y="1259096"/>
            <a:ext cx="4870067" cy="216907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GB" sz="1100" dirty="0">
              <a:latin typeface="Century Gothic"/>
              <a:ea typeface="Roboto"/>
            </a:endParaRPr>
          </a:p>
        </p:txBody>
      </p:sp>
      <p:sp>
        <p:nvSpPr>
          <p:cNvPr id="22" name="TextBox 21">
            <a:extLst>
              <a:ext uri="{FF2B5EF4-FFF2-40B4-BE49-F238E27FC236}">
                <a16:creationId xmlns:a16="http://schemas.microsoft.com/office/drawing/2014/main" id="{1E19B697-D4C6-56EC-C4D5-F08D235EB4C2}"/>
              </a:ext>
            </a:extLst>
          </p:cNvPr>
          <p:cNvSpPr txBox="1"/>
          <p:nvPr userDrawn="1"/>
        </p:nvSpPr>
        <p:spPr>
          <a:xfrm>
            <a:off x="6314376" y="3712424"/>
            <a:ext cx="1249866"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Red</a:t>
            </a:r>
            <a:endParaRPr lang="en-US" dirty="0">
              <a:solidFill>
                <a:schemeClr val="tx2"/>
              </a:solidFill>
            </a:endParaRPr>
          </a:p>
          <a:p>
            <a:r>
              <a:rPr lang="en-US" sz="1000" dirty="0">
                <a:solidFill>
                  <a:schemeClr val="tx2"/>
                </a:solidFill>
                <a:ea typeface="+mn-lt"/>
                <a:cs typeface="+mn-lt"/>
              </a:rPr>
              <a:t>RGB r232 g0 b0</a:t>
            </a:r>
            <a:endParaRPr lang="en-US" dirty="0">
              <a:solidFill>
                <a:schemeClr val="tx2"/>
              </a:solidFill>
            </a:endParaRPr>
          </a:p>
          <a:p>
            <a:r>
              <a:rPr lang="en-US" sz="1000" dirty="0">
                <a:solidFill>
                  <a:schemeClr val="tx2"/>
                </a:solidFill>
                <a:ea typeface="+mn-lt"/>
                <a:cs typeface="+mn-lt"/>
              </a:rPr>
              <a:t>HEX #e80000</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3" name="TextBox 22">
            <a:extLst>
              <a:ext uri="{FF2B5EF4-FFF2-40B4-BE49-F238E27FC236}">
                <a16:creationId xmlns:a16="http://schemas.microsoft.com/office/drawing/2014/main" id="{9318F3BD-F36A-D11B-29EC-C0DC9F74F410}"/>
              </a:ext>
            </a:extLst>
          </p:cNvPr>
          <p:cNvSpPr txBox="1"/>
          <p:nvPr userDrawn="1"/>
        </p:nvSpPr>
        <p:spPr>
          <a:xfrm>
            <a:off x="8145034" y="3712423"/>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Amber</a:t>
            </a:r>
            <a:endParaRPr lang="en-US" dirty="0">
              <a:solidFill>
                <a:schemeClr val="tx2"/>
              </a:solidFill>
            </a:endParaRPr>
          </a:p>
          <a:p>
            <a:r>
              <a:rPr lang="en-US" sz="1000" dirty="0">
                <a:solidFill>
                  <a:schemeClr val="tx2"/>
                </a:solidFill>
                <a:ea typeface="+mn-lt"/>
                <a:cs typeface="+mn-lt"/>
              </a:rPr>
              <a:t>RGB r255 g185 b5</a:t>
            </a:r>
            <a:endParaRPr lang="en-US" dirty="0">
              <a:solidFill>
                <a:schemeClr val="tx2"/>
              </a:solidFill>
            </a:endParaRPr>
          </a:p>
          <a:p>
            <a:r>
              <a:rPr lang="en-US" sz="1000" dirty="0">
                <a:solidFill>
                  <a:schemeClr val="tx2"/>
                </a:solidFill>
                <a:ea typeface="+mn-lt"/>
                <a:cs typeface="+mn-lt"/>
              </a:rPr>
              <a:t>HEX #ffb905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4" name="TextBox 23">
            <a:extLst>
              <a:ext uri="{FF2B5EF4-FFF2-40B4-BE49-F238E27FC236}">
                <a16:creationId xmlns:a16="http://schemas.microsoft.com/office/drawing/2014/main" id="{32749206-F973-551E-6F27-6015CFA2E48F}"/>
              </a:ext>
            </a:extLst>
          </p:cNvPr>
          <p:cNvSpPr txBox="1"/>
          <p:nvPr userDrawn="1"/>
        </p:nvSpPr>
        <p:spPr>
          <a:xfrm>
            <a:off x="9957107" y="3712422"/>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Green</a:t>
            </a:r>
            <a:endParaRPr lang="en-US" dirty="0">
              <a:solidFill>
                <a:schemeClr val="tx2"/>
              </a:solidFill>
            </a:endParaRPr>
          </a:p>
          <a:p>
            <a:r>
              <a:rPr lang="en-US" sz="1000" dirty="0">
                <a:solidFill>
                  <a:schemeClr val="tx2"/>
                </a:solidFill>
                <a:ea typeface="+mn-lt"/>
                <a:cs typeface="+mn-lt"/>
              </a:rPr>
              <a:t>RGB r60 g188 b0</a:t>
            </a:r>
            <a:endParaRPr lang="en-US" dirty="0">
              <a:solidFill>
                <a:schemeClr val="tx2"/>
              </a:solidFill>
            </a:endParaRPr>
          </a:p>
          <a:p>
            <a:r>
              <a:rPr lang="en-US" sz="1000" dirty="0">
                <a:solidFill>
                  <a:schemeClr val="tx2"/>
                </a:solidFill>
                <a:ea typeface="+mn-lt"/>
                <a:cs typeface="+mn-lt"/>
              </a:rPr>
              <a:t>HEX #3cbc00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5" name="TextBox 24">
            <a:extLst>
              <a:ext uri="{FF2B5EF4-FFF2-40B4-BE49-F238E27FC236}">
                <a16:creationId xmlns:a16="http://schemas.microsoft.com/office/drawing/2014/main" id="{FC5357B4-400A-6BA6-AAD9-44665BE97E1E}"/>
              </a:ext>
            </a:extLst>
          </p:cNvPr>
          <p:cNvSpPr txBox="1"/>
          <p:nvPr userDrawn="1"/>
        </p:nvSpPr>
        <p:spPr>
          <a:xfrm>
            <a:off x="8135741" y="4957642"/>
            <a:ext cx="1593693"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rPr>
              <a:t>Light Grey (neutral Grey)</a:t>
            </a:r>
          </a:p>
          <a:p>
            <a:r>
              <a:rPr lang="en-US" sz="1000" dirty="0">
                <a:solidFill>
                  <a:schemeClr val="tx2"/>
                </a:solidFill>
                <a:ea typeface="+mn-lt"/>
                <a:cs typeface="+mn-lt"/>
              </a:rPr>
              <a:t>RGB r211 g200 b189</a:t>
            </a:r>
          </a:p>
          <a:p>
            <a:r>
              <a:rPr lang="en-US" sz="1000" dirty="0">
                <a:solidFill>
                  <a:schemeClr val="tx2"/>
                </a:solidFill>
                <a:ea typeface="+mn-lt"/>
                <a:cs typeface="+mn-lt"/>
              </a:rPr>
              <a:t>HEX #d3c8bd</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6" name="TextBox 25">
            <a:extLst>
              <a:ext uri="{FF2B5EF4-FFF2-40B4-BE49-F238E27FC236}">
                <a16:creationId xmlns:a16="http://schemas.microsoft.com/office/drawing/2014/main" id="{18B7278C-D5E1-93BD-4F2D-2683AB3D1CC0}"/>
              </a:ext>
            </a:extLst>
          </p:cNvPr>
          <p:cNvSpPr txBox="1"/>
          <p:nvPr userDrawn="1"/>
        </p:nvSpPr>
        <p:spPr>
          <a:xfrm>
            <a:off x="511097" y="6226096"/>
            <a:ext cx="3560956"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*See full brand guidelines for more detail.</a:t>
            </a:r>
            <a:endParaRPr lang="en-US" sz="1000" dirty="0">
              <a:solidFill>
                <a:schemeClr val="tx2"/>
              </a:solidFill>
            </a:endParaRPr>
          </a:p>
        </p:txBody>
      </p:sp>
      <p:sp>
        <p:nvSpPr>
          <p:cNvPr id="27" name="Rectangle 26">
            <a:extLst>
              <a:ext uri="{FF2B5EF4-FFF2-40B4-BE49-F238E27FC236}">
                <a16:creationId xmlns:a16="http://schemas.microsoft.com/office/drawing/2014/main" id="{4D44A919-B459-A4D6-DE85-00626AD3BD60}"/>
              </a:ext>
            </a:extLst>
          </p:cNvPr>
          <p:cNvSpPr/>
          <p:nvPr userDrawn="1"/>
        </p:nvSpPr>
        <p:spPr bwMode="auto">
          <a:xfrm rot="16200000">
            <a:off x="2616977" y="5458938"/>
            <a:ext cx="585156" cy="660911"/>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AA7F60AA-E969-2540-49B0-AC7B9C497B2D}"/>
              </a:ext>
            </a:extLst>
          </p:cNvPr>
          <p:cNvSpPr/>
          <p:nvPr userDrawn="1"/>
        </p:nvSpPr>
        <p:spPr bwMode="auto">
          <a:xfrm rot="16200000">
            <a:off x="3328605" y="5468230"/>
            <a:ext cx="585156" cy="660911"/>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26B6434A-DF90-CC14-A841-2F6279572D5C}"/>
              </a:ext>
            </a:extLst>
          </p:cNvPr>
          <p:cNvSpPr/>
          <p:nvPr userDrawn="1"/>
        </p:nvSpPr>
        <p:spPr bwMode="auto">
          <a:xfrm rot="16200000">
            <a:off x="1894362" y="4775927"/>
            <a:ext cx="585156" cy="660911"/>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E4F57B2B-C1E8-FE46-922A-ED76EA113FCF}"/>
              </a:ext>
            </a:extLst>
          </p:cNvPr>
          <p:cNvSpPr/>
          <p:nvPr userDrawn="1"/>
        </p:nvSpPr>
        <p:spPr bwMode="auto">
          <a:xfrm rot="16200000">
            <a:off x="2615284" y="4771279"/>
            <a:ext cx="585156" cy="660911"/>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9F6AD559-7E2F-9464-9CCA-44C2ED3F3DE5}"/>
              </a:ext>
            </a:extLst>
          </p:cNvPr>
          <p:cNvSpPr/>
          <p:nvPr userDrawn="1"/>
        </p:nvSpPr>
        <p:spPr bwMode="auto">
          <a:xfrm rot="16200000">
            <a:off x="3326912" y="4771280"/>
            <a:ext cx="585156" cy="660911"/>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FBA8A0E8-4E17-E919-E453-F4E8ABF52AE2}"/>
              </a:ext>
            </a:extLst>
          </p:cNvPr>
          <p:cNvSpPr/>
          <p:nvPr userDrawn="1"/>
        </p:nvSpPr>
        <p:spPr bwMode="auto">
          <a:xfrm rot="16200000">
            <a:off x="488736" y="5449647"/>
            <a:ext cx="585156" cy="660911"/>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Rectangle 32">
            <a:extLst>
              <a:ext uri="{FF2B5EF4-FFF2-40B4-BE49-F238E27FC236}">
                <a16:creationId xmlns:a16="http://schemas.microsoft.com/office/drawing/2014/main" id="{12157580-8FEF-BFF5-1D48-0DBE684EA3C8}"/>
              </a:ext>
            </a:extLst>
          </p:cNvPr>
          <p:cNvSpPr/>
          <p:nvPr userDrawn="1"/>
        </p:nvSpPr>
        <p:spPr bwMode="auto">
          <a:xfrm rot="16200000">
            <a:off x="1200364" y="5454293"/>
            <a:ext cx="585156" cy="660911"/>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4" name="Rectangle 33">
            <a:extLst>
              <a:ext uri="{FF2B5EF4-FFF2-40B4-BE49-F238E27FC236}">
                <a16:creationId xmlns:a16="http://schemas.microsoft.com/office/drawing/2014/main" id="{1B8154BE-4E33-4E6C-1F1A-5B09C71E604B}"/>
              </a:ext>
            </a:extLst>
          </p:cNvPr>
          <p:cNvSpPr/>
          <p:nvPr userDrawn="1"/>
        </p:nvSpPr>
        <p:spPr bwMode="auto">
          <a:xfrm rot="16200000">
            <a:off x="1201319" y="4771278"/>
            <a:ext cx="585156" cy="660912"/>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5" name="Rectangle 34">
            <a:extLst>
              <a:ext uri="{FF2B5EF4-FFF2-40B4-BE49-F238E27FC236}">
                <a16:creationId xmlns:a16="http://schemas.microsoft.com/office/drawing/2014/main" id="{EC3CFE41-EF34-9BFB-F215-915BF2C20586}"/>
              </a:ext>
            </a:extLst>
          </p:cNvPr>
          <p:cNvSpPr/>
          <p:nvPr userDrawn="1"/>
        </p:nvSpPr>
        <p:spPr bwMode="auto">
          <a:xfrm rot="16200000">
            <a:off x="489473" y="4771279"/>
            <a:ext cx="585156" cy="660911"/>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6" name="Rectangle 35">
            <a:extLst>
              <a:ext uri="{FF2B5EF4-FFF2-40B4-BE49-F238E27FC236}">
                <a16:creationId xmlns:a16="http://schemas.microsoft.com/office/drawing/2014/main" id="{64D7EDB4-ABF6-19A0-AE72-3AC3DB60E5CA}"/>
              </a:ext>
            </a:extLst>
          </p:cNvPr>
          <p:cNvSpPr/>
          <p:nvPr userDrawn="1"/>
        </p:nvSpPr>
        <p:spPr bwMode="auto">
          <a:xfrm rot="16200000">
            <a:off x="7521418" y="3040515"/>
            <a:ext cx="780301" cy="331020"/>
          </a:xfrm>
          <a:prstGeom prst="rect">
            <a:avLst/>
          </a:prstGeom>
          <a:solidFill>
            <a:srgbClr val="F1666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7" name="Rectangle 36">
            <a:extLst>
              <a:ext uri="{FF2B5EF4-FFF2-40B4-BE49-F238E27FC236}">
                <a16:creationId xmlns:a16="http://schemas.microsoft.com/office/drawing/2014/main" id="{32B7C0DC-0F35-DC51-A80C-5CCF13D49D25}"/>
              </a:ext>
            </a:extLst>
          </p:cNvPr>
          <p:cNvSpPr/>
          <p:nvPr userDrawn="1"/>
        </p:nvSpPr>
        <p:spPr bwMode="auto">
          <a:xfrm rot="16200000">
            <a:off x="9343894" y="3040515"/>
            <a:ext cx="780301" cy="331020"/>
          </a:xfrm>
          <a:prstGeom prst="rect">
            <a:avLst/>
          </a:prstGeom>
          <a:solidFill>
            <a:srgbClr val="76D04C"/>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8" name="TextBox 37">
            <a:extLst>
              <a:ext uri="{FF2B5EF4-FFF2-40B4-BE49-F238E27FC236}">
                <a16:creationId xmlns:a16="http://schemas.microsoft.com/office/drawing/2014/main" id="{75C36489-ADDB-F2CD-5E94-3682A0D4D16E}"/>
              </a:ext>
            </a:extLst>
          </p:cNvPr>
          <p:cNvSpPr txBox="1"/>
          <p:nvPr userDrawn="1"/>
        </p:nvSpPr>
        <p:spPr>
          <a:xfrm>
            <a:off x="8003513" y="5761459"/>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Red</a:t>
            </a:r>
            <a:endParaRPr lang="en-US" dirty="0">
              <a:solidFill>
                <a:schemeClr val="tx2"/>
              </a:solidFill>
            </a:endParaRPr>
          </a:p>
          <a:p>
            <a:r>
              <a:rPr lang="en-US" sz="1000" dirty="0">
                <a:solidFill>
                  <a:schemeClr val="tx2"/>
                </a:solidFill>
                <a:ea typeface="+mn-lt"/>
                <a:cs typeface="+mn-lt"/>
              </a:rPr>
              <a:t>RGB r241 g102 b102</a:t>
            </a:r>
            <a:endParaRPr lang="en-US" dirty="0">
              <a:solidFill>
                <a:schemeClr val="tx2"/>
              </a:solidFill>
            </a:endParaRPr>
          </a:p>
          <a:p>
            <a:r>
              <a:rPr lang="en-US" sz="1000" dirty="0">
                <a:solidFill>
                  <a:schemeClr val="tx2"/>
                </a:solidFill>
                <a:ea typeface="+mn-lt"/>
                <a:cs typeface="+mn-lt"/>
              </a:rPr>
              <a:t>HEX #f16666</a:t>
            </a:r>
            <a:endParaRPr lang="en-US" dirty="0">
              <a:solidFill>
                <a:schemeClr val="tx2"/>
              </a:solidFill>
            </a:endParaRPr>
          </a:p>
        </p:txBody>
      </p:sp>
      <p:cxnSp>
        <p:nvCxnSpPr>
          <p:cNvPr id="39" name="Straight Arrow Connector 38">
            <a:extLst>
              <a:ext uri="{FF2B5EF4-FFF2-40B4-BE49-F238E27FC236}">
                <a16:creationId xmlns:a16="http://schemas.microsoft.com/office/drawing/2014/main" id="{7F84BF39-BDBC-0641-31A6-82FAB5C1415C}"/>
              </a:ext>
            </a:extLst>
          </p:cNvPr>
          <p:cNvCxnSpPr/>
          <p:nvPr userDrawn="1"/>
        </p:nvCxnSpPr>
        <p:spPr>
          <a:xfrm flipH="1">
            <a:off x="7909932" y="3678764"/>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64E963A-0F36-D2A1-7BA5-138D73211CD7}"/>
              </a:ext>
            </a:extLst>
          </p:cNvPr>
          <p:cNvCxnSpPr>
            <a:cxnSpLocks/>
          </p:cNvCxnSpPr>
          <p:nvPr userDrawn="1"/>
        </p:nvCxnSpPr>
        <p:spPr>
          <a:xfrm flipH="1">
            <a:off x="9717358" y="3673398"/>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D9C7B589-4C9A-91F8-6C35-017FF889CF7B}"/>
              </a:ext>
            </a:extLst>
          </p:cNvPr>
          <p:cNvSpPr txBox="1"/>
          <p:nvPr userDrawn="1"/>
        </p:nvSpPr>
        <p:spPr>
          <a:xfrm>
            <a:off x="9810939" y="5756812"/>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Green</a:t>
            </a:r>
            <a:endParaRPr lang="en-US" dirty="0">
              <a:solidFill>
                <a:schemeClr val="tx2"/>
              </a:solidFill>
            </a:endParaRPr>
          </a:p>
          <a:p>
            <a:r>
              <a:rPr lang="en-US" sz="1000" dirty="0">
                <a:solidFill>
                  <a:schemeClr val="tx2"/>
                </a:solidFill>
                <a:ea typeface="+mn-lt"/>
                <a:cs typeface="+mn-lt"/>
              </a:rPr>
              <a:t>RGB r118 g208 b76</a:t>
            </a:r>
            <a:endParaRPr lang="en-US" dirty="0">
              <a:solidFill>
                <a:schemeClr val="tx2"/>
              </a:solidFill>
            </a:endParaRPr>
          </a:p>
          <a:p>
            <a:r>
              <a:rPr lang="en-US" sz="1000" dirty="0">
                <a:solidFill>
                  <a:schemeClr val="tx2"/>
                </a:solidFill>
                <a:ea typeface="+mn-lt"/>
                <a:cs typeface="+mn-lt"/>
              </a:rPr>
              <a:t>HEX #76d04c</a:t>
            </a:r>
            <a:endParaRPr lang="en-US" dirty="0">
              <a:solidFill>
                <a:schemeClr val="tx2"/>
              </a:solidFill>
            </a:endParaRPr>
          </a:p>
        </p:txBody>
      </p:sp>
      <p:sp>
        <p:nvSpPr>
          <p:cNvPr id="42" name="TextBox 41">
            <a:extLst>
              <a:ext uri="{FF2B5EF4-FFF2-40B4-BE49-F238E27FC236}">
                <a16:creationId xmlns:a16="http://schemas.microsoft.com/office/drawing/2014/main" id="{C3CE1EC1-1D45-33BC-FC12-B1095F1B511D}"/>
              </a:ext>
            </a:extLst>
          </p:cNvPr>
          <p:cNvSpPr txBox="1"/>
          <p:nvPr userDrawn="1"/>
        </p:nvSpPr>
        <p:spPr>
          <a:xfrm>
            <a:off x="6262121" y="5762837"/>
            <a:ext cx="1521823"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Only use the Mid colours if you need a range within your status chart</a:t>
            </a:r>
            <a:endParaRPr lang="en-US" dirty="0">
              <a:solidFill>
                <a:schemeClr val="tx2"/>
              </a:solidFill>
            </a:endParaRPr>
          </a:p>
        </p:txBody>
      </p:sp>
      <p:sp>
        <p:nvSpPr>
          <p:cNvPr id="43" name="Content Placeholder 8">
            <a:extLst>
              <a:ext uri="{FF2B5EF4-FFF2-40B4-BE49-F238E27FC236}">
                <a16:creationId xmlns:a16="http://schemas.microsoft.com/office/drawing/2014/main" id="{53D64E00-73B1-DD1B-EB04-E5A9AA269FFF}"/>
              </a:ext>
            </a:extLst>
          </p:cNvPr>
          <p:cNvSpPr>
            <a:spLocks noGrp="1"/>
          </p:cNvSpPr>
          <p:nvPr>
            <p:ph sz="quarter" idx="27"/>
          </p:nvPr>
        </p:nvSpPr>
        <p:spPr>
          <a:xfrm>
            <a:off x="6210302" y="1272105"/>
            <a:ext cx="5521325" cy="1444245"/>
          </a:xfrm>
        </p:spPr>
        <p:txBody>
          <a:bodyPr/>
          <a:lstStyle/>
          <a:p>
            <a:pPr lvl="1"/>
            <a:r>
              <a:rPr lang="en-GB"/>
              <a:t>Status palette: </a:t>
            </a:r>
          </a:p>
          <a:p>
            <a:r>
              <a:rPr lang="en-GB"/>
              <a:t>We use these colours only to show status –Red, Amber, Green and a neutral grey** </a:t>
            </a:r>
          </a:p>
          <a:p>
            <a:pPr lvl="5"/>
            <a:r>
              <a:rPr lang="en-GB" sz="1000"/>
              <a:t>**The Grey is taken from our Primary palette</a:t>
            </a:r>
          </a:p>
          <a:p>
            <a:endParaRPr lang="en-GB"/>
          </a:p>
        </p:txBody>
      </p:sp>
    </p:spTree>
    <p:extLst>
      <p:ext uri="{BB962C8B-B14F-4D97-AF65-F5344CB8AC3E}">
        <p14:creationId xmlns:p14="http://schemas.microsoft.com/office/powerpoint/2010/main" val="9410628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78" name="Rectangle 77">
            <a:extLst>
              <a:ext uri="{FF2B5EF4-FFF2-40B4-BE49-F238E27FC236}">
                <a16:creationId xmlns:a16="http://schemas.microsoft.com/office/drawing/2014/main" id="{EFC45A43-8962-DEE4-DE87-413A523E2644}"/>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79" name="Rectangle 78">
            <a:extLst>
              <a:ext uri="{FF2B5EF4-FFF2-40B4-BE49-F238E27FC236}">
                <a16:creationId xmlns:a16="http://schemas.microsoft.com/office/drawing/2014/main" id="{90D20806-5B4C-43F4-9506-882CA9A1FD38}"/>
              </a:ext>
            </a:extLst>
          </p:cNvPr>
          <p:cNvSpPr/>
          <p:nvPr userDrawn="1"/>
        </p:nvSpPr>
        <p:spPr bwMode="auto">
          <a:xfrm rot="16200000">
            <a:off x="683034" y="2382695"/>
            <a:ext cx="789594" cy="1223118"/>
          </a:xfrm>
          <a:prstGeom prst="rect">
            <a:avLst/>
          </a:prstGeom>
          <a:solidFill>
            <a:srgbClr val="FF7D0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0" name="Title 19">
            <a:extLst>
              <a:ext uri="{FF2B5EF4-FFF2-40B4-BE49-F238E27FC236}">
                <a16:creationId xmlns:a16="http://schemas.microsoft.com/office/drawing/2014/main" id="{F52816D0-B88C-A16F-7DE1-11138C26AEFB}"/>
              </a:ext>
            </a:extLst>
          </p:cNvPr>
          <p:cNvSpPr txBox="1">
            <a:spLocks/>
          </p:cNvSpPr>
          <p:nvPr userDrawn="1"/>
        </p:nvSpPr>
        <p:spPr>
          <a:xfrm>
            <a:off x="465019" y="1185265"/>
            <a:ext cx="11268074" cy="189029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a:spcAft>
                <a:spcPts val="1200"/>
              </a:spcAft>
            </a:pPr>
            <a:r>
              <a:rPr lang="en-US" sz="1800" b="1" dirty="0">
                <a:latin typeface="Century Gothic"/>
                <a:ea typeface="Roboto"/>
                <a:cs typeface="Segoe UI"/>
              </a:rPr>
              <a:t>We use these additional tints and shades of the data colours only for charts and graphs when there are more complex data sets. </a:t>
            </a:r>
          </a:p>
          <a:p>
            <a:r>
              <a:rPr lang="en-US" sz="1600" dirty="0">
                <a:latin typeface="Century Gothic"/>
                <a:ea typeface="Roboto"/>
                <a:cs typeface="Segoe UI"/>
              </a:rPr>
              <a:t>We can also use specific individual groupings (eg Orange, Light Orange 1,2,3 and 4 together) when a monochromatic way to show your data is clearer.</a:t>
            </a:r>
          </a:p>
          <a:p>
            <a:endParaRPr lang="en-GB" sz="1400" dirty="0">
              <a:latin typeface="Century Gothic"/>
              <a:ea typeface="Roboto"/>
            </a:endParaRPr>
          </a:p>
        </p:txBody>
      </p:sp>
      <p:sp>
        <p:nvSpPr>
          <p:cNvPr id="81" name="TextBox 80">
            <a:extLst>
              <a:ext uri="{FF2B5EF4-FFF2-40B4-BE49-F238E27FC236}">
                <a16:creationId xmlns:a16="http://schemas.microsoft.com/office/drawing/2014/main" id="{4527D4CB-8F51-628B-3C63-E84907D7AFAE}"/>
              </a:ext>
            </a:extLst>
          </p:cNvPr>
          <p:cNvSpPr txBox="1"/>
          <p:nvPr userDrawn="1"/>
        </p:nvSpPr>
        <p:spPr>
          <a:xfrm>
            <a:off x="4734621" y="2599262"/>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sz="1000" dirty="0">
              <a:solidFill>
                <a:schemeClr val="tx2"/>
              </a:solidFill>
              <a:ea typeface="+mn-lt"/>
              <a:cs typeface="+mn-lt"/>
            </a:endParaRPr>
          </a:p>
          <a:p>
            <a:r>
              <a:rPr lang="en-US" sz="1000" dirty="0">
                <a:solidFill>
                  <a:schemeClr val="tx2"/>
                </a:solidFill>
                <a:ea typeface="+mn-lt"/>
                <a:cs typeface="+mn-lt"/>
              </a:rPr>
              <a:t>PMS 3252 C</a:t>
            </a:r>
          </a:p>
          <a:p>
            <a:r>
              <a:rPr lang="en-US" sz="1000" dirty="0">
                <a:solidFill>
                  <a:schemeClr val="tx2"/>
                </a:solidFill>
                <a:ea typeface="+mn-lt"/>
                <a:cs typeface="+mn-lt"/>
              </a:rPr>
              <a:t>CMYK c60 m0 y26 k0</a:t>
            </a:r>
          </a:p>
          <a:p>
            <a:r>
              <a:rPr lang="en-US" sz="1000" dirty="0">
                <a:solidFill>
                  <a:schemeClr val="tx2"/>
                </a:solidFill>
                <a:ea typeface="+mn-lt"/>
                <a:cs typeface="+mn-lt"/>
              </a:rPr>
              <a:t>RGB r32 g186 b175</a:t>
            </a:r>
          </a:p>
          <a:p>
            <a:r>
              <a:rPr lang="en-US" sz="1000" dirty="0">
                <a:solidFill>
                  <a:schemeClr val="tx2"/>
                </a:solidFill>
                <a:ea typeface="+mn-lt"/>
                <a:cs typeface="+mn-lt"/>
              </a:rPr>
              <a:t>HEX #20baaf</a:t>
            </a:r>
          </a:p>
          <a:p>
            <a:endParaRPr lang="en-US" sz="1000" dirty="0">
              <a:solidFill>
                <a:schemeClr val="tx2"/>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2" name="TextBox 81">
            <a:extLst>
              <a:ext uri="{FF2B5EF4-FFF2-40B4-BE49-F238E27FC236}">
                <a16:creationId xmlns:a16="http://schemas.microsoft.com/office/drawing/2014/main" id="{2AC479B8-1234-B284-E99F-A0749FC08AE5}"/>
              </a:ext>
            </a:extLst>
          </p:cNvPr>
          <p:cNvSpPr txBox="1"/>
          <p:nvPr userDrawn="1"/>
        </p:nvSpPr>
        <p:spPr>
          <a:xfrm>
            <a:off x="1765609" y="2599261"/>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sz="1000" dirty="0">
              <a:solidFill>
                <a:schemeClr val="tx2"/>
              </a:solidFill>
              <a:ea typeface="+mn-lt"/>
              <a:cs typeface="+mn-lt"/>
            </a:endParaRPr>
          </a:p>
          <a:p>
            <a:r>
              <a:rPr lang="en-US" sz="1000" dirty="0">
                <a:solidFill>
                  <a:schemeClr val="tx2"/>
                </a:solidFill>
                <a:ea typeface="+mn-lt"/>
                <a:cs typeface="+mn-lt"/>
              </a:rPr>
              <a:t>PMS 158 C</a:t>
            </a:r>
          </a:p>
          <a:p>
            <a:r>
              <a:rPr lang="en-US" sz="1000" dirty="0">
                <a:solidFill>
                  <a:schemeClr val="tx2"/>
                </a:solidFill>
                <a:ea typeface="+mn-lt"/>
                <a:cs typeface="+mn-lt"/>
              </a:rPr>
              <a:t>CMYK c0 m58 y100 k0</a:t>
            </a:r>
          </a:p>
          <a:p>
            <a:r>
              <a:rPr lang="en-US" sz="1000" dirty="0">
                <a:solidFill>
                  <a:schemeClr val="tx2"/>
                </a:solidFill>
                <a:ea typeface="+mn-lt"/>
                <a:cs typeface="+mn-lt"/>
              </a:rPr>
              <a:t>RGB r255 g125 b4</a:t>
            </a:r>
          </a:p>
          <a:p>
            <a:r>
              <a:rPr lang="en-US" sz="1000" dirty="0">
                <a:solidFill>
                  <a:schemeClr val="tx2"/>
                </a:solidFill>
                <a:ea typeface="+mn-lt"/>
                <a:cs typeface="+mn-lt"/>
              </a:rPr>
              <a:t>HEX #ff7d04</a:t>
            </a:r>
          </a:p>
          <a:p>
            <a:endParaRPr lang="en-US" sz="1000" dirty="0">
              <a:solidFill>
                <a:srgbClr val="282626"/>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3" name="TextBox 82">
            <a:extLst>
              <a:ext uri="{FF2B5EF4-FFF2-40B4-BE49-F238E27FC236}">
                <a16:creationId xmlns:a16="http://schemas.microsoft.com/office/drawing/2014/main" id="{E51B8D91-ACAC-81C3-4572-2D7F6F24BECF}"/>
              </a:ext>
            </a:extLst>
          </p:cNvPr>
          <p:cNvSpPr txBox="1"/>
          <p:nvPr userDrawn="1"/>
        </p:nvSpPr>
        <p:spPr>
          <a:xfrm>
            <a:off x="4725328" y="3695797"/>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1</a:t>
            </a:r>
            <a:endParaRPr lang="en-US" dirty="0">
              <a:solidFill>
                <a:schemeClr val="tx2"/>
              </a:solidFill>
            </a:endParaRPr>
          </a:p>
          <a:p>
            <a:r>
              <a:rPr lang="en-US" sz="1000" dirty="0">
                <a:solidFill>
                  <a:schemeClr val="tx2"/>
                </a:solidFill>
                <a:ea typeface="+mn-lt"/>
                <a:cs typeface="+mn-lt"/>
              </a:rPr>
              <a:t>RGB r100 g200 b191</a:t>
            </a:r>
            <a:endParaRPr lang="en-US" dirty="0">
              <a:solidFill>
                <a:schemeClr val="tx2"/>
              </a:solidFill>
            </a:endParaRPr>
          </a:p>
          <a:p>
            <a:r>
              <a:rPr lang="en-US" sz="1000" dirty="0">
                <a:solidFill>
                  <a:schemeClr val="tx2"/>
                </a:solidFill>
                <a:ea typeface="+mn-lt"/>
                <a:cs typeface="+mn-lt"/>
              </a:rPr>
              <a:t>HEX #64c8bf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4" name="TextBox 83">
            <a:extLst>
              <a:ext uri="{FF2B5EF4-FFF2-40B4-BE49-F238E27FC236}">
                <a16:creationId xmlns:a16="http://schemas.microsoft.com/office/drawing/2014/main" id="{0D63E35F-771D-AF9A-95AA-1522554181D3}"/>
              </a:ext>
            </a:extLst>
          </p:cNvPr>
          <p:cNvSpPr txBox="1"/>
          <p:nvPr userDrawn="1"/>
        </p:nvSpPr>
        <p:spPr>
          <a:xfrm>
            <a:off x="4725328"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2</a:t>
            </a:r>
            <a:endParaRPr lang="en-US" dirty="0">
              <a:solidFill>
                <a:schemeClr val="tx2"/>
              </a:solidFill>
            </a:endParaRPr>
          </a:p>
          <a:p>
            <a:r>
              <a:rPr lang="en-US" sz="1000" dirty="0">
                <a:solidFill>
                  <a:schemeClr val="tx2"/>
                </a:solidFill>
                <a:ea typeface="+mn-lt"/>
                <a:cs typeface="+mn-lt"/>
              </a:rPr>
              <a:t>RGB r143 g214 b206</a:t>
            </a:r>
            <a:endParaRPr lang="en-US" dirty="0">
              <a:solidFill>
                <a:schemeClr val="tx2"/>
              </a:solidFill>
            </a:endParaRPr>
          </a:p>
          <a:p>
            <a:r>
              <a:rPr lang="en-US" sz="1000" dirty="0">
                <a:solidFill>
                  <a:schemeClr val="tx2"/>
                </a:solidFill>
                <a:ea typeface="+mn-lt"/>
                <a:cs typeface="+mn-lt"/>
              </a:rPr>
              <a:t>HEX #8fd6ce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5" name="TextBox 84">
            <a:extLst>
              <a:ext uri="{FF2B5EF4-FFF2-40B4-BE49-F238E27FC236}">
                <a16:creationId xmlns:a16="http://schemas.microsoft.com/office/drawing/2014/main" id="{2EDAA38B-05D7-3CEB-680D-678F07F9B837}"/>
              </a:ext>
            </a:extLst>
          </p:cNvPr>
          <p:cNvSpPr txBox="1"/>
          <p:nvPr userDrawn="1"/>
        </p:nvSpPr>
        <p:spPr>
          <a:xfrm>
            <a:off x="4725328"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3</a:t>
            </a:r>
            <a:endParaRPr lang="en-US" dirty="0">
              <a:solidFill>
                <a:schemeClr val="tx2"/>
              </a:solidFill>
            </a:endParaRPr>
          </a:p>
          <a:p>
            <a:r>
              <a:rPr lang="en-US" sz="1000" dirty="0">
                <a:solidFill>
                  <a:schemeClr val="tx2"/>
                </a:solidFill>
                <a:ea typeface="+mn-lt"/>
                <a:cs typeface="+mn-lt"/>
              </a:rPr>
              <a:t>RGB r182 g228 b222</a:t>
            </a:r>
            <a:endParaRPr lang="en-US" dirty="0">
              <a:solidFill>
                <a:schemeClr val="tx2"/>
              </a:solidFill>
            </a:endParaRPr>
          </a:p>
          <a:p>
            <a:r>
              <a:rPr lang="en-US" sz="1000" dirty="0">
                <a:solidFill>
                  <a:schemeClr val="tx2"/>
                </a:solidFill>
                <a:ea typeface="+mn-lt"/>
                <a:cs typeface="+mn-lt"/>
              </a:rPr>
              <a:t>HEX #b6e4de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6" name="TextBox 85">
            <a:extLst>
              <a:ext uri="{FF2B5EF4-FFF2-40B4-BE49-F238E27FC236}">
                <a16:creationId xmlns:a16="http://schemas.microsoft.com/office/drawing/2014/main" id="{96BA27B9-0AF7-54DB-538B-8738B9FE7AF8}"/>
              </a:ext>
            </a:extLst>
          </p:cNvPr>
          <p:cNvSpPr txBox="1"/>
          <p:nvPr userDrawn="1"/>
        </p:nvSpPr>
        <p:spPr>
          <a:xfrm>
            <a:off x="4725327" y="5772710"/>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4</a:t>
            </a:r>
            <a:endParaRPr lang="en-US" dirty="0">
              <a:solidFill>
                <a:schemeClr val="tx2"/>
              </a:solidFill>
            </a:endParaRPr>
          </a:p>
          <a:p>
            <a:r>
              <a:rPr lang="en-US" sz="1000" dirty="0">
                <a:solidFill>
                  <a:schemeClr val="tx2"/>
                </a:solidFill>
                <a:ea typeface="+mn-lt"/>
                <a:cs typeface="+mn-lt"/>
              </a:rPr>
              <a:t>RGB r219 g242 b239</a:t>
            </a:r>
            <a:endParaRPr lang="en-US" dirty="0">
              <a:solidFill>
                <a:schemeClr val="tx2"/>
              </a:solidFill>
            </a:endParaRPr>
          </a:p>
          <a:p>
            <a:r>
              <a:rPr lang="en-US" sz="1000" dirty="0">
                <a:solidFill>
                  <a:schemeClr val="tx2"/>
                </a:solidFill>
                <a:ea typeface="+mn-lt"/>
                <a:cs typeface="+mn-lt"/>
              </a:rPr>
              <a:t>HEX #dbf2ef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7" name="TextBox 86">
            <a:extLst>
              <a:ext uri="{FF2B5EF4-FFF2-40B4-BE49-F238E27FC236}">
                <a16:creationId xmlns:a16="http://schemas.microsoft.com/office/drawing/2014/main" id="{C70089D6-4AFB-DFA0-F6BD-09B7982B9F37}"/>
              </a:ext>
            </a:extLst>
          </p:cNvPr>
          <p:cNvSpPr txBox="1"/>
          <p:nvPr userDrawn="1"/>
        </p:nvSpPr>
        <p:spPr>
          <a:xfrm>
            <a:off x="1756315" y="3681858"/>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1</a:t>
            </a:r>
            <a:endParaRPr lang="en-US" dirty="0">
              <a:solidFill>
                <a:schemeClr val="tx2"/>
              </a:solidFill>
            </a:endParaRPr>
          </a:p>
          <a:p>
            <a:r>
              <a:rPr lang="en-US" sz="1000" dirty="0">
                <a:solidFill>
                  <a:schemeClr val="tx2"/>
                </a:solidFill>
                <a:ea typeface="+mn-lt"/>
                <a:cs typeface="+mn-lt"/>
              </a:rPr>
              <a:t>RGB r255 g152 b71</a:t>
            </a:r>
            <a:endParaRPr lang="en-US" dirty="0">
              <a:solidFill>
                <a:schemeClr val="tx2"/>
              </a:solidFill>
            </a:endParaRPr>
          </a:p>
          <a:p>
            <a:r>
              <a:rPr lang="en-US" sz="1000" dirty="0">
                <a:solidFill>
                  <a:schemeClr val="tx2"/>
                </a:solidFill>
                <a:ea typeface="+mn-lt"/>
                <a:cs typeface="+mn-lt"/>
              </a:rPr>
              <a:t>HEX #ff9847</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8" name="Rectangle 87">
            <a:extLst>
              <a:ext uri="{FF2B5EF4-FFF2-40B4-BE49-F238E27FC236}">
                <a16:creationId xmlns:a16="http://schemas.microsoft.com/office/drawing/2014/main" id="{65D4E6FF-9247-8DDA-8229-90CB49CC4B31}"/>
              </a:ext>
            </a:extLst>
          </p:cNvPr>
          <p:cNvSpPr/>
          <p:nvPr userDrawn="1"/>
        </p:nvSpPr>
        <p:spPr bwMode="auto">
          <a:xfrm rot="16200000">
            <a:off x="819252" y="3330548"/>
            <a:ext cx="510814" cy="1213825"/>
          </a:xfrm>
          <a:prstGeom prst="rect">
            <a:avLst/>
          </a:prstGeom>
          <a:solidFill>
            <a:srgbClr val="FF9847"/>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9" name="TextBox 88">
            <a:extLst>
              <a:ext uri="{FF2B5EF4-FFF2-40B4-BE49-F238E27FC236}">
                <a16:creationId xmlns:a16="http://schemas.microsoft.com/office/drawing/2014/main" id="{5658C461-80BA-B593-E54A-A8752C832412}"/>
              </a:ext>
            </a:extLst>
          </p:cNvPr>
          <p:cNvSpPr txBox="1"/>
          <p:nvPr userDrawn="1"/>
        </p:nvSpPr>
        <p:spPr>
          <a:xfrm>
            <a:off x="1756315"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2</a:t>
            </a:r>
            <a:endParaRPr lang="en-US" dirty="0">
              <a:solidFill>
                <a:schemeClr val="tx2"/>
              </a:solidFill>
            </a:endParaRPr>
          </a:p>
          <a:p>
            <a:r>
              <a:rPr lang="en-US" sz="1000" dirty="0">
                <a:solidFill>
                  <a:schemeClr val="tx2"/>
                </a:solidFill>
                <a:ea typeface="+mn-lt"/>
                <a:cs typeface="+mn-lt"/>
              </a:rPr>
              <a:t>RGB r255 g177 b117</a:t>
            </a:r>
            <a:endParaRPr lang="en-US" dirty="0">
              <a:solidFill>
                <a:schemeClr val="tx2"/>
              </a:solidFill>
            </a:endParaRPr>
          </a:p>
          <a:p>
            <a:r>
              <a:rPr lang="en-US" sz="1000" dirty="0">
                <a:solidFill>
                  <a:schemeClr val="tx2"/>
                </a:solidFill>
                <a:ea typeface="+mn-lt"/>
                <a:cs typeface="+mn-lt"/>
              </a:rPr>
              <a:t>HEX #ffb175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0" name="Rectangle 89">
            <a:extLst>
              <a:ext uri="{FF2B5EF4-FFF2-40B4-BE49-F238E27FC236}">
                <a16:creationId xmlns:a16="http://schemas.microsoft.com/office/drawing/2014/main" id="{7046DF36-6995-48E4-2B84-04A7C82502C5}"/>
              </a:ext>
            </a:extLst>
          </p:cNvPr>
          <p:cNvSpPr/>
          <p:nvPr userDrawn="1"/>
        </p:nvSpPr>
        <p:spPr bwMode="auto">
          <a:xfrm rot="16200000">
            <a:off x="819251" y="4027498"/>
            <a:ext cx="510814" cy="1213825"/>
          </a:xfrm>
          <a:prstGeom prst="rect">
            <a:avLst/>
          </a:prstGeom>
          <a:solidFill>
            <a:srgbClr val="FFB17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1" name="TextBox 90">
            <a:extLst>
              <a:ext uri="{FF2B5EF4-FFF2-40B4-BE49-F238E27FC236}">
                <a16:creationId xmlns:a16="http://schemas.microsoft.com/office/drawing/2014/main" id="{C68164B6-B9AA-87B0-7DA7-39ABEF898F89}"/>
              </a:ext>
            </a:extLst>
          </p:cNvPr>
          <p:cNvSpPr txBox="1"/>
          <p:nvPr userDrawn="1"/>
        </p:nvSpPr>
        <p:spPr>
          <a:xfrm>
            <a:off x="1756314"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3</a:t>
            </a:r>
            <a:endParaRPr lang="en-US" dirty="0">
              <a:solidFill>
                <a:schemeClr val="tx2"/>
              </a:solidFill>
            </a:endParaRPr>
          </a:p>
          <a:p>
            <a:r>
              <a:rPr lang="en-US" sz="1000" dirty="0">
                <a:solidFill>
                  <a:schemeClr val="tx2"/>
                </a:solidFill>
                <a:ea typeface="+mn-lt"/>
                <a:cs typeface="+mn-lt"/>
              </a:rPr>
              <a:t>RGB r255 g203 b162</a:t>
            </a:r>
            <a:endParaRPr lang="en-US" dirty="0">
              <a:solidFill>
                <a:schemeClr val="tx2"/>
              </a:solidFill>
            </a:endParaRPr>
          </a:p>
          <a:p>
            <a:r>
              <a:rPr lang="en-US" sz="1000" dirty="0">
                <a:solidFill>
                  <a:schemeClr val="tx2"/>
                </a:solidFill>
                <a:ea typeface="+mn-lt"/>
                <a:cs typeface="+mn-lt"/>
              </a:rPr>
              <a:t>HEX #ffcba2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2" name="Rectangle 91">
            <a:extLst>
              <a:ext uri="{FF2B5EF4-FFF2-40B4-BE49-F238E27FC236}">
                <a16:creationId xmlns:a16="http://schemas.microsoft.com/office/drawing/2014/main" id="{8245B6ED-4584-0ABA-472F-2DBDCA3EF1AB}"/>
              </a:ext>
            </a:extLst>
          </p:cNvPr>
          <p:cNvSpPr/>
          <p:nvPr userDrawn="1"/>
        </p:nvSpPr>
        <p:spPr bwMode="auto">
          <a:xfrm rot="16200000">
            <a:off x="819251" y="4719802"/>
            <a:ext cx="510814" cy="1213825"/>
          </a:xfrm>
          <a:prstGeom prst="rect">
            <a:avLst/>
          </a:prstGeom>
          <a:solidFill>
            <a:srgbClr val="FFCB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3" name="TextBox 92">
            <a:extLst>
              <a:ext uri="{FF2B5EF4-FFF2-40B4-BE49-F238E27FC236}">
                <a16:creationId xmlns:a16="http://schemas.microsoft.com/office/drawing/2014/main" id="{8BD4B40B-067C-055D-A5B8-C13914846655}"/>
              </a:ext>
            </a:extLst>
          </p:cNvPr>
          <p:cNvSpPr txBox="1"/>
          <p:nvPr userDrawn="1"/>
        </p:nvSpPr>
        <p:spPr>
          <a:xfrm>
            <a:off x="1756314" y="578664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4</a:t>
            </a:r>
            <a:endParaRPr lang="en-US" dirty="0">
              <a:solidFill>
                <a:schemeClr val="tx2"/>
              </a:solidFill>
            </a:endParaRPr>
          </a:p>
          <a:p>
            <a:r>
              <a:rPr lang="en-US" sz="1000" dirty="0">
                <a:solidFill>
                  <a:schemeClr val="tx2"/>
                </a:solidFill>
                <a:ea typeface="+mn-lt"/>
                <a:cs typeface="+mn-lt"/>
              </a:rPr>
              <a:t>RGB r255 g229 b208</a:t>
            </a:r>
            <a:endParaRPr lang="en-US" dirty="0">
              <a:solidFill>
                <a:schemeClr val="tx2"/>
              </a:solidFill>
            </a:endParaRPr>
          </a:p>
          <a:p>
            <a:r>
              <a:rPr lang="en-US" sz="1000" dirty="0">
                <a:solidFill>
                  <a:schemeClr val="tx2"/>
                </a:solidFill>
                <a:ea typeface="+mn-lt"/>
                <a:cs typeface="+mn-lt"/>
              </a:rPr>
              <a:t>HEX #ffe5d0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4" name="Rectangle 93">
            <a:extLst>
              <a:ext uri="{FF2B5EF4-FFF2-40B4-BE49-F238E27FC236}">
                <a16:creationId xmlns:a16="http://schemas.microsoft.com/office/drawing/2014/main" id="{36E8FAB1-C606-E64C-C8DB-464FE498B151}"/>
              </a:ext>
            </a:extLst>
          </p:cNvPr>
          <p:cNvSpPr/>
          <p:nvPr userDrawn="1"/>
        </p:nvSpPr>
        <p:spPr bwMode="auto">
          <a:xfrm rot="16200000">
            <a:off x="805311" y="5421399"/>
            <a:ext cx="510814" cy="1213825"/>
          </a:xfrm>
          <a:prstGeom prst="rect">
            <a:avLst/>
          </a:prstGeom>
          <a:solidFill>
            <a:srgbClr val="FFE5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5" name="Rectangle 94">
            <a:extLst>
              <a:ext uri="{FF2B5EF4-FFF2-40B4-BE49-F238E27FC236}">
                <a16:creationId xmlns:a16="http://schemas.microsoft.com/office/drawing/2014/main" id="{4F485E9E-10EC-AA0D-8CB4-51C68DCC3DFC}"/>
              </a:ext>
            </a:extLst>
          </p:cNvPr>
          <p:cNvSpPr/>
          <p:nvPr userDrawn="1"/>
        </p:nvSpPr>
        <p:spPr bwMode="auto">
          <a:xfrm rot="16200000">
            <a:off x="3611704" y="2387341"/>
            <a:ext cx="789594" cy="1213825"/>
          </a:xfrm>
          <a:prstGeom prst="rect">
            <a:avLst/>
          </a:prstGeom>
          <a:solidFill>
            <a:srgbClr val="20BAA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6" name="Rectangle 95">
            <a:extLst>
              <a:ext uri="{FF2B5EF4-FFF2-40B4-BE49-F238E27FC236}">
                <a16:creationId xmlns:a16="http://schemas.microsoft.com/office/drawing/2014/main" id="{1DE18C51-4F16-5F86-8E73-CB93285536BC}"/>
              </a:ext>
            </a:extLst>
          </p:cNvPr>
          <p:cNvSpPr/>
          <p:nvPr userDrawn="1"/>
        </p:nvSpPr>
        <p:spPr bwMode="auto">
          <a:xfrm rot="16200000">
            <a:off x="3741800" y="3330549"/>
            <a:ext cx="510814" cy="1213825"/>
          </a:xfrm>
          <a:prstGeom prst="rect">
            <a:avLst/>
          </a:prstGeom>
          <a:solidFill>
            <a:srgbClr val="64C8B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7" name="Rectangle 96">
            <a:extLst>
              <a:ext uri="{FF2B5EF4-FFF2-40B4-BE49-F238E27FC236}">
                <a16:creationId xmlns:a16="http://schemas.microsoft.com/office/drawing/2014/main" id="{3571A1D5-79E8-FD79-1EEA-C84E6E0297B9}"/>
              </a:ext>
            </a:extLst>
          </p:cNvPr>
          <p:cNvSpPr/>
          <p:nvPr userDrawn="1"/>
        </p:nvSpPr>
        <p:spPr bwMode="auto">
          <a:xfrm rot="16200000">
            <a:off x="3741800" y="4027498"/>
            <a:ext cx="510814" cy="1213825"/>
          </a:xfrm>
          <a:prstGeom prst="rect">
            <a:avLst/>
          </a:prstGeom>
          <a:solidFill>
            <a:srgbClr val="8FD6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8" name="Rectangle 97">
            <a:extLst>
              <a:ext uri="{FF2B5EF4-FFF2-40B4-BE49-F238E27FC236}">
                <a16:creationId xmlns:a16="http://schemas.microsoft.com/office/drawing/2014/main" id="{AD147865-7F53-FDBC-B0CE-655F3A5632B3}"/>
              </a:ext>
            </a:extLst>
          </p:cNvPr>
          <p:cNvSpPr/>
          <p:nvPr userDrawn="1"/>
        </p:nvSpPr>
        <p:spPr bwMode="auto">
          <a:xfrm rot="16200000">
            <a:off x="3741800" y="4719803"/>
            <a:ext cx="510814" cy="1213825"/>
          </a:xfrm>
          <a:prstGeom prst="rect">
            <a:avLst/>
          </a:prstGeom>
          <a:solidFill>
            <a:srgbClr val="B6E4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9" name="Rectangle 98">
            <a:extLst>
              <a:ext uri="{FF2B5EF4-FFF2-40B4-BE49-F238E27FC236}">
                <a16:creationId xmlns:a16="http://schemas.microsoft.com/office/drawing/2014/main" id="{8619DD95-8013-764A-6F84-7F978DACE100}"/>
              </a:ext>
            </a:extLst>
          </p:cNvPr>
          <p:cNvSpPr/>
          <p:nvPr userDrawn="1"/>
        </p:nvSpPr>
        <p:spPr bwMode="auto">
          <a:xfrm rot="16200000">
            <a:off x="3741799" y="5421399"/>
            <a:ext cx="510814" cy="1213825"/>
          </a:xfrm>
          <a:prstGeom prst="rect">
            <a:avLst/>
          </a:prstGeom>
          <a:solidFill>
            <a:srgbClr val="DBF2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cxnSp>
        <p:nvCxnSpPr>
          <p:cNvPr id="100" name="Straight Arrow Connector 99">
            <a:extLst>
              <a:ext uri="{FF2B5EF4-FFF2-40B4-BE49-F238E27FC236}">
                <a16:creationId xmlns:a16="http://schemas.microsoft.com/office/drawing/2014/main" id="{6C2F5B47-F4F9-3375-D429-2CE5C19B6F69}"/>
              </a:ext>
            </a:extLst>
          </p:cNvPr>
          <p:cNvCxnSpPr/>
          <p:nvPr userDrawn="1"/>
        </p:nvCxnSpPr>
        <p:spPr>
          <a:xfrm flipH="1" flipV="1">
            <a:off x="466494" y="3539681"/>
            <a:ext cx="11416989" cy="28808"/>
          </a:xfrm>
          <a:prstGeom prst="straightConnector1">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4B26103-41F5-072F-C067-36B7ABDE6586}"/>
              </a:ext>
            </a:extLst>
          </p:cNvPr>
          <p:cNvSpPr/>
          <p:nvPr userDrawn="1"/>
        </p:nvSpPr>
        <p:spPr bwMode="auto">
          <a:xfrm rot="16200000">
            <a:off x="6532777" y="2387341"/>
            <a:ext cx="789594" cy="1223118"/>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2" name="TextBox 101">
            <a:extLst>
              <a:ext uri="{FF2B5EF4-FFF2-40B4-BE49-F238E27FC236}">
                <a16:creationId xmlns:a16="http://schemas.microsoft.com/office/drawing/2014/main" id="{598D4957-85AF-0B52-62D1-3BDB3146587B}"/>
              </a:ext>
            </a:extLst>
          </p:cNvPr>
          <p:cNvSpPr txBox="1"/>
          <p:nvPr userDrawn="1"/>
        </p:nvSpPr>
        <p:spPr>
          <a:xfrm>
            <a:off x="10584364" y="2603908"/>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3" name="TextBox 102">
            <a:extLst>
              <a:ext uri="{FF2B5EF4-FFF2-40B4-BE49-F238E27FC236}">
                <a16:creationId xmlns:a16="http://schemas.microsoft.com/office/drawing/2014/main" id="{C4B19F7D-EA32-C240-4CF1-F2F7E143181F}"/>
              </a:ext>
            </a:extLst>
          </p:cNvPr>
          <p:cNvSpPr txBox="1"/>
          <p:nvPr userDrawn="1"/>
        </p:nvSpPr>
        <p:spPr>
          <a:xfrm>
            <a:off x="7615352" y="2603907"/>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04" name="TextBox 103">
            <a:extLst>
              <a:ext uri="{FF2B5EF4-FFF2-40B4-BE49-F238E27FC236}">
                <a16:creationId xmlns:a16="http://schemas.microsoft.com/office/drawing/2014/main" id="{1815B238-1A2F-9D79-A829-F067E1473064}"/>
              </a:ext>
            </a:extLst>
          </p:cNvPr>
          <p:cNvSpPr txBox="1"/>
          <p:nvPr userDrawn="1"/>
        </p:nvSpPr>
        <p:spPr>
          <a:xfrm>
            <a:off x="10575071" y="3700443"/>
            <a:ext cx="1384608"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1</a:t>
            </a:r>
            <a:endParaRPr lang="en-US" dirty="0">
              <a:solidFill>
                <a:schemeClr val="tx2"/>
              </a:solidFill>
            </a:endParaRPr>
          </a:p>
          <a:p>
            <a:r>
              <a:rPr lang="en-US" sz="1000" dirty="0">
                <a:solidFill>
                  <a:schemeClr val="tx2"/>
                </a:solidFill>
                <a:ea typeface="+mn-lt"/>
                <a:cs typeface="+mn-lt"/>
              </a:rPr>
              <a:t>RGB r85 g125 b190</a:t>
            </a:r>
            <a:endParaRPr lang="en-US" dirty="0">
              <a:solidFill>
                <a:schemeClr val="tx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2"/>
                </a:solidFill>
                <a:ea typeface="+mn-lt"/>
                <a:cs typeface="+mn-lt"/>
              </a:rPr>
              <a:t>HEX ##557dbe</a:t>
            </a:r>
            <a:endParaRPr lang="en-US" dirty="0">
              <a:solidFill>
                <a:schemeClr val="tx2"/>
              </a:solidFill>
            </a:endParaRPr>
          </a:p>
        </p:txBody>
      </p:sp>
      <p:sp>
        <p:nvSpPr>
          <p:cNvPr id="105" name="TextBox 104">
            <a:extLst>
              <a:ext uri="{FF2B5EF4-FFF2-40B4-BE49-F238E27FC236}">
                <a16:creationId xmlns:a16="http://schemas.microsoft.com/office/drawing/2014/main" id="{EF6E6CE1-DE7A-CC72-D121-1C421A80A9C7}"/>
              </a:ext>
            </a:extLst>
          </p:cNvPr>
          <p:cNvSpPr txBox="1"/>
          <p:nvPr userDrawn="1"/>
        </p:nvSpPr>
        <p:spPr>
          <a:xfrm>
            <a:off x="10575071"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2</a:t>
            </a:r>
            <a:endParaRPr lang="en-US" dirty="0">
              <a:solidFill>
                <a:schemeClr val="tx2"/>
              </a:solidFill>
            </a:endParaRPr>
          </a:p>
          <a:p>
            <a:r>
              <a:rPr lang="en-US" sz="1000" dirty="0">
                <a:solidFill>
                  <a:schemeClr val="tx2"/>
                </a:solidFill>
                <a:ea typeface="+mn-lt"/>
                <a:cs typeface="+mn-lt"/>
              </a:rPr>
              <a:t>RGB r132 g156 b206</a:t>
            </a:r>
            <a:endParaRPr lang="en-US" dirty="0">
              <a:solidFill>
                <a:schemeClr val="tx2"/>
              </a:solidFill>
            </a:endParaRPr>
          </a:p>
          <a:p>
            <a:r>
              <a:rPr lang="en-US" sz="1000" dirty="0">
                <a:solidFill>
                  <a:schemeClr val="tx2"/>
                </a:solidFill>
                <a:ea typeface="+mn-lt"/>
                <a:cs typeface="+mn-lt"/>
              </a:rPr>
              <a:t>HEX #849cce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6" name="TextBox 105">
            <a:extLst>
              <a:ext uri="{FF2B5EF4-FFF2-40B4-BE49-F238E27FC236}">
                <a16:creationId xmlns:a16="http://schemas.microsoft.com/office/drawing/2014/main" id="{5034645D-8042-78B2-CD79-0DE09DF1E35C}"/>
              </a:ext>
            </a:extLst>
          </p:cNvPr>
          <p:cNvSpPr txBox="1"/>
          <p:nvPr userDrawn="1"/>
        </p:nvSpPr>
        <p:spPr>
          <a:xfrm>
            <a:off x="10575071"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3</a:t>
            </a:r>
            <a:endParaRPr lang="en-US" dirty="0">
              <a:solidFill>
                <a:schemeClr val="tx2"/>
              </a:solidFill>
            </a:endParaRPr>
          </a:p>
          <a:p>
            <a:r>
              <a:rPr lang="en-US" sz="1000" dirty="0">
                <a:solidFill>
                  <a:schemeClr val="tx2"/>
                </a:solidFill>
                <a:ea typeface="+mn-lt"/>
                <a:cs typeface="+mn-lt"/>
              </a:rPr>
              <a:t>RGB r174 g188 b222</a:t>
            </a:r>
            <a:endParaRPr lang="en-US" dirty="0">
              <a:solidFill>
                <a:schemeClr val="tx2"/>
              </a:solidFill>
            </a:endParaRPr>
          </a:p>
          <a:p>
            <a:r>
              <a:rPr lang="en-US" sz="1000" dirty="0">
                <a:solidFill>
                  <a:schemeClr val="tx2"/>
                </a:solidFill>
                <a:ea typeface="+mn-lt"/>
                <a:cs typeface="+mn-lt"/>
              </a:rPr>
              <a:t>HEX #aebcde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7" name="TextBox 106">
            <a:extLst>
              <a:ext uri="{FF2B5EF4-FFF2-40B4-BE49-F238E27FC236}">
                <a16:creationId xmlns:a16="http://schemas.microsoft.com/office/drawing/2014/main" id="{F7B4F484-6DE4-B0D6-6120-C237A2918E3F}"/>
              </a:ext>
            </a:extLst>
          </p:cNvPr>
          <p:cNvSpPr txBox="1"/>
          <p:nvPr userDrawn="1"/>
        </p:nvSpPr>
        <p:spPr>
          <a:xfrm>
            <a:off x="10575070" y="5777356"/>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4</a:t>
            </a:r>
            <a:endParaRPr lang="en-US" dirty="0">
              <a:solidFill>
                <a:schemeClr val="tx2"/>
              </a:solidFill>
            </a:endParaRPr>
          </a:p>
          <a:p>
            <a:r>
              <a:rPr lang="en-US" sz="1000" dirty="0">
                <a:solidFill>
                  <a:schemeClr val="tx2"/>
                </a:solidFill>
                <a:ea typeface="+mn-lt"/>
                <a:cs typeface="+mn-lt"/>
              </a:rPr>
              <a:t>RGB r214 g221 b239</a:t>
            </a:r>
            <a:endParaRPr lang="en-US" dirty="0">
              <a:solidFill>
                <a:schemeClr val="tx2"/>
              </a:solidFill>
            </a:endParaRPr>
          </a:p>
          <a:p>
            <a:r>
              <a:rPr lang="en-US" sz="1000" dirty="0">
                <a:solidFill>
                  <a:schemeClr val="tx2"/>
                </a:solidFill>
                <a:ea typeface="+mn-lt"/>
                <a:cs typeface="+mn-lt"/>
              </a:rPr>
              <a:t>HEX #d6ddef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8" name="TextBox 107">
            <a:extLst>
              <a:ext uri="{FF2B5EF4-FFF2-40B4-BE49-F238E27FC236}">
                <a16:creationId xmlns:a16="http://schemas.microsoft.com/office/drawing/2014/main" id="{58B2B25D-A918-5E7E-6EA8-FE5D179ABACB}"/>
              </a:ext>
            </a:extLst>
          </p:cNvPr>
          <p:cNvSpPr txBox="1"/>
          <p:nvPr userDrawn="1"/>
        </p:nvSpPr>
        <p:spPr>
          <a:xfrm>
            <a:off x="7606058" y="3686504"/>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1</a:t>
            </a:r>
            <a:endParaRPr lang="en-US" dirty="0">
              <a:solidFill>
                <a:schemeClr val="tx2"/>
              </a:solidFill>
            </a:endParaRPr>
          </a:p>
          <a:p>
            <a:r>
              <a:rPr lang="en-US" sz="1000" dirty="0">
                <a:solidFill>
                  <a:schemeClr val="tx2"/>
                </a:solidFill>
                <a:ea typeface="+mn-lt"/>
                <a:cs typeface="+mn-lt"/>
              </a:rPr>
              <a:t>RGB r142 g68 b162</a:t>
            </a:r>
            <a:endParaRPr lang="en-US" dirty="0">
              <a:solidFill>
                <a:schemeClr val="tx2"/>
              </a:solidFill>
            </a:endParaRPr>
          </a:p>
          <a:p>
            <a:r>
              <a:rPr lang="en-US" sz="1000" dirty="0">
                <a:solidFill>
                  <a:schemeClr val="tx2"/>
                </a:solidFill>
                <a:ea typeface="+mn-lt"/>
                <a:cs typeface="+mn-lt"/>
              </a:rPr>
              <a:t>HEX #8e44a2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9" name="Rectangle 108">
            <a:extLst>
              <a:ext uri="{FF2B5EF4-FFF2-40B4-BE49-F238E27FC236}">
                <a16:creationId xmlns:a16="http://schemas.microsoft.com/office/drawing/2014/main" id="{3A3AFD8F-3421-04FA-E9B2-B308F0646C96}"/>
              </a:ext>
            </a:extLst>
          </p:cNvPr>
          <p:cNvSpPr/>
          <p:nvPr userDrawn="1"/>
        </p:nvSpPr>
        <p:spPr bwMode="auto">
          <a:xfrm rot="16200000">
            <a:off x="6668995" y="3335194"/>
            <a:ext cx="510814" cy="1213825"/>
          </a:xfrm>
          <a:prstGeom prst="rect">
            <a:avLst/>
          </a:prstGeom>
          <a:solidFill>
            <a:srgbClr val="8E44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0" name="TextBox 109">
            <a:extLst>
              <a:ext uri="{FF2B5EF4-FFF2-40B4-BE49-F238E27FC236}">
                <a16:creationId xmlns:a16="http://schemas.microsoft.com/office/drawing/2014/main" id="{8001C752-7353-940C-8ED1-A68C3D755E2E}"/>
              </a:ext>
            </a:extLst>
          </p:cNvPr>
          <p:cNvSpPr txBox="1"/>
          <p:nvPr userDrawn="1"/>
        </p:nvSpPr>
        <p:spPr>
          <a:xfrm>
            <a:off x="7606058"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2</a:t>
            </a:r>
            <a:endParaRPr lang="en-US" dirty="0">
              <a:solidFill>
                <a:schemeClr val="tx2"/>
              </a:solidFill>
            </a:endParaRPr>
          </a:p>
          <a:p>
            <a:r>
              <a:rPr lang="en-US" sz="1000" dirty="0">
                <a:solidFill>
                  <a:schemeClr val="tx2"/>
                </a:solidFill>
                <a:ea typeface="+mn-lt"/>
                <a:cs typeface="+mn-lt"/>
              </a:rPr>
              <a:t>RGB r172 g114 b185</a:t>
            </a:r>
            <a:endParaRPr lang="en-US" dirty="0">
              <a:solidFill>
                <a:schemeClr val="tx2"/>
              </a:solidFill>
            </a:endParaRPr>
          </a:p>
          <a:p>
            <a:r>
              <a:rPr lang="en-US" sz="1000" dirty="0">
                <a:solidFill>
                  <a:schemeClr val="tx2"/>
                </a:solidFill>
                <a:ea typeface="+mn-lt"/>
                <a:cs typeface="+mn-lt"/>
              </a:rPr>
              <a:t>HEX #ac72b9</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1" name="Rectangle 110">
            <a:extLst>
              <a:ext uri="{FF2B5EF4-FFF2-40B4-BE49-F238E27FC236}">
                <a16:creationId xmlns:a16="http://schemas.microsoft.com/office/drawing/2014/main" id="{66FF0DB2-EBD6-2C4E-09AD-D35EC1869427}"/>
              </a:ext>
            </a:extLst>
          </p:cNvPr>
          <p:cNvSpPr/>
          <p:nvPr userDrawn="1"/>
        </p:nvSpPr>
        <p:spPr bwMode="auto">
          <a:xfrm rot="16200000">
            <a:off x="6668994" y="4032144"/>
            <a:ext cx="510814" cy="1213825"/>
          </a:xfrm>
          <a:prstGeom prst="rect">
            <a:avLst/>
          </a:prstGeom>
          <a:solidFill>
            <a:srgbClr val="AC72B9"/>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2" name="TextBox 111">
            <a:extLst>
              <a:ext uri="{FF2B5EF4-FFF2-40B4-BE49-F238E27FC236}">
                <a16:creationId xmlns:a16="http://schemas.microsoft.com/office/drawing/2014/main" id="{F1408880-9CF2-1B3C-793A-D50919DC980D}"/>
              </a:ext>
            </a:extLst>
          </p:cNvPr>
          <p:cNvSpPr txBox="1"/>
          <p:nvPr userDrawn="1"/>
        </p:nvSpPr>
        <p:spPr>
          <a:xfrm>
            <a:off x="7606057"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3</a:t>
            </a:r>
            <a:endParaRPr lang="en-US" dirty="0">
              <a:solidFill>
                <a:schemeClr val="tx2"/>
              </a:solidFill>
            </a:endParaRPr>
          </a:p>
          <a:p>
            <a:r>
              <a:rPr lang="en-US" sz="1000" dirty="0">
                <a:solidFill>
                  <a:schemeClr val="tx2"/>
                </a:solidFill>
                <a:ea typeface="+mn-lt"/>
                <a:cs typeface="+mn-lt"/>
              </a:rPr>
              <a:t>RGB r200 g160 b208</a:t>
            </a:r>
            <a:endParaRPr lang="en-US" dirty="0">
              <a:solidFill>
                <a:schemeClr val="tx2"/>
              </a:solidFill>
            </a:endParaRPr>
          </a:p>
          <a:p>
            <a:r>
              <a:rPr lang="en-US" sz="1000" dirty="0">
                <a:solidFill>
                  <a:schemeClr val="tx2"/>
                </a:solidFill>
                <a:ea typeface="+mn-lt"/>
                <a:cs typeface="+mn-lt"/>
              </a:rPr>
              <a:t>HEX #c8a0d0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3" name="Rectangle 112">
            <a:extLst>
              <a:ext uri="{FF2B5EF4-FFF2-40B4-BE49-F238E27FC236}">
                <a16:creationId xmlns:a16="http://schemas.microsoft.com/office/drawing/2014/main" id="{9846B6EF-2AAD-03F9-2EA3-F37843660D4F}"/>
              </a:ext>
            </a:extLst>
          </p:cNvPr>
          <p:cNvSpPr/>
          <p:nvPr userDrawn="1"/>
        </p:nvSpPr>
        <p:spPr bwMode="auto">
          <a:xfrm rot="16200000">
            <a:off x="6668994" y="4724448"/>
            <a:ext cx="510814" cy="1213825"/>
          </a:xfrm>
          <a:prstGeom prst="rect">
            <a:avLst/>
          </a:prstGeom>
          <a:solidFill>
            <a:srgbClr val="C8A0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4" name="TextBox 113">
            <a:extLst>
              <a:ext uri="{FF2B5EF4-FFF2-40B4-BE49-F238E27FC236}">
                <a16:creationId xmlns:a16="http://schemas.microsoft.com/office/drawing/2014/main" id="{7633CE7C-27B0-2377-7803-BC54A843040E}"/>
              </a:ext>
            </a:extLst>
          </p:cNvPr>
          <p:cNvSpPr txBox="1"/>
          <p:nvPr userDrawn="1"/>
        </p:nvSpPr>
        <p:spPr>
          <a:xfrm>
            <a:off x="7606057" y="579129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4</a:t>
            </a:r>
            <a:endParaRPr lang="en-US" dirty="0">
              <a:solidFill>
                <a:schemeClr val="tx2"/>
              </a:solidFill>
            </a:endParaRPr>
          </a:p>
          <a:p>
            <a:r>
              <a:rPr lang="en-US" sz="1000" dirty="0">
                <a:solidFill>
                  <a:schemeClr val="tx2"/>
                </a:solidFill>
                <a:ea typeface="+mn-lt"/>
                <a:cs typeface="+mn-lt"/>
              </a:rPr>
              <a:t>RGB r228 g207 b232</a:t>
            </a:r>
            <a:endParaRPr lang="en-US" dirty="0">
              <a:solidFill>
                <a:schemeClr val="tx2"/>
              </a:solidFill>
            </a:endParaRPr>
          </a:p>
          <a:p>
            <a:r>
              <a:rPr lang="en-US" sz="1000" dirty="0">
                <a:solidFill>
                  <a:schemeClr val="tx2"/>
                </a:solidFill>
                <a:ea typeface="+mn-lt"/>
                <a:cs typeface="+mn-lt"/>
              </a:rPr>
              <a:t>HEX #e4cfe8</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5" name="Rectangle 114">
            <a:extLst>
              <a:ext uri="{FF2B5EF4-FFF2-40B4-BE49-F238E27FC236}">
                <a16:creationId xmlns:a16="http://schemas.microsoft.com/office/drawing/2014/main" id="{8FADABEB-CC36-D93A-B413-110A08FB3BEC}"/>
              </a:ext>
            </a:extLst>
          </p:cNvPr>
          <p:cNvSpPr/>
          <p:nvPr userDrawn="1"/>
        </p:nvSpPr>
        <p:spPr bwMode="auto">
          <a:xfrm rot="16200000">
            <a:off x="6655054" y="5426045"/>
            <a:ext cx="510814" cy="1213825"/>
          </a:xfrm>
          <a:prstGeom prst="rect">
            <a:avLst/>
          </a:prstGeom>
          <a:solidFill>
            <a:srgbClr val="E4CFE8"/>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6" name="Rectangle 115">
            <a:extLst>
              <a:ext uri="{FF2B5EF4-FFF2-40B4-BE49-F238E27FC236}">
                <a16:creationId xmlns:a16="http://schemas.microsoft.com/office/drawing/2014/main" id="{B33FB6A5-C640-3CAB-667A-8D26E6CE486F}"/>
              </a:ext>
            </a:extLst>
          </p:cNvPr>
          <p:cNvSpPr/>
          <p:nvPr userDrawn="1"/>
        </p:nvSpPr>
        <p:spPr bwMode="auto">
          <a:xfrm rot="16200000">
            <a:off x="9461447" y="2391987"/>
            <a:ext cx="789594" cy="1213825"/>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7" name="Rectangle 116">
            <a:extLst>
              <a:ext uri="{FF2B5EF4-FFF2-40B4-BE49-F238E27FC236}">
                <a16:creationId xmlns:a16="http://schemas.microsoft.com/office/drawing/2014/main" id="{54BA26AF-9FDA-2252-F59E-4AA7BE4124F1}"/>
              </a:ext>
            </a:extLst>
          </p:cNvPr>
          <p:cNvSpPr/>
          <p:nvPr userDrawn="1"/>
        </p:nvSpPr>
        <p:spPr bwMode="auto">
          <a:xfrm rot="16200000">
            <a:off x="9591543" y="3335195"/>
            <a:ext cx="510814" cy="1213825"/>
          </a:xfrm>
          <a:prstGeom prst="rect">
            <a:avLst/>
          </a:prstGeom>
          <a:solidFill>
            <a:srgbClr val="557DB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8" name="Rectangle 117">
            <a:extLst>
              <a:ext uri="{FF2B5EF4-FFF2-40B4-BE49-F238E27FC236}">
                <a16:creationId xmlns:a16="http://schemas.microsoft.com/office/drawing/2014/main" id="{87087B28-AFC8-AE11-45B0-E43963557697}"/>
              </a:ext>
            </a:extLst>
          </p:cNvPr>
          <p:cNvSpPr/>
          <p:nvPr userDrawn="1"/>
        </p:nvSpPr>
        <p:spPr bwMode="auto">
          <a:xfrm rot="16200000">
            <a:off x="9591543" y="4032144"/>
            <a:ext cx="510814" cy="1213825"/>
          </a:xfrm>
          <a:prstGeom prst="rect">
            <a:avLst/>
          </a:prstGeom>
          <a:solidFill>
            <a:srgbClr val="849C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9" name="Rectangle 118">
            <a:extLst>
              <a:ext uri="{FF2B5EF4-FFF2-40B4-BE49-F238E27FC236}">
                <a16:creationId xmlns:a16="http://schemas.microsoft.com/office/drawing/2014/main" id="{6F9CF480-1E4B-5002-ED1A-CA1806125D80}"/>
              </a:ext>
            </a:extLst>
          </p:cNvPr>
          <p:cNvSpPr/>
          <p:nvPr userDrawn="1"/>
        </p:nvSpPr>
        <p:spPr bwMode="auto">
          <a:xfrm rot="16200000">
            <a:off x="9591543" y="4724449"/>
            <a:ext cx="510814" cy="1213825"/>
          </a:xfrm>
          <a:prstGeom prst="rect">
            <a:avLst/>
          </a:prstGeom>
          <a:solidFill>
            <a:srgbClr val="AEBC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0" name="Rectangle 119">
            <a:extLst>
              <a:ext uri="{FF2B5EF4-FFF2-40B4-BE49-F238E27FC236}">
                <a16:creationId xmlns:a16="http://schemas.microsoft.com/office/drawing/2014/main" id="{7CCF02D0-CE4B-3530-27A9-C2A2A2825BB7}"/>
              </a:ext>
            </a:extLst>
          </p:cNvPr>
          <p:cNvSpPr/>
          <p:nvPr userDrawn="1"/>
        </p:nvSpPr>
        <p:spPr bwMode="auto">
          <a:xfrm rot="16200000">
            <a:off x="9591542" y="5426045"/>
            <a:ext cx="510814" cy="1213825"/>
          </a:xfrm>
          <a:prstGeom prst="rect">
            <a:avLst/>
          </a:prstGeom>
          <a:solidFill>
            <a:srgbClr val="D6DD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725179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476707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11614737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 Columns, Medium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EE9A2CF1-A624-FEF3-E1E1-D2C98660C0B8}"/>
              </a:ext>
            </a:extLst>
          </p:cNvPr>
          <p:cNvSpPr>
            <a:spLocks noGrp="1"/>
          </p:cNvSpPr>
          <p:nvPr>
            <p:ph sz="quarter" idx="29"/>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42C42F6C-3150-743B-26A5-19BD0F72AC88}"/>
              </a:ext>
            </a:extLst>
          </p:cNvPr>
          <p:cNvSpPr>
            <a:spLocks noGrp="1"/>
          </p:cNvSpPr>
          <p:nvPr>
            <p:ph sz="quarter" idx="30"/>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7F058397-5FE1-E6DD-C55B-2D4EF2DAFDF2}"/>
              </a:ext>
            </a:extLst>
          </p:cNvPr>
          <p:cNvSpPr>
            <a:spLocks noGrp="1"/>
          </p:cNvSpPr>
          <p:nvPr>
            <p:ph type="body" sz="quarter" idx="27"/>
          </p:nvPr>
        </p:nvSpPr>
        <p:spPr>
          <a:xfrm>
            <a:off x="8121650" y="1759132"/>
            <a:ext cx="3606800" cy="4651194"/>
          </a:xfrm>
          <a:solidFill>
            <a:schemeClr val="accent3"/>
          </a:solidFill>
        </p:spPr>
        <p:txBody>
          <a:bodyPr lIns="274320" tIns="457200" rIns="274320" bIns="228600"/>
          <a:lstStyle>
            <a:lvl1pPr>
              <a:defRPr sz="1600">
                <a:solidFill>
                  <a:schemeClr val="tx2"/>
                </a:solidFill>
              </a:defRPr>
            </a:lvl1pPr>
            <a:lvl2pPr>
              <a:defRPr sz="1800">
                <a:solidFill>
                  <a:schemeClr val="tx2"/>
                </a:solidFill>
              </a:defRPr>
            </a:lvl2pPr>
            <a:lvl3pPr>
              <a:buClr>
                <a:schemeClr val="tx2"/>
              </a:buClr>
              <a:defRPr sz="1400">
                <a:solidFill>
                  <a:schemeClr val="tx2"/>
                </a:solidFill>
              </a:defRPr>
            </a:lvl3pPr>
            <a:lvl4pPr marL="0" indent="0">
              <a:buClr>
                <a:schemeClr val="bg2"/>
              </a:buClr>
              <a:buFontTx/>
              <a:buNone/>
              <a:defRPr sz="2800" b="0" i="0">
                <a:solidFill>
                  <a:schemeClr val="tx2"/>
                </a:solidFill>
                <a:latin typeface="Georgia" panose="02040502050405020303" pitchFamily="18" charset="0"/>
              </a:defRPr>
            </a:lvl4pPr>
            <a:lvl5pPr marL="0" indent="0">
              <a:buClr>
                <a:schemeClr val="bg2"/>
              </a:buClr>
              <a:buFontTx/>
              <a:buNone/>
              <a:defRPr sz="5400" b="0" i="0">
                <a:solidFill>
                  <a:schemeClr val="tx2"/>
                </a:solidFill>
                <a:latin typeface="Georgia" panose="02040502050405020303" pitchFamily="18" charset="0"/>
              </a:defRPr>
            </a:lvl5pPr>
            <a:lvl6pPr>
              <a:buFontTx/>
              <a:buNone/>
              <a:defRPr sz="1400" b="0">
                <a:solidFill>
                  <a:schemeClr val="tx2"/>
                </a:solidFill>
                <a:latin typeface="+mn-lt"/>
              </a:defRPr>
            </a:lvl6pPr>
            <a:lvl7pPr>
              <a:buFontTx/>
              <a:buNone/>
              <a:defRPr sz="1400" b="0">
                <a:solidFill>
                  <a:schemeClr val="tx2"/>
                </a:solidFill>
                <a:latin typeface="+mn-lt"/>
              </a:defRPr>
            </a:lvl7pPr>
            <a:lvl8pPr marL="0" indent="0">
              <a:buClr>
                <a:schemeClr val="bg2"/>
              </a:buClr>
              <a:buFontTx/>
              <a:buNone/>
              <a:defRPr sz="1400" b="0">
                <a:solidFill>
                  <a:schemeClr val="tx2"/>
                </a:solidFill>
                <a:latin typeface="+mn-lt"/>
              </a:defRPr>
            </a:lvl8pPr>
            <a:lvl9pPr>
              <a:defRPr sz="1400" b="0">
                <a:solidFill>
                  <a:schemeClr val="tx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9B8B409-767B-A84F-7A9B-DFFA9A31924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19A87A0A-D2C0-0B6C-97CE-FE13EF79604A}"/>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AC6E0E1B-63E1-3451-DA94-9D25B10AC3AF}"/>
              </a:ext>
            </a:extLst>
          </p:cNvPr>
          <p:cNvSpPr>
            <a:spLocks noGrp="1"/>
          </p:cNvSpPr>
          <p:nvPr>
            <p:ph type="dt" sz="half" idx="31"/>
          </p:nvPr>
        </p:nvSpPr>
        <p:spPr/>
        <p:txBody>
          <a:bodyPr/>
          <a:lstStyle/>
          <a:p>
            <a:r>
              <a:rPr lang="en-US" dirty="0"/>
              <a:t> </a:t>
            </a:r>
          </a:p>
        </p:txBody>
      </p:sp>
      <p:sp>
        <p:nvSpPr>
          <p:cNvPr id="3" name="Rectangle 2">
            <a:extLst>
              <a:ext uri="{FF2B5EF4-FFF2-40B4-BE49-F238E27FC236}">
                <a16:creationId xmlns:a16="http://schemas.microsoft.com/office/drawing/2014/main" id="{9E62D1B2-69CF-B3A1-33C1-578C04DA629C}"/>
              </a:ext>
            </a:extLst>
          </p:cNvPr>
          <p:cNvSpPr/>
          <p:nvPr userDrawn="1"/>
        </p:nvSpPr>
        <p:spPr bwMode="auto">
          <a:xfrm>
            <a:off x="8121649" y="1658938"/>
            <a:ext cx="3606800" cy="100194"/>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A5479C-4A2A-8037-A03C-1CAD5387EE0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9A9F0A4-1AC7-0E75-C51B-D80BCB3668BD}"/>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6964441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Divider Gray">
    <p:bg>
      <p:bgPr>
        <a:solidFill>
          <a:schemeClr val="accent6"/>
        </a:solidFill>
        <a:effectLst/>
      </p:bgPr>
    </p:bg>
    <p:spTree>
      <p:nvGrpSpPr>
        <p:cNvPr id="1" name=""/>
        <p:cNvGrpSpPr/>
        <p:nvPr/>
      </p:nvGrpSpPr>
      <p:grpSpPr>
        <a:xfrm>
          <a:off x="0" y="0"/>
          <a:ext cx="0" cy="0"/>
          <a:chOff x="0" y="0"/>
          <a:chExt cx="0" cy="0"/>
        </a:xfrm>
      </p:grpSpPr>
      <p:sp>
        <p:nvSpPr>
          <p:cNvPr id="10" name="Text Placeholder 15">
            <a:extLst>
              <a:ext uri="{FF2B5EF4-FFF2-40B4-BE49-F238E27FC236}">
                <a16:creationId xmlns:a16="http://schemas.microsoft.com/office/drawing/2014/main" id="{E3F34CB8-187F-5B4D-0D08-E112D59ADBF9}"/>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3" name="Text Placeholder 15">
            <a:extLst>
              <a:ext uri="{FF2B5EF4-FFF2-40B4-BE49-F238E27FC236}">
                <a16:creationId xmlns:a16="http://schemas.microsoft.com/office/drawing/2014/main" id="{7EE87B3D-A096-377B-5459-90E3F525B810}"/>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4" name="Text Placeholder 15">
            <a:extLst>
              <a:ext uri="{FF2B5EF4-FFF2-40B4-BE49-F238E27FC236}">
                <a16:creationId xmlns:a16="http://schemas.microsoft.com/office/drawing/2014/main" id="{06464B5B-FCC2-3AEE-EA5E-ADD822B2F42A}"/>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8688002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5" name="Picture Placeholder 4">
            <a:extLst>
              <a:ext uri="{FF2B5EF4-FFF2-40B4-BE49-F238E27FC236}">
                <a16:creationId xmlns:a16="http://schemas.microsoft.com/office/drawing/2014/main" id="{A3BA917F-1519-4A48-8205-FE2D5373464E}"/>
              </a:ext>
            </a:extLst>
          </p:cNvPr>
          <p:cNvSpPr>
            <a:spLocks noGrp="1"/>
          </p:cNvSpPr>
          <p:nvPr>
            <p:ph type="pic" sz="quarter" idx="27"/>
          </p:nvPr>
        </p:nvSpPr>
        <p:spPr>
          <a:xfrm>
            <a:off x="6457950" y="1658939"/>
            <a:ext cx="5734050" cy="4751385"/>
          </a:xfrm>
        </p:spPr>
        <p:txBody>
          <a:bodyPr anchor="ctr"/>
          <a:lstStyle>
            <a:lvl1pPr algn="ctr">
              <a:defRPr/>
            </a:lvl1pPr>
          </a:lstStyle>
          <a:p>
            <a:endParaRPr lang="en-NZ" dirty="0"/>
          </a:p>
        </p:txBody>
      </p:sp>
      <p:sp>
        <p:nvSpPr>
          <p:cNvPr id="11" name="Content Placeholder 14">
            <a:extLst>
              <a:ext uri="{FF2B5EF4-FFF2-40B4-BE49-F238E27FC236}">
                <a16:creationId xmlns:a16="http://schemas.microsoft.com/office/drawing/2014/main" id="{B968E6A6-B92A-453B-88C5-433FC5D32672}"/>
              </a:ext>
            </a:extLst>
          </p:cNvPr>
          <p:cNvSpPr>
            <a:spLocks noGrp="1"/>
          </p:cNvSpPr>
          <p:nvPr>
            <p:ph sz="quarter" idx="12"/>
          </p:nvPr>
        </p:nvSpPr>
        <p:spPr>
          <a:xfrm>
            <a:off x="460367" y="1658938"/>
            <a:ext cx="5521333"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30892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Headline, Sub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2609926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itle 7">
            <a:extLst>
              <a:ext uri="{FF2B5EF4-FFF2-40B4-BE49-F238E27FC236}">
                <a16:creationId xmlns:a16="http://schemas.microsoft.com/office/drawing/2014/main" id="{C4CFC6B6-6A54-4ADA-8506-D3471FEBA6FC}"/>
              </a:ext>
            </a:extLst>
          </p:cNvPr>
          <p:cNvSpPr>
            <a:spLocks noGrp="1"/>
          </p:cNvSpPr>
          <p:nvPr>
            <p:ph type="title" hasCustomPrompt="1"/>
          </p:nvPr>
        </p:nvSpPr>
        <p:spPr>
          <a:xfrm>
            <a:off x="460374" y="419101"/>
            <a:ext cx="5521326" cy="1066799"/>
          </a:xfrm>
        </p:spPr>
        <p:txBody>
          <a:bodyPr/>
          <a:lstStyle/>
          <a:p>
            <a:r>
              <a:rPr lang="en-US"/>
              <a:t>Content page headline 32pt Georgia, one line only</a:t>
            </a:r>
          </a:p>
        </p:txBody>
      </p:sp>
    </p:spTree>
    <p:extLst>
      <p:ext uri="{BB962C8B-B14F-4D97-AF65-F5344CB8AC3E}">
        <p14:creationId xmlns:p14="http://schemas.microsoft.com/office/powerpoint/2010/main" val="6476628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_Divider Light Gray">
    <p:bg>
      <p:bgPr>
        <a:solidFill>
          <a:schemeClr val="bg2"/>
        </a:solid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9506011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Dark, Headline, Sub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5530198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 Columns">
    <p:bg>
      <p:bgPr>
        <a:solidFill>
          <a:schemeClr val="bg1"/>
        </a:solidFill>
        <a:effectLst/>
      </p:bgPr>
    </p:bg>
    <p:spTree>
      <p:nvGrpSpPr>
        <p:cNvPr id="1" name=""/>
        <p:cNvGrpSpPr/>
        <p:nvPr/>
      </p:nvGrpSpPr>
      <p:grpSpPr>
        <a:xfrm>
          <a:off x="0" y="0"/>
          <a:ext cx="0" cy="0"/>
          <a:chOff x="0" y="0"/>
          <a:chExt cx="0" cy="0"/>
        </a:xfrm>
      </p:grpSpPr>
      <p:sp>
        <p:nvSpPr>
          <p:cNvPr id="16" name="Content Placeholder 14">
            <a:extLst>
              <a:ext uri="{FF2B5EF4-FFF2-40B4-BE49-F238E27FC236}">
                <a16:creationId xmlns:a16="http://schemas.microsoft.com/office/drawing/2014/main" id="{81BE5968-C006-6A57-0221-05C7B3CA969E}"/>
              </a:ext>
            </a:extLst>
          </p:cNvPr>
          <p:cNvSpPr>
            <a:spLocks noGrp="1"/>
          </p:cNvSpPr>
          <p:nvPr>
            <p:ph sz="quarter" idx="12"/>
          </p:nvPr>
        </p:nvSpPr>
        <p:spPr>
          <a:xfrm>
            <a:off x="460375"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lide Number Placeholder 4">
            <a:extLst>
              <a:ext uri="{FF2B5EF4-FFF2-40B4-BE49-F238E27FC236}">
                <a16:creationId xmlns:a16="http://schemas.microsoft.com/office/drawing/2014/main" id="{B7CA6516-6C49-020E-76B5-0A4B487EE3C5}"/>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22" name="Straight Connector 21">
            <a:extLst>
              <a:ext uri="{FF2B5EF4-FFF2-40B4-BE49-F238E27FC236}">
                <a16:creationId xmlns:a16="http://schemas.microsoft.com/office/drawing/2014/main" id="{2856A89A-37CB-49B5-4F70-79AEBF7ACC1D}"/>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Content Placeholder 14">
            <a:extLst>
              <a:ext uri="{FF2B5EF4-FFF2-40B4-BE49-F238E27FC236}">
                <a16:creationId xmlns:a16="http://schemas.microsoft.com/office/drawing/2014/main" id="{07EB4015-966F-D565-B067-63375DB84C4D}"/>
              </a:ext>
            </a:extLst>
          </p:cNvPr>
          <p:cNvSpPr>
            <a:spLocks noGrp="1"/>
          </p:cNvSpPr>
          <p:nvPr>
            <p:ph sz="quarter" idx="23"/>
          </p:nvPr>
        </p:nvSpPr>
        <p:spPr>
          <a:xfrm>
            <a:off x="6210302"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ED8C429-EA59-CD84-9695-D63E7629B9C4}"/>
              </a:ext>
            </a:extLst>
          </p:cNvPr>
          <p:cNvSpPr>
            <a:spLocks noGrp="1"/>
          </p:cNvSpPr>
          <p:nvPr>
            <p:ph type="ftr" sz="quarter" idx="24"/>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C9F7B05-5273-5615-B318-0357934206E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711D960E-640D-5B2F-CCA3-98D16873F88F}"/>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6A2522C6-CA99-E1E8-B1D0-6C30722CF33E}"/>
              </a:ext>
            </a:extLst>
          </p:cNvPr>
          <p:cNvSpPr>
            <a:spLocks noGrp="1"/>
          </p:cNvSpPr>
          <p:nvPr>
            <p:ph type="dt" sz="half" idx="25"/>
          </p:nvPr>
        </p:nvSpPr>
        <p:spPr/>
        <p:txBody>
          <a:bodyPr/>
          <a:lstStyle/>
          <a:p>
            <a:r>
              <a:rPr lang="en-US" dirty="0"/>
              <a:t> </a:t>
            </a:r>
          </a:p>
        </p:txBody>
      </p:sp>
      <p:sp>
        <p:nvSpPr>
          <p:cNvPr id="6" name="Text Placeholder 9">
            <a:extLst>
              <a:ext uri="{FF2B5EF4-FFF2-40B4-BE49-F238E27FC236}">
                <a16:creationId xmlns:a16="http://schemas.microsoft.com/office/drawing/2014/main" id="{F354BB45-F01B-364D-1E68-0F335663D33E}"/>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1C90B770-65A1-5A32-FDAE-1673C7304807}"/>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2459019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ontent 1col">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0" y="6546849"/>
            <a:ext cx="7127875" cy="155574"/>
          </a:xfrm>
          <a:prstGeom prst="rect">
            <a:avLst/>
          </a:prstGeo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a:xfrm>
            <a:off x="9394825" y="6546850"/>
            <a:ext cx="2014538" cy="155574"/>
          </a:xfrm>
          <a:prstGeom prst="rect">
            <a:avLst/>
          </a:prstGeom>
        </p:spPr>
        <p:txBody>
          <a:bodyPr/>
          <a:lstStyle/>
          <a:p>
            <a:r>
              <a:rPr lang="en-US" dirty="0"/>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8585952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Divider Teal">
    <p:bg>
      <p:bgPr>
        <a:solidFill>
          <a:schemeClr val="accent2"/>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6417DB05-AA33-2398-EC02-AD0EC57C64DE}"/>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CD88AA3B-8854-CE94-9DA7-55239EA3DDCD}"/>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35608B92-E74C-D724-5C51-814A59C81EEE}"/>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E5210628-9348-FC96-643F-565440BF6697}"/>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B296B959-FD90-3F78-C4EF-C7C231FDA9A3}"/>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DABE011A-6E3C-35C2-86F5-8A37C519668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F9A069FD-81F1-C9A9-B59C-98266650D9E3}"/>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E42AF58E-F624-9208-B287-AFBA2A3EB958}"/>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4D72FA90-D60D-146A-DDE5-09DC865A2665}"/>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4909147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Divider Light Gray">
    <p:bg>
      <p:bgPr>
        <a:solidFill>
          <a:schemeClr val="accent4"/>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A0A7EC1A-51CD-2C8A-DD20-8C435B5DA358}"/>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758CD5-6271-5D1E-8E2C-ADDE092845F1}"/>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6" name="Text Placeholder 15">
            <a:extLst>
              <a:ext uri="{FF2B5EF4-FFF2-40B4-BE49-F238E27FC236}">
                <a16:creationId xmlns:a16="http://schemas.microsoft.com/office/drawing/2014/main" id="{C475FD7C-CF68-C3E8-1801-1258BC991914}"/>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6234329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vider Orange">
    <p:bg>
      <p:bgPr>
        <a:solidFill>
          <a:schemeClr val="accent1"/>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BD062B2D-3092-3128-03E4-C6031533D9B6}"/>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65F72E-AA3C-1AFD-C1F4-FAAE67D81BFB}"/>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1BFB7143-E236-C57B-B792-BB702D4492E1}"/>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7ACEAAF4-6FD8-96BC-1316-FFE9B33F3D3E}"/>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AFED4F7-A6D5-9FF6-C2BB-2F020C994DA4}"/>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13EDD45-0B27-CA49-3E22-05993A20A1B6}"/>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1170D976-3AD7-93FC-AC1C-85C297D6FB24}"/>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37014508-D942-4DEC-F7B9-33EC9E745B6E}"/>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0AC1CBD9-3B43-9412-A4EE-4368FB4DC836}"/>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7121940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Divider Frame Teal">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4F07B-58EF-2EB8-228F-388DA2DDB2B0}"/>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D15B6696-02CD-7CA0-A287-66F114755978}"/>
              </a:ext>
            </a:extLst>
          </p:cNvPr>
          <p:cNvSpPr/>
          <p:nvPr userDrawn="1"/>
        </p:nvSpPr>
        <p:spPr bwMode="auto">
          <a:xfrm>
            <a:off x="460372" y="461554"/>
            <a:ext cx="11268078" cy="139337"/>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6FB70C76-CBCC-279E-C743-8C37C44639D9}"/>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2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9A8DE64A-496D-E008-5BFF-836116323662}"/>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CE8A29CB-BD23-C15A-7989-C00F9F1CDA72}"/>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F2AF66C1-EB86-4972-5234-AC69B9AF75F5}"/>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9463B41-9748-8888-1406-6FC26B083A08}"/>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73A96C96-5732-99E1-D97F-BDBE28BEE49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6CE048D7-3BB9-4612-0AE2-A83366993DF7}"/>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744B116D-B49C-E900-CF6F-F9221C17D2BB}"/>
              </a:ext>
            </a:extLst>
          </p:cNvPr>
          <p:cNvSpPr>
            <a:spLocks noGrp="1"/>
          </p:cNvSpPr>
          <p:nvPr>
            <p:ph type="body" sz="quarter" idx="28" hasCustomPrompt="1"/>
          </p:nvPr>
        </p:nvSpPr>
        <p:spPr>
          <a:xfrm>
            <a:off x="1520358" y="2201815"/>
            <a:ext cx="8936036" cy="1476009"/>
          </a:xfrm>
        </p:spPr>
        <p:txBody>
          <a:bodyPr tIns="0" rIns="0" bIns="73152" anchor="t"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0F599F9D-0EDE-50D2-F171-DC2724C369C8}"/>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4855875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Divider Frame Medium Gray Teal">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E9AF1C-AEE7-78A3-1D5F-C664DFCDC99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8" name="Rectangle 7">
            <a:extLst>
              <a:ext uri="{FF2B5EF4-FFF2-40B4-BE49-F238E27FC236}">
                <a16:creationId xmlns:a16="http://schemas.microsoft.com/office/drawing/2014/main" id="{1D0C01A9-712F-C9B5-1E61-49EBFA1C0718}"/>
              </a:ext>
            </a:extLst>
          </p:cNvPr>
          <p:cNvSpPr/>
          <p:nvPr userDrawn="1"/>
        </p:nvSpPr>
        <p:spPr bwMode="auto">
          <a:xfrm>
            <a:off x="460372" y="461554"/>
            <a:ext cx="11268078" cy="139337"/>
          </a:xfrm>
          <a:prstGeom prst="rect">
            <a:avLst/>
          </a:prstGeom>
          <a:solidFill>
            <a:schemeClr val="accent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E247FC52-EE1B-44A6-8ED3-B7B8BF4A3867}"/>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4" name="Straight Connector 13">
            <a:extLst>
              <a:ext uri="{FF2B5EF4-FFF2-40B4-BE49-F238E27FC236}">
                <a16:creationId xmlns:a16="http://schemas.microsoft.com/office/drawing/2014/main" id="{F8656588-7728-F1F0-22D2-3BB8765F67AC}"/>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FB8052DC-A5E1-8F62-126E-48C9F8464A36}"/>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Text Placeholder 15">
            <a:extLst>
              <a:ext uri="{FF2B5EF4-FFF2-40B4-BE49-F238E27FC236}">
                <a16:creationId xmlns:a16="http://schemas.microsoft.com/office/drawing/2014/main" id="{6681EBC3-07EB-197E-2501-EB6AE19E8CA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Footer Placeholder 4">
            <a:extLst>
              <a:ext uri="{FF2B5EF4-FFF2-40B4-BE49-F238E27FC236}">
                <a16:creationId xmlns:a16="http://schemas.microsoft.com/office/drawing/2014/main" id="{08C2C555-B3F5-A185-06AC-F7FC06ACC68F}"/>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988821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Divider Frame Light Gra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E4EF48-90FB-F040-ED5C-27A36801BF81}"/>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2DF10597-DF50-93F0-E79D-6DE3A21C83F7}"/>
              </a:ext>
            </a:extLst>
          </p:cNvPr>
          <p:cNvSpPr/>
          <p:nvPr userDrawn="1"/>
        </p:nvSpPr>
        <p:spPr bwMode="auto">
          <a:xfrm>
            <a:off x="460372" y="461554"/>
            <a:ext cx="11268078" cy="139337"/>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F67DA72D-E42C-6AB1-A31E-CFA449887288}"/>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26D03901-7178-AA28-0A3E-0AC4CAE875A0}"/>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F6460D99-CAE5-88F5-9E24-E3BD73EA3503}"/>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56A6C2F4-7716-D69C-3314-35AB820E3FCA}"/>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71D9397F-1C45-4A67-FCD4-245877028A97}"/>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AAAB7CFF-25B6-7A44-1EEF-D89DB80560A1}"/>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4B9DFCA-1DD9-8826-E7C2-94B2E7BE9A9B}"/>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98F69561-DEB6-F093-FCDD-80EF7948821B}"/>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5" name="Footer Placeholder 4">
            <a:extLst>
              <a:ext uri="{FF2B5EF4-FFF2-40B4-BE49-F238E27FC236}">
                <a16:creationId xmlns:a16="http://schemas.microsoft.com/office/drawing/2014/main" id="{9067484C-75F4-EDA0-6043-E0871E2DB3E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2979629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_Divider Gray">
    <p:bg>
      <p:bgPr>
        <a:solidFill>
          <a:schemeClr val="tx2"/>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5716932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574992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5749926" cy="645075"/>
          </a:xfrm>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34546480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 Columns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5973832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4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1658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7677158"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7"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7296050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4 Headline, Subline, Content, Callout">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1301E4-FCBC-330E-2246-0349B722DBCE}"/>
              </a:ext>
            </a:extLst>
          </p:cNvPr>
          <p:cNvSpPr/>
          <p:nvPr userDrawn="1"/>
        </p:nvSpPr>
        <p:spPr>
          <a:xfrm>
            <a:off x="0" y="0"/>
            <a:ext cx="12191572" cy="1658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11268076"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5910937" y="555626"/>
            <a:ext cx="5817506" cy="903061"/>
          </a:xfrm>
        </p:spPr>
        <p:txBody>
          <a:bodyPr tIns="0" rIns="0" bIns="0" anchor="ctr" anchorCtr="0">
            <a:noAutofit/>
          </a:bodyPr>
          <a:lstStyle>
            <a:lvl1pPr>
              <a:spcAft>
                <a:spcPts val="0"/>
              </a:spcAft>
              <a:buFontTx/>
              <a:buNone/>
              <a:defRPr sz="1200" b="1" i="0" cap="none" baseline="0">
                <a:solidFill>
                  <a:schemeClr val="tx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r>
              <a:rPr lang="en-US"/>
              <a:t>A short paragraph summarizing the main findings of this slide. Keep text relevant and to the point. Body copy Century Gothic Regular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 lam </a:t>
            </a:r>
            <a:r>
              <a:rPr lang="en-US" err="1"/>
              <a:t>harum</a:t>
            </a:r>
            <a:r>
              <a:rPr lang="en-US"/>
              <a:t> </a:t>
            </a:r>
            <a:r>
              <a:rPr lang="en-US" err="1"/>
              <a:t>idesequid</a:t>
            </a:r>
            <a:r>
              <a:rPr lang="en-US"/>
              <a:t> </a:t>
            </a:r>
            <a:r>
              <a:rPr lang="en-US" err="1"/>
              <a:t>milliqui</a:t>
            </a:r>
            <a:r>
              <a:rPr lang="en-US"/>
              <a:t> </a:t>
            </a:r>
            <a:r>
              <a:rPr lang="en-US" err="1"/>
              <a:t>optas</a:t>
            </a:r>
            <a:r>
              <a:rPr lang="en-US"/>
              <a:t> </a:t>
            </a:r>
            <a:r>
              <a:rPr lang="en-US" err="1"/>
              <a:t>cuptur</a:t>
            </a:r>
            <a:r>
              <a:rPr lang="en-US"/>
              <a:t> </a:t>
            </a:r>
            <a:r>
              <a:rPr lang="en-US" err="1"/>
              <a:t>ilibus</a:t>
            </a:r>
            <a:r>
              <a:rPr lang="en-US"/>
              <a:t> </a:t>
            </a:r>
            <a:r>
              <a:rPr lang="en-US" err="1"/>
              <a:t>eriorat</a:t>
            </a:r>
            <a:r>
              <a:rPr lang="en-US"/>
              <a:t> </a:t>
            </a:r>
            <a:r>
              <a:rPr lang="en-US" err="1"/>
              <a:t>slaten</a:t>
            </a:r>
            <a:r>
              <a:rPr lang="en-US"/>
              <a:t>.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4" name="Text Placeholder 9">
            <a:extLst>
              <a:ext uri="{FF2B5EF4-FFF2-40B4-BE49-F238E27FC236}">
                <a16:creationId xmlns:a16="http://schemas.microsoft.com/office/drawing/2014/main" id="{E216D530-BCB5-2E91-BA37-561C57BD9BCD}"/>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11302515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1/2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3710263"/>
            <a:ext cx="11268076" cy="1708160"/>
          </a:xfrm>
        </p:spPr>
        <p:txBody>
          <a:bodyPr>
            <a:spAutoFit/>
          </a:bodyPr>
          <a:lstStyle>
            <a:lvl1pPr>
              <a:defRPr b="0" i="0"/>
            </a:lvl1pPr>
            <a:lvl2pPr>
              <a:defRPr b="1" i="0"/>
            </a:lvl2pPr>
            <a:lvl3pPr>
              <a:defRPr b="0" i="0"/>
            </a:lvl3pPr>
            <a:lvl4pPr>
              <a:defRPr b="0" i="0"/>
            </a:lvl4pPr>
            <a:lvl5pPr>
              <a:defRPr b="0" i="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9501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1/2 Flipped Headline, Subline, Content, fInverte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3429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83912"/>
            <a:ext cx="11268076" cy="1708160"/>
          </a:xfrm>
        </p:spPr>
        <p:txBody>
          <a:bodyPr>
            <a:spAutoFit/>
          </a:bodyPr>
          <a:lstStyle>
            <a:lvl1pPr>
              <a:defRPr b="0" i="0">
                <a:latin typeface="+mn-lt"/>
              </a:defRPr>
            </a:lvl1pPr>
            <a:lvl2pPr>
              <a:defRPr b="1" i="0">
                <a:latin typeface="+mn-lt"/>
              </a:defRPr>
            </a:lvl2pPr>
            <a:lvl3pPr>
              <a:defRPr b="0" i="0">
                <a:latin typeface="+mn-lt"/>
              </a:defRPr>
            </a:lvl3pPr>
            <a:lvl4pPr>
              <a:defRPr b="0" i="0">
                <a:latin typeface="+mn-lt"/>
              </a:defRPr>
            </a:lvl4pPr>
            <a:lvl5pPr>
              <a:defRPr b="0" i="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72F1AC4F-5798-46BB-4AAE-02907D94AD76}"/>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4745FC-6C3A-821B-A128-EBD24AB3D4C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41835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Dark, Headline, Subline, Content">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16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
        <p:nvSpPr>
          <p:cNvPr id="3" name="Content Placeholder 14">
            <a:extLst>
              <a:ext uri="{FF2B5EF4-FFF2-40B4-BE49-F238E27FC236}">
                <a16:creationId xmlns:a16="http://schemas.microsoft.com/office/drawing/2014/main" id="{DB6F16C1-E32B-F411-729B-C20A1622369E}"/>
              </a:ext>
            </a:extLst>
          </p:cNvPr>
          <p:cNvSpPr>
            <a:spLocks noGrp="1"/>
          </p:cNvSpPr>
          <p:nvPr>
            <p:ph sz="quarter" idx="12"/>
          </p:nvPr>
        </p:nvSpPr>
        <p:spPr>
          <a:xfrm>
            <a:off x="460367" y="1658938"/>
            <a:ext cx="11268076" cy="4751387"/>
          </a:xfrm>
        </p:spPr>
        <p:txBody>
          <a:bodyPr/>
          <a:lstStyle>
            <a:lvl1pPr>
              <a:defRPr b="0" i="0">
                <a:solidFill>
                  <a:schemeClr val="bg1"/>
                </a:solidFill>
              </a:defRPr>
            </a:lvl1pPr>
            <a:lvl2pPr>
              <a:defRPr b="1" i="0">
                <a:solidFill>
                  <a:schemeClr val="bg1"/>
                </a:solidFill>
              </a:defRPr>
            </a:lvl2pPr>
            <a:lvl3pPr>
              <a:buClr>
                <a:schemeClr val="bg1"/>
              </a:buClr>
              <a:defRPr b="0" i="0">
                <a:solidFill>
                  <a:schemeClr val="bg1"/>
                </a:solidFill>
              </a:defRPr>
            </a:lvl3pPr>
            <a:lvl4pPr>
              <a:buClr>
                <a:schemeClr val="bg1"/>
              </a:buClr>
              <a:defRPr b="0" i="0">
                <a:solidFill>
                  <a:schemeClr val="bg1"/>
                </a:solidFill>
              </a:defRPr>
            </a:lvl4pPr>
            <a:lvl5pPr>
              <a:buClr>
                <a:schemeClr val="bg1"/>
              </a:buCl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649913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 Columns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2" y="1658938"/>
            <a:ext cx="6175378"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68421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8D2FF9C5-9604-5F83-AF9F-421578AFA00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0EA18464-CE92-0EAD-794D-51E6D716500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0BC7C422-BF7C-9D1D-A129-FE94057BCCE6}"/>
              </a:ext>
            </a:extLst>
          </p:cNvPr>
          <p:cNvSpPr>
            <a:spLocks noGrp="1"/>
          </p:cNvSpPr>
          <p:nvPr>
            <p:ph type="dt" sz="half" idx="29"/>
          </p:nvPr>
        </p:nvSpPr>
        <p:spPr/>
        <p:txBody>
          <a:bodyPr/>
          <a:lstStyle/>
          <a:p>
            <a:r>
              <a:rPr lang="en-US" dirty="0"/>
              <a:t> </a:t>
            </a:r>
          </a:p>
        </p:txBody>
      </p:sp>
      <p:sp>
        <p:nvSpPr>
          <p:cNvPr id="10" name="Text Placeholder 9">
            <a:extLst>
              <a:ext uri="{FF2B5EF4-FFF2-40B4-BE49-F238E27FC236}">
                <a16:creationId xmlns:a16="http://schemas.microsoft.com/office/drawing/2014/main" id="{A77CB0B5-23F9-E058-C42C-1FC94041833F}"/>
              </a:ext>
            </a:extLst>
          </p:cNvPr>
          <p:cNvSpPr>
            <a:spLocks noGrp="1"/>
          </p:cNvSpPr>
          <p:nvPr>
            <p:ph type="body" sz="quarter" idx="30"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3B7AB012-C285-6484-FCD7-B1AEF09A2EF6}"/>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7710206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4 Columns, CV">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4470491"/>
            <a:ext cx="2555876" cy="1968408"/>
          </a:xfrm>
        </p:spPr>
        <p:txBody>
          <a:bodyPr/>
          <a:lstStyle>
            <a:lvl1pPr>
              <a:defRPr sz="1400"/>
            </a:lvl1pPr>
            <a:lvl2pPr>
              <a:defRPr sz="1400"/>
            </a:lvl2pPr>
          </a:lstStyle>
          <a:p>
            <a:pPr lvl="0"/>
            <a:r>
              <a:rPr lang="en-US"/>
              <a:t>Click to edit Master text styles</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74901"/>
            <a:ext cx="2640542"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74901"/>
            <a:ext cx="2638426"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66224" y="1674901"/>
            <a:ext cx="2574927"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AA0DD44C-36F8-6C9C-B8C5-1D30203AA2CA}"/>
              </a:ext>
            </a:extLst>
          </p:cNvPr>
          <p:cNvSpPr>
            <a:spLocks noGrp="1"/>
          </p:cNvSpPr>
          <p:nvPr>
            <p:ph type="pic" sz="quarter" idx="31" hasCustomPrompt="1"/>
          </p:nvPr>
        </p:nvSpPr>
        <p:spPr>
          <a:xfrm>
            <a:off x="460374" y="1674902"/>
            <a:ext cx="2555876" cy="2555876"/>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1">
              <a:lumMod val="75000"/>
            </a:schemeClr>
          </a:solidFill>
        </p:spPr>
        <p:txBody>
          <a:bodyPr wrap="square" tIns="731520">
            <a:noAutofit/>
          </a:bodyPr>
          <a:lstStyle>
            <a:lvl1pPr algn="ctr">
              <a:defRPr/>
            </a:lvl1pPr>
          </a:lstStyle>
          <a:p>
            <a:r>
              <a:rPr lang="en-US" dirty="0"/>
              <a:t>image</a:t>
            </a:r>
          </a:p>
        </p:txBody>
      </p:sp>
      <p:cxnSp>
        <p:nvCxnSpPr>
          <p:cNvPr id="2" name="Straight Connector 1">
            <a:extLst>
              <a:ext uri="{FF2B5EF4-FFF2-40B4-BE49-F238E27FC236}">
                <a16:creationId xmlns:a16="http://schemas.microsoft.com/office/drawing/2014/main" id="{ECF070E6-F974-17A0-DA2D-4E5C0C0DF05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78E367A-2EC9-0257-3D80-776E173566CD}"/>
              </a:ext>
            </a:extLst>
          </p:cNvPr>
          <p:cNvSpPr>
            <a:spLocks noGrp="1"/>
          </p:cNvSpPr>
          <p:nvPr>
            <p:ph type="title" hasCustomPrompt="1"/>
          </p:nvPr>
        </p:nvSpPr>
        <p:spPr/>
        <p:txBody>
          <a:bodyPr/>
          <a:lstStyle/>
          <a:p>
            <a:r>
              <a:rPr lang="en-US"/>
              <a:t>Content page headline 32pt Georgia, one line only</a:t>
            </a:r>
          </a:p>
        </p:txBody>
      </p:sp>
      <p:sp>
        <p:nvSpPr>
          <p:cNvPr id="15" name="Footer Placeholder 14">
            <a:extLst>
              <a:ext uri="{FF2B5EF4-FFF2-40B4-BE49-F238E27FC236}">
                <a16:creationId xmlns:a16="http://schemas.microsoft.com/office/drawing/2014/main" id="{880D46D7-4DBA-A8FC-EA72-74A7CF58E8BC}"/>
              </a:ext>
            </a:extLst>
          </p:cNvPr>
          <p:cNvSpPr>
            <a:spLocks noGrp="1"/>
          </p:cNvSpPr>
          <p:nvPr>
            <p:ph type="ftr" sz="quarter" idx="32"/>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F8F36444-3A16-4B14-1C92-A0604FE434BA}"/>
              </a:ext>
            </a:extLst>
          </p:cNvPr>
          <p:cNvSpPr>
            <a:spLocks noGrp="1"/>
          </p:cNvSpPr>
          <p:nvPr>
            <p:ph type="dt" sz="half" idx="33"/>
          </p:nvPr>
        </p:nvSpPr>
        <p:spPr/>
        <p:txBody>
          <a:bodyPr/>
          <a:lstStyle/>
          <a:p>
            <a:r>
              <a:rPr lang="en-US" dirty="0"/>
              <a:t> </a:t>
            </a:r>
          </a:p>
        </p:txBody>
      </p:sp>
      <p:sp>
        <p:nvSpPr>
          <p:cNvPr id="10" name="Text Placeholder 9">
            <a:extLst>
              <a:ext uri="{FF2B5EF4-FFF2-40B4-BE49-F238E27FC236}">
                <a16:creationId xmlns:a16="http://schemas.microsoft.com/office/drawing/2014/main" id="{6419ECEB-54C8-4AC2-A78E-171600F198D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2973092A-E3AA-CD1B-FD9A-683BDD278C4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8940949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3 Columns, Dark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12" name="Text Placeholder 10">
            <a:extLst>
              <a:ext uri="{FF2B5EF4-FFF2-40B4-BE49-F238E27FC236}">
                <a16:creationId xmlns:a16="http://schemas.microsoft.com/office/drawing/2014/main" id="{96FDCAAC-888A-8741-2B16-92CD992F1F52}"/>
              </a:ext>
            </a:extLst>
          </p:cNvPr>
          <p:cNvSpPr>
            <a:spLocks noGrp="1"/>
          </p:cNvSpPr>
          <p:nvPr>
            <p:ph type="body" sz="quarter" idx="27"/>
          </p:nvPr>
        </p:nvSpPr>
        <p:spPr>
          <a:xfrm>
            <a:off x="8121650" y="1759132"/>
            <a:ext cx="3606800" cy="4651194"/>
          </a:xfrm>
          <a:solidFill>
            <a:schemeClr val="tx2"/>
          </a:solidFill>
        </p:spPr>
        <p:txBody>
          <a:bodyPr lIns="274320" tIns="457200" rIns="274320" bIns="228600"/>
          <a:lstStyle>
            <a:lvl1pPr>
              <a:defRPr sz="1600">
                <a:solidFill>
                  <a:schemeClr val="bg2"/>
                </a:solidFill>
              </a:defRPr>
            </a:lvl1pPr>
            <a:lvl2pPr>
              <a:defRPr sz="1800">
                <a:solidFill>
                  <a:schemeClr val="bg2"/>
                </a:solidFill>
              </a:defRPr>
            </a:lvl2pPr>
            <a:lvl3pPr>
              <a:buClr>
                <a:schemeClr val="bg2"/>
              </a:buClr>
              <a:defRPr sz="1400">
                <a:solidFill>
                  <a:schemeClr val="bg2"/>
                </a:solidFill>
              </a:defRPr>
            </a:lvl3pPr>
            <a:lvl4pPr marL="0" indent="0">
              <a:buClr>
                <a:schemeClr val="bg2"/>
              </a:buClr>
              <a:buFontTx/>
              <a:buNone/>
              <a:defRPr sz="2800" b="0" i="0">
                <a:solidFill>
                  <a:schemeClr val="bg2"/>
                </a:solidFill>
                <a:latin typeface="Georgia" panose="02040502050405020303" pitchFamily="18" charset="0"/>
              </a:defRPr>
            </a:lvl4pPr>
            <a:lvl5pPr marL="0" indent="0">
              <a:buClr>
                <a:schemeClr val="bg2"/>
              </a:buClr>
              <a:buFontTx/>
              <a:buNone/>
              <a:defRPr sz="5400" b="0" i="0">
                <a:solidFill>
                  <a:schemeClr val="bg2"/>
                </a:solidFill>
                <a:latin typeface="Georgia" panose="02040502050405020303" pitchFamily="18" charset="0"/>
              </a:defRPr>
            </a:lvl5pPr>
            <a:lvl6pPr>
              <a:buFontTx/>
              <a:buNone/>
              <a:defRPr sz="1400" b="0">
                <a:solidFill>
                  <a:schemeClr val="bg2"/>
                </a:solidFill>
                <a:latin typeface="+mn-lt"/>
              </a:defRPr>
            </a:lvl6pPr>
            <a:lvl7pPr>
              <a:buFontTx/>
              <a:buNone/>
              <a:defRPr sz="1400" b="0">
                <a:solidFill>
                  <a:schemeClr val="bg2"/>
                </a:solidFill>
                <a:latin typeface="+mn-lt"/>
              </a:defRPr>
            </a:lvl7pPr>
            <a:lvl8pPr marL="0" indent="0">
              <a:buClr>
                <a:schemeClr val="bg2"/>
              </a:buClr>
              <a:buFontTx/>
              <a:buNone/>
              <a:defRPr sz="1400" b="0">
                <a:solidFill>
                  <a:schemeClr val="bg2"/>
                </a:solidFill>
                <a:latin typeface="+mn-lt"/>
              </a:defRPr>
            </a:lvl8pPr>
            <a:lvl9pPr>
              <a:defRPr sz="1400" b="0">
                <a:solidFill>
                  <a:schemeClr val="bg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a:extLst>
              <a:ext uri="{FF2B5EF4-FFF2-40B4-BE49-F238E27FC236}">
                <a16:creationId xmlns:a16="http://schemas.microsoft.com/office/drawing/2014/main" id="{537E7346-9727-8CAD-9281-B66856EA89F2}"/>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4">
            <a:extLst>
              <a:ext uri="{FF2B5EF4-FFF2-40B4-BE49-F238E27FC236}">
                <a16:creationId xmlns:a16="http://schemas.microsoft.com/office/drawing/2014/main" id="{45CB4A24-835C-83D4-2BB0-7CCA615DF7F3}"/>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230D9830-D697-D8F4-1C9E-939DD29A596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FA57061A-E6FC-A901-C15E-A3F8D7C2940B}"/>
              </a:ext>
            </a:extLst>
          </p:cNvPr>
          <p:cNvSpPr>
            <a:spLocks noGrp="1"/>
          </p:cNvSpPr>
          <p:nvPr>
            <p:ph type="title" hasCustomPrompt="1"/>
          </p:nvPr>
        </p:nvSpPr>
        <p:spPr/>
        <p:txBody>
          <a:bodyPr/>
          <a:lstStyle/>
          <a:p>
            <a:r>
              <a:rPr lang="en-US"/>
              <a:t>Content page headline 32pt Georgia, one line only</a:t>
            </a:r>
          </a:p>
        </p:txBody>
      </p:sp>
      <p:sp>
        <p:nvSpPr>
          <p:cNvPr id="6" name="Date Placeholder 5">
            <a:extLst>
              <a:ext uri="{FF2B5EF4-FFF2-40B4-BE49-F238E27FC236}">
                <a16:creationId xmlns:a16="http://schemas.microsoft.com/office/drawing/2014/main" id="{AD7CCAD9-749B-273B-68AF-C8C55A7401D2}"/>
              </a:ext>
            </a:extLst>
          </p:cNvPr>
          <p:cNvSpPr>
            <a:spLocks noGrp="1"/>
          </p:cNvSpPr>
          <p:nvPr>
            <p:ph type="dt" sz="half" idx="30"/>
          </p:nvPr>
        </p:nvSpPr>
        <p:spPr/>
        <p:txBody>
          <a:bodyPr/>
          <a:lstStyle/>
          <a:p>
            <a:r>
              <a:rPr lang="en-US" dirty="0"/>
              <a:t> </a:t>
            </a:r>
          </a:p>
        </p:txBody>
      </p:sp>
      <p:sp>
        <p:nvSpPr>
          <p:cNvPr id="8" name="Rectangle 7">
            <a:extLst>
              <a:ext uri="{FF2B5EF4-FFF2-40B4-BE49-F238E27FC236}">
                <a16:creationId xmlns:a16="http://schemas.microsoft.com/office/drawing/2014/main" id="{FD4F40A2-623A-5946-9538-044AFFA518DD}"/>
              </a:ext>
            </a:extLst>
          </p:cNvPr>
          <p:cNvSpPr/>
          <p:nvPr userDrawn="1"/>
        </p:nvSpPr>
        <p:spPr bwMode="auto">
          <a:xfrm>
            <a:off x="8121649" y="1658938"/>
            <a:ext cx="3606800" cy="100194"/>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9">
            <a:extLst>
              <a:ext uri="{FF2B5EF4-FFF2-40B4-BE49-F238E27FC236}">
                <a16:creationId xmlns:a16="http://schemas.microsoft.com/office/drawing/2014/main" id="{AC470552-3E4A-3BB2-28B8-99ACEE8F7AC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6A68C6-E5DC-4EFD-3CFA-538F170B5D5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6962294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3 Columns, Light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DC8D367F-ABDA-6E46-A37D-C12D0005BFC0}"/>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8F27D309-7D35-C014-CAC9-5F5FA628851B}"/>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1371E360-ADA1-17C5-01A7-8BBC09FA9648}"/>
              </a:ext>
            </a:extLst>
          </p:cNvPr>
          <p:cNvSpPr>
            <a:spLocks noGrp="1"/>
          </p:cNvSpPr>
          <p:nvPr>
            <p:ph type="body" sz="quarter" idx="27"/>
          </p:nvPr>
        </p:nvSpPr>
        <p:spPr>
          <a:xfrm>
            <a:off x="8121650" y="1759132"/>
            <a:ext cx="3606800" cy="4651194"/>
          </a:xfrm>
          <a:solidFill>
            <a:schemeClr val="bg2"/>
          </a:solidFill>
        </p:spPr>
        <p:txBody>
          <a:bodyPr lIns="274320" tIns="457200" rIns="274320" bIns="228600"/>
          <a:lstStyle>
            <a:lvl1pPr>
              <a:defRPr sz="1600">
                <a:solidFill>
                  <a:schemeClr val="tx1"/>
                </a:solidFill>
              </a:defRPr>
            </a:lvl1pPr>
            <a:lvl2pPr>
              <a:defRPr sz="1800">
                <a:solidFill>
                  <a:schemeClr val="accent6"/>
                </a:solidFill>
              </a:defRPr>
            </a:lvl2pPr>
            <a:lvl3pPr>
              <a:buClr>
                <a:schemeClr val="accent6"/>
              </a:buClr>
              <a:defRPr sz="1400">
                <a:solidFill>
                  <a:schemeClr val="tx1"/>
                </a:solidFill>
              </a:defRPr>
            </a:lvl3pPr>
            <a:lvl4pPr marL="0" indent="0">
              <a:buClr>
                <a:schemeClr val="bg2"/>
              </a:buClr>
              <a:buFontTx/>
              <a:buNone/>
              <a:defRPr sz="2800" b="0" i="0">
                <a:solidFill>
                  <a:schemeClr val="accent6"/>
                </a:solidFill>
                <a:latin typeface="Georgia" panose="02040502050405020303" pitchFamily="18" charset="0"/>
              </a:defRPr>
            </a:lvl4pPr>
            <a:lvl5pPr marL="0" indent="0">
              <a:buClr>
                <a:schemeClr val="bg2"/>
              </a:buClr>
              <a:buFontTx/>
              <a:buNone/>
              <a:defRPr sz="5400" b="0" i="0">
                <a:solidFill>
                  <a:schemeClr val="accent6"/>
                </a:solidFill>
                <a:latin typeface="Georgia" panose="02040502050405020303" pitchFamily="18" charset="0"/>
              </a:defRPr>
            </a:lvl5pPr>
            <a:lvl6pPr>
              <a:buFontTx/>
              <a:buNone/>
              <a:defRPr sz="1400" b="0">
                <a:solidFill>
                  <a:schemeClr val="tx1"/>
                </a:solidFill>
                <a:latin typeface="+mn-lt"/>
              </a:defRPr>
            </a:lvl6pPr>
            <a:lvl7pPr>
              <a:buFontTx/>
              <a:buNone/>
              <a:defRPr sz="1400" b="0">
                <a:solidFill>
                  <a:schemeClr val="tx1"/>
                </a:solidFill>
                <a:latin typeface="+mn-lt"/>
              </a:defRPr>
            </a:lvl7pPr>
            <a:lvl8pPr marL="0" indent="0">
              <a:buClr>
                <a:schemeClr val="bg2"/>
              </a:buClr>
              <a:buFontTx/>
              <a:buNone/>
              <a:defRPr sz="1400" b="0">
                <a:solidFill>
                  <a:schemeClr val="tx1"/>
                </a:solidFill>
                <a:latin typeface="+mn-lt"/>
              </a:defRPr>
            </a:lvl8pPr>
            <a:lvl9pPr>
              <a:defRPr sz="1400" b="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FE79E38B-C471-6E87-FFEA-0FA69CFDEFF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F153127B-B643-038E-B1D2-04AE3AD46317}"/>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31C38E36-7B31-8302-04A0-4AAB0DE94B17}"/>
              </a:ext>
            </a:extLst>
          </p:cNvPr>
          <p:cNvSpPr>
            <a:spLocks noGrp="1"/>
          </p:cNvSpPr>
          <p:nvPr>
            <p:ph type="dt" sz="half" idx="30"/>
          </p:nvPr>
        </p:nvSpPr>
        <p:spPr/>
        <p:txBody>
          <a:bodyPr/>
          <a:lstStyle/>
          <a:p>
            <a:r>
              <a:rPr lang="en-US" dirty="0"/>
              <a:t> </a:t>
            </a:r>
          </a:p>
        </p:txBody>
      </p:sp>
      <p:sp>
        <p:nvSpPr>
          <p:cNvPr id="3" name="Rectangle 2">
            <a:extLst>
              <a:ext uri="{FF2B5EF4-FFF2-40B4-BE49-F238E27FC236}">
                <a16:creationId xmlns:a16="http://schemas.microsoft.com/office/drawing/2014/main" id="{EC726F66-7E59-28CD-9256-81E613F2B59A}"/>
              </a:ext>
            </a:extLst>
          </p:cNvPr>
          <p:cNvSpPr/>
          <p:nvPr userDrawn="1"/>
        </p:nvSpPr>
        <p:spPr bwMode="auto">
          <a:xfrm>
            <a:off x="8121649" y="1658938"/>
            <a:ext cx="3606800" cy="100194"/>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1611B4-7533-76BE-D401-11F2E0E7B2D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ED215BA1-5809-6284-1598-62FD8AAA9011}"/>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4397979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Cover Medium Triangle">
    <p:bg>
      <p:bgPr>
        <a:solidFill>
          <a:schemeClr val="accent3"/>
        </a:solidFill>
        <a:effectLst/>
      </p:bgPr>
    </p:bg>
    <p:spTree>
      <p:nvGrpSpPr>
        <p:cNvPr id="1" name=""/>
        <p:cNvGrpSpPr/>
        <p:nvPr/>
      </p:nvGrpSpPr>
      <p:grpSpPr>
        <a:xfrm>
          <a:off x="0" y="0"/>
          <a:ext cx="0" cy="0"/>
          <a:chOff x="0" y="0"/>
          <a:chExt cx="0" cy="0"/>
        </a:xfrm>
      </p:grpSpPr>
      <p:sp>
        <p:nvSpPr>
          <p:cNvPr id="43" name="Text Placeholder 15">
            <a:extLst>
              <a:ext uri="{FF2B5EF4-FFF2-40B4-BE49-F238E27FC236}">
                <a16:creationId xmlns:a16="http://schemas.microsoft.com/office/drawing/2014/main" id="{22AB9F3C-1F99-C43F-DFF0-45AC98DA31B1}"/>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6" name="Text Placeholder 15">
            <a:extLst>
              <a:ext uri="{FF2B5EF4-FFF2-40B4-BE49-F238E27FC236}">
                <a16:creationId xmlns:a16="http://schemas.microsoft.com/office/drawing/2014/main" id="{B955DC89-250C-FBBA-AB66-6BF8CBDAC7DB}"/>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8" name="Text Placeholder 15">
            <a:extLst>
              <a:ext uri="{FF2B5EF4-FFF2-40B4-BE49-F238E27FC236}">
                <a16:creationId xmlns:a16="http://schemas.microsoft.com/office/drawing/2014/main" id="{80F74F64-C7FC-D233-4B87-E7605FEB2715}"/>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0" name="Text Placeholder 15">
            <a:extLst>
              <a:ext uri="{FF2B5EF4-FFF2-40B4-BE49-F238E27FC236}">
                <a16:creationId xmlns:a16="http://schemas.microsoft.com/office/drawing/2014/main" id="{C4034501-0C33-0C6F-433A-A3E8AE5D0CDB}"/>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CEDEC932-5A13-8B28-00D1-6B0AB1456836}"/>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3" name="Rectangle 2">
            <a:extLst>
              <a:ext uri="{FF2B5EF4-FFF2-40B4-BE49-F238E27FC236}">
                <a16:creationId xmlns:a16="http://schemas.microsoft.com/office/drawing/2014/main" id="{AD0FA31F-B28F-D063-3CC9-313D4349D721}"/>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4" name="Picture 17">
            <a:extLst>
              <a:ext uri="{FF2B5EF4-FFF2-40B4-BE49-F238E27FC236}">
                <a16:creationId xmlns:a16="http://schemas.microsoft.com/office/drawing/2014/main" id="{D6317662-E79F-3D09-00B0-99BC46A5BF6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pic>
        <p:nvPicPr>
          <p:cNvPr id="7" name="Graphic 6">
            <a:extLst>
              <a:ext uri="{FF2B5EF4-FFF2-40B4-BE49-F238E27FC236}">
                <a16:creationId xmlns:a16="http://schemas.microsoft.com/office/drawing/2014/main" id="{0588B9C2-2FF7-2748-AD34-92B769853E3E}"/>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r="29330" b="18722"/>
          <a:stretch/>
        </p:blipFill>
        <p:spPr>
          <a:xfrm>
            <a:off x="6992815" y="419100"/>
            <a:ext cx="5199185" cy="5204459"/>
          </a:xfrm>
          <a:prstGeom prst="rect">
            <a:avLst/>
          </a:prstGeom>
        </p:spPr>
      </p:pic>
    </p:spTree>
    <p:extLst>
      <p:ext uri="{BB962C8B-B14F-4D97-AF65-F5344CB8AC3E}">
        <p14:creationId xmlns:p14="http://schemas.microsoft.com/office/powerpoint/2010/main" val="539699409"/>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Divider Full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ECB4B1-7A27-A6EE-9652-79CF762349B6}"/>
              </a:ext>
            </a:extLst>
          </p:cNvPr>
          <p:cNvSpPr/>
          <p:nvPr userDrawn="1"/>
        </p:nvSpPr>
        <p:spPr bwMode="auto">
          <a:xfrm>
            <a:off x="0" y="6391272"/>
            <a:ext cx="12192000" cy="46672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2" name="Text Placeholder 11">
            <a:extLst>
              <a:ext uri="{FF2B5EF4-FFF2-40B4-BE49-F238E27FC236}">
                <a16:creationId xmlns:a16="http://schemas.microsoft.com/office/drawing/2014/main" id="{9A0F5A47-3937-FFB5-15D9-982C2FC23FBD}"/>
              </a:ext>
            </a:extLst>
          </p:cNvPr>
          <p:cNvSpPr>
            <a:spLocks noGrp="1"/>
          </p:cNvSpPr>
          <p:nvPr>
            <p:ph type="body" sz="quarter" idx="24" hasCustomPrompt="1"/>
          </p:nvPr>
        </p:nvSpPr>
        <p:spPr>
          <a:xfrm>
            <a:off x="0" y="0"/>
            <a:ext cx="10448925" cy="6391272"/>
          </a:xfrm>
          <a:blipFill>
            <a:blip r:embed="rId3" cstate="email">
              <a:extLst>
                <a:ext uri="{28A0092B-C50C-407E-A947-70E740481C1C}">
                  <a14:useLocalDpi xmlns:a14="http://schemas.microsoft.com/office/drawing/2010/main"/>
                </a:ext>
              </a:extLst>
            </a:blip>
            <a:stretch>
              <a:fillRect/>
            </a:stretch>
          </a:blipFill>
        </p:spPr>
        <p:txBody>
          <a:bodyPr/>
          <a:lstStyle/>
          <a:p>
            <a:pPr lvl="0"/>
            <a:r>
              <a:rPr lang="en-US"/>
              <a:t> </a:t>
            </a:r>
          </a:p>
        </p:txBody>
      </p:sp>
      <p:sp>
        <p:nvSpPr>
          <p:cNvPr id="5" name="Footer Placeholder 4">
            <a:extLst>
              <a:ext uri="{FF2B5EF4-FFF2-40B4-BE49-F238E27FC236}">
                <a16:creationId xmlns:a16="http://schemas.microsoft.com/office/drawing/2014/main" id="{ADA67FFD-6FEA-DBEC-AF14-58CD13D741D1}"/>
              </a:ext>
            </a:extLst>
          </p:cNvPr>
          <p:cNvSpPr>
            <a:spLocks noGrp="1"/>
          </p:cNvSpPr>
          <p:nvPr>
            <p:ph type="ftr" sz="quarter" idx="20"/>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Children's media use research</a:t>
            </a:r>
          </a:p>
        </p:txBody>
      </p:sp>
      <p:sp>
        <p:nvSpPr>
          <p:cNvPr id="6" name="Slide Number Placeholder 5">
            <a:extLst>
              <a:ext uri="{FF2B5EF4-FFF2-40B4-BE49-F238E27FC236}">
                <a16:creationId xmlns:a16="http://schemas.microsoft.com/office/drawing/2014/main" id="{86368AB8-3F07-C19C-394F-BD16EF3DC3CA}"/>
              </a:ext>
            </a:extLst>
          </p:cNvPr>
          <p:cNvSpPr>
            <a:spLocks noGrp="1"/>
          </p:cNvSpPr>
          <p:nvPr>
            <p:ph type="sldNum" sz="quarter" idx="21"/>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fld id="{63DCA5C9-2E11-4C67-86EB-AE1DE127DC64}" type="slidenum">
              <a:rPr lang="en-US" smtClean="0"/>
              <a:pPr/>
              <a:t>‹#›</a:t>
            </a:fld>
            <a:endParaRPr lang="en-US" dirty="0"/>
          </a:p>
        </p:txBody>
      </p:sp>
      <p:sp>
        <p:nvSpPr>
          <p:cNvPr id="16" name="Text Placeholder 15">
            <a:extLst>
              <a:ext uri="{FF2B5EF4-FFF2-40B4-BE49-F238E27FC236}">
                <a16:creationId xmlns:a16="http://schemas.microsoft.com/office/drawing/2014/main" id="{AD7C8D8F-6C09-7199-7296-DD91ECB9BE62}"/>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Subheads and support type 18pt Century Gothic </a:t>
            </a:r>
            <a:br>
              <a:rPr lang="en-US"/>
            </a:br>
            <a:r>
              <a:rPr lang="en-US"/>
              <a:t>Regular up to two lines long. </a:t>
            </a:r>
          </a:p>
        </p:txBody>
      </p:sp>
      <p:sp>
        <p:nvSpPr>
          <p:cNvPr id="17" name="Text Placeholder 15">
            <a:extLst>
              <a:ext uri="{FF2B5EF4-FFF2-40B4-BE49-F238E27FC236}">
                <a16:creationId xmlns:a16="http://schemas.microsoft.com/office/drawing/2014/main" id="{9148A40F-6BBA-3614-23AD-7A5333D1AF8A}"/>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Optional Eyebrow</a:t>
            </a:r>
          </a:p>
        </p:txBody>
      </p:sp>
      <p:cxnSp>
        <p:nvCxnSpPr>
          <p:cNvPr id="13" name="Straight Connector 12">
            <a:extLst>
              <a:ext uri="{FF2B5EF4-FFF2-40B4-BE49-F238E27FC236}">
                <a16:creationId xmlns:a16="http://schemas.microsoft.com/office/drawing/2014/main" id="{5BF61887-1FB3-14DF-CEC7-642EBA7B256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75B507F7-C1FD-62FE-B416-4DB7D15DCF8D}"/>
              </a:ext>
            </a:extLst>
          </p:cNvPr>
          <p:cNvSpPr>
            <a:spLocks noGrp="1"/>
          </p:cNvSpPr>
          <p:nvPr>
            <p:ph type="dt" sz="half" idx="25"/>
          </p:nvPr>
        </p:nvSpPr>
        <p:spPr/>
        <p:txBody>
          <a:bodyPr/>
          <a:lstStyle>
            <a:lvl1pPr>
              <a:defRPr>
                <a:solidFill>
                  <a:schemeClr val="tx1"/>
                </a:solidFill>
              </a:defRPr>
            </a:lvl1pPr>
          </a:lstStyle>
          <a:p>
            <a:r>
              <a:rPr lang="en-US" dirty="0"/>
              <a:t> </a:t>
            </a:r>
          </a:p>
        </p:txBody>
      </p:sp>
      <p:sp>
        <p:nvSpPr>
          <p:cNvPr id="4" name="Text Placeholder 15">
            <a:extLst>
              <a:ext uri="{FF2B5EF4-FFF2-40B4-BE49-F238E27FC236}">
                <a16:creationId xmlns:a16="http://schemas.microsoft.com/office/drawing/2014/main" id="{B6F45E05-A87F-9106-B231-690831DED337}"/>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Text Placeholder 15">
            <a:extLst>
              <a:ext uri="{FF2B5EF4-FFF2-40B4-BE49-F238E27FC236}">
                <a16:creationId xmlns:a16="http://schemas.microsoft.com/office/drawing/2014/main" id="{BD3E770D-F7E1-3631-9C7C-CB1E77E1D03C}"/>
              </a:ext>
            </a:extLst>
          </p:cNvPr>
          <p:cNvSpPr>
            <a:spLocks noGrp="1"/>
          </p:cNvSpPr>
          <p:nvPr>
            <p:ph type="body" sz="quarter" idx="29" hasCustomPrompt="1"/>
          </p:nvPr>
        </p:nvSpPr>
        <p:spPr>
          <a:xfrm>
            <a:off x="10479406" y="0"/>
            <a:ext cx="1712594" cy="1726215"/>
          </a:xfrm>
        </p:spPr>
        <p:txBody>
          <a:bodyPr lIns="108000" tIns="108000" rIns="108000" bIns="108000" anchor="t" anchorCtr="0">
            <a:spAutoFit/>
          </a:bodyPr>
          <a:lstStyle>
            <a:lvl1pPr>
              <a:spcAft>
                <a:spcPts val="0"/>
              </a:spcAft>
              <a:buFontTx/>
              <a:buNone/>
              <a:defRPr sz="14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To change the picture right click below and select “Format Background” and update the picture source</a:t>
            </a:r>
          </a:p>
        </p:txBody>
      </p:sp>
      <p:cxnSp>
        <p:nvCxnSpPr>
          <p:cNvPr id="11" name="Straight Connector 10">
            <a:extLst>
              <a:ext uri="{FF2B5EF4-FFF2-40B4-BE49-F238E27FC236}">
                <a16:creationId xmlns:a16="http://schemas.microsoft.com/office/drawing/2014/main" id="{7F96C9C6-3D88-3BAE-50C0-4239358B956D}"/>
              </a:ext>
            </a:extLst>
          </p:cNvPr>
          <p:cNvCxnSpPr>
            <a:cxnSpLocks/>
          </p:cNvCxnSpPr>
          <p:nvPr userDrawn="1"/>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53B91591-7A70-7ACE-3601-54CC14EC0C0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6348463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Divider Medium Image">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A542D4-12C2-6B6D-66E7-90B3892D3A0E}"/>
              </a:ext>
            </a:extLst>
          </p:cNvPr>
          <p:cNvSpPr/>
          <p:nvPr userDrawn="1"/>
        </p:nvSpPr>
        <p:spPr bwMode="auto">
          <a:xfrm>
            <a:off x="9170126" y="0"/>
            <a:ext cx="3021874" cy="6858000"/>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a:t>
            </a:r>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58938"/>
            <a:ext cx="2325687" cy="516747"/>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15" name="Straight Connector 14">
            <a:extLst>
              <a:ext uri="{FF2B5EF4-FFF2-40B4-BE49-F238E27FC236}">
                <a16:creationId xmlns:a16="http://schemas.microsoft.com/office/drawing/2014/main" id="{FE216376-F6C6-EF81-DE8E-778A7FA38496}"/>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8A7429-7DC2-C267-0BDB-3A420BF6B38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1E4F48E6-0363-DA99-7E6A-4B94B9782928}"/>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9" name="Date Placeholder 8">
            <a:extLst>
              <a:ext uri="{FF2B5EF4-FFF2-40B4-BE49-F238E27FC236}">
                <a16:creationId xmlns:a16="http://schemas.microsoft.com/office/drawing/2014/main" id="{E356AA68-C602-3BE6-81BA-4B6D8F70CE7B}"/>
              </a:ext>
            </a:extLst>
          </p:cNvPr>
          <p:cNvSpPr>
            <a:spLocks noGrp="1"/>
          </p:cNvSpPr>
          <p:nvPr>
            <p:ph type="dt" sz="half" idx="29"/>
          </p:nvPr>
        </p:nvSpPr>
        <p:spPr/>
        <p:txBody>
          <a:bodyPr/>
          <a:lstStyle/>
          <a:p>
            <a:r>
              <a:rPr lang="en-US" dirty="0"/>
              <a:t> </a:t>
            </a:r>
          </a:p>
        </p:txBody>
      </p:sp>
      <p:sp>
        <p:nvSpPr>
          <p:cNvPr id="12" name="Footer Placeholder 11">
            <a:extLst>
              <a:ext uri="{FF2B5EF4-FFF2-40B4-BE49-F238E27FC236}">
                <a16:creationId xmlns:a16="http://schemas.microsoft.com/office/drawing/2014/main" id="{77C4962D-E070-2469-52EB-6E85C5376D8F}"/>
              </a:ext>
            </a:extLst>
          </p:cNvPr>
          <p:cNvSpPr>
            <a:spLocks noGrp="1"/>
          </p:cNvSpPr>
          <p:nvPr>
            <p:ph type="ftr" sz="quarter" idx="30"/>
          </p:nvPr>
        </p:nvSpPr>
        <p:spPr/>
        <p:txBody>
          <a:bodyPr/>
          <a:lstStyle/>
          <a:p>
            <a:r>
              <a:rPr lang="en-US" dirty="0"/>
              <a:t>Children's media use research</a:t>
            </a:r>
          </a:p>
        </p:txBody>
      </p:sp>
      <p:sp>
        <p:nvSpPr>
          <p:cNvPr id="16" name="Slide Number Placeholder 15">
            <a:extLst>
              <a:ext uri="{FF2B5EF4-FFF2-40B4-BE49-F238E27FC236}">
                <a16:creationId xmlns:a16="http://schemas.microsoft.com/office/drawing/2014/main" id="{45B7FCBB-C85B-3C20-A7AC-9F3AE99871C2}"/>
              </a:ext>
            </a:extLst>
          </p:cNvPr>
          <p:cNvSpPr>
            <a:spLocks noGrp="1"/>
          </p:cNvSpPr>
          <p:nvPr>
            <p:ph type="sldNum" sz="quarter" idx="31"/>
          </p:nvPr>
        </p:nvSpPr>
        <p:spPr/>
        <p:txBody>
          <a:bodyPr/>
          <a:lstStyle/>
          <a:p>
            <a:fld id="{63DCA5C9-2E11-4C67-86EB-AE1DE127DC64}" type="slidenum">
              <a:rPr lang="en-US" smtClean="0"/>
              <a:pPr/>
              <a:t>‹#›</a:t>
            </a:fld>
            <a:endParaRPr lang="en-US" dirty="0"/>
          </a:p>
        </p:txBody>
      </p:sp>
      <p:sp>
        <p:nvSpPr>
          <p:cNvPr id="5" name="Footer Placeholder 4">
            <a:extLst>
              <a:ext uri="{FF2B5EF4-FFF2-40B4-BE49-F238E27FC236}">
                <a16:creationId xmlns:a16="http://schemas.microsoft.com/office/drawing/2014/main" id="{DCA4FD73-CEE1-8083-370C-94AC74172CC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3696876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Divider Frame Medium Gray">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532E42-1FDB-C97C-8862-F52130CA3AE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E1A4D50D-6412-207A-08B9-75A02F91C4BD}"/>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5" name="Straight Connector 14">
            <a:extLst>
              <a:ext uri="{FF2B5EF4-FFF2-40B4-BE49-F238E27FC236}">
                <a16:creationId xmlns:a16="http://schemas.microsoft.com/office/drawing/2014/main" id="{BED5CFE9-9770-D945-A00B-431D157BC914}"/>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B3B912DF-AC91-89F0-5F02-2CF0400D0742}"/>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5" name="Text Placeholder 15">
            <a:extLst>
              <a:ext uri="{FF2B5EF4-FFF2-40B4-BE49-F238E27FC236}">
                <a16:creationId xmlns:a16="http://schemas.microsoft.com/office/drawing/2014/main" id="{CBCEDAA4-796E-5A46-A2A0-EC28736C613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Rectangle 2">
            <a:extLst>
              <a:ext uri="{FF2B5EF4-FFF2-40B4-BE49-F238E27FC236}">
                <a16:creationId xmlns:a16="http://schemas.microsoft.com/office/drawing/2014/main" id="{10F1BDDB-75BC-E240-7836-F0AEE07DB1BB}"/>
              </a:ext>
            </a:extLst>
          </p:cNvPr>
          <p:cNvSpPr/>
          <p:nvPr userDrawn="1"/>
        </p:nvSpPr>
        <p:spPr bwMode="auto">
          <a:xfrm>
            <a:off x="460372" y="461554"/>
            <a:ext cx="11268078" cy="139337"/>
          </a:xfrm>
          <a:prstGeom prst="rect">
            <a:avLst/>
          </a:prstGeom>
          <a:solidFill>
            <a:schemeClr val="accent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7" name="Footer Placeholder 4">
            <a:extLst>
              <a:ext uri="{FF2B5EF4-FFF2-40B4-BE49-F238E27FC236}">
                <a16:creationId xmlns:a16="http://schemas.microsoft.com/office/drawing/2014/main" id="{E38343CA-129C-C44A-430C-3830B047EDEB}"/>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1040277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Divider Frame Orang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CC8C4C-1367-D399-40AD-C13D894A7BC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A1E3C772-6A09-A9EC-3D68-5475ECD268CD}"/>
              </a:ext>
            </a:extLst>
          </p:cNvPr>
          <p:cNvSpPr/>
          <p:nvPr userDrawn="1"/>
        </p:nvSpPr>
        <p:spPr bwMode="auto">
          <a:xfrm>
            <a:off x="460372" y="461554"/>
            <a:ext cx="11268078" cy="139337"/>
          </a:xfrm>
          <a:prstGeom prst="rect">
            <a:avLst/>
          </a:prstGeom>
          <a:solidFill>
            <a:schemeClr val="tx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4D55D2D3-4BCD-D761-81C6-8AA39BA60C2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E5AAFDAA-C3BB-513F-E305-CEFA439ACAFB}"/>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8FC6C0A0-DD0F-1CD7-3F8E-C4A64D2A39A5}"/>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770DE1E8-7966-F0D2-85AE-EAEB2CBAEEF9}"/>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B5408473-993F-B7A3-A7DF-E38E079D6D8C}"/>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662E469-C599-5696-56F4-2B0B1962E11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C6852808-0E62-7475-11D3-AA7B497F40B0}"/>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44486A17-42A0-F2D9-92BF-A9E7DC85794C}"/>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7D947A69-A7B7-A220-06F0-24D6328A058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8791497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4_Blan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A2309-8907-4163-9BC1-87EA58682F8A}"/>
              </a:ext>
              <a:ext uri="{C183D7F6-B498-43B3-948B-1728B52AA6E4}">
                <adec:decorative xmlns:adec="http://schemas.microsoft.com/office/drawing/2017/decorative" val="1"/>
              </a:ext>
            </a:extLst>
          </p:cNvPr>
          <p:cNvSpPr/>
          <p:nvPr userDrawn="1"/>
        </p:nvSpPr>
        <p:spPr bwMode="auto">
          <a:xfrm>
            <a:off x="0" y="0"/>
            <a:ext cx="5164169" cy="6858000"/>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dirty="0">
              <a:solidFill>
                <a:schemeClr val="bg1"/>
              </a:solidFill>
              <a:latin typeface="+mn-lt"/>
              <a:ea typeface="Roboto" panose="02000000000000000000" pitchFamily="2" charset="0"/>
              <a:cs typeface="Segoe UI" panose="020B0502040204020203" pitchFamily="34" charset="0"/>
            </a:endParaRPr>
          </a:p>
        </p:txBody>
      </p:sp>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a:xfrm>
            <a:off x="1009651" y="6546849"/>
            <a:ext cx="3924296" cy="155574"/>
          </a:xfrm>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cxnSp>
        <p:nvCxnSpPr>
          <p:cNvPr id="11" name="Straight Connector 10">
            <a:extLst>
              <a:ext uri="{FF2B5EF4-FFF2-40B4-BE49-F238E27FC236}">
                <a16:creationId xmlns:a16="http://schemas.microsoft.com/office/drawing/2014/main" id="{5DDD25B4-946C-4415-8418-0FEC8447D6E9}"/>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93A28D30-453A-4117-828B-5520E4C14E6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
        <p:nvSpPr>
          <p:cNvPr id="13" name="Title 9">
            <a:extLst>
              <a:ext uri="{FF2B5EF4-FFF2-40B4-BE49-F238E27FC236}">
                <a16:creationId xmlns:a16="http://schemas.microsoft.com/office/drawing/2014/main" id="{72611A23-C9C9-4B1A-9679-1CF92A0903EF}"/>
              </a:ext>
            </a:extLst>
          </p:cNvPr>
          <p:cNvSpPr>
            <a:spLocks noGrp="1"/>
          </p:cNvSpPr>
          <p:nvPr>
            <p:ph type="title" hasCustomPrompt="1"/>
          </p:nvPr>
        </p:nvSpPr>
        <p:spPr>
          <a:xfrm>
            <a:off x="460374" y="419101"/>
            <a:ext cx="4473572" cy="645075"/>
          </a:xfrm>
        </p:spPr>
        <p:txBody>
          <a:bodyPr/>
          <a:lstStyle/>
          <a:p>
            <a:r>
              <a:rPr lang="en-US"/>
              <a:t>Content page headline</a:t>
            </a:r>
          </a:p>
        </p:txBody>
      </p:sp>
      <p:sp>
        <p:nvSpPr>
          <p:cNvPr id="14" name="Text Placeholder 9">
            <a:extLst>
              <a:ext uri="{FF2B5EF4-FFF2-40B4-BE49-F238E27FC236}">
                <a16:creationId xmlns:a16="http://schemas.microsoft.com/office/drawing/2014/main" id="{A80C5800-CA0D-4A1E-A23D-64AA6E44DE1B}"/>
              </a:ext>
            </a:extLst>
          </p:cNvPr>
          <p:cNvSpPr>
            <a:spLocks noGrp="1"/>
          </p:cNvSpPr>
          <p:nvPr>
            <p:ph type="body" sz="quarter" idx="26" hasCustomPrompt="1"/>
          </p:nvPr>
        </p:nvSpPr>
        <p:spPr>
          <a:xfrm>
            <a:off x="460376" y="172762"/>
            <a:ext cx="4473572"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5" name="Text Placeholder 2">
            <a:extLst>
              <a:ext uri="{FF2B5EF4-FFF2-40B4-BE49-F238E27FC236}">
                <a16:creationId xmlns:a16="http://schemas.microsoft.com/office/drawing/2014/main" id="{F0C8D797-5D3F-439E-8BA1-424D76087FAC}"/>
              </a:ext>
            </a:extLst>
          </p:cNvPr>
          <p:cNvSpPr>
            <a:spLocks noGrp="1"/>
          </p:cNvSpPr>
          <p:nvPr>
            <p:ph idx="1" hasCustomPrompt="1"/>
          </p:nvPr>
        </p:nvSpPr>
        <p:spPr>
          <a:xfrm>
            <a:off x="460375" y="1658939"/>
            <a:ext cx="4473572" cy="4751386"/>
          </a:xfrm>
          <a:prstGeom prst="rect">
            <a:avLst/>
          </a:prstGeom>
        </p:spPr>
        <p:txBody>
          <a:bodyPr vert="horz" lIns="0" tIns="0" rIns="7200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Tree>
    <p:extLst>
      <p:ext uri="{BB962C8B-B14F-4D97-AF65-F5344CB8AC3E}">
        <p14:creationId xmlns:p14="http://schemas.microsoft.com/office/powerpoint/2010/main" val="4085895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userDrawn="1">
  <p:cSld name="Dark, Blank">
    <p:bg>
      <p:bgPr>
        <a:solidFill>
          <a:schemeClr val="tx2"/>
        </a:solidFill>
        <a:effectLst/>
      </p:bgPr>
    </p:bg>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C40837D-A2EA-76B4-E1C2-226FD3DCABAB}"/>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3" name="Straight Connector 2">
            <a:extLst>
              <a:ext uri="{FF2B5EF4-FFF2-40B4-BE49-F238E27FC236}">
                <a16:creationId xmlns:a16="http://schemas.microsoft.com/office/drawing/2014/main" id="{E1B4F13C-1031-F9E6-84F0-057260FE73C0}"/>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ooter Placeholder 3">
            <a:extLst>
              <a:ext uri="{FF2B5EF4-FFF2-40B4-BE49-F238E27FC236}">
                <a16:creationId xmlns:a16="http://schemas.microsoft.com/office/drawing/2014/main" id="{32669408-30AD-AE13-313F-B92B61D9704D}"/>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6" name="Date Placeholder 6">
            <a:extLst>
              <a:ext uri="{FF2B5EF4-FFF2-40B4-BE49-F238E27FC236}">
                <a16:creationId xmlns:a16="http://schemas.microsoft.com/office/drawing/2014/main" id="{22BFD6C7-5690-B648-4306-D0494384D215}"/>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10" name="Straight Connector 9">
            <a:extLst>
              <a:ext uri="{FF2B5EF4-FFF2-40B4-BE49-F238E27FC236}">
                <a16:creationId xmlns:a16="http://schemas.microsoft.com/office/drawing/2014/main" id="{AD72E76D-0784-1A41-545D-9EE84E2E0822}"/>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9DAB915E-2C5F-7C96-C2E1-751FF88AE2B4}"/>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40639497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ver Light Pentagon">
    <p:bg>
      <p:bgPr>
        <a:solidFill>
          <a:schemeClr val="bg2"/>
        </a:solidFill>
        <a:effectLst/>
      </p:bgPr>
    </p:bg>
    <p:spTree>
      <p:nvGrpSpPr>
        <p:cNvPr id="1" name=""/>
        <p:cNvGrpSpPr/>
        <p:nvPr/>
      </p:nvGrpSpPr>
      <p:grpSpPr>
        <a:xfrm>
          <a:off x="0" y="0"/>
          <a:ext cx="0" cy="0"/>
          <a:chOff x="0" y="0"/>
          <a:chExt cx="0" cy="0"/>
        </a:xfrm>
      </p:grpSpPr>
      <p:pic>
        <p:nvPicPr>
          <p:cNvPr id="23" name="Graphic 22">
            <a:extLst>
              <a:ext uri="{FF2B5EF4-FFF2-40B4-BE49-F238E27FC236}">
                <a16:creationId xmlns:a16="http://schemas.microsoft.com/office/drawing/2014/main" id="{6AAE032A-9B19-2F39-486D-1E2F4549DEA5}"/>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7815" r="25261" b="12300"/>
          <a:stretch/>
        </p:blipFill>
        <p:spPr>
          <a:xfrm>
            <a:off x="7002743" y="0"/>
            <a:ext cx="5189258" cy="5623559"/>
          </a:xfrm>
          <a:prstGeom prst="rect">
            <a:avLst/>
          </a:prstGeom>
        </p:spPr>
      </p:pic>
      <p:sp>
        <p:nvSpPr>
          <p:cNvPr id="24" name="Rectangle 23">
            <a:extLst>
              <a:ext uri="{FF2B5EF4-FFF2-40B4-BE49-F238E27FC236}">
                <a16:creationId xmlns:a16="http://schemas.microsoft.com/office/drawing/2014/main" id="{88BB022F-C6E1-7889-93DF-6AD618D5B16B}"/>
              </a:ext>
            </a:extLst>
          </p:cNvPr>
          <p:cNvSpPr/>
          <p:nvPr userDrawn="1"/>
        </p:nvSpPr>
        <p:spPr bwMode="auto">
          <a:xfrm>
            <a:off x="0" y="5623559"/>
            <a:ext cx="12192000" cy="1234441"/>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2" name="Text Placeholder 15">
            <a:extLst>
              <a:ext uri="{FF2B5EF4-FFF2-40B4-BE49-F238E27FC236}">
                <a16:creationId xmlns:a16="http://schemas.microsoft.com/office/drawing/2014/main" id="{097141F5-A733-1943-A651-93DADBFA66B0}"/>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4" name="Text Placeholder 15">
            <a:extLst>
              <a:ext uri="{FF2B5EF4-FFF2-40B4-BE49-F238E27FC236}">
                <a16:creationId xmlns:a16="http://schemas.microsoft.com/office/drawing/2014/main" id="{937D03E7-7770-B8D6-061C-A3D1BA105D8C}"/>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pic>
        <p:nvPicPr>
          <p:cNvPr id="18" name="Picture 17">
            <a:extLst>
              <a:ext uri="{FF2B5EF4-FFF2-40B4-BE49-F238E27FC236}">
                <a16:creationId xmlns:a16="http://schemas.microsoft.com/office/drawing/2014/main" id="{47912897-6C57-D9AF-6AAA-ED8164926F3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462959" y="6038172"/>
            <a:ext cx="1736714" cy="372153"/>
          </a:xfrm>
          <a:prstGeom prst="rect">
            <a:avLst/>
          </a:prstGeom>
        </p:spPr>
      </p:pic>
      <p:sp>
        <p:nvSpPr>
          <p:cNvPr id="16" name="Text Placeholder 15">
            <a:extLst>
              <a:ext uri="{FF2B5EF4-FFF2-40B4-BE49-F238E27FC236}">
                <a16:creationId xmlns:a16="http://schemas.microsoft.com/office/drawing/2014/main" id="{4B3B97A2-93B6-5BC4-F658-599EF18509F3}"/>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2" name="Text Placeholder 15">
            <a:extLst>
              <a:ext uri="{FF2B5EF4-FFF2-40B4-BE49-F238E27FC236}">
                <a16:creationId xmlns:a16="http://schemas.microsoft.com/office/drawing/2014/main" id="{5F7D59A5-17EB-2BD9-F330-FD424D488AB0}"/>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711E709D-5D08-5FCF-9D2F-C45B4B072F52}"/>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Tree>
    <p:extLst>
      <p:ext uri="{BB962C8B-B14F-4D97-AF65-F5344CB8AC3E}">
        <p14:creationId xmlns:p14="http://schemas.microsoft.com/office/powerpoint/2010/main" val="94802298"/>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ver Light Square">
    <p:bg>
      <p:bgPr>
        <a:solidFill>
          <a:schemeClr val="bg2"/>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097141F5-A733-1943-A651-93DADBFA66B0}"/>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4" name="Text Placeholder 15">
            <a:extLst>
              <a:ext uri="{FF2B5EF4-FFF2-40B4-BE49-F238E27FC236}">
                <a16:creationId xmlns:a16="http://schemas.microsoft.com/office/drawing/2014/main" id="{937D03E7-7770-B8D6-061C-A3D1BA105D8C}"/>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6" name="Text Placeholder 15">
            <a:extLst>
              <a:ext uri="{FF2B5EF4-FFF2-40B4-BE49-F238E27FC236}">
                <a16:creationId xmlns:a16="http://schemas.microsoft.com/office/drawing/2014/main" id="{4B3B97A2-93B6-5BC4-F658-599EF18509F3}"/>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2" name="Text Placeholder 15">
            <a:extLst>
              <a:ext uri="{FF2B5EF4-FFF2-40B4-BE49-F238E27FC236}">
                <a16:creationId xmlns:a16="http://schemas.microsoft.com/office/drawing/2014/main" id="{5F7D59A5-17EB-2BD9-F330-FD424D488AB0}"/>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711E709D-5D08-5FCF-9D2F-C45B4B072F52}"/>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7" name="Rectangle 6">
            <a:extLst>
              <a:ext uri="{FF2B5EF4-FFF2-40B4-BE49-F238E27FC236}">
                <a16:creationId xmlns:a16="http://schemas.microsoft.com/office/drawing/2014/main" id="{2867F14D-A2FC-3959-1173-D5BA14299626}"/>
              </a:ext>
            </a:extLst>
          </p:cNvPr>
          <p:cNvSpPr/>
          <p:nvPr userDrawn="1"/>
        </p:nvSpPr>
        <p:spPr bwMode="auto">
          <a:xfrm>
            <a:off x="0" y="5623559"/>
            <a:ext cx="12192000" cy="1234441"/>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8" name="Picture 17">
            <a:extLst>
              <a:ext uri="{FF2B5EF4-FFF2-40B4-BE49-F238E27FC236}">
                <a16:creationId xmlns:a16="http://schemas.microsoft.com/office/drawing/2014/main" id="{CB5E6D79-0A0B-7BAE-8020-EC4199C8548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pic>
        <p:nvPicPr>
          <p:cNvPr id="20" name="Graphic 19">
            <a:extLst>
              <a:ext uri="{FF2B5EF4-FFF2-40B4-BE49-F238E27FC236}">
                <a16:creationId xmlns:a16="http://schemas.microsoft.com/office/drawing/2014/main" id="{BC4096BE-D314-501A-F6A9-7F6ECB07AEF2}"/>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8544" r="24218" b="9171"/>
          <a:stretch/>
        </p:blipFill>
        <p:spPr>
          <a:xfrm>
            <a:off x="7022396" y="0"/>
            <a:ext cx="5179129" cy="5623560"/>
          </a:xfrm>
          <a:prstGeom prst="rect">
            <a:avLst/>
          </a:prstGeom>
        </p:spPr>
      </p:pic>
    </p:spTree>
    <p:extLst>
      <p:ext uri="{BB962C8B-B14F-4D97-AF65-F5344CB8AC3E}">
        <p14:creationId xmlns:p14="http://schemas.microsoft.com/office/powerpoint/2010/main" val="456516599"/>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ver Light Triangle">
    <p:bg>
      <p:bgPr>
        <a:solidFill>
          <a:schemeClr val="bg2"/>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097141F5-A733-1943-A651-93DADBFA66B0}"/>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4" name="Text Placeholder 15">
            <a:extLst>
              <a:ext uri="{FF2B5EF4-FFF2-40B4-BE49-F238E27FC236}">
                <a16:creationId xmlns:a16="http://schemas.microsoft.com/office/drawing/2014/main" id="{937D03E7-7770-B8D6-061C-A3D1BA105D8C}"/>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6" name="Text Placeholder 15">
            <a:extLst>
              <a:ext uri="{FF2B5EF4-FFF2-40B4-BE49-F238E27FC236}">
                <a16:creationId xmlns:a16="http://schemas.microsoft.com/office/drawing/2014/main" id="{4B3B97A2-93B6-5BC4-F658-599EF18509F3}"/>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2" name="Text Placeholder 15">
            <a:extLst>
              <a:ext uri="{FF2B5EF4-FFF2-40B4-BE49-F238E27FC236}">
                <a16:creationId xmlns:a16="http://schemas.microsoft.com/office/drawing/2014/main" id="{5F7D59A5-17EB-2BD9-F330-FD424D488AB0}"/>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711E709D-5D08-5FCF-9D2F-C45B4B072F52}"/>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3" name="Rectangle 2">
            <a:extLst>
              <a:ext uri="{FF2B5EF4-FFF2-40B4-BE49-F238E27FC236}">
                <a16:creationId xmlns:a16="http://schemas.microsoft.com/office/drawing/2014/main" id="{D067E0A6-92E7-0D5A-7313-A9A26CF192B0}"/>
              </a:ext>
            </a:extLst>
          </p:cNvPr>
          <p:cNvSpPr/>
          <p:nvPr userDrawn="1"/>
        </p:nvSpPr>
        <p:spPr bwMode="auto">
          <a:xfrm>
            <a:off x="0" y="5623559"/>
            <a:ext cx="12192000" cy="1234441"/>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6" name="Picture 17">
            <a:extLst>
              <a:ext uri="{FF2B5EF4-FFF2-40B4-BE49-F238E27FC236}">
                <a16:creationId xmlns:a16="http://schemas.microsoft.com/office/drawing/2014/main" id="{C53C3780-9183-B13B-44E1-DE44C648172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pic>
        <p:nvPicPr>
          <p:cNvPr id="9" name="Graphic 8">
            <a:extLst>
              <a:ext uri="{FF2B5EF4-FFF2-40B4-BE49-F238E27FC236}">
                <a16:creationId xmlns:a16="http://schemas.microsoft.com/office/drawing/2014/main" id="{C688AD9B-CF05-1F0B-77B3-F9AF063B1A84}"/>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r="29330" b="18722"/>
          <a:stretch/>
        </p:blipFill>
        <p:spPr>
          <a:xfrm>
            <a:off x="6992815" y="419100"/>
            <a:ext cx="5199185" cy="5204459"/>
          </a:xfrm>
          <a:prstGeom prst="rect">
            <a:avLst/>
          </a:prstGeom>
        </p:spPr>
      </p:pic>
    </p:spTree>
    <p:extLst>
      <p:ext uri="{BB962C8B-B14F-4D97-AF65-F5344CB8AC3E}">
        <p14:creationId xmlns:p14="http://schemas.microsoft.com/office/powerpoint/2010/main" val="280914713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ver Medium Pentagon ">
    <p:bg>
      <p:bgPr>
        <a:solidFill>
          <a:schemeClr val="accent3"/>
        </a:solidFill>
        <a:effectLst/>
      </p:bgPr>
    </p:bg>
    <p:spTree>
      <p:nvGrpSpPr>
        <p:cNvPr id="1" name=""/>
        <p:cNvGrpSpPr/>
        <p:nvPr/>
      </p:nvGrpSpPr>
      <p:grpSpPr>
        <a:xfrm>
          <a:off x="0" y="0"/>
          <a:ext cx="0" cy="0"/>
          <a:chOff x="0" y="0"/>
          <a:chExt cx="0" cy="0"/>
        </a:xfrm>
      </p:grpSpPr>
      <p:sp>
        <p:nvSpPr>
          <p:cNvPr id="43" name="Text Placeholder 15">
            <a:extLst>
              <a:ext uri="{FF2B5EF4-FFF2-40B4-BE49-F238E27FC236}">
                <a16:creationId xmlns:a16="http://schemas.microsoft.com/office/drawing/2014/main" id="{22AB9F3C-1F99-C43F-DFF0-45AC98DA31B1}"/>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6" name="Text Placeholder 15">
            <a:extLst>
              <a:ext uri="{FF2B5EF4-FFF2-40B4-BE49-F238E27FC236}">
                <a16:creationId xmlns:a16="http://schemas.microsoft.com/office/drawing/2014/main" id="{B955DC89-250C-FBBA-AB66-6BF8CBDAC7DB}"/>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8" name="Text Placeholder 15">
            <a:extLst>
              <a:ext uri="{FF2B5EF4-FFF2-40B4-BE49-F238E27FC236}">
                <a16:creationId xmlns:a16="http://schemas.microsoft.com/office/drawing/2014/main" id="{80F74F64-C7FC-D233-4B87-E7605FEB2715}"/>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0" name="Text Placeholder 15">
            <a:extLst>
              <a:ext uri="{FF2B5EF4-FFF2-40B4-BE49-F238E27FC236}">
                <a16:creationId xmlns:a16="http://schemas.microsoft.com/office/drawing/2014/main" id="{C4034501-0C33-0C6F-433A-A3E8AE5D0CDB}"/>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CEDEC932-5A13-8B28-00D1-6B0AB1456836}"/>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pic>
        <p:nvPicPr>
          <p:cNvPr id="2" name="Graphic 1">
            <a:extLst>
              <a:ext uri="{FF2B5EF4-FFF2-40B4-BE49-F238E27FC236}">
                <a16:creationId xmlns:a16="http://schemas.microsoft.com/office/drawing/2014/main" id="{8401133F-7F85-86F7-1FF2-CC8AF2F0EE6E}"/>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7815" r="25261" b="12300"/>
          <a:stretch/>
        </p:blipFill>
        <p:spPr>
          <a:xfrm>
            <a:off x="7002743" y="0"/>
            <a:ext cx="5189258" cy="5623559"/>
          </a:xfrm>
          <a:prstGeom prst="rect">
            <a:avLst/>
          </a:prstGeom>
        </p:spPr>
      </p:pic>
      <p:sp>
        <p:nvSpPr>
          <p:cNvPr id="3" name="Rectangle 2">
            <a:extLst>
              <a:ext uri="{FF2B5EF4-FFF2-40B4-BE49-F238E27FC236}">
                <a16:creationId xmlns:a16="http://schemas.microsoft.com/office/drawing/2014/main" id="{F5A3E35F-6252-58CD-4EDA-5D92E39C17E5}"/>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4" name="Picture 17">
            <a:extLst>
              <a:ext uri="{FF2B5EF4-FFF2-40B4-BE49-F238E27FC236}">
                <a16:creationId xmlns:a16="http://schemas.microsoft.com/office/drawing/2014/main" id="{2EC1D877-361E-10FC-95AF-88ED86C1B2AF}"/>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462959" y="6038172"/>
            <a:ext cx="1736714" cy="372153"/>
          </a:xfrm>
          <a:prstGeom prst="rect">
            <a:avLst/>
          </a:prstGeom>
        </p:spPr>
      </p:pic>
    </p:spTree>
    <p:extLst>
      <p:ext uri="{BB962C8B-B14F-4D97-AF65-F5344CB8AC3E}">
        <p14:creationId xmlns:p14="http://schemas.microsoft.com/office/powerpoint/2010/main" val="323778348"/>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ver Medium Square">
    <p:bg>
      <p:bgPr>
        <a:solidFill>
          <a:schemeClr val="accent3"/>
        </a:solidFill>
        <a:effectLst/>
      </p:bgPr>
    </p:bg>
    <p:spTree>
      <p:nvGrpSpPr>
        <p:cNvPr id="1" name=""/>
        <p:cNvGrpSpPr/>
        <p:nvPr/>
      </p:nvGrpSpPr>
      <p:grpSpPr>
        <a:xfrm>
          <a:off x="0" y="0"/>
          <a:ext cx="0" cy="0"/>
          <a:chOff x="0" y="0"/>
          <a:chExt cx="0" cy="0"/>
        </a:xfrm>
      </p:grpSpPr>
      <p:sp>
        <p:nvSpPr>
          <p:cNvPr id="43" name="Text Placeholder 15">
            <a:extLst>
              <a:ext uri="{FF2B5EF4-FFF2-40B4-BE49-F238E27FC236}">
                <a16:creationId xmlns:a16="http://schemas.microsoft.com/office/drawing/2014/main" id="{22AB9F3C-1F99-C43F-DFF0-45AC98DA31B1}"/>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6" name="Text Placeholder 15">
            <a:extLst>
              <a:ext uri="{FF2B5EF4-FFF2-40B4-BE49-F238E27FC236}">
                <a16:creationId xmlns:a16="http://schemas.microsoft.com/office/drawing/2014/main" id="{B955DC89-250C-FBBA-AB66-6BF8CBDAC7DB}"/>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8" name="Text Placeholder 15">
            <a:extLst>
              <a:ext uri="{FF2B5EF4-FFF2-40B4-BE49-F238E27FC236}">
                <a16:creationId xmlns:a16="http://schemas.microsoft.com/office/drawing/2014/main" id="{80F74F64-C7FC-D233-4B87-E7605FEB2715}"/>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0" name="Text Placeholder 15">
            <a:extLst>
              <a:ext uri="{FF2B5EF4-FFF2-40B4-BE49-F238E27FC236}">
                <a16:creationId xmlns:a16="http://schemas.microsoft.com/office/drawing/2014/main" id="{C4034501-0C33-0C6F-433A-A3E8AE5D0CDB}"/>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CEDEC932-5A13-8B28-00D1-6B0AB1456836}"/>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2" name="Rectangle 1">
            <a:extLst>
              <a:ext uri="{FF2B5EF4-FFF2-40B4-BE49-F238E27FC236}">
                <a16:creationId xmlns:a16="http://schemas.microsoft.com/office/drawing/2014/main" id="{4772D774-BBEA-B8DD-DB25-004C856AC987}"/>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3" name="Picture 17">
            <a:extLst>
              <a:ext uri="{FF2B5EF4-FFF2-40B4-BE49-F238E27FC236}">
                <a16:creationId xmlns:a16="http://schemas.microsoft.com/office/drawing/2014/main" id="{0DC4B775-E908-BC81-4356-54BE0B4FD30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pic>
        <p:nvPicPr>
          <p:cNvPr id="4" name="Graphic 3">
            <a:extLst>
              <a:ext uri="{FF2B5EF4-FFF2-40B4-BE49-F238E27FC236}">
                <a16:creationId xmlns:a16="http://schemas.microsoft.com/office/drawing/2014/main" id="{56240E57-E04B-A35D-B123-23115C69B0B6}"/>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8544" r="24218" b="9171"/>
          <a:stretch/>
        </p:blipFill>
        <p:spPr>
          <a:xfrm>
            <a:off x="7022396" y="0"/>
            <a:ext cx="5179129" cy="5623560"/>
          </a:xfrm>
          <a:prstGeom prst="rect">
            <a:avLst/>
          </a:prstGeom>
        </p:spPr>
      </p:pic>
    </p:spTree>
    <p:extLst>
      <p:ext uri="{BB962C8B-B14F-4D97-AF65-F5344CB8AC3E}">
        <p14:creationId xmlns:p14="http://schemas.microsoft.com/office/powerpoint/2010/main" val="1030324978"/>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ver Medium Triangle">
    <p:bg>
      <p:bgPr>
        <a:solidFill>
          <a:schemeClr val="accent3"/>
        </a:solidFill>
        <a:effectLst/>
      </p:bgPr>
    </p:bg>
    <p:spTree>
      <p:nvGrpSpPr>
        <p:cNvPr id="1" name=""/>
        <p:cNvGrpSpPr/>
        <p:nvPr/>
      </p:nvGrpSpPr>
      <p:grpSpPr>
        <a:xfrm>
          <a:off x="0" y="0"/>
          <a:ext cx="0" cy="0"/>
          <a:chOff x="0" y="0"/>
          <a:chExt cx="0" cy="0"/>
        </a:xfrm>
      </p:grpSpPr>
      <p:sp>
        <p:nvSpPr>
          <p:cNvPr id="43" name="Text Placeholder 15">
            <a:extLst>
              <a:ext uri="{FF2B5EF4-FFF2-40B4-BE49-F238E27FC236}">
                <a16:creationId xmlns:a16="http://schemas.microsoft.com/office/drawing/2014/main" id="{22AB9F3C-1F99-C43F-DFF0-45AC98DA31B1}"/>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6" name="Text Placeholder 15">
            <a:extLst>
              <a:ext uri="{FF2B5EF4-FFF2-40B4-BE49-F238E27FC236}">
                <a16:creationId xmlns:a16="http://schemas.microsoft.com/office/drawing/2014/main" id="{B955DC89-250C-FBBA-AB66-6BF8CBDAC7DB}"/>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8" name="Text Placeholder 15">
            <a:extLst>
              <a:ext uri="{FF2B5EF4-FFF2-40B4-BE49-F238E27FC236}">
                <a16:creationId xmlns:a16="http://schemas.microsoft.com/office/drawing/2014/main" id="{80F74F64-C7FC-D233-4B87-E7605FEB2715}"/>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0" name="Text Placeholder 15">
            <a:extLst>
              <a:ext uri="{FF2B5EF4-FFF2-40B4-BE49-F238E27FC236}">
                <a16:creationId xmlns:a16="http://schemas.microsoft.com/office/drawing/2014/main" id="{C4034501-0C33-0C6F-433A-A3E8AE5D0CDB}"/>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CEDEC932-5A13-8B28-00D1-6B0AB1456836}"/>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3" name="Rectangle 2">
            <a:extLst>
              <a:ext uri="{FF2B5EF4-FFF2-40B4-BE49-F238E27FC236}">
                <a16:creationId xmlns:a16="http://schemas.microsoft.com/office/drawing/2014/main" id="{AD0FA31F-B28F-D063-3CC9-313D4349D721}"/>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4" name="Picture 17">
            <a:extLst>
              <a:ext uri="{FF2B5EF4-FFF2-40B4-BE49-F238E27FC236}">
                <a16:creationId xmlns:a16="http://schemas.microsoft.com/office/drawing/2014/main" id="{D6317662-E79F-3D09-00B0-99BC46A5BF6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pic>
        <p:nvPicPr>
          <p:cNvPr id="7" name="Graphic 6">
            <a:extLst>
              <a:ext uri="{FF2B5EF4-FFF2-40B4-BE49-F238E27FC236}">
                <a16:creationId xmlns:a16="http://schemas.microsoft.com/office/drawing/2014/main" id="{0588B9C2-2FF7-2748-AD34-92B769853E3E}"/>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r="29330" b="18722"/>
          <a:stretch/>
        </p:blipFill>
        <p:spPr>
          <a:xfrm>
            <a:off x="6992815" y="419100"/>
            <a:ext cx="5199185" cy="5204459"/>
          </a:xfrm>
          <a:prstGeom prst="rect">
            <a:avLst/>
          </a:prstGeom>
        </p:spPr>
      </p:pic>
    </p:spTree>
    <p:extLst>
      <p:ext uri="{BB962C8B-B14F-4D97-AF65-F5344CB8AC3E}">
        <p14:creationId xmlns:p14="http://schemas.microsoft.com/office/powerpoint/2010/main" val="1182035007"/>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ver Dark Pentagon">
    <p:bg>
      <p:bgPr>
        <a:solidFill>
          <a:schemeClr val="accent4"/>
        </a:solidFill>
        <a:effectLst/>
      </p:bgPr>
    </p:bg>
    <p:spTree>
      <p:nvGrpSpPr>
        <p:cNvPr id="1" name=""/>
        <p:cNvGrpSpPr/>
        <p:nvPr/>
      </p:nvGrpSpPr>
      <p:grpSpPr>
        <a:xfrm>
          <a:off x="0" y="0"/>
          <a:ext cx="0" cy="0"/>
          <a:chOff x="0" y="0"/>
          <a:chExt cx="0" cy="0"/>
        </a:xfrm>
      </p:grpSpPr>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pic>
        <p:nvPicPr>
          <p:cNvPr id="16" name="Picture 15" descr="A black and white logo&#10;&#10;Description automatically generated">
            <a:extLst>
              <a:ext uri="{FF2B5EF4-FFF2-40B4-BE49-F238E27FC236}">
                <a16:creationId xmlns:a16="http://schemas.microsoft.com/office/drawing/2014/main" id="{CA65ACB2-DD53-D149-DA14-9159E425E2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0375" y="6038172"/>
            <a:ext cx="1741883" cy="372153"/>
          </a:xfrm>
          <a:prstGeom prst="rect">
            <a:avLst/>
          </a:prstGeom>
        </p:spPr>
      </p:pic>
      <p:sp>
        <p:nvSpPr>
          <p:cNvPr id="6" name="Text Placeholder 15">
            <a:extLst>
              <a:ext uri="{FF2B5EF4-FFF2-40B4-BE49-F238E27FC236}">
                <a16:creationId xmlns:a16="http://schemas.microsoft.com/office/drawing/2014/main" id="{021E4D78-7AC2-59C0-DC3A-C25E646ADAE6}"/>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8" name="Text Placeholder 15">
            <a:extLst>
              <a:ext uri="{FF2B5EF4-FFF2-40B4-BE49-F238E27FC236}">
                <a16:creationId xmlns:a16="http://schemas.microsoft.com/office/drawing/2014/main" id="{D74B0B01-4E89-3344-4E20-22F05E0ED365}"/>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1" name="Text Placeholder 15">
            <a:extLst>
              <a:ext uri="{FF2B5EF4-FFF2-40B4-BE49-F238E27FC236}">
                <a16:creationId xmlns:a16="http://schemas.microsoft.com/office/drawing/2014/main" id="{F2E6B942-620B-F1CB-8B7F-0EAFC1D27744}"/>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8DA2223E-5D25-CCFC-4061-86AA0C1939F4}"/>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pic>
        <p:nvPicPr>
          <p:cNvPr id="2" name="Graphic 1">
            <a:extLst>
              <a:ext uri="{FF2B5EF4-FFF2-40B4-BE49-F238E27FC236}">
                <a16:creationId xmlns:a16="http://schemas.microsoft.com/office/drawing/2014/main" id="{757E5F35-1D98-174B-4E1C-E6308753AB1F}"/>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7815" r="25261" b="12300"/>
          <a:stretch/>
        </p:blipFill>
        <p:spPr>
          <a:xfrm>
            <a:off x="7002743" y="0"/>
            <a:ext cx="5189258" cy="5623559"/>
          </a:xfrm>
          <a:prstGeom prst="rect">
            <a:avLst/>
          </a:prstGeom>
        </p:spPr>
      </p:pic>
      <p:sp>
        <p:nvSpPr>
          <p:cNvPr id="3" name="Rectangle 2">
            <a:extLst>
              <a:ext uri="{FF2B5EF4-FFF2-40B4-BE49-F238E27FC236}">
                <a16:creationId xmlns:a16="http://schemas.microsoft.com/office/drawing/2014/main" id="{CBE65FA8-2611-48AA-7D79-E7D8AEC73C8D}"/>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7" name="Picture 17">
            <a:extLst>
              <a:ext uri="{FF2B5EF4-FFF2-40B4-BE49-F238E27FC236}">
                <a16:creationId xmlns:a16="http://schemas.microsoft.com/office/drawing/2014/main" id="{D6B5B4A7-28D8-5762-A792-E7252158F380}"/>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62959" y="6038172"/>
            <a:ext cx="1736714" cy="372153"/>
          </a:xfrm>
          <a:prstGeom prst="rect">
            <a:avLst/>
          </a:prstGeom>
        </p:spPr>
      </p:pic>
    </p:spTree>
    <p:extLst>
      <p:ext uri="{BB962C8B-B14F-4D97-AF65-F5344CB8AC3E}">
        <p14:creationId xmlns:p14="http://schemas.microsoft.com/office/powerpoint/2010/main" val="4069572989"/>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ver Dark Square">
    <p:bg>
      <p:bgPr>
        <a:solidFill>
          <a:schemeClr val="accent4"/>
        </a:solidFill>
        <a:effectLst/>
      </p:bgPr>
    </p:bg>
    <p:spTree>
      <p:nvGrpSpPr>
        <p:cNvPr id="1" name=""/>
        <p:cNvGrpSpPr/>
        <p:nvPr/>
      </p:nvGrpSpPr>
      <p:grpSpPr>
        <a:xfrm>
          <a:off x="0" y="0"/>
          <a:ext cx="0" cy="0"/>
          <a:chOff x="0" y="0"/>
          <a:chExt cx="0" cy="0"/>
        </a:xfrm>
      </p:grpSpPr>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6" name="Text Placeholder 15">
            <a:extLst>
              <a:ext uri="{FF2B5EF4-FFF2-40B4-BE49-F238E27FC236}">
                <a16:creationId xmlns:a16="http://schemas.microsoft.com/office/drawing/2014/main" id="{021E4D78-7AC2-59C0-DC3A-C25E646ADAE6}"/>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8" name="Text Placeholder 15">
            <a:extLst>
              <a:ext uri="{FF2B5EF4-FFF2-40B4-BE49-F238E27FC236}">
                <a16:creationId xmlns:a16="http://schemas.microsoft.com/office/drawing/2014/main" id="{D74B0B01-4E89-3344-4E20-22F05E0ED365}"/>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1" name="Text Placeholder 15">
            <a:extLst>
              <a:ext uri="{FF2B5EF4-FFF2-40B4-BE49-F238E27FC236}">
                <a16:creationId xmlns:a16="http://schemas.microsoft.com/office/drawing/2014/main" id="{F2E6B942-620B-F1CB-8B7F-0EAFC1D27744}"/>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8DA2223E-5D25-CCFC-4061-86AA0C1939F4}"/>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2" name="Rectangle 1">
            <a:extLst>
              <a:ext uri="{FF2B5EF4-FFF2-40B4-BE49-F238E27FC236}">
                <a16:creationId xmlns:a16="http://schemas.microsoft.com/office/drawing/2014/main" id="{2A542B6F-32D8-E745-1CC9-C9BF41CF3B5C}"/>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3" name="Picture 17">
            <a:extLst>
              <a:ext uri="{FF2B5EF4-FFF2-40B4-BE49-F238E27FC236}">
                <a16:creationId xmlns:a16="http://schemas.microsoft.com/office/drawing/2014/main" id="{72F1BEB0-7EF6-C287-F27E-AB8D710E3DF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pic>
        <p:nvPicPr>
          <p:cNvPr id="4" name="Graphic 3">
            <a:extLst>
              <a:ext uri="{FF2B5EF4-FFF2-40B4-BE49-F238E27FC236}">
                <a16:creationId xmlns:a16="http://schemas.microsoft.com/office/drawing/2014/main" id="{418C2A57-AB18-7523-588E-C614271FC33F}"/>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8544" r="24218" b="9171"/>
          <a:stretch/>
        </p:blipFill>
        <p:spPr>
          <a:xfrm>
            <a:off x="7022396" y="0"/>
            <a:ext cx="5179129" cy="5623560"/>
          </a:xfrm>
          <a:prstGeom prst="rect">
            <a:avLst/>
          </a:prstGeom>
        </p:spPr>
      </p:pic>
    </p:spTree>
    <p:extLst>
      <p:ext uri="{BB962C8B-B14F-4D97-AF65-F5344CB8AC3E}">
        <p14:creationId xmlns:p14="http://schemas.microsoft.com/office/powerpoint/2010/main" val="2147041043"/>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ver Dark Triangle">
    <p:bg>
      <p:bgPr>
        <a:solidFill>
          <a:schemeClr val="accent4"/>
        </a:solidFill>
        <a:effectLst/>
      </p:bgPr>
    </p:bg>
    <p:spTree>
      <p:nvGrpSpPr>
        <p:cNvPr id="1" name=""/>
        <p:cNvGrpSpPr/>
        <p:nvPr/>
      </p:nvGrpSpPr>
      <p:grpSpPr>
        <a:xfrm>
          <a:off x="0" y="0"/>
          <a:ext cx="0" cy="0"/>
          <a:chOff x="0" y="0"/>
          <a:chExt cx="0" cy="0"/>
        </a:xfrm>
      </p:grpSpPr>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6" name="Text Placeholder 15">
            <a:extLst>
              <a:ext uri="{FF2B5EF4-FFF2-40B4-BE49-F238E27FC236}">
                <a16:creationId xmlns:a16="http://schemas.microsoft.com/office/drawing/2014/main" id="{021E4D78-7AC2-59C0-DC3A-C25E646ADAE6}"/>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8" name="Text Placeholder 15">
            <a:extLst>
              <a:ext uri="{FF2B5EF4-FFF2-40B4-BE49-F238E27FC236}">
                <a16:creationId xmlns:a16="http://schemas.microsoft.com/office/drawing/2014/main" id="{D74B0B01-4E89-3344-4E20-22F05E0ED365}"/>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1" name="Text Placeholder 15">
            <a:extLst>
              <a:ext uri="{FF2B5EF4-FFF2-40B4-BE49-F238E27FC236}">
                <a16:creationId xmlns:a16="http://schemas.microsoft.com/office/drawing/2014/main" id="{F2E6B942-620B-F1CB-8B7F-0EAFC1D27744}"/>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8DA2223E-5D25-CCFC-4061-86AA0C1939F4}"/>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2" name="Rectangle 1">
            <a:extLst>
              <a:ext uri="{FF2B5EF4-FFF2-40B4-BE49-F238E27FC236}">
                <a16:creationId xmlns:a16="http://schemas.microsoft.com/office/drawing/2014/main" id="{97776CC2-BF6B-5D9E-CB7F-4DBA7AF82ABD}"/>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3" name="Picture 17">
            <a:extLst>
              <a:ext uri="{FF2B5EF4-FFF2-40B4-BE49-F238E27FC236}">
                <a16:creationId xmlns:a16="http://schemas.microsoft.com/office/drawing/2014/main" id="{96610476-8C28-8FE4-4D30-3CD06DD064F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pic>
        <p:nvPicPr>
          <p:cNvPr id="4" name="Graphic 3">
            <a:extLst>
              <a:ext uri="{FF2B5EF4-FFF2-40B4-BE49-F238E27FC236}">
                <a16:creationId xmlns:a16="http://schemas.microsoft.com/office/drawing/2014/main" id="{CE1AEDA3-5790-B225-DAEF-EBCA2E897E7F}"/>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r="29330" b="18722"/>
          <a:stretch/>
        </p:blipFill>
        <p:spPr>
          <a:xfrm>
            <a:off x="6992815" y="419100"/>
            <a:ext cx="5199185" cy="5204459"/>
          </a:xfrm>
          <a:prstGeom prst="rect">
            <a:avLst/>
          </a:prstGeom>
        </p:spPr>
      </p:pic>
    </p:spTree>
    <p:extLst>
      <p:ext uri="{BB962C8B-B14F-4D97-AF65-F5344CB8AC3E}">
        <p14:creationId xmlns:p14="http://schemas.microsoft.com/office/powerpoint/2010/main" val="302153802"/>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ver Image Pentagon">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AC3D05-A4BD-EDAF-9EBA-8528856EC74A}"/>
              </a:ext>
            </a:extLst>
          </p:cNvPr>
          <p:cNvSpPr/>
          <p:nvPr userDrawn="1"/>
        </p:nvSpPr>
        <p:spPr bwMode="auto">
          <a:xfrm>
            <a:off x="0" y="5623559"/>
            <a:ext cx="12192000" cy="1234441"/>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12" name="Picture 17">
            <a:extLst>
              <a:ext uri="{FF2B5EF4-FFF2-40B4-BE49-F238E27FC236}">
                <a16:creationId xmlns:a16="http://schemas.microsoft.com/office/drawing/2014/main" id="{E13F9079-6FDD-68FF-34D6-732B3D6A7EA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sp>
        <p:nvSpPr>
          <p:cNvPr id="2" name="Picture Placeholder 4">
            <a:extLst>
              <a:ext uri="{FF2B5EF4-FFF2-40B4-BE49-F238E27FC236}">
                <a16:creationId xmlns:a16="http://schemas.microsoft.com/office/drawing/2014/main" id="{E538F0B9-5549-9478-696B-246A3F82C5C9}"/>
              </a:ext>
            </a:extLst>
          </p:cNvPr>
          <p:cNvSpPr>
            <a:spLocks noGrp="1"/>
          </p:cNvSpPr>
          <p:nvPr>
            <p:ph type="pic" sz="quarter" idx="24" hasCustomPrompt="1"/>
          </p:nvPr>
        </p:nvSpPr>
        <p:spPr>
          <a:xfrm>
            <a:off x="6096000" y="0"/>
            <a:ext cx="6096000" cy="6858000"/>
          </a:xfrm>
          <a:blipFill dpi="0" rotWithShape="1">
            <a:blip r:embed="rId4" cstate="screen">
              <a:extLst>
                <a:ext uri="{28A0092B-C50C-407E-A947-70E740481C1C}">
                  <a14:useLocalDpi xmlns:a14="http://schemas.microsoft.com/office/drawing/2010/main"/>
                </a:ext>
              </a:extLst>
            </a:blip>
            <a:srcRect/>
            <a:stretch>
              <a:fillRect/>
            </a:stretch>
          </a:blipFill>
        </p:spPr>
        <p:txBody>
          <a:bodyPr tIns="274320"/>
          <a:lstStyle>
            <a:lvl1pPr algn="ctr">
              <a:defRPr/>
            </a:lvl1pPr>
          </a:lstStyle>
          <a:p>
            <a:r>
              <a:rPr lang="en-US" dirty="0"/>
              <a:t> </a:t>
            </a:r>
          </a:p>
        </p:txBody>
      </p:sp>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3755571"/>
            <a:ext cx="5516561" cy="886577"/>
          </a:xfrm>
        </p:spPr>
        <p:txBody>
          <a:bodyPr tIns="91440" rIns="640080" bIns="0" anchor="t" anchorCtr="0">
            <a:normAutofit/>
          </a:bodyPr>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6" name="Text Placeholder 15">
            <a:extLst>
              <a:ext uri="{FF2B5EF4-FFF2-40B4-BE49-F238E27FC236}">
                <a16:creationId xmlns:a16="http://schemas.microsoft.com/office/drawing/2014/main" id="{AE92F84C-EBE2-FFD4-6201-DF0ADC6C5C7B}"/>
              </a:ext>
            </a:extLst>
          </p:cNvPr>
          <p:cNvSpPr>
            <a:spLocks noGrp="1"/>
          </p:cNvSpPr>
          <p:nvPr>
            <p:ph type="body" sz="quarter" idx="26" hasCustomPrompt="1"/>
          </p:nvPr>
        </p:nvSpPr>
        <p:spPr>
          <a:xfrm>
            <a:off x="465137" y="4642146"/>
            <a:ext cx="55165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4" name="Text Placeholder 15">
            <a:extLst>
              <a:ext uri="{FF2B5EF4-FFF2-40B4-BE49-F238E27FC236}">
                <a16:creationId xmlns:a16="http://schemas.microsoft.com/office/drawing/2014/main" id="{E3FEA26C-59C9-FEEA-4924-D21782575EBC}"/>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9" name="Text Placeholder 7">
            <a:extLst>
              <a:ext uri="{FF2B5EF4-FFF2-40B4-BE49-F238E27FC236}">
                <a16:creationId xmlns:a16="http://schemas.microsoft.com/office/drawing/2014/main" id="{AE3BC0F7-FFB5-151B-5FC2-F4C52F8B5E63}"/>
              </a:ext>
            </a:extLst>
          </p:cNvPr>
          <p:cNvSpPr>
            <a:spLocks noGrp="1"/>
          </p:cNvSpPr>
          <p:nvPr>
            <p:ph type="body" sz="quarter" idx="27" hasCustomPrompt="1"/>
          </p:nvPr>
        </p:nvSpPr>
        <p:spPr>
          <a:xfrm>
            <a:off x="6962274" y="1219200"/>
            <a:ext cx="5229726" cy="5638800"/>
          </a:xfr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r="-32440" b="-21622"/>
            </a:stretch>
          </a:blipFill>
        </p:spPr>
        <p:txBody>
          <a:bodyPr/>
          <a:lstStyle/>
          <a:p>
            <a:pPr lvl="0"/>
            <a:r>
              <a:rPr lang="en-US"/>
              <a:t> </a:t>
            </a:r>
          </a:p>
        </p:txBody>
      </p:sp>
      <p:sp>
        <p:nvSpPr>
          <p:cNvPr id="11" name="Text Placeholder 15">
            <a:extLst>
              <a:ext uri="{FF2B5EF4-FFF2-40B4-BE49-F238E27FC236}">
                <a16:creationId xmlns:a16="http://schemas.microsoft.com/office/drawing/2014/main" id="{6CB7DB6C-0BCC-D8C2-F512-B2D2782114FF}"/>
              </a:ext>
            </a:extLst>
          </p:cNvPr>
          <p:cNvSpPr>
            <a:spLocks noGrp="1"/>
          </p:cNvSpPr>
          <p:nvPr>
            <p:ph type="body" sz="quarter" idx="28"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AB5CBDD5-E1B9-4A89-907F-DA77CD91D9D4}"/>
              </a:ext>
            </a:extLst>
          </p:cNvPr>
          <p:cNvSpPr>
            <a:spLocks noGrp="1"/>
          </p:cNvSpPr>
          <p:nvPr>
            <p:ph type="body" sz="quarter" idx="29" hasCustomPrompt="1"/>
          </p:nvPr>
        </p:nvSpPr>
        <p:spPr>
          <a:xfrm>
            <a:off x="460375" y="1485899"/>
            <a:ext cx="5516562"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Tree>
    <p:extLst>
      <p:ext uri="{BB962C8B-B14F-4D97-AF65-F5344CB8AC3E}">
        <p14:creationId xmlns:p14="http://schemas.microsoft.com/office/powerpoint/2010/main" val="2721285253"/>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ver Image Squar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977C1D-2EBE-40EC-D010-303C473A585E}"/>
              </a:ext>
            </a:extLst>
          </p:cNvPr>
          <p:cNvSpPr/>
          <p:nvPr userDrawn="1"/>
        </p:nvSpPr>
        <p:spPr bwMode="auto">
          <a:xfrm>
            <a:off x="0" y="5623559"/>
            <a:ext cx="12192000" cy="1234441"/>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4" name="Picture 17">
            <a:extLst>
              <a:ext uri="{FF2B5EF4-FFF2-40B4-BE49-F238E27FC236}">
                <a16:creationId xmlns:a16="http://schemas.microsoft.com/office/drawing/2014/main" id="{F8FCA9FC-D5DF-6B78-7026-03485C3C4F3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sp>
        <p:nvSpPr>
          <p:cNvPr id="5" name="Picture Placeholder 4">
            <a:extLst>
              <a:ext uri="{FF2B5EF4-FFF2-40B4-BE49-F238E27FC236}">
                <a16:creationId xmlns:a16="http://schemas.microsoft.com/office/drawing/2014/main" id="{B5CD31EF-BC91-4867-3F9C-7EA76B1D033E}"/>
              </a:ext>
            </a:extLst>
          </p:cNvPr>
          <p:cNvSpPr>
            <a:spLocks noGrp="1"/>
          </p:cNvSpPr>
          <p:nvPr>
            <p:ph type="pic" sz="quarter" idx="24" hasCustomPrompt="1"/>
          </p:nvPr>
        </p:nvSpPr>
        <p:spPr>
          <a:xfrm>
            <a:off x="6096000" y="0"/>
            <a:ext cx="6096000" cy="6858000"/>
          </a:xfrm>
          <a:blipFill dpi="0" rotWithShape="1">
            <a:blip r:embed="rId4" cstate="screen">
              <a:extLst>
                <a:ext uri="{28A0092B-C50C-407E-A947-70E740481C1C}">
                  <a14:useLocalDpi xmlns:a14="http://schemas.microsoft.com/office/drawing/2010/main"/>
                </a:ext>
              </a:extLst>
            </a:blip>
            <a:srcRect/>
            <a:stretch>
              <a:fillRect/>
            </a:stretch>
          </a:blipFill>
        </p:spPr>
        <p:txBody>
          <a:bodyPr tIns="274320"/>
          <a:lstStyle>
            <a:lvl1pPr algn="ctr">
              <a:defRPr/>
            </a:lvl1pPr>
          </a:lstStyle>
          <a:p>
            <a:r>
              <a:rPr lang="en-US" dirty="0"/>
              <a:t> </a:t>
            </a:r>
          </a:p>
        </p:txBody>
      </p:sp>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3755571"/>
            <a:ext cx="55165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lines long of text</a:t>
            </a:r>
          </a:p>
        </p:txBody>
      </p:sp>
      <p:sp>
        <p:nvSpPr>
          <p:cNvPr id="6" name="Text Placeholder 15">
            <a:extLst>
              <a:ext uri="{FF2B5EF4-FFF2-40B4-BE49-F238E27FC236}">
                <a16:creationId xmlns:a16="http://schemas.microsoft.com/office/drawing/2014/main" id="{900A405F-8261-6B4F-6063-471F1303ACA9}"/>
              </a:ext>
            </a:extLst>
          </p:cNvPr>
          <p:cNvSpPr>
            <a:spLocks noGrp="1"/>
          </p:cNvSpPr>
          <p:nvPr>
            <p:ph type="body" sz="quarter" idx="26" hasCustomPrompt="1"/>
          </p:nvPr>
        </p:nvSpPr>
        <p:spPr>
          <a:xfrm>
            <a:off x="465137" y="4642146"/>
            <a:ext cx="55165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7" name="Text Placeholder 15">
            <a:extLst>
              <a:ext uri="{FF2B5EF4-FFF2-40B4-BE49-F238E27FC236}">
                <a16:creationId xmlns:a16="http://schemas.microsoft.com/office/drawing/2014/main" id="{9321212E-891B-4ECB-74D5-9FA5EBD464E2}"/>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1" name="Text Placeholder 8">
            <a:extLst>
              <a:ext uri="{FF2B5EF4-FFF2-40B4-BE49-F238E27FC236}">
                <a16:creationId xmlns:a16="http://schemas.microsoft.com/office/drawing/2014/main" id="{C8209986-D2B3-2C94-46F4-DCD6D5BACCFA}"/>
              </a:ext>
            </a:extLst>
          </p:cNvPr>
          <p:cNvSpPr>
            <a:spLocks noGrp="1"/>
          </p:cNvSpPr>
          <p:nvPr>
            <p:ph type="body" sz="quarter" idx="27" hasCustomPrompt="1"/>
          </p:nvPr>
        </p:nvSpPr>
        <p:spPr>
          <a:xfrm>
            <a:off x="7273925" y="737217"/>
            <a:ext cx="4918075" cy="6120783"/>
          </a:xfr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r="-33451" b="-7228"/>
            </a:stretch>
          </a:blipFill>
        </p:spPr>
        <p:txBody>
          <a:bodyPr/>
          <a:lstStyle/>
          <a:p>
            <a:pPr lvl="0"/>
            <a:r>
              <a:rPr lang="en-US"/>
              <a:t> </a:t>
            </a:r>
          </a:p>
        </p:txBody>
      </p:sp>
      <p:sp>
        <p:nvSpPr>
          <p:cNvPr id="12" name="Text Placeholder 15">
            <a:extLst>
              <a:ext uri="{FF2B5EF4-FFF2-40B4-BE49-F238E27FC236}">
                <a16:creationId xmlns:a16="http://schemas.microsoft.com/office/drawing/2014/main" id="{2C10F1B2-18CC-F419-F32C-3EC4F7FCC5C0}"/>
              </a:ext>
            </a:extLst>
          </p:cNvPr>
          <p:cNvSpPr>
            <a:spLocks noGrp="1"/>
          </p:cNvSpPr>
          <p:nvPr>
            <p:ph type="body" sz="quarter" idx="28"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2" name="Text Placeholder 15">
            <a:extLst>
              <a:ext uri="{FF2B5EF4-FFF2-40B4-BE49-F238E27FC236}">
                <a16:creationId xmlns:a16="http://schemas.microsoft.com/office/drawing/2014/main" id="{0B9BED24-0118-362F-BCA7-3DD6D7B6D70D}"/>
              </a:ext>
            </a:extLst>
          </p:cNvPr>
          <p:cNvSpPr>
            <a:spLocks noGrp="1"/>
          </p:cNvSpPr>
          <p:nvPr>
            <p:ph type="body" sz="quarter" idx="29" hasCustomPrompt="1"/>
          </p:nvPr>
        </p:nvSpPr>
        <p:spPr>
          <a:xfrm>
            <a:off x="460375" y="1485899"/>
            <a:ext cx="5516562"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Tree>
    <p:extLst>
      <p:ext uri="{BB962C8B-B14F-4D97-AF65-F5344CB8AC3E}">
        <p14:creationId xmlns:p14="http://schemas.microsoft.com/office/powerpoint/2010/main" val="3315996530"/>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ver Image Triangl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3AFE0DF-9D13-536E-E538-A9E16F6065C7}"/>
              </a:ext>
            </a:extLst>
          </p:cNvPr>
          <p:cNvSpPr/>
          <p:nvPr userDrawn="1"/>
        </p:nvSpPr>
        <p:spPr bwMode="auto">
          <a:xfrm>
            <a:off x="0" y="5623559"/>
            <a:ext cx="12192000" cy="1234441"/>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5" name="Picture 17">
            <a:extLst>
              <a:ext uri="{FF2B5EF4-FFF2-40B4-BE49-F238E27FC236}">
                <a16:creationId xmlns:a16="http://schemas.microsoft.com/office/drawing/2014/main" id="{DE014E7C-2AC1-F1E1-EB1B-D5A9E8C69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sp>
        <p:nvSpPr>
          <p:cNvPr id="2" name="Picture Placeholder 4">
            <a:extLst>
              <a:ext uri="{FF2B5EF4-FFF2-40B4-BE49-F238E27FC236}">
                <a16:creationId xmlns:a16="http://schemas.microsoft.com/office/drawing/2014/main" id="{BA552A38-DE4F-F1CA-56A1-59769DFD72F5}"/>
              </a:ext>
            </a:extLst>
          </p:cNvPr>
          <p:cNvSpPr>
            <a:spLocks noGrp="1"/>
          </p:cNvSpPr>
          <p:nvPr>
            <p:ph type="pic" sz="quarter" idx="24" hasCustomPrompt="1"/>
          </p:nvPr>
        </p:nvSpPr>
        <p:spPr>
          <a:xfrm>
            <a:off x="6096000" y="0"/>
            <a:ext cx="6096000" cy="6858000"/>
          </a:xfrm>
          <a:blipFill dpi="0" rotWithShape="1">
            <a:blip r:embed="rId4" cstate="screen">
              <a:extLst>
                <a:ext uri="{28A0092B-C50C-407E-A947-70E740481C1C}">
                  <a14:useLocalDpi xmlns:a14="http://schemas.microsoft.com/office/drawing/2010/main"/>
                </a:ext>
              </a:extLst>
            </a:blip>
            <a:srcRect/>
            <a:stretch>
              <a:fillRect/>
            </a:stretch>
          </a:blipFill>
        </p:spPr>
        <p:txBody>
          <a:bodyPr tIns="274320"/>
          <a:lstStyle>
            <a:lvl1pPr algn="ctr">
              <a:defRPr/>
            </a:lvl1pPr>
          </a:lstStyle>
          <a:p>
            <a:r>
              <a:rPr lang="en-US" dirty="0"/>
              <a:t> </a:t>
            </a:r>
          </a:p>
        </p:txBody>
      </p:sp>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3755571"/>
            <a:ext cx="55165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lines long of text</a:t>
            </a:r>
          </a:p>
        </p:txBody>
      </p:sp>
      <p:sp>
        <p:nvSpPr>
          <p:cNvPr id="6" name="Text Placeholder 15">
            <a:extLst>
              <a:ext uri="{FF2B5EF4-FFF2-40B4-BE49-F238E27FC236}">
                <a16:creationId xmlns:a16="http://schemas.microsoft.com/office/drawing/2014/main" id="{DFF8E546-8657-BEF7-6283-53D6B1B3AE55}"/>
              </a:ext>
            </a:extLst>
          </p:cNvPr>
          <p:cNvSpPr>
            <a:spLocks noGrp="1"/>
          </p:cNvSpPr>
          <p:nvPr>
            <p:ph type="body" sz="quarter" idx="26" hasCustomPrompt="1"/>
          </p:nvPr>
        </p:nvSpPr>
        <p:spPr>
          <a:xfrm>
            <a:off x="465137" y="4642146"/>
            <a:ext cx="55165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7" name="Text Placeholder 15">
            <a:extLst>
              <a:ext uri="{FF2B5EF4-FFF2-40B4-BE49-F238E27FC236}">
                <a16:creationId xmlns:a16="http://schemas.microsoft.com/office/drawing/2014/main" id="{5E33AC5A-D112-D607-F71B-9B24CBDB22F2}"/>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1" name="Text Placeholder 8">
            <a:extLst>
              <a:ext uri="{FF2B5EF4-FFF2-40B4-BE49-F238E27FC236}">
                <a16:creationId xmlns:a16="http://schemas.microsoft.com/office/drawing/2014/main" id="{4A6A20BA-4200-58EE-96D4-58668E30C2E9}"/>
              </a:ext>
            </a:extLst>
          </p:cNvPr>
          <p:cNvSpPr>
            <a:spLocks noGrp="1"/>
          </p:cNvSpPr>
          <p:nvPr>
            <p:ph type="body" sz="quarter" idx="27" hasCustomPrompt="1"/>
          </p:nvPr>
        </p:nvSpPr>
        <p:spPr>
          <a:xfrm>
            <a:off x="7301551" y="1581752"/>
            <a:ext cx="4890449" cy="5276248"/>
          </a:xfr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t="-1" r="-44734" b="-15933"/>
            </a:stretch>
          </a:blipFill>
        </p:spPr>
        <p:txBody>
          <a:bodyPr/>
          <a:lstStyle/>
          <a:p>
            <a:pPr lvl="0"/>
            <a:r>
              <a:rPr lang="en-US"/>
              <a:t> </a:t>
            </a:r>
          </a:p>
        </p:txBody>
      </p:sp>
      <p:sp>
        <p:nvSpPr>
          <p:cNvPr id="12" name="Text Placeholder 15">
            <a:extLst>
              <a:ext uri="{FF2B5EF4-FFF2-40B4-BE49-F238E27FC236}">
                <a16:creationId xmlns:a16="http://schemas.microsoft.com/office/drawing/2014/main" id="{D64F3BF3-5C2C-D2B2-A311-53585033D1B8}"/>
              </a:ext>
            </a:extLst>
          </p:cNvPr>
          <p:cNvSpPr>
            <a:spLocks noGrp="1"/>
          </p:cNvSpPr>
          <p:nvPr>
            <p:ph type="body" sz="quarter" idx="28"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4" name="Text Placeholder 15">
            <a:extLst>
              <a:ext uri="{FF2B5EF4-FFF2-40B4-BE49-F238E27FC236}">
                <a16:creationId xmlns:a16="http://schemas.microsoft.com/office/drawing/2014/main" id="{A9E911E2-5124-112A-D756-3F6033D15E9B}"/>
              </a:ext>
            </a:extLst>
          </p:cNvPr>
          <p:cNvSpPr>
            <a:spLocks noGrp="1"/>
          </p:cNvSpPr>
          <p:nvPr>
            <p:ph type="body" sz="quarter" idx="29" hasCustomPrompt="1"/>
          </p:nvPr>
        </p:nvSpPr>
        <p:spPr>
          <a:xfrm>
            <a:off x="460375" y="1485899"/>
            <a:ext cx="5516562"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Tree>
    <p:extLst>
      <p:ext uri="{BB962C8B-B14F-4D97-AF65-F5344CB8AC3E}">
        <p14:creationId xmlns:p14="http://schemas.microsoft.com/office/powerpoint/2010/main" val="4100579870"/>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genda Ligh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A51FA0-C5C1-091E-C60C-B7381FBF0E44}"/>
              </a:ext>
            </a:extLst>
          </p:cNvPr>
          <p:cNvSpPr/>
          <p:nvPr userDrawn="1"/>
        </p:nvSpPr>
        <p:spPr bwMode="auto">
          <a:xfrm>
            <a:off x="460372" y="1004387"/>
            <a:ext cx="11268078" cy="540593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2" name="Slide Number Placeholder 10">
            <a:extLst>
              <a:ext uri="{FF2B5EF4-FFF2-40B4-BE49-F238E27FC236}">
                <a16:creationId xmlns:a16="http://schemas.microsoft.com/office/drawing/2014/main" id="{8FC6C0A0-DD0F-1CD7-3F8E-C4A64D2A39A5}"/>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770DE1E8-7966-F0D2-85AE-EAEB2CBAEEF9}"/>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D6330687-BC73-C7C2-C7F8-D14B1419CE01}"/>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9">
            <a:extLst>
              <a:ext uri="{FF2B5EF4-FFF2-40B4-BE49-F238E27FC236}">
                <a16:creationId xmlns:a16="http://schemas.microsoft.com/office/drawing/2014/main" id="{4B20ED22-CD58-F244-26EE-F21C09E9025C}"/>
              </a:ext>
            </a:extLst>
          </p:cNvPr>
          <p:cNvSpPr>
            <a:spLocks noGrp="1"/>
          </p:cNvSpPr>
          <p:nvPr>
            <p:ph type="title" hasCustomPrompt="1"/>
          </p:nvPr>
        </p:nvSpPr>
        <p:spPr>
          <a:xfrm>
            <a:off x="484411" y="29298"/>
            <a:ext cx="4865463" cy="1001216"/>
          </a:xfrm>
        </p:spPr>
        <p:txBody>
          <a:bodyPr tIns="0" rIns="0" bIns="0" anchor="ctr" anchorCtr="0"/>
          <a:lstStyle>
            <a:lvl1pPr>
              <a:lnSpc>
                <a:spcPct val="100000"/>
              </a:lnSpc>
              <a:defRPr sz="3200" b="0" i="0">
                <a:solidFill>
                  <a:schemeClr val="tx2"/>
                </a:solidFill>
                <a:latin typeface="Georgia" panose="02040502050405020303" pitchFamily="18" charset="0"/>
                <a:ea typeface="Roboto" panose="02000000000000000000" pitchFamily="2" charset="0"/>
                <a:cs typeface="Segoe UI" panose="020B0502040204020203" pitchFamily="34" charset="0"/>
              </a:defRPr>
            </a:lvl1pPr>
          </a:lstStyle>
          <a:p>
            <a:r>
              <a:rPr lang="en-US"/>
              <a:t>Agenda title here</a:t>
            </a:r>
          </a:p>
        </p:txBody>
      </p:sp>
      <p:sp>
        <p:nvSpPr>
          <p:cNvPr id="9" name="Text Placeholder 15">
            <a:extLst>
              <a:ext uri="{FF2B5EF4-FFF2-40B4-BE49-F238E27FC236}">
                <a16:creationId xmlns:a16="http://schemas.microsoft.com/office/drawing/2014/main" id="{A7EB9365-955E-1534-8F83-CB11E3BF8082}"/>
              </a:ext>
            </a:extLst>
          </p:cNvPr>
          <p:cNvSpPr>
            <a:spLocks noGrp="1"/>
          </p:cNvSpPr>
          <p:nvPr>
            <p:ph type="body" sz="quarter" idx="19" hasCustomPrompt="1"/>
          </p:nvPr>
        </p:nvSpPr>
        <p:spPr>
          <a:xfrm>
            <a:off x="1512888" y="1658938"/>
            <a:ext cx="9164637" cy="4751387"/>
          </a:xfrm>
        </p:spPr>
        <p:txBody>
          <a:bodyPr tIns="91440" rIns="0" bIns="457200" numCol="2" spcCol="457200" anchor="t" anchorCtr="0"/>
          <a:lstStyle>
            <a:lvl1pPr marL="685800" indent="-685800">
              <a:spcAft>
                <a:spcPts val="3500"/>
              </a:spcAft>
              <a:buSzPct val="175000"/>
              <a:buFont typeface="+mj-lt"/>
              <a:buAutoNum type="arabicPeriod"/>
              <a:defRPr sz="24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marL="694944" indent="-685800">
              <a:spcAft>
                <a:spcPts val="3500"/>
              </a:spcAft>
              <a:buClr>
                <a:schemeClr val="tx2"/>
              </a:buClr>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2pPr>
            <a:lvl3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3pPr>
            <a:lvl4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Agenda item</a:t>
            </a:r>
          </a:p>
          <a:p>
            <a:pPr lvl="0"/>
            <a:r>
              <a:rPr lang="en-US"/>
              <a:t>Agenda item</a:t>
            </a:r>
          </a:p>
        </p:txBody>
      </p:sp>
      <p:sp>
        <p:nvSpPr>
          <p:cNvPr id="15" name="Footer Placeholder 14">
            <a:extLst>
              <a:ext uri="{FF2B5EF4-FFF2-40B4-BE49-F238E27FC236}">
                <a16:creationId xmlns:a16="http://schemas.microsoft.com/office/drawing/2014/main" id="{3AE8AE5A-DF05-4FB5-0A86-3085EBB43AF6}"/>
              </a:ext>
            </a:extLst>
          </p:cNvPr>
          <p:cNvSpPr>
            <a:spLocks noGrp="1"/>
          </p:cNvSpPr>
          <p:nvPr>
            <p:ph type="ftr" sz="quarter" idx="25"/>
          </p:nvPr>
        </p:nvSpPr>
        <p:spPr/>
        <p:txBody>
          <a:bodyPr/>
          <a:lstStyle/>
          <a:p>
            <a:r>
              <a:rPr lang="en-US" dirty="0"/>
              <a:t>Children's media use research</a:t>
            </a:r>
          </a:p>
        </p:txBody>
      </p:sp>
      <p:sp>
        <p:nvSpPr>
          <p:cNvPr id="2" name="Date Placeholder 1">
            <a:extLst>
              <a:ext uri="{FF2B5EF4-FFF2-40B4-BE49-F238E27FC236}">
                <a16:creationId xmlns:a16="http://schemas.microsoft.com/office/drawing/2014/main" id="{2D19BBB7-D1D9-9EAB-B28B-AB93A55BA370}"/>
              </a:ext>
            </a:extLst>
          </p:cNvPr>
          <p:cNvSpPr>
            <a:spLocks noGrp="1"/>
          </p:cNvSpPr>
          <p:nvPr>
            <p:ph type="dt" sz="half" idx="26"/>
          </p:nvPr>
        </p:nvSpPr>
        <p:spPr/>
        <p:txBody>
          <a:bodyPr/>
          <a:lstStyle/>
          <a:p>
            <a:r>
              <a:rPr lang="en-US" dirty="0"/>
              <a:t> </a:t>
            </a:r>
          </a:p>
        </p:txBody>
      </p:sp>
      <p:sp>
        <p:nvSpPr>
          <p:cNvPr id="6" name="Rectangle 5">
            <a:extLst>
              <a:ext uri="{FF2B5EF4-FFF2-40B4-BE49-F238E27FC236}">
                <a16:creationId xmlns:a16="http://schemas.microsoft.com/office/drawing/2014/main" id="{6F47A114-C8BC-00FF-96EA-4238493EAD2A}"/>
              </a:ext>
            </a:extLst>
          </p:cNvPr>
          <p:cNvSpPr/>
          <p:nvPr userDrawn="1"/>
        </p:nvSpPr>
        <p:spPr bwMode="auto">
          <a:xfrm>
            <a:off x="460372" y="1004387"/>
            <a:ext cx="11268078" cy="108000"/>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5" name="TextBox 4">
            <a:extLst>
              <a:ext uri="{FF2B5EF4-FFF2-40B4-BE49-F238E27FC236}">
                <a16:creationId xmlns:a16="http://schemas.microsoft.com/office/drawing/2014/main" id="{52828C5F-3391-490A-E793-491D7334B16D}"/>
              </a:ext>
            </a:extLst>
          </p:cNvPr>
          <p:cNvSpPr txBox="1"/>
          <p:nvPr userDrawn="1"/>
        </p:nvSpPr>
        <p:spPr>
          <a:xfrm>
            <a:off x="487017" y="6698974"/>
            <a:ext cx="0" cy="0"/>
          </a:xfrm>
          <a:prstGeom prst="rect">
            <a:avLst/>
          </a:prstGeom>
          <a:noFill/>
        </p:spPr>
        <p:txBody>
          <a:bodyPr wrap="none" lIns="0" tIns="0" rIns="0" bIns="0" rtlCol="0">
            <a:normAutofit fontScale="25000" lnSpcReduction="20000"/>
          </a:bodyPr>
          <a:lstStyle/>
          <a:p>
            <a:pPr marL="0" indent="-3657600" algn="l">
              <a:spcAft>
                <a:spcPts val="600"/>
              </a:spcAft>
            </a:pPr>
            <a:endParaRPr lang="en-GB" sz="1800" b="0" i="0" dirty="0">
              <a:solidFill>
                <a:schemeClr val="tx2"/>
              </a:solidFill>
              <a:latin typeface="+mn-lt"/>
              <a:ea typeface="Roboto" panose="02000000000000000000" pitchFamily="2" charset="0"/>
              <a:cs typeface="Segoe UI" panose="020B0502040204020203" pitchFamily="34" charset="0"/>
            </a:endParaRPr>
          </a:p>
        </p:txBody>
      </p:sp>
      <p:sp>
        <p:nvSpPr>
          <p:cNvPr id="7" name="Footer Placeholder 4">
            <a:extLst>
              <a:ext uri="{FF2B5EF4-FFF2-40B4-BE49-F238E27FC236}">
                <a16:creationId xmlns:a16="http://schemas.microsoft.com/office/drawing/2014/main" id="{7AF3589C-925F-0B02-D554-9DA664ED1531}"/>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55794237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Agenda Dark">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E4FD50-380C-52C3-D2CF-67CE0D5A63AE}"/>
              </a:ext>
            </a:extLst>
          </p:cNvPr>
          <p:cNvSpPr/>
          <p:nvPr userDrawn="1"/>
        </p:nvSpPr>
        <p:spPr bwMode="auto">
          <a:xfrm>
            <a:off x="460372" y="1004387"/>
            <a:ext cx="11268078" cy="540593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5" name="Rectangle 4">
            <a:extLst>
              <a:ext uri="{FF2B5EF4-FFF2-40B4-BE49-F238E27FC236}">
                <a16:creationId xmlns:a16="http://schemas.microsoft.com/office/drawing/2014/main" id="{FC451FF9-C127-48E1-95C7-DCC95087054B}"/>
              </a:ext>
            </a:extLst>
          </p:cNvPr>
          <p:cNvSpPr/>
          <p:nvPr userDrawn="1"/>
        </p:nvSpPr>
        <p:spPr bwMode="auto">
          <a:xfrm>
            <a:off x="460372" y="1004387"/>
            <a:ext cx="11268078" cy="108000"/>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9" name="Title 9">
            <a:extLst>
              <a:ext uri="{FF2B5EF4-FFF2-40B4-BE49-F238E27FC236}">
                <a16:creationId xmlns:a16="http://schemas.microsoft.com/office/drawing/2014/main" id="{22546469-F2E8-4361-6F19-232C216F2800}"/>
              </a:ext>
            </a:extLst>
          </p:cNvPr>
          <p:cNvSpPr>
            <a:spLocks noGrp="1"/>
          </p:cNvSpPr>
          <p:nvPr>
            <p:ph type="title" hasCustomPrompt="1"/>
          </p:nvPr>
        </p:nvSpPr>
        <p:spPr>
          <a:xfrm>
            <a:off x="484411" y="29298"/>
            <a:ext cx="4865463" cy="1001216"/>
          </a:xfrm>
        </p:spPr>
        <p:txBody>
          <a:bodyPr tIns="0" rIns="0" bIns="0" anchor="ctr" anchorCtr="0"/>
          <a:lstStyle>
            <a:lvl1pPr>
              <a:lnSpc>
                <a:spcPct val="100000"/>
              </a:lnSpc>
              <a:defRPr sz="3200" b="0" i="0">
                <a:solidFill>
                  <a:schemeClr val="bg2"/>
                </a:solidFill>
                <a:latin typeface="Georgia" panose="02040502050405020303" pitchFamily="18" charset="0"/>
                <a:ea typeface="Roboto" panose="02000000000000000000" pitchFamily="2" charset="0"/>
                <a:cs typeface="Segoe UI" panose="020B0502040204020203" pitchFamily="34" charset="0"/>
              </a:defRPr>
            </a:lvl1pPr>
          </a:lstStyle>
          <a:p>
            <a:r>
              <a:rPr lang="en-US"/>
              <a:t>Agenda title here</a:t>
            </a:r>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1658938"/>
            <a:ext cx="9164637" cy="4751387"/>
          </a:xfrm>
        </p:spPr>
        <p:txBody>
          <a:bodyPr tIns="91440" rIns="0" bIns="457200" numCol="2" spcCol="457200" anchor="t" anchorCtr="0"/>
          <a:lstStyle>
            <a:lvl1pPr marL="685800" indent="-685800">
              <a:spcAft>
                <a:spcPts val="3500"/>
              </a:spcAft>
              <a:buSzPct val="175000"/>
              <a:buFont typeface="+mj-lt"/>
              <a:buAutoNum type="arabicPeriod"/>
              <a:defRPr sz="24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marL="694944" indent="-685800">
              <a:spcAft>
                <a:spcPts val="3500"/>
              </a:spcAft>
              <a:buClr>
                <a:schemeClr val="tx2"/>
              </a:buClr>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2pPr>
            <a:lvl3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3pPr>
            <a:lvl4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Agenda item</a:t>
            </a:r>
          </a:p>
          <a:p>
            <a:pPr lvl="0"/>
            <a:r>
              <a:rPr lang="en-US"/>
              <a:t>Agenda item</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6D495493-8475-F968-CAD3-8570CF9DA037}"/>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8" name="Straight Connector 17">
            <a:extLst>
              <a:ext uri="{FF2B5EF4-FFF2-40B4-BE49-F238E27FC236}">
                <a16:creationId xmlns:a16="http://schemas.microsoft.com/office/drawing/2014/main" id="{208DF179-FD14-E295-E5F4-5A5E5BC8FD2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18BE1347-3815-8EF7-04EE-00CF90A710CB}"/>
              </a:ext>
            </a:extLst>
          </p:cNvPr>
          <p:cNvSpPr>
            <a:spLocks noGrp="1"/>
          </p:cNvSpPr>
          <p:nvPr>
            <p:ph type="dt" sz="half" idx="22"/>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6" name="Footer Placeholder 4">
            <a:extLst>
              <a:ext uri="{FF2B5EF4-FFF2-40B4-BE49-F238E27FC236}">
                <a16:creationId xmlns:a16="http://schemas.microsoft.com/office/drawing/2014/main" id="{1C550844-D9B8-3293-E2D0-A1916E9B58F9}"/>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0880719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vider Full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ECB4B1-7A27-A6EE-9652-79CF762349B6}"/>
              </a:ext>
            </a:extLst>
          </p:cNvPr>
          <p:cNvSpPr/>
          <p:nvPr userDrawn="1"/>
        </p:nvSpPr>
        <p:spPr bwMode="auto">
          <a:xfrm>
            <a:off x="0" y="6391272"/>
            <a:ext cx="12192000" cy="46672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2" name="Text Placeholder 11">
            <a:extLst>
              <a:ext uri="{FF2B5EF4-FFF2-40B4-BE49-F238E27FC236}">
                <a16:creationId xmlns:a16="http://schemas.microsoft.com/office/drawing/2014/main" id="{9A0F5A47-3937-FFB5-15D9-982C2FC23FBD}"/>
              </a:ext>
            </a:extLst>
          </p:cNvPr>
          <p:cNvSpPr>
            <a:spLocks noGrp="1"/>
          </p:cNvSpPr>
          <p:nvPr>
            <p:ph type="body" sz="quarter" idx="24" hasCustomPrompt="1"/>
          </p:nvPr>
        </p:nvSpPr>
        <p:spPr>
          <a:xfrm>
            <a:off x="0" y="0"/>
            <a:ext cx="10448925" cy="6391272"/>
          </a:xfrm>
          <a:blipFill>
            <a:blip r:embed="rId3" cstate="email">
              <a:extLst>
                <a:ext uri="{28A0092B-C50C-407E-A947-70E740481C1C}">
                  <a14:useLocalDpi xmlns:a14="http://schemas.microsoft.com/office/drawing/2010/main"/>
                </a:ext>
              </a:extLst>
            </a:blip>
            <a:stretch>
              <a:fillRect/>
            </a:stretch>
          </a:blipFill>
        </p:spPr>
        <p:txBody>
          <a:bodyPr/>
          <a:lstStyle/>
          <a:p>
            <a:pPr lvl="0"/>
            <a:r>
              <a:rPr lang="en-US"/>
              <a:t> </a:t>
            </a:r>
          </a:p>
        </p:txBody>
      </p:sp>
      <p:sp>
        <p:nvSpPr>
          <p:cNvPr id="5" name="Footer Placeholder 4">
            <a:extLst>
              <a:ext uri="{FF2B5EF4-FFF2-40B4-BE49-F238E27FC236}">
                <a16:creationId xmlns:a16="http://schemas.microsoft.com/office/drawing/2014/main" id="{ADA67FFD-6FEA-DBEC-AF14-58CD13D741D1}"/>
              </a:ext>
            </a:extLst>
          </p:cNvPr>
          <p:cNvSpPr>
            <a:spLocks noGrp="1"/>
          </p:cNvSpPr>
          <p:nvPr>
            <p:ph type="ftr" sz="quarter" idx="20"/>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Children's media use research</a:t>
            </a:r>
          </a:p>
        </p:txBody>
      </p:sp>
      <p:sp>
        <p:nvSpPr>
          <p:cNvPr id="6" name="Slide Number Placeholder 5">
            <a:extLst>
              <a:ext uri="{FF2B5EF4-FFF2-40B4-BE49-F238E27FC236}">
                <a16:creationId xmlns:a16="http://schemas.microsoft.com/office/drawing/2014/main" id="{86368AB8-3F07-C19C-394F-BD16EF3DC3CA}"/>
              </a:ext>
            </a:extLst>
          </p:cNvPr>
          <p:cNvSpPr>
            <a:spLocks noGrp="1"/>
          </p:cNvSpPr>
          <p:nvPr>
            <p:ph type="sldNum" sz="quarter" idx="21"/>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fld id="{63DCA5C9-2E11-4C67-86EB-AE1DE127DC64}" type="slidenum">
              <a:rPr lang="en-US" smtClean="0"/>
              <a:pPr/>
              <a:t>‹#›</a:t>
            </a:fld>
            <a:endParaRPr lang="en-US" dirty="0"/>
          </a:p>
        </p:txBody>
      </p:sp>
      <p:sp>
        <p:nvSpPr>
          <p:cNvPr id="16" name="Text Placeholder 15">
            <a:extLst>
              <a:ext uri="{FF2B5EF4-FFF2-40B4-BE49-F238E27FC236}">
                <a16:creationId xmlns:a16="http://schemas.microsoft.com/office/drawing/2014/main" id="{AD7C8D8F-6C09-7199-7296-DD91ECB9BE62}"/>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Subheads and support type 18pt Century Gothic </a:t>
            </a:r>
            <a:br>
              <a:rPr lang="en-US"/>
            </a:br>
            <a:r>
              <a:rPr lang="en-US"/>
              <a:t>Regular up to two lines long. </a:t>
            </a:r>
          </a:p>
        </p:txBody>
      </p:sp>
      <p:sp>
        <p:nvSpPr>
          <p:cNvPr id="17" name="Text Placeholder 15">
            <a:extLst>
              <a:ext uri="{FF2B5EF4-FFF2-40B4-BE49-F238E27FC236}">
                <a16:creationId xmlns:a16="http://schemas.microsoft.com/office/drawing/2014/main" id="{9148A40F-6BBA-3614-23AD-7A5333D1AF8A}"/>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Optional Eyebrow</a:t>
            </a:r>
          </a:p>
        </p:txBody>
      </p:sp>
      <p:cxnSp>
        <p:nvCxnSpPr>
          <p:cNvPr id="13" name="Straight Connector 12">
            <a:extLst>
              <a:ext uri="{FF2B5EF4-FFF2-40B4-BE49-F238E27FC236}">
                <a16:creationId xmlns:a16="http://schemas.microsoft.com/office/drawing/2014/main" id="{5BF61887-1FB3-14DF-CEC7-642EBA7B256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75B507F7-C1FD-62FE-B416-4DB7D15DCF8D}"/>
              </a:ext>
            </a:extLst>
          </p:cNvPr>
          <p:cNvSpPr>
            <a:spLocks noGrp="1"/>
          </p:cNvSpPr>
          <p:nvPr>
            <p:ph type="dt" sz="half" idx="25"/>
          </p:nvPr>
        </p:nvSpPr>
        <p:spPr/>
        <p:txBody>
          <a:bodyPr/>
          <a:lstStyle>
            <a:lvl1pPr>
              <a:defRPr>
                <a:solidFill>
                  <a:schemeClr val="tx1"/>
                </a:solidFill>
              </a:defRPr>
            </a:lvl1pPr>
          </a:lstStyle>
          <a:p>
            <a:r>
              <a:rPr lang="en-US" dirty="0"/>
              <a:t> </a:t>
            </a:r>
          </a:p>
        </p:txBody>
      </p:sp>
      <p:sp>
        <p:nvSpPr>
          <p:cNvPr id="4" name="Text Placeholder 15">
            <a:extLst>
              <a:ext uri="{FF2B5EF4-FFF2-40B4-BE49-F238E27FC236}">
                <a16:creationId xmlns:a16="http://schemas.microsoft.com/office/drawing/2014/main" id="{B6F45E05-A87F-9106-B231-690831DED337}"/>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Text Placeholder 15">
            <a:extLst>
              <a:ext uri="{FF2B5EF4-FFF2-40B4-BE49-F238E27FC236}">
                <a16:creationId xmlns:a16="http://schemas.microsoft.com/office/drawing/2014/main" id="{BD3E770D-F7E1-3631-9C7C-CB1E77E1D03C}"/>
              </a:ext>
            </a:extLst>
          </p:cNvPr>
          <p:cNvSpPr>
            <a:spLocks noGrp="1"/>
          </p:cNvSpPr>
          <p:nvPr>
            <p:ph type="body" sz="quarter" idx="29" hasCustomPrompt="1"/>
          </p:nvPr>
        </p:nvSpPr>
        <p:spPr>
          <a:xfrm>
            <a:off x="10479406" y="0"/>
            <a:ext cx="1712594" cy="1726215"/>
          </a:xfrm>
        </p:spPr>
        <p:txBody>
          <a:bodyPr lIns="108000" tIns="108000" rIns="108000" bIns="108000" anchor="t" anchorCtr="0">
            <a:spAutoFit/>
          </a:bodyPr>
          <a:lstStyle>
            <a:lvl1pPr>
              <a:spcAft>
                <a:spcPts val="0"/>
              </a:spcAft>
              <a:buFontTx/>
              <a:buNone/>
              <a:defRPr sz="14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To change the picture right click below and select “Format Background” and update the picture source</a:t>
            </a:r>
          </a:p>
        </p:txBody>
      </p:sp>
      <p:cxnSp>
        <p:nvCxnSpPr>
          <p:cNvPr id="11" name="Straight Connector 10">
            <a:extLst>
              <a:ext uri="{FF2B5EF4-FFF2-40B4-BE49-F238E27FC236}">
                <a16:creationId xmlns:a16="http://schemas.microsoft.com/office/drawing/2014/main" id="{7F96C9C6-3D88-3BAE-50C0-4239358B956D}"/>
              </a:ext>
            </a:extLst>
          </p:cNvPr>
          <p:cNvCxnSpPr>
            <a:cxnSpLocks/>
          </p:cNvCxnSpPr>
          <p:nvPr userDrawn="1"/>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53B91591-7A70-7ACE-3601-54CC14EC0C0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02485354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vider Medium Image">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A542D4-12C2-6B6D-66E7-90B3892D3A0E}"/>
              </a:ext>
            </a:extLst>
          </p:cNvPr>
          <p:cNvSpPr/>
          <p:nvPr userDrawn="1"/>
        </p:nvSpPr>
        <p:spPr bwMode="auto">
          <a:xfrm>
            <a:off x="9170126" y="0"/>
            <a:ext cx="3021874" cy="6858000"/>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a:t>
            </a:r>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58938"/>
            <a:ext cx="2325687" cy="516747"/>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15" name="Straight Connector 14">
            <a:extLst>
              <a:ext uri="{FF2B5EF4-FFF2-40B4-BE49-F238E27FC236}">
                <a16:creationId xmlns:a16="http://schemas.microsoft.com/office/drawing/2014/main" id="{FE216376-F6C6-EF81-DE8E-778A7FA38496}"/>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8A7429-7DC2-C267-0BDB-3A420BF6B38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1E4F48E6-0363-DA99-7E6A-4B94B9782928}"/>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9" name="Date Placeholder 8">
            <a:extLst>
              <a:ext uri="{FF2B5EF4-FFF2-40B4-BE49-F238E27FC236}">
                <a16:creationId xmlns:a16="http://schemas.microsoft.com/office/drawing/2014/main" id="{E356AA68-C602-3BE6-81BA-4B6D8F70CE7B}"/>
              </a:ext>
            </a:extLst>
          </p:cNvPr>
          <p:cNvSpPr>
            <a:spLocks noGrp="1"/>
          </p:cNvSpPr>
          <p:nvPr>
            <p:ph type="dt" sz="half" idx="29"/>
          </p:nvPr>
        </p:nvSpPr>
        <p:spPr/>
        <p:txBody>
          <a:bodyPr/>
          <a:lstStyle/>
          <a:p>
            <a:r>
              <a:rPr lang="en-US" dirty="0"/>
              <a:t> </a:t>
            </a:r>
          </a:p>
        </p:txBody>
      </p:sp>
      <p:sp>
        <p:nvSpPr>
          <p:cNvPr id="12" name="Footer Placeholder 11">
            <a:extLst>
              <a:ext uri="{FF2B5EF4-FFF2-40B4-BE49-F238E27FC236}">
                <a16:creationId xmlns:a16="http://schemas.microsoft.com/office/drawing/2014/main" id="{77C4962D-E070-2469-52EB-6E85C5376D8F}"/>
              </a:ext>
            </a:extLst>
          </p:cNvPr>
          <p:cNvSpPr>
            <a:spLocks noGrp="1"/>
          </p:cNvSpPr>
          <p:nvPr>
            <p:ph type="ftr" sz="quarter" idx="30"/>
          </p:nvPr>
        </p:nvSpPr>
        <p:spPr/>
        <p:txBody>
          <a:bodyPr/>
          <a:lstStyle/>
          <a:p>
            <a:r>
              <a:rPr lang="en-US" dirty="0"/>
              <a:t>Children's media use research</a:t>
            </a:r>
          </a:p>
        </p:txBody>
      </p:sp>
      <p:sp>
        <p:nvSpPr>
          <p:cNvPr id="16" name="Slide Number Placeholder 15">
            <a:extLst>
              <a:ext uri="{FF2B5EF4-FFF2-40B4-BE49-F238E27FC236}">
                <a16:creationId xmlns:a16="http://schemas.microsoft.com/office/drawing/2014/main" id="{45B7FCBB-C85B-3C20-A7AC-9F3AE99871C2}"/>
              </a:ext>
            </a:extLst>
          </p:cNvPr>
          <p:cNvSpPr>
            <a:spLocks noGrp="1"/>
          </p:cNvSpPr>
          <p:nvPr>
            <p:ph type="sldNum" sz="quarter" idx="31"/>
          </p:nvPr>
        </p:nvSpPr>
        <p:spPr/>
        <p:txBody>
          <a:bodyPr/>
          <a:lstStyle/>
          <a:p>
            <a:fld id="{63DCA5C9-2E11-4C67-86EB-AE1DE127DC64}" type="slidenum">
              <a:rPr lang="en-US" smtClean="0"/>
              <a:pPr/>
              <a:t>‹#›</a:t>
            </a:fld>
            <a:endParaRPr lang="en-US" dirty="0"/>
          </a:p>
        </p:txBody>
      </p:sp>
      <p:sp>
        <p:nvSpPr>
          <p:cNvPr id="5" name="Footer Placeholder 4">
            <a:extLst>
              <a:ext uri="{FF2B5EF4-FFF2-40B4-BE49-F238E27FC236}">
                <a16:creationId xmlns:a16="http://schemas.microsoft.com/office/drawing/2014/main" id="{DCA4FD73-CEE1-8083-370C-94AC74172CC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4576763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vider Dark Image">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F39474C-9E7A-9592-B6E6-283DDB27219C}"/>
              </a:ext>
            </a:extLst>
          </p:cNvPr>
          <p:cNvSpPr/>
          <p:nvPr userDrawn="1"/>
        </p:nvSpPr>
        <p:spPr bwMode="auto">
          <a:xfrm>
            <a:off x="9170126" y="0"/>
            <a:ext cx="3021874" cy="6858000"/>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 </a:t>
            </a:r>
          </a:p>
        </p:txBody>
      </p:sp>
      <p:sp>
        <p:nvSpPr>
          <p:cNvPr id="6" name="Slide Number Placeholder 5">
            <a:extLst>
              <a:ext uri="{FF2B5EF4-FFF2-40B4-BE49-F238E27FC236}">
                <a16:creationId xmlns:a16="http://schemas.microsoft.com/office/drawing/2014/main" id="{86368AB8-3F07-C19C-394F-BD16EF3DC3CA}"/>
              </a:ext>
            </a:extLst>
          </p:cNvPr>
          <p:cNvSpPr>
            <a:spLocks noGrp="1"/>
          </p:cNvSpPr>
          <p:nvPr>
            <p:ph type="sldNum" sz="quarter" idx="21"/>
          </p:nvPr>
        </p:nvSpPr>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72756"/>
            <a:ext cx="2325687" cy="502929"/>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9" name="Straight Connector 8">
            <a:extLst>
              <a:ext uri="{FF2B5EF4-FFF2-40B4-BE49-F238E27FC236}">
                <a16:creationId xmlns:a16="http://schemas.microsoft.com/office/drawing/2014/main" id="{ECBCB0C5-85C2-0633-786D-479874E4DA7D}"/>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5B9C47EB-9D33-808F-F64E-0A5E687DB6D3}"/>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5" name="Straight Connector 14">
            <a:extLst>
              <a:ext uri="{FF2B5EF4-FFF2-40B4-BE49-F238E27FC236}">
                <a16:creationId xmlns:a16="http://schemas.microsoft.com/office/drawing/2014/main" id="{BFCF057F-D649-CD97-D7D3-DA1684DDC5DA}"/>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1">
            <a:extLst>
              <a:ext uri="{FF2B5EF4-FFF2-40B4-BE49-F238E27FC236}">
                <a16:creationId xmlns:a16="http://schemas.microsoft.com/office/drawing/2014/main" id="{0CC52BA3-76F7-07AF-81B9-76D37CA4DD18}"/>
              </a:ext>
            </a:extLst>
          </p:cNvPr>
          <p:cNvSpPr>
            <a:spLocks noGrp="1"/>
          </p:cNvSpPr>
          <p:nvPr>
            <p:ph type="dt" sz="half" idx="25"/>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5" name="Text Placeholder 15">
            <a:extLst>
              <a:ext uri="{FF2B5EF4-FFF2-40B4-BE49-F238E27FC236}">
                <a16:creationId xmlns:a16="http://schemas.microsoft.com/office/drawing/2014/main" id="{63086B8F-4568-1A8E-7954-1D88A95CBA19}"/>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10" name="Footer Placeholder 4">
            <a:extLst>
              <a:ext uri="{FF2B5EF4-FFF2-40B4-BE49-F238E27FC236}">
                <a16:creationId xmlns:a16="http://schemas.microsoft.com/office/drawing/2014/main" id="{291186BC-8F30-108C-5AB0-C9A0AD0F6BA9}"/>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6100230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vider Gray">
    <p:bg>
      <p:bgPr>
        <a:solidFill>
          <a:schemeClr val="accent6"/>
        </a:solidFill>
        <a:effectLst/>
      </p:bgPr>
    </p:bg>
    <p:spTree>
      <p:nvGrpSpPr>
        <p:cNvPr id="1" name=""/>
        <p:cNvGrpSpPr/>
        <p:nvPr/>
      </p:nvGrpSpPr>
      <p:grpSpPr>
        <a:xfrm>
          <a:off x="0" y="0"/>
          <a:ext cx="0" cy="0"/>
          <a:chOff x="0" y="0"/>
          <a:chExt cx="0" cy="0"/>
        </a:xfrm>
      </p:grpSpPr>
      <p:sp>
        <p:nvSpPr>
          <p:cNvPr id="10" name="Text Placeholder 15">
            <a:extLst>
              <a:ext uri="{FF2B5EF4-FFF2-40B4-BE49-F238E27FC236}">
                <a16:creationId xmlns:a16="http://schemas.microsoft.com/office/drawing/2014/main" id="{E3F34CB8-187F-5B4D-0D08-E112D59ADBF9}"/>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3" name="Text Placeholder 15">
            <a:extLst>
              <a:ext uri="{FF2B5EF4-FFF2-40B4-BE49-F238E27FC236}">
                <a16:creationId xmlns:a16="http://schemas.microsoft.com/office/drawing/2014/main" id="{7EE87B3D-A096-377B-5459-90E3F525B810}"/>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4" name="Text Placeholder 15">
            <a:extLst>
              <a:ext uri="{FF2B5EF4-FFF2-40B4-BE49-F238E27FC236}">
                <a16:creationId xmlns:a16="http://schemas.microsoft.com/office/drawing/2014/main" id="{06464B5B-FCC2-3AEE-EA5E-ADD822B2F42A}"/>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73654598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Divider Gray">
    <p:bg>
      <p:bgPr>
        <a:solidFill>
          <a:schemeClr val="accent6"/>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4940322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vider Gray">
    <p:bg>
      <p:bgPr>
        <a:solidFill>
          <a:schemeClr val="tx2"/>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40150440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Divider Light Gray">
    <p:bg>
      <p:bgPr>
        <a:solidFill>
          <a:schemeClr val="accent3"/>
        </a:solid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48939194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vider Light Gray">
    <p:bg>
      <p:bgPr>
        <a:solidFill>
          <a:schemeClr val="accent1"/>
        </a:solid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54342402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Divider Light Gray">
    <p:bg>
      <p:bgPr>
        <a:solidFill>
          <a:schemeClr val="bg2"/>
        </a:solid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91758424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Divider Light Gray">
    <p:bg>
      <p:bgPr>
        <a:solidFill>
          <a:schemeClr val="accent2"/>
        </a:solid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7757464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vider Light Gray">
    <p:bg>
      <p:bgPr>
        <a:solidFill>
          <a:schemeClr val="accent4"/>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A0A7EC1A-51CD-2C8A-DD20-8C435B5DA358}"/>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758CD5-6271-5D1E-8E2C-ADDE092845F1}"/>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6" name="Text Placeholder 15">
            <a:extLst>
              <a:ext uri="{FF2B5EF4-FFF2-40B4-BE49-F238E27FC236}">
                <a16:creationId xmlns:a16="http://schemas.microsoft.com/office/drawing/2014/main" id="{C475FD7C-CF68-C3E8-1801-1258BC991914}"/>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2500743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ivider Teal">
    <p:bg>
      <p:bgPr>
        <a:solidFill>
          <a:schemeClr val="accent2"/>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6417DB05-AA33-2398-EC02-AD0EC57C64DE}"/>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CD88AA3B-8854-CE94-9DA7-55239EA3DDCD}"/>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35608B92-E74C-D724-5C51-814A59C81EEE}"/>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E5210628-9348-FC96-643F-565440BF6697}"/>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B296B959-FD90-3F78-C4EF-C7C231FDA9A3}"/>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DABE011A-6E3C-35C2-86F5-8A37C519668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F9A069FD-81F1-C9A9-B59C-98266650D9E3}"/>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E42AF58E-F624-9208-B287-AFBA2A3EB958}"/>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4D72FA90-D60D-146A-DDE5-09DC865A2665}"/>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3864340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vider Orange">
    <p:bg>
      <p:bgPr>
        <a:solidFill>
          <a:schemeClr val="accent1"/>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BD062B2D-3092-3128-03E4-C6031533D9B6}"/>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65F72E-AA3C-1AFD-C1F4-FAAE67D81BFB}"/>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1BFB7143-E236-C57B-B792-BB702D4492E1}"/>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7ACEAAF4-6FD8-96BC-1316-FFE9B33F3D3E}"/>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AFED4F7-A6D5-9FF6-C2BB-2F020C994DA4}"/>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13EDD45-0B27-CA49-3E22-05993A20A1B6}"/>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1170D976-3AD7-93FC-AC1C-85C297D6FB24}"/>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37014508-D942-4DEC-F7B9-33EC9E745B6E}"/>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0AC1CBD9-3B43-9412-A4EE-4368FB4DC836}"/>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54104286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vider Section">
    <p:bg>
      <p:bgPr>
        <a:solidFill>
          <a:schemeClr val="bg2"/>
        </a:solidFill>
        <a:effectLst/>
      </p:bgPr>
    </p:bg>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C260398B-53E4-F38A-E18F-7D76FF4B389B}"/>
              </a:ext>
            </a:extLst>
          </p:cNvPr>
          <p:cNvSpPr/>
          <p:nvPr userDrawn="1"/>
        </p:nvSpPr>
        <p:spPr>
          <a:xfrm>
            <a:off x="428" y="3984980"/>
            <a:ext cx="12191144" cy="2872582"/>
          </a:xfrm>
          <a:custGeom>
            <a:avLst/>
            <a:gdLst/>
            <a:ahLst/>
            <a:cxnLst/>
            <a:rect l="l" t="t" r="r" b="b"/>
            <a:pathLst>
              <a:path w="20104100" h="4737100">
                <a:moveTo>
                  <a:pt x="0" y="4737028"/>
                </a:moveTo>
                <a:lnTo>
                  <a:pt x="20104099" y="4737028"/>
                </a:lnTo>
                <a:lnTo>
                  <a:pt x="20104099" y="0"/>
                </a:lnTo>
                <a:lnTo>
                  <a:pt x="0" y="0"/>
                </a:lnTo>
                <a:lnTo>
                  <a:pt x="0" y="4737028"/>
                </a:lnTo>
                <a:close/>
              </a:path>
            </a:pathLst>
          </a:custGeom>
          <a:solidFill>
            <a:srgbClr val="D3C8BD"/>
          </a:solidFill>
        </p:spPr>
        <p:txBody>
          <a:bodyPr wrap="square" lIns="0" tIns="0" rIns="0" bIns="0" rtlCol="0"/>
          <a:lstStyle/>
          <a:p>
            <a:pPr defTabSz="554492"/>
            <a:endParaRPr sz="1092" kern="0" dirty="0">
              <a:solidFill>
                <a:sysClr val="windowText" lastClr="000000"/>
              </a:solidFill>
            </a:endParaRPr>
          </a:p>
        </p:txBody>
      </p:sp>
      <p:sp>
        <p:nvSpPr>
          <p:cNvPr id="4" name="Text Placeholder 15">
            <a:extLst>
              <a:ext uri="{FF2B5EF4-FFF2-40B4-BE49-F238E27FC236}">
                <a16:creationId xmlns:a16="http://schemas.microsoft.com/office/drawing/2014/main" id="{A0A7EC1A-51CD-2C8A-DD20-8C435B5DA358}"/>
              </a:ext>
            </a:extLst>
          </p:cNvPr>
          <p:cNvSpPr>
            <a:spLocks noGrp="1"/>
          </p:cNvSpPr>
          <p:nvPr>
            <p:ph type="body" sz="quarter" idx="19" hasCustomPrompt="1"/>
          </p:nvPr>
        </p:nvSpPr>
        <p:spPr>
          <a:xfrm>
            <a:off x="465137" y="4129999"/>
            <a:ext cx="8701087" cy="869506"/>
          </a:xfrm>
        </p:spPr>
        <p:txBody>
          <a:bodyPr tIns="91440" rIns="0" bIns="0" anchor="t" anchorCtr="0"/>
          <a:lstStyle>
            <a:lvl1pPr marL="285750" indent="-285750">
              <a:spcAft>
                <a:spcPts val="0"/>
              </a:spcAft>
              <a:buFont typeface="Arial" panose="020B0604020202020204" pitchFamily="34" charset="0"/>
              <a:buChar char="•"/>
              <a:defRPr sz="16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285750" marR="0" lvl="0" indent="-285750" algn="l" defTabSz="914400" rtl="0" eaLnBrk="1" fontAlgn="auto" latinLnBrk="0" hangingPunct="1">
              <a:lnSpc>
                <a:spcPct val="100000"/>
              </a:lnSpc>
              <a:spcBef>
                <a:spcPts val="0"/>
              </a:spcBef>
              <a:spcAft>
                <a:spcPts val="0"/>
              </a:spcAft>
              <a:buClrTx/>
              <a:buSzTx/>
              <a:tabLst/>
              <a:defRPr/>
            </a:pPr>
            <a:r>
              <a:rPr lang="en-US"/>
              <a:t>Subheads and support type</a:t>
            </a:r>
          </a:p>
          <a:p>
            <a:pPr marL="285750" marR="0" lvl="0" indent="-285750" algn="l" defTabSz="914400" rtl="0" eaLnBrk="1" fontAlgn="auto" latinLnBrk="0" hangingPunct="1">
              <a:lnSpc>
                <a:spcPct val="100000"/>
              </a:lnSpc>
              <a:spcBef>
                <a:spcPts val="0"/>
              </a:spcBef>
              <a:spcAft>
                <a:spcPts val="0"/>
              </a:spcAft>
              <a:buClrTx/>
              <a:buSzTx/>
              <a:tabLst/>
              <a:defRPr/>
            </a:pPr>
            <a:endParaRPr lang="en-US"/>
          </a:p>
        </p:txBody>
      </p:sp>
      <p:sp>
        <p:nvSpPr>
          <p:cNvPr id="9" name="Text Placeholder 15">
            <a:extLst>
              <a:ext uri="{FF2B5EF4-FFF2-40B4-BE49-F238E27FC236}">
                <a16:creationId xmlns:a16="http://schemas.microsoft.com/office/drawing/2014/main" id="{ED758CD5-6271-5D1E-8E2C-ADDE092845F1}"/>
              </a:ext>
            </a:extLst>
          </p:cNvPr>
          <p:cNvSpPr>
            <a:spLocks noGrp="1"/>
          </p:cNvSpPr>
          <p:nvPr>
            <p:ph type="body" sz="quarter" idx="22" hasCustomPrompt="1"/>
          </p:nvPr>
        </p:nvSpPr>
        <p:spPr>
          <a:xfrm>
            <a:off x="465138" y="1508000"/>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6" name="Text Placeholder 15">
            <a:extLst>
              <a:ext uri="{FF2B5EF4-FFF2-40B4-BE49-F238E27FC236}">
                <a16:creationId xmlns:a16="http://schemas.microsoft.com/office/drawing/2014/main" id="{C475FD7C-CF68-C3E8-1801-1258BC991914}"/>
              </a:ext>
            </a:extLst>
          </p:cNvPr>
          <p:cNvSpPr>
            <a:spLocks noGrp="1"/>
          </p:cNvSpPr>
          <p:nvPr>
            <p:ph type="body" sz="quarter" idx="28" hasCustomPrompt="1"/>
          </p:nvPr>
        </p:nvSpPr>
        <p:spPr>
          <a:xfrm>
            <a:off x="460372" y="2498852"/>
            <a:ext cx="8705852" cy="1476008"/>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CE206D06-2F81-5752-E8FB-4FFC615CD3EE}"/>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0703972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vider Frame Medium Gray">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532E42-1FDB-C97C-8862-F52130CA3AE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E1A4D50D-6412-207A-08B9-75A02F91C4BD}"/>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5" name="Straight Connector 14">
            <a:extLst>
              <a:ext uri="{FF2B5EF4-FFF2-40B4-BE49-F238E27FC236}">
                <a16:creationId xmlns:a16="http://schemas.microsoft.com/office/drawing/2014/main" id="{BED5CFE9-9770-D945-A00B-431D157BC914}"/>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B3B912DF-AC91-89F0-5F02-2CF0400D0742}"/>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5" name="Text Placeholder 15">
            <a:extLst>
              <a:ext uri="{FF2B5EF4-FFF2-40B4-BE49-F238E27FC236}">
                <a16:creationId xmlns:a16="http://schemas.microsoft.com/office/drawing/2014/main" id="{CBCEDAA4-796E-5A46-A2A0-EC28736C613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Rectangle 2">
            <a:extLst>
              <a:ext uri="{FF2B5EF4-FFF2-40B4-BE49-F238E27FC236}">
                <a16:creationId xmlns:a16="http://schemas.microsoft.com/office/drawing/2014/main" id="{10F1BDDB-75BC-E240-7836-F0AEE07DB1BB}"/>
              </a:ext>
            </a:extLst>
          </p:cNvPr>
          <p:cNvSpPr/>
          <p:nvPr userDrawn="1"/>
        </p:nvSpPr>
        <p:spPr bwMode="auto">
          <a:xfrm>
            <a:off x="460372" y="461554"/>
            <a:ext cx="11268078" cy="139337"/>
          </a:xfrm>
          <a:prstGeom prst="rect">
            <a:avLst/>
          </a:prstGeom>
          <a:solidFill>
            <a:schemeClr val="accent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7" name="Footer Placeholder 4">
            <a:extLst>
              <a:ext uri="{FF2B5EF4-FFF2-40B4-BE49-F238E27FC236}">
                <a16:creationId xmlns:a16="http://schemas.microsoft.com/office/drawing/2014/main" id="{E38343CA-129C-C44A-430C-3830B047EDEB}"/>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0491302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ivider Frame Light Gra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E4EF48-90FB-F040-ED5C-27A36801BF81}"/>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2DF10597-DF50-93F0-E79D-6DE3A21C83F7}"/>
              </a:ext>
            </a:extLst>
          </p:cNvPr>
          <p:cNvSpPr/>
          <p:nvPr userDrawn="1"/>
        </p:nvSpPr>
        <p:spPr bwMode="auto">
          <a:xfrm>
            <a:off x="460372" y="461554"/>
            <a:ext cx="11268078" cy="139337"/>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F67DA72D-E42C-6AB1-A31E-CFA449887288}"/>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26D03901-7178-AA28-0A3E-0AC4CAE875A0}"/>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F6460D99-CAE5-88F5-9E24-E3BD73EA3503}"/>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56A6C2F4-7716-D69C-3314-35AB820E3FCA}"/>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71D9397F-1C45-4A67-FCD4-245877028A97}"/>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AAAB7CFF-25B6-7A44-1EEF-D89DB80560A1}"/>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4B9DFCA-1DD9-8826-E7C2-94B2E7BE9A9B}"/>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98F69561-DEB6-F093-FCDD-80EF7948821B}"/>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5" name="Footer Placeholder 4">
            <a:extLst>
              <a:ext uri="{FF2B5EF4-FFF2-40B4-BE49-F238E27FC236}">
                <a16:creationId xmlns:a16="http://schemas.microsoft.com/office/drawing/2014/main" id="{9067484C-75F4-EDA0-6043-E0871E2DB3E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42921659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Divider Frame Teal">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4F07B-58EF-2EB8-228F-388DA2DDB2B0}"/>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D15B6696-02CD-7CA0-A287-66F114755978}"/>
              </a:ext>
            </a:extLst>
          </p:cNvPr>
          <p:cNvSpPr/>
          <p:nvPr userDrawn="1"/>
        </p:nvSpPr>
        <p:spPr bwMode="auto">
          <a:xfrm>
            <a:off x="460372" y="461554"/>
            <a:ext cx="11268078" cy="139337"/>
          </a:xfrm>
          <a:prstGeom prst="rect">
            <a:avLst/>
          </a:prstGeom>
          <a:solidFill>
            <a:schemeClr val="tx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6FB70C76-CBCC-279E-C743-8C37C44639D9}"/>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9A8DE64A-496D-E008-5BFF-836116323662}"/>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CE8A29CB-BD23-C15A-7989-C00F9F1CDA72}"/>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F2AF66C1-EB86-4972-5234-AC69B9AF75F5}"/>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9463B41-9748-8888-1406-6FC26B083A08}"/>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73A96C96-5732-99E1-D97F-BDBE28BEE49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6CE048D7-3BB9-4612-0AE2-A83366993DF7}"/>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744B116D-B49C-E900-CF6F-F9221C17D2BB}"/>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0F599F9D-0EDE-50D2-F171-DC2724C369C8}"/>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27061246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Divider Frame Teal">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4F07B-58EF-2EB8-228F-388DA2DDB2B0}"/>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D15B6696-02CD-7CA0-A287-66F114755978}"/>
              </a:ext>
            </a:extLst>
          </p:cNvPr>
          <p:cNvSpPr/>
          <p:nvPr userDrawn="1"/>
        </p:nvSpPr>
        <p:spPr bwMode="auto">
          <a:xfrm>
            <a:off x="460372" y="461554"/>
            <a:ext cx="11268078" cy="139337"/>
          </a:xfrm>
          <a:prstGeom prst="rect">
            <a:avLst/>
          </a:prstGeom>
          <a:solidFill>
            <a:schemeClr val="accent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6FB70C76-CBCC-279E-C743-8C37C44639D9}"/>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9A8DE64A-496D-E008-5BFF-836116323662}"/>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CE8A29CB-BD23-C15A-7989-C00F9F1CDA72}"/>
              </a:ext>
            </a:extLst>
          </p:cNvPr>
          <p:cNvSpPr>
            <a:spLocks noGrp="1"/>
          </p:cNvSpPr>
          <p:nvPr>
            <p:ph type="sldNum" sz="quarter" idx="24"/>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F2AF66C1-EB86-4972-5234-AC69B9AF75F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9463B41-9748-8888-1406-6FC26B083A08}"/>
              </a:ext>
            </a:extLst>
          </p:cNvPr>
          <p:cNvSpPr>
            <a:spLocks noGrp="1"/>
          </p:cNvSpPr>
          <p:nvPr>
            <p:ph type="ftr" sz="quarter" idx="25"/>
          </p:nvPr>
        </p:nvSpPr>
        <p:spPr/>
        <p:txBody>
          <a:bodyPr/>
          <a:lstStyle>
            <a:lvl1pPr>
              <a:defRPr>
                <a:solidFill>
                  <a:schemeClr val="bg1"/>
                </a:solidFill>
              </a:defRPr>
            </a:lvl1pPr>
          </a:lstStyle>
          <a:p>
            <a:r>
              <a:rPr lang="en-US" dirty="0"/>
              <a:t>Children's media use research</a:t>
            </a:r>
          </a:p>
        </p:txBody>
      </p:sp>
      <p:cxnSp>
        <p:nvCxnSpPr>
          <p:cNvPr id="8" name="Straight Connector 7">
            <a:extLst>
              <a:ext uri="{FF2B5EF4-FFF2-40B4-BE49-F238E27FC236}">
                <a16:creationId xmlns:a16="http://schemas.microsoft.com/office/drawing/2014/main" id="{73A96C96-5732-99E1-D97F-BDBE28BEE49B}"/>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6CE048D7-3BB9-4612-0AE2-A83366993DF7}"/>
              </a:ext>
            </a:extLst>
          </p:cNvPr>
          <p:cNvSpPr>
            <a:spLocks noGrp="1"/>
          </p:cNvSpPr>
          <p:nvPr>
            <p:ph type="dt" sz="half" idx="26"/>
          </p:nvPr>
        </p:nvSpPr>
        <p:spPr/>
        <p:txBody>
          <a:bodyPr/>
          <a:lstStyle>
            <a:lvl1pPr>
              <a:defRPr>
                <a:solidFill>
                  <a:schemeClr val="bg1"/>
                </a:solidFill>
              </a:defRPr>
            </a:lvl1pPr>
          </a:lstStyle>
          <a:p>
            <a:r>
              <a:rPr lang="en-US" dirty="0"/>
              <a:t> </a:t>
            </a:r>
          </a:p>
        </p:txBody>
      </p:sp>
      <p:sp>
        <p:nvSpPr>
          <p:cNvPr id="7" name="Text Placeholder 15">
            <a:extLst>
              <a:ext uri="{FF2B5EF4-FFF2-40B4-BE49-F238E27FC236}">
                <a16:creationId xmlns:a16="http://schemas.microsoft.com/office/drawing/2014/main" id="{744B116D-B49C-E900-CF6F-F9221C17D2BB}"/>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0F599F9D-0EDE-50D2-F171-DC2724C369C8}"/>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60808583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Divider Frame Orang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CC8C4C-1367-D399-40AD-C13D894A7BC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A1E3C772-6A09-A9EC-3D68-5475ECD268CD}"/>
              </a:ext>
            </a:extLst>
          </p:cNvPr>
          <p:cNvSpPr/>
          <p:nvPr userDrawn="1"/>
        </p:nvSpPr>
        <p:spPr bwMode="auto">
          <a:xfrm>
            <a:off x="460372" y="461554"/>
            <a:ext cx="11268078" cy="139337"/>
          </a:xfrm>
          <a:prstGeom prst="rect">
            <a:avLst/>
          </a:prstGeom>
          <a:solidFill>
            <a:schemeClr val="tx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4D55D2D3-4BCD-D761-81C6-8AA39BA60C2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E5AAFDAA-C3BB-513F-E305-CEFA439ACAFB}"/>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8FC6C0A0-DD0F-1CD7-3F8E-C4A64D2A39A5}"/>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770DE1E8-7966-F0D2-85AE-EAEB2CBAEEF9}"/>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B5408473-993F-B7A3-A7DF-E38E079D6D8C}"/>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662E469-C599-5696-56F4-2B0B1962E11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C6852808-0E62-7475-11D3-AA7B497F40B0}"/>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44486A17-42A0-F2D9-92BF-A9E7DC85794C}"/>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7D947A69-A7B7-A220-06F0-24D6328A058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29442620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Divider Frame Light">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95EC88-4D12-B3D1-114A-AE64BD0CB27C}"/>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9C24D6B1-9207-47CB-F1E7-79F38397F70B}"/>
              </a:ext>
            </a:extLst>
          </p:cNvPr>
          <p:cNvSpPr/>
          <p:nvPr userDrawn="1"/>
        </p:nvSpPr>
        <p:spPr bwMode="auto">
          <a:xfrm>
            <a:off x="460372" y="461554"/>
            <a:ext cx="11268078" cy="139337"/>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AE82820D-7AD7-8A10-C69B-215F439F14BF}"/>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40711B6C-E816-6031-8ED6-9249E12E5801}"/>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2882E376-C3B2-15DB-E502-E5599C03A586}"/>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76DE7AC1-8EAF-B96D-918E-74EDD6EAE1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6F4271B-0183-A029-E23B-3C6D532E9E9B}"/>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AA6D598-42ED-42FA-E99A-FABFD49671AD}"/>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1F684ABB-19B3-5360-A974-4DA410B3BF67}"/>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1700D518-F167-9BB3-6C12-0C328A1FAFAE}"/>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5" name="Footer Placeholder 4">
            <a:extLst>
              <a:ext uri="{FF2B5EF4-FFF2-40B4-BE49-F238E27FC236}">
                <a16:creationId xmlns:a16="http://schemas.microsoft.com/office/drawing/2014/main" id="{BD831555-3158-31BF-F79B-099316864CE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6064609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Divider Frame Medium Gray Teal">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E9AF1C-AEE7-78A3-1D5F-C664DFCDC99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8" name="Rectangle 7">
            <a:extLst>
              <a:ext uri="{FF2B5EF4-FFF2-40B4-BE49-F238E27FC236}">
                <a16:creationId xmlns:a16="http://schemas.microsoft.com/office/drawing/2014/main" id="{1D0C01A9-712F-C9B5-1E61-49EBFA1C0718}"/>
              </a:ext>
            </a:extLst>
          </p:cNvPr>
          <p:cNvSpPr/>
          <p:nvPr userDrawn="1"/>
        </p:nvSpPr>
        <p:spPr bwMode="auto">
          <a:xfrm>
            <a:off x="460372" y="461554"/>
            <a:ext cx="11268078" cy="139337"/>
          </a:xfrm>
          <a:prstGeom prst="rect">
            <a:avLst/>
          </a:prstGeom>
          <a:solidFill>
            <a:schemeClr val="accent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E247FC52-EE1B-44A6-8ED3-B7B8BF4A3867}"/>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4" name="Straight Connector 13">
            <a:extLst>
              <a:ext uri="{FF2B5EF4-FFF2-40B4-BE49-F238E27FC236}">
                <a16:creationId xmlns:a16="http://schemas.microsoft.com/office/drawing/2014/main" id="{F8656588-7728-F1F0-22D2-3BB8765F67AC}"/>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FB8052DC-A5E1-8F62-126E-48C9F8464A36}"/>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Text Placeholder 15">
            <a:extLst>
              <a:ext uri="{FF2B5EF4-FFF2-40B4-BE49-F238E27FC236}">
                <a16:creationId xmlns:a16="http://schemas.microsoft.com/office/drawing/2014/main" id="{6681EBC3-07EB-197E-2501-EB6AE19E8CA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Footer Placeholder 4">
            <a:extLst>
              <a:ext uri="{FF2B5EF4-FFF2-40B4-BE49-F238E27FC236}">
                <a16:creationId xmlns:a16="http://schemas.microsoft.com/office/drawing/2014/main" id="{08C2C555-B3F5-A185-06AC-F7FC06ACC68F}"/>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025428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ntent Video">
    <p:bg>
      <p:bgPr>
        <a:solidFill>
          <a:schemeClr val="tx1"/>
        </a:solidFill>
        <a:effectLst/>
      </p:bgPr>
    </p:bg>
    <p:spTree>
      <p:nvGrpSpPr>
        <p:cNvPr id="1" name=""/>
        <p:cNvGrpSpPr/>
        <p:nvPr/>
      </p:nvGrpSpPr>
      <p:grpSpPr>
        <a:xfrm>
          <a:off x="0" y="0"/>
          <a:ext cx="0" cy="0"/>
          <a:chOff x="0" y="0"/>
          <a:chExt cx="0" cy="0"/>
        </a:xfrm>
      </p:grpSpPr>
      <p:sp>
        <p:nvSpPr>
          <p:cNvPr id="3" name="Media Placeholder 2"/>
          <p:cNvSpPr>
            <a:spLocks noGrp="1"/>
          </p:cNvSpPr>
          <p:nvPr>
            <p:ph type="media" sz="quarter" idx="10"/>
          </p:nvPr>
        </p:nvSpPr>
        <p:spPr>
          <a:xfrm>
            <a:off x="0" y="0"/>
            <a:ext cx="12192000" cy="6858000"/>
          </a:xfrm>
          <a:solidFill>
            <a:schemeClr val="tx1"/>
          </a:solidFill>
        </p:spPr>
        <p:txBody>
          <a:bodyPr tIns="731520" anchor="ctr" anchorCtr="0"/>
          <a:lstStyle>
            <a:lvl1pPr algn="ctr">
              <a:defRPr sz="2000" b="0" i="0">
                <a:solidFill>
                  <a:schemeClr val="bg2"/>
                </a:solidFill>
              </a:defRPr>
            </a:lvl1pPr>
          </a:lstStyle>
          <a:p>
            <a:r>
              <a:rPr lang="en-US" dirty="0"/>
              <a:t>Click icon to add media</a:t>
            </a:r>
          </a:p>
        </p:txBody>
      </p:sp>
    </p:spTree>
    <p:extLst>
      <p:ext uri="{BB962C8B-B14F-4D97-AF65-F5344CB8AC3E}">
        <p14:creationId xmlns:p14="http://schemas.microsoft.com/office/powerpoint/2010/main" val="1327594132"/>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AB7ADB-75F1-7C37-4B0D-0744FAB0FE04}"/>
              </a:ext>
            </a:extLst>
          </p:cNvPr>
          <p:cNvSpPr/>
          <p:nvPr userDrawn="1"/>
        </p:nvSpPr>
        <p:spPr bwMode="auto">
          <a:xfrm>
            <a:off x="0" y="5623559"/>
            <a:ext cx="12192000" cy="1234441"/>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Title 9">
            <a:extLst>
              <a:ext uri="{FF2B5EF4-FFF2-40B4-BE49-F238E27FC236}">
                <a16:creationId xmlns:a16="http://schemas.microsoft.com/office/drawing/2014/main" id="{2CC68089-492F-4C6F-CA02-C5B0ED88850C}"/>
              </a:ext>
            </a:extLst>
          </p:cNvPr>
          <p:cNvSpPr>
            <a:spLocks noGrp="1"/>
          </p:cNvSpPr>
          <p:nvPr>
            <p:ph type="title" hasCustomPrompt="1"/>
          </p:nvPr>
        </p:nvSpPr>
        <p:spPr>
          <a:xfrm>
            <a:off x="465138" y="419101"/>
            <a:ext cx="6376987" cy="1383196"/>
          </a:xfrm>
        </p:spPr>
        <p:txBody>
          <a:bodyPr tIns="0" rIns="0" bIns="0" anchor="b" anchorCtr="0"/>
          <a:lstStyle>
            <a:lvl1pPr>
              <a:lnSpc>
                <a:spcPct val="100000"/>
              </a:lnSpc>
              <a:defRPr sz="4800" b="0" i="0">
                <a:solidFill>
                  <a:schemeClr val="bg2"/>
                </a:solidFill>
                <a:latin typeface="Georgia" panose="02040502050405020303" pitchFamily="18" charset="0"/>
                <a:cs typeface="Segoe UI" panose="020B0502040204020203" pitchFamily="34" charset="0"/>
              </a:defRPr>
            </a:lvl1pPr>
          </a:lstStyle>
          <a:p>
            <a:r>
              <a:rPr lang="en-US"/>
              <a:t>Thank you message</a:t>
            </a:r>
          </a:p>
        </p:txBody>
      </p:sp>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4484083"/>
            <a:ext cx="2980427" cy="1139477"/>
          </a:xfrm>
        </p:spPr>
        <p:txBody>
          <a:bodyPr tIns="91440" rIns="640080" bIns="0" anchor="t" anchorCtr="0"/>
          <a:lstStyle>
            <a:lvl1pPr>
              <a:spcAft>
                <a:spcPts val="0"/>
              </a:spcAft>
              <a:buFontTx/>
              <a:buNone/>
              <a:defRPr sz="1400" b="0"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Contact Info line 1</a:t>
            </a:r>
            <a:br>
              <a:rPr lang="en-US"/>
            </a:br>
            <a:r>
              <a:rPr lang="en-US"/>
              <a:t>Contact Info line 2</a:t>
            </a:r>
            <a:br>
              <a:rPr lang="en-US"/>
            </a:br>
            <a:r>
              <a:rPr lang="en-US"/>
              <a:t>email address</a:t>
            </a:r>
          </a:p>
        </p:txBody>
      </p:sp>
      <p:sp>
        <p:nvSpPr>
          <p:cNvPr id="6" name="Text Placeholder 15">
            <a:extLst>
              <a:ext uri="{FF2B5EF4-FFF2-40B4-BE49-F238E27FC236}">
                <a16:creationId xmlns:a16="http://schemas.microsoft.com/office/drawing/2014/main" id="{021E4D78-7AC2-59C0-DC3A-C25E646ADAE6}"/>
              </a:ext>
            </a:extLst>
          </p:cNvPr>
          <p:cNvSpPr>
            <a:spLocks noGrp="1"/>
          </p:cNvSpPr>
          <p:nvPr>
            <p:ph type="body" sz="quarter" idx="26" hasCustomPrompt="1"/>
          </p:nvPr>
        </p:nvSpPr>
        <p:spPr>
          <a:xfrm>
            <a:off x="465137" y="3896139"/>
            <a:ext cx="2980427" cy="587942"/>
          </a:xfrm>
        </p:spPr>
        <p:txBody>
          <a:bodyPr tIns="0" rIns="0" bIns="0" anchor="b" anchorCtr="0"/>
          <a:lstStyle>
            <a:lvl1pPr>
              <a:spcAft>
                <a:spcPts val="0"/>
              </a:spcAft>
              <a:buFontTx/>
              <a:buNone/>
              <a:defRPr sz="1800" b="1"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pic>
        <p:nvPicPr>
          <p:cNvPr id="4" name="Picture 3">
            <a:extLst>
              <a:ext uri="{FF2B5EF4-FFF2-40B4-BE49-F238E27FC236}">
                <a16:creationId xmlns:a16="http://schemas.microsoft.com/office/drawing/2014/main" id="{F5D3BA03-C7E8-9405-7228-0C015EBB900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50215" y="5951180"/>
            <a:ext cx="3654425" cy="476664"/>
          </a:xfrm>
          <a:prstGeom prst="rect">
            <a:avLst/>
          </a:prstGeom>
        </p:spPr>
      </p:pic>
      <p:sp>
        <p:nvSpPr>
          <p:cNvPr id="8" name="Text Placeholder 15">
            <a:extLst>
              <a:ext uri="{FF2B5EF4-FFF2-40B4-BE49-F238E27FC236}">
                <a16:creationId xmlns:a16="http://schemas.microsoft.com/office/drawing/2014/main" id="{D324DD18-6FFC-C14E-7993-F91AD3C088E2}"/>
              </a:ext>
            </a:extLst>
          </p:cNvPr>
          <p:cNvSpPr>
            <a:spLocks noGrp="1"/>
          </p:cNvSpPr>
          <p:nvPr>
            <p:ph type="body" sz="quarter" idx="27" hasCustomPrompt="1"/>
          </p:nvPr>
        </p:nvSpPr>
        <p:spPr>
          <a:xfrm>
            <a:off x="3865703" y="4484083"/>
            <a:ext cx="2980426" cy="1139477"/>
          </a:xfrm>
        </p:spPr>
        <p:txBody>
          <a:bodyPr tIns="91440" rIns="640080" bIns="0" anchor="t" anchorCtr="0"/>
          <a:lstStyle>
            <a:lvl1pPr>
              <a:spcAft>
                <a:spcPts val="0"/>
              </a:spcAft>
              <a:buFontTx/>
              <a:buNone/>
              <a:defRPr sz="1400" b="0"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Contact Info line 1</a:t>
            </a:r>
            <a:br>
              <a:rPr lang="en-US"/>
            </a:br>
            <a:r>
              <a:rPr lang="en-US"/>
              <a:t>Contact Info line 2</a:t>
            </a:r>
            <a:br>
              <a:rPr lang="en-US"/>
            </a:br>
            <a:r>
              <a:rPr lang="en-US"/>
              <a:t>email address</a:t>
            </a:r>
          </a:p>
        </p:txBody>
      </p:sp>
      <p:sp>
        <p:nvSpPr>
          <p:cNvPr id="11" name="Text Placeholder 15">
            <a:extLst>
              <a:ext uri="{FF2B5EF4-FFF2-40B4-BE49-F238E27FC236}">
                <a16:creationId xmlns:a16="http://schemas.microsoft.com/office/drawing/2014/main" id="{87A0A801-BE09-EF20-C975-2B122824E04B}"/>
              </a:ext>
            </a:extLst>
          </p:cNvPr>
          <p:cNvSpPr>
            <a:spLocks noGrp="1"/>
          </p:cNvSpPr>
          <p:nvPr>
            <p:ph type="body" sz="quarter" idx="28" hasCustomPrompt="1"/>
          </p:nvPr>
        </p:nvSpPr>
        <p:spPr>
          <a:xfrm>
            <a:off x="3865703" y="3896139"/>
            <a:ext cx="2980426" cy="587942"/>
          </a:xfrm>
        </p:spPr>
        <p:txBody>
          <a:bodyPr tIns="0" rIns="0" bIns="0" anchor="b" anchorCtr="0"/>
          <a:lstStyle>
            <a:lvl1pPr>
              <a:spcAft>
                <a:spcPts val="0"/>
              </a:spcAft>
              <a:buFontTx/>
              <a:buNone/>
              <a:defRPr sz="1800" b="1"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20" name="Picture Placeholder 19">
            <a:extLst>
              <a:ext uri="{FF2B5EF4-FFF2-40B4-BE49-F238E27FC236}">
                <a16:creationId xmlns:a16="http://schemas.microsoft.com/office/drawing/2014/main" id="{93F0A21C-5B6C-B783-6717-9DCF66CADF29}"/>
              </a:ext>
            </a:extLst>
          </p:cNvPr>
          <p:cNvSpPr>
            <a:spLocks noGrp="1"/>
          </p:cNvSpPr>
          <p:nvPr>
            <p:ph type="pic" sz="quarter" idx="29" hasCustomPrompt="1"/>
          </p:nvPr>
        </p:nvSpPr>
        <p:spPr>
          <a:xfrm>
            <a:off x="460375" y="2315607"/>
            <a:ext cx="1553955" cy="1553955"/>
          </a:xfrm>
          <a:custGeom>
            <a:avLst/>
            <a:gdLst>
              <a:gd name="connsiteX0" fmla="*/ 848140 w 1696280"/>
              <a:gd name="connsiteY0" fmla="*/ 0 h 1696280"/>
              <a:gd name="connsiteX1" fmla="*/ 1696280 w 1696280"/>
              <a:gd name="connsiteY1" fmla="*/ 848140 h 1696280"/>
              <a:gd name="connsiteX2" fmla="*/ 848140 w 1696280"/>
              <a:gd name="connsiteY2" fmla="*/ 1696280 h 1696280"/>
              <a:gd name="connsiteX3" fmla="*/ 0 w 1696280"/>
              <a:gd name="connsiteY3" fmla="*/ 848140 h 1696280"/>
              <a:gd name="connsiteX4" fmla="*/ 848140 w 1696280"/>
              <a:gd name="connsiteY4" fmla="*/ 0 h 169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80" h="1696280">
                <a:moveTo>
                  <a:pt x="848140" y="0"/>
                </a:moveTo>
                <a:cubicBezTo>
                  <a:pt x="1316555" y="0"/>
                  <a:pt x="1696280" y="379725"/>
                  <a:pt x="1696280" y="848140"/>
                </a:cubicBezTo>
                <a:cubicBezTo>
                  <a:pt x="1696280" y="1316555"/>
                  <a:pt x="1316555" y="1696280"/>
                  <a:pt x="848140" y="1696280"/>
                </a:cubicBezTo>
                <a:cubicBezTo>
                  <a:pt x="379725" y="1696280"/>
                  <a:pt x="0" y="1316555"/>
                  <a:pt x="0" y="848140"/>
                </a:cubicBezTo>
                <a:cubicBezTo>
                  <a:pt x="0" y="379725"/>
                  <a:pt x="379725" y="0"/>
                  <a:pt x="848140" y="0"/>
                </a:cubicBezTo>
                <a:close/>
              </a:path>
            </a:pathLst>
          </a:custGeom>
          <a:solidFill>
            <a:schemeClr val="bg1">
              <a:lumMod val="75000"/>
            </a:schemeClr>
          </a:solidFill>
        </p:spPr>
        <p:txBody>
          <a:bodyPr wrap="square" tIns="274320">
            <a:noAutofit/>
          </a:bodyPr>
          <a:lstStyle>
            <a:lvl1pPr algn="ctr">
              <a:defRPr/>
            </a:lvl1pPr>
          </a:lstStyle>
          <a:p>
            <a:r>
              <a:rPr lang="en-US" dirty="0"/>
              <a:t>image</a:t>
            </a:r>
          </a:p>
        </p:txBody>
      </p:sp>
      <p:sp>
        <p:nvSpPr>
          <p:cNvPr id="21" name="Picture Placeholder 20">
            <a:extLst>
              <a:ext uri="{FF2B5EF4-FFF2-40B4-BE49-F238E27FC236}">
                <a16:creationId xmlns:a16="http://schemas.microsoft.com/office/drawing/2014/main" id="{65C97B90-46A9-15FB-AD06-952F03C7B4B4}"/>
              </a:ext>
            </a:extLst>
          </p:cNvPr>
          <p:cNvSpPr>
            <a:spLocks noGrp="1"/>
          </p:cNvSpPr>
          <p:nvPr>
            <p:ph type="pic" sz="quarter" idx="30" hasCustomPrompt="1"/>
          </p:nvPr>
        </p:nvSpPr>
        <p:spPr>
          <a:xfrm>
            <a:off x="3823125" y="2315607"/>
            <a:ext cx="1553955" cy="1553955"/>
          </a:xfrm>
          <a:custGeom>
            <a:avLst/>
            <a:gdLst>
              <a:gd name="connsiteX0" fmla="*/ 848140 w 1696280"/>
              <a:gd name="connsiteY0" fmla="*/ 0 h 1696280"/>
              <a:gd name="connsiteX1" fmla="*/ 1696280 w 1696280"/>
              <a:gd name="connsiteY1" fmla="*/ 848140 h 1696280"/>
              <a:gd name="connsiteX2" fmla="*/ 848140 w 1696280"/>
              <a:gd name="connsiteY2" fmla="*/ 1696280 h 1696280"/>
              <a:gd name="connsiteX3" fmla="*/ 0 w 1696280"/>
              <a:gd name="connsiteY3" fmla="*/ 848140 h 1696280"/>
              <a:gd name="connsiteX4" fmla="*/ 848140 w 1696280"/>
              <a:gd name="connsiteY4" fmla="*/ 0 h 169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80" h="1696280">
                <a:moveTo>
                  <a:pt x="848140" y="0"/>
                </a:moveTo>
                <a:cubicBezTo>
                  <a:pt x="1316555" y="0"/>
                  <a:pt x="1696280" y="379725"/>
                  <a:pt x="1696280" y="848140"/>
                </a:cubicBezTo>
                <a:cubicBezTo>
                  <a:pt x="1696280" y="1316555"/>
                  <a:pt x="1316555" y="1696280"/>
                  <a:pt x="848140" y="1696280"/>
                </a:cubicBezTo>
                <a:cubicBezTo>
                  <a:pt x="379725" y="1696280"/>
                  <a:pt x="0" y="1316555"/>
                  <a:pt x="0" y="848140"/>
                </a:cubicBezTo>
                <a:cubicBezTo>
                  <a:pt x="0" y="379725"/>
                  <a:pt x="379725" y="0"/>
                  <a:pt x="848140" y="0"/>
                </a:cubicBezTo>
                <a:close/>
              </a:path>
            </a:pathLst>
          </a:custGeom>
          <a:solidFill>
            <a:schemeClr val="bg1">
              <a:lumMod val="75000"/>
            </a:schemeClr>
          </a:solidFill>
        </p:spPr>
        <p:txBody>
          <a:bodyPr wrap="square" tIns="274320">
            <a:noAutofit/>
          </a:bodyPr>
          <a:lstStyle>
            <a:lvl1pPr algn="ctr">
              <a:defRPr/>
            </a:lvl1pPr>
          </a:lstStyle>
          <a:p>
            <a:r>
              <a:rPr lang="en-US" dirty="0"/>
              <a:t>image</a:t>
            </a:r>
          </a:p>
        </p:txBody>
      </p:sp>
      <p:pic>
        <p:nvPicPr>
          <p:cNvPr id="5" name="Graphic 4">
            <a:extLst>
              <a:ext uri="{FF2B5EF4-FFF2-40B4-BE49-F238E27FC236}">
                <a16:creationId xmlns:a16="http://schemas.microsoft.com/office/drawing/2014/main" id="{5A4F5520-4ADF-5C04-B619-2693558FCFD4}"/>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r="29330" b="18722"/>
          <a:stretch/>
        </p:blipFill>
        <p:spPr>
          <a:xfrm>
            <a:off x="6992815" y="419100"/>
            <a:ext cx="5199185" cy="5204459"/>
          </a:xfrm>
          <a:prstGeom prst="rect">
            <a:avLst/>
          </a:prstGeom>
        </p:spPr>
      </p:pic>
    </p:spTree>
    <p:extLst>
      <p:ext uri="{BB962C8B-B14F-4D97-AF65-F5344CB8AC3E}">
        <p14:creationId xmlns:p14="http://schemas.microsoft.com/office/powerpoint/2010/main" val="2069344599"/>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ack Cover Copyright">
    <p:bg>
      <p:bgPr>
        <a:solidFill>
          <a:schemeClr val="accent4"/>
        </a:solidFill>
        <a:effectLst/>
      </p:bgPr>
    </p:bg>
    <p:spTree>
      <p:nvGrpSpPr>
        <p:cNvPr id="1" name=""/>
        <p:cNvGrpSpPr/>
        <p:nvPr/>
      </p:nvGrpSpPr>
      <p:grpSpPr>
        <a:xfrm>
          <a:off x="0" y="0"/>
          <a:ext cx="0" cy="0"/>
          <a:chOff x="0" y="0"/>
          <a:chExt cx="0" cy="0"/>
        </a:xfrm>
      </p:grpSpPr>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5" name="Text Placeholder 15">
            <a:extLst>
              <a:ext uri="{FF2B5EF4-FFF2-40B4-BE49-F238E27FC236}">
                <a16:creationId xmlns:a16="http://schemas.microsoft.com/office/drawing/2014/main" id="{8DA2223E-5D25-CCFC-4061-86AA0C1939F4}"/>
              </a:ext>
            </a:extLst>
          </p:cNvPr>
          <p:cNvSpPr>
            <a:spLocks noGrp="1"/>
          </p:cNvSpPr>
          <p:nvPr>
            <p:ph type="body" sz="quarter" idx="28" hasCustomPrompt="1"/>
          </p:nvPr>
        </p:nvSpPr>
        <p:spPr>
          <a:xfrm>
            <a:off x="460374" y="1485899"/>
            <a:ext cx="5749923" cy="2269672"/>
          </a:xfrm>
        </p:spPr>
        <p:txBody>
          <a:bodyPr tIns="0" rIns="0" bIns="0" anchor="b" anchorCtr="0">
            <a:norm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2" name="Rectangle 1">
            <a:extLst>
              <a:ext uri="{FF2B5EF4-FFF2-40B4-BE49-F238E27FC236}">
                <a16:creationId xmlns:a16="http://schemas.microsoft.com/office/drawing/2014/main" id="{97776CC2-BF6B-5D9E-CB7F-4DBA7AF82ABD}"/>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4" name="Graphic 3">
            <a:extLst>
              <a:ext uri="{FF2B5EF4-FFF2-40B4-BE49-F238E27FC236}">
                <a16:creationId xmlns:a16="http://schemas.microsoft.com/office/drawing/2014/main" id="{CE1AEDA3-5790-B225-DAEF-EBCA2E897E7F}"/>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r="29330" b="18722"/>
          <a:stretch/>
        </p:blipFill>
        <p:spPr>
          <a:xfrm>
            <a:off x="6992815" y="419100"/>
            <a:ext cx="5199185" cy="5204459"/>
          </a:xfrm>
          <a:prstGeom prst="rect">
            <a:avLst/>
          </a:prstGeom>
        </p:spPr>
      </p:pic>
      <p:sp>
        <p:nvSpPr>
          <p:cNvPr id="7" name="TextBox 6">
            <a:extLst>
              <a:ext uri="{FF2B5EF4-FFF2-40B4-BE49-F238E27FC236}">
                <a16:creationId xmlns:a16="http://schemas.microsoft.com/office/drawing/2014/main" id="{F3BF5F37-BADC-4ACF-2BD5-C91C92F3CE32}"/>
              </a:ext>
            </a:extLst>
          </p:cNvPr>
          <p:cNvSpPr txBox="1"/>
          <p:nvPr userDrawn="1"/>
        </p:nvSpPr>
        <p:spPr>
          <a:xfrm>
            <a:off x="453746" y="6338782"/>
            <a:ext cx="9604653" cy="138499"/>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lt1"/>
              </a:buClr>
              <a:buSzPts val="1200"/>
            </a:pPr>
            <a:r>
              <a:rPr lang="en-US" sz="900" b="1" dirty="0">
                <a:solidFill>
                  <a:schemeClr val="tx2"/>
                </a:solidFill>
              </a:rPr>
              <a:t>2025 Verian Group</a:t>
            </a:r>
            <a:r>
              <a:rPr lang="en-US" sz="900" b="0" dirty="0">
                <a:solidFill>
                  <a:schemeClr val="tx2"/>
                </a:solidFill>
              </a:rPr>
              <a:t>. All information and data contained in this document is the property of Verian Group, and cannot be reproduced without our prior permission.</a:t>
            </a:r>
            <a:endParaRPr lang="en-GB" sz="900" b="0" dirty="0">
              <a:solidFill>
                <a:schemeClr val="tx2"/>
              </a:solidFill>
            </a:endParaRPr>
          </a:p>
        </p:txBody>
      </p:sp>
    </p:spTree>
    <p:extLst>
      <p:ext uri="{BB962C8B-B14F-4D97-AF65-F5344CB8AC3E}">
        <p14:creationId xmlns:p14="http://schemas.microsoft.com/office/powerpoint/2010/main" val="1609197647"/>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5C5BEC-BECA-4D61-B948-76C2FEDC3DE7}"/>
              </a:ext>
            </a:extLst>
          </p:cNvPr>
          <p:cNvSpPr/>
          <p:nvPr userDrawn="1"/>
        </p:nvSpPr>
        <p:spPr>
          <a:xfrm flipV="1">
            <a:off x="0" y="-2"/>
            <a:ext cx="12191999"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NZ" dirty="0"/>
          </a:p>
        </p:txBody>
      </p:sp>
      <p:sp>
        <p:nvSpPr>
          <p:cNvPr id="2" name="Title 1">
            <a:extLst>
              <a:ext uri="{FF2B5EF4-FFF2-40B4-BE49-F238E27FC236}">
                <a16:creationId xmlns:a16="http://schemas.microsoft.com/office/drawing/2014/main" id="{D5A24708-CC09-45D7-A2BE-A5E6EB4C01BD}"/>
              </a:ext>
            </a:extLst>
          </p:cNvPr>
          <p:cNvSpPr>
            <a:spLocks noGrp="1"/>
          </p:cNvSpPr>
          <p:nvPr>
            <p:ph type="title"/>
          </p:nvPr>
        </p:nvSpPr>
        <p:spPr>
          <a:xfrm>
            <a:off x="272233" y="264367"/>
            <a:ext cx="8757470" cy="499629"/>
          </a:xfrm>
        </p:spPr>
        <p:txBody>
          <a:bodyPr>
            <a:normAutofit/>
          </a:bodyPr>
          <a:lstStyle>
            <a:lvl1pPr>
              <a:defRPr sz="2000" b="1">
                <a:solidFill>
                  <a:schemeClr val="tx1">
                    <a:lumMod val="85000"/>
                    <a:lumOff val="15000"/>
                  </a:schemeClr>
                </a:solidFill>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4" name="Text Placeholder 3">
            <a:extLst>
              <a:ext uri="{FF2B5EF4-FFF2-40B4-BE49-F238E27FC236}">
                <a16:creationId xmlns:a16="http://schemas.microsoft.com/office/drawing/2014/main" id="{57B2D1B0-58E7-45BB-9E24-E20CB858AF0B}"/>
              </a:ext>
            </a:extLst>
          </p:cNvPr>
          <p:cNvSpPr>
            <a:spLocks noGrp="1"/>
          </p:cNvSpPr>
          <p:nvPr>
            <p:ph type="body" sz="quarter" idx="13"/>
          </p:nvPr>
        </p:nvSpPr>
        <p:spPr>
          <a:xfrm>
            <a:off x="201613" y="1584325"/>
            <a:ext cx="11728450" cy="4476750"/>
          </a:xfrm>
        </p:spPr>
        <p:txBody>
          <a:bodyPr>
            <a:normAutofit/>
          </a:bodyPr>
          <a:lstStyle>
            <a:lvl1pPr>
              <a:defRPr sz="1600"/>
            </a:lvl1pPr>
            <a:lvl2pPr>
              <a:defRPr sz="1400"/>
            </a:lvl2pPr>
            <a:lvl3pPr>
              <a:defRPr sz="12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52390301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337023319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4 Head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0"/>
            <a:ext cx="12191572" cy="21154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145C3045-98D2-B6DA-36FC-CA9E8B94488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C92ACF3-4BD0-08BC-0AC7-7D39A39E3B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20934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4 Headline, Sub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0"/>
            <a:ext cx="12191572" cy="21154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145C3045-98D2-B6DA-36FC-CA9E8B94488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C92ACF3-4BD0-08BC-0AC7-7D39A39E3B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976732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4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1658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7677158"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7"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415188488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4 Headline, Subline, Content, Callout">
    <p:bg>
      <p:bgPr>
        <a:solidFill>
          <a:schemeClr val="bg2"/>
        </a:solidFill>
        <a:effectLst/>
      </p:bgPr>
    </p:bg>
    <p:spTree>
      <p:nvGrpSpPr>
        <p:cNvPr id="1" name=""/>
        <p:cNvGrpSpPr/>
        <p:nvPr/>
      </p:nvGrpSpPr>
      <p:grpSpPr>
        <a:xfrm>
          <a:off x="0" y="0"/>
          <a:ext cx="0" cy="0"/>
          <a:chOff x="0" y="0"/>
          <a:chExt cx="0" cy="0"/>
        </a:xfrm>
      </p:grpSpPr>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sp>
        <p:nvSpPr>
          <p:cNvPr id="10" name="Rectangle 9">
            <a:extLst>
              <a:ext uri="{FF2B5EF4-FFF2-40B4-BE49-F238E27FC236}">
                <a16:creationId xmlns:a16="http://schemas.microsoft.com/office/drawing/2014/main" id="{0D1301E4-FCBC-330E-2246-0349B722DBCE}"/>
              </a:ext>
              <a:ext uri="{C183D7F6-B498-43B3-948B-1728B52AA6E4}">
                <adec:decorative xmlns:adec="http://schemas.microsoft.com/office/drawing/2017/decorative" val="1"/>
              </a:ext>
            </a:extLst>
          </p:cNvPr>
          <p:cNvSpPr/>
          <p:nvPr userDrawn="1"/>
        </p:nvSpPr>
        <p:spPr>
          <a:xfrm>
            <a:off x="0" y="0"/>
            <a:ext cx="12191572" cy="1658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Placeholder 9">
            <a:extLst>
              <a:ext uri="{FF2B5EF4-FFF2-40B4-BE49-F238E27FC236}">
                <a16:creationId xmlns:a16="http://schemas.microsoft.com/office/drawing/2014/main" id="{E216D530-BCB5-2E91-BA37-561C57BD9BCD}"/>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5910937" y="555626"/>
            <a:ext cx="5817506" cy="903061"/>
          </a:xfrm>
        </p:spPr>
        <p:txBody>
          <a:bodyPr tIns="0" rIns="0" bIns="0" anchor="ctr" anchorCtr="0">
            <a:noAutofit/>
          </a:bodyPr>
          <a:lstStyle>
            <a:lvl1pPr>
              <a:spcAft>
                <a:spcPts val="0"/>
              </a:spcAft>
              <a:buFontTx/>
              <a:buNone/>
              <a:defRPr sz="1200" b="1" i="0" cap="none" baseline="0">
                <a:solidFill>
                  <a:schemeClr val="tx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r>
              <a:rPr lang="en-US"/>
              <a:t>A short paragraph summarizing the main findings of this slide. Keep text relevant and to the point. Body copy Century Gothic Regular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 lam </a:t>
            </a:r>
            <a:r>
              <a:rPr lang="en-US" err="1"/>
              <a:t>harum</a:t>
            </a:r>
            <a:r>
              <a:rPr lang="en-US"/>
              <a:t> </a:t>
            </a:r>
            <a:r>
              <a:rPr lang="en-US" err="1"/>
              <a:t>idesequid</a:t>
            </a:r>
            <a:r>
              <a:rPr lang="en-US"/>
              <a:t> </a:t>
            </a:r>
            <a:r>
              <a:rPr lang="en-US" err="1"/>
              <a:t>milliqui</a:t>
            </a:r>
            <a:r>
              <a:rPr lang="en-US"/>
              <a:t> </a:t>
            </a:r>
            <a:r>
              <a:rPr lang="en-US" err="1"/>
              <a:t>optas</a:t>
            </a:r>
            <a:r>
              <a:rPr lang="en-US"/>
              <a:t> </a:t>
            </a:r>
            <a:r>
              <a:rPr lang="en-US" err="1"/>
              <a:t>cuptur</a:t>
            </a:r>
            <a:r>
              <a:rPr lang="en-US"/>
              <a:t> </a:t>
            </a:r>
            <a:r>
              <a:rPr lang="en-US" err="1"/>
              <a:t>ilibus</a:t>
            </a:r>
            <a:r>
              <a:rPr lang="en-US"/>
              <a:t> </a:t>
            </a:r>
            <a:r>
              <a:rPr lang="en-US" err="1"/>
              <a:t>eriorat</a:t>
            </a:r>
            <a:r>
              <a:rPr lang="en-US"/>
              <a:t> </a:t>
            </a:r>
            <a:r>
              <a:rPr lang="en-US" err="1"/>
              <a:t>slaten</a:t>
            </a:r>
            <a:r>
              <a:rPr lang="en-US"/>
              <a:t>.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a:t>
            </a:r>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11268076"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 uri="{C183D7F6-B498-43B3-948B-1728B52AA6E4}">
                <adec:decorative xmlns:adec="http://schemas.microsoft.com/office/drawing/2017/decorative" val="1"/>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cxnSp>
        <p:nvCxnSpPr>
          <p:cNvPr id="19" name="Straight Connector 18">
            <a:extLst>
              <a:ext uri="{FF2B5EF4-FFF2-40B4-BE49-F238E27FC236}">
                <a16:creationId xmlns:a16="http://schemas.microsoft.com/office/drawing/2014/main" id="{A7AA5B18-D886-67E4-5052-1F342D42D60F}"/>
              </a:ext>
              <a:ext uri="{C183D7F6-B498-43B3-948B-1728B52AA6E4}">
                <adec:decorative xmlns:adec="http://schemas.microsoft.com/office/drawing/2017/decorative" val="1"/>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273129778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2 Headline, Sub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5960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1/2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3710263"/>
            <a:ext cx="11268076" cy="1708160"/>
          </a:xfrm>
        </p:spPr>
        <p:txBody>
          <a:bodyPr>
            <a:spAutoFit/>
          </a:bodyPr>
          <a:lstStyle>
            <a:lvl1pPr>
              <a:defRPr b="0" i="0"/>
            </a:lvl1pPr>
            <a:lvl2pPr>
              <a:defRPr b="1" i="0"/>
            </a:lvl2pPr>
            <a:lvl3pPr>
              <a:defRPr b="0" i="0"/>
            </a:lvl3pPr>
            <a:lvl4pPr>
              <a:defRPr b="0" i="0"/>
            </a:lvl4pPr>
            <a:lvl5pPr>
              <a:defRPr b="0" i="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7722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1/2 Flipped Headline, Subline, Content, fInverte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3429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83912"/>
            <a:ext cx="11268076" cy="1708160"/>
          </a:xfrm>
        </p:spPr>
        <p:txBody>
          <a:bodyPr>
            <a:spAutoFit/>
          </a:bodyPr>
          <a:lstStyle>
            <a:lvl1pPr>
              <a:defRPr b="0" i="0">
                <a:latin typeface="+mn-lt"/>
              </a:defRPr>
            </a:lvl1pPr>
            <a:lvl2pPr>
              <a:defRPr b="1" i="0">
                <a:latin typeface="+mn-lt"/>
              </a:defRPr>
            </a:lvl2pPr>
            <a:lvl3pPr>
              <a:defRPr b="0" i="0">
                <a:latin typeface="+mn-lt"/>
              </a:defRPr>
            </a:lvl3pPr>
            <a:lvl4pPr>
              <a:defRPr b="0" i="0">
                <a:latin typeface="+mn-lt"/>
              </a:defRPr>
            </a:lvl4pPr>
            <a:lvl5pPr>
              <a:defRPr b="0" i="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72F1AC4F-5798-46BB-4AAE-02907D94AD76}"/>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4745FC-6C3A-821B-A128-EBD24AB3D4C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695191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16255895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Headline">
    <p:bg>
      <p:bgPr>
        <a:solidFill>
          <a:schemeClr val="bg2"/>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130971684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Headline">
    <p:bg>
      <p:bgPr>
        <a:solidFill>
          <a:schemeClr val="bg2"/>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Picture Placeholder 4">
            <a:extLst>
              <a:ext uri="{FF2B5EF4-FFF2-40B4-BE49-F238E27FC236}">
                <a16:creationId xmlns:a16="http://schemas.microsoft.com/office/drawing/2014/main" id="{5F3F5D39-2AFC-4554-8A82-F741374FC7BA}"/>
              </a:ext>
            </a:extLst>
          </p:cNvPr>
          <p:cNvSpPr>
            <a:spLocks noGrp="1"/>
          </p:cNvSpPr>
          <p:nvPr>
            <p:ph type="pic" sz="quarter" idx="27"/>
          </p:nvPr>
        </p:nvSpPr>
        <p:spPr>
          <a:xfrm>
            <a:off x="6457950" y="1658939"/>
            <a:ext cx="5734050" cy="4751385"/>
          </a:xfrm>
        </p:spPr>
        <p:txBody>
          <a:bodyPr anchor="ctr"/>
          <a:lstStyle>
            <a:lvl1pPr algn="ctr">
              <a:defRPr/>
            </a:lvl1pPr>
          </a:lstStyle>
          <a:p>
            <a:endParaRPr lang="en-NZ" dirty="0"/>
          </a:p>
        </p:txBody>
      </p:sp>
    </p:spTree>
    <p:extLst>
      <p:ext uri="{BB962C8B-B14F-4D97-AF65-F5344CB8AC3E}">
        <p14:creationId xmlns:p14="http://schemas.microsoft.com/office/powerpoint/2010/main" val="131882477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5" name="Picture Placeholder 4">
            <a:extLst>
              <a:ext uri="{FF2B5EF4-FFF2-40B4-BE49-F238E27FC236}">
                <a16:creationId xmlns:a16="http://schemas.microsoft.com/office/drawing/2014/main" id="{A3BA917F-1519-4A48-8205-FE2D5373464E}"/>
              </a:ext>
            </a:extLst>
          </p:cNvPr>
          <p:cNvSpPr>
            <a:spLocks noGrp="1"/>
          </p:cNvSpPr>
          <p:nvPr>
            <p:ph type="pic" sz="quarter" idx="27"/>
          </p:nvPr>
        </p:nvSpPr>
        <p:spPr>
          <a:xfrm>
            <a:off x="6457950" y="1658939"/>
            <a:ext cx="5734050" cy="4751385"/>
          </a:xfrm>
        </p:spPr>
        <p:txBody>
          <a:bodyPr anchor="ctr"/>
          <a:lstStyle>
            <a:lvl1pPr algn="ctr">
              <a:defRPr/>
            </a:lvl1pPr>
          </a:lstStyle>
          <a:p>
            <a:endParaRPr lang="en-NZ" dirty="0"/>
          </a:p>
        </p:txBody>
      </p:sp>
    </p:spTree>
    <p:extLst>
      <p:ext uri="{BB962C8B-B14F-4D97-AF65-F5344CB8AC3E}">
        <p14:creationId xmlns:p14="http://schemas.microsoft.com/office/powerpoint/2010/main" val="240551023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_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5" name="Picture Placeholder 4">
            <a:extLst>
              <a:ext uri="{FF2B5EF4-FFF2-40B4-BE49-F238E27FC236}">
                <a16:creationId xmlns:a16="http://schemas.microsoft.com/office/drawing/2014/main" id="{A3BA917F-1519-4A48-8205-FE2D5373464E}"/>
              </a:ext>
            </a:extLst>
          </p:cNvPr>
          <p:cNvSpPr>
            <a:spLocks noGrp="1"/>
          </p:cNvSpPr>
          <p:nvPr>
            <p:ph type="pic" sz="quarter" idx="27"/>
          </p:nvPr>
        </p:nvSpPr>
        <p:spPr>
          <a:xfrm>
            <a:off x="6457950" y="1658939"/>
            <a:ext cx="5734050" cy="4751385"/>
          </a:xfrm>
        </p:spPr>
        <p:txBody>
          <a:bodyPr anchor="ctr"/>
          <a:lstStyle>
            <a:lvl1pPr algn="ctr">
              <a:defRPr/>
            </a:lvl1pPr>
          </a:lstStyle>
          <a:p>
            <a:endParaRPr lang="en-NZ" dirty="0"/>
          </a:p>
        </p:txBody>
      </p:sp>
      <p:sp>
        <p:nvSpPr>
          <p:cNvPr id="11" name="Content Placeholder 14">
            <a:extLst>
              <a:ext uri="{FF2B5EF4-FFF2-40B4-BE49-F238E27FC236}">
                <a16:creationId xmlns:a16="http://schemas.microsoft.com/office/drawing/2014/main" id="{B968E6A6-B92A-453B-88C5-433FC5D32672}"/>
              </a:ext>
            </a:extLst>
          </p:cNvPr>
          <p:cNvSpPr>
            <a:spLocks noGrp="1"/>
          </p:cNvSpPr>
          <p:nvPr>
            <p:ph sz="quarter" idx="12"/>
          </p:nvPr>
        </p:nvSpPr>
        <p:spPr>
          <a:xfrm>
            <a:off x="460367" y="1658938"/>
            <a:ext cx="5521333"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2365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Headline, Sub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51937838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96063646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574992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5749926" cy="645075"/>
          </a:xfrm>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8943482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Dark, Head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87196060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Dark, Headline, Sub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77273032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Dark, Headline, Subline, Content">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
        <p:nvSpPr>
          <p:cNvPr id="3" name="Content Placeholder 14">
            <a:extLst>
              <a:ext uri="{FF2B5EF4-FFF2-40B4-BE49-F238E27FC236}">
                <a16:creationId xmlns:a16="http://schemas.microsoft.com/office/drawing/2014/main" id="{DB6F16C1-E32B-F411-729B-C20A1622369E}"/>
              </a:ext>
            </a:extLst>
          </p:cNvPr>
          <p:cNvSpPr>
            <a:spLocks noGrp="1"/>
          </p:cNvSpPr>
          <p:nvPr>
            <p:ph sz="quarter" idx="12"/>
          </p:nvPr>
        </p:nvSpPr>
        <p:spPr>
          <a:xfrm>
            <a:off x="460367" y="1658938"/>
            <a:ext cx="11268076" cy="4751387"/>
          </a:xfrm>
        </p:spPr>
        <p:txBody>
          <a:bodyPr/>
          <a:lstStyle>
            <a:lvl1pPr>
              <a:defRPr b="0" i="0">
                <a:solidFill>
                  <a:schemeClr val="bg1"/>
                </a:solidFill>
              </a:defRPr>
            </a:lvl1pPr>
            <a:lvl2pPr>
              <a:defRPr b="1" i="0">
                <a:solidFill>
                  <a:schemeClr val="bg1"/>
                </a:solidFill>
              </a:defRPr>
            </a:lvl2pPr>
            <a:lvl3pPr>
              <a:buClr>
                <a:schemeClr val="bg1"/>
              </a:buClr>
              <a:defRPr b="0" i="0">
                <a:solidFill>
                  <a:schemeClr val="bg1"/>
                </a:solidFill>
              </a:defRPr>
            </a:lvl3pPr>
            <a:lvl4pPr>
              <a:buClr>
                <a:schemeClr val="bg1"/>
              </a:buClr>
              <a:defRPr b="0" i="0">
                <a:solidFill>
                  <a:schemeClr val="bg1"/>
                </a:solidFill>
              </a:defRPr>
            </a:lvl4pPr>
            <a:lvl5pPr>
              <a:buClr>
                <a:schemeClr val="bg1"/>
              </a:buCl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162847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380400634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itle 7">
            <a:extLst>
              <a:ext uri="{FF2B5EF4-FFF2-40B4-BE49-F238E27FC236}">
                <a16:creationId xmlns:a16="http://schemas.microsoft.com/office/drawing/2014/main" id="{C4CFC6B6-6A54-4ADA-8506-D3471FEBA6FC}"/>
              </a:ext>
            </a:extLst>
          </p:cNvPr>
          <p:cNvSpPr>
            <a:spLocks noGrp="1"/>
          </p:cNvSpPr>
          <p:nvPr>
            <p:ph type="title" hasCustomPrompt="1"/>
          </p:nvPr>
        </p:nvSpPr>
        <p:spPr>
          <a:xfrm>
            <a:off x="460374" y="419101"/>
            <a:ext cx="5521326" cy="1066799"/>
          </a:xfrm>
        </p:spPr>
        <p:txBody>
          <a:bodyPr/>
          <a:lstStyle/>
          <a:p>
            <a:r>
              <a:rPr lang="en-US"/>
              <a:t>Content page headline 32pt Georgia, one line only</a:t>
            </a:r>
          </a:p>
        </p:txBody>
      </p:sp>
    </p:spTree>
    <p:extLst>
      <p:ext uri="{BB962C8B-B14F-4D97-AF65-F5344CB8AC3E}">
        <p14:creationId xmlns:p14="http://schemas.microsoft.com/office/powerpoint/2010/main" val="194602878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Dark, Blank">
    <p:bg>
      <p:bgPr>
        <a:solidFill>
          <a:schemeClr val="tx2"/>
        </a:solidFill>
        <a:effectLst/>
      </p:bgPr>
    </p:bg>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C40837D-A2EA-76B4-E1C2-226FD3DCABAB}"/>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3" name="Straight Connector 2">
            <a:extLst>
              <a:ext uri="{FF2B5EF4-FFF2-40B4-BE49-F238E27FC236}">
                <a16:creationId xmlns:a16="http://schemas.microsoft.com/office/drawing/2014/main" id="{E1B4F13C-1031-F9E6-84F0-057260FE73C0}"/>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ooter Placeholder 3">
            <a:extLst>
              <a:ext uri="{FF2B5EF4-FFF2-40B4-BE49-F238E27FC236}">
                <a16:creationId xmlns:a16="http://schemas.microsoft.com/office/drawing/2014/main" id="{32669408-30AD-AE13-313F-B92B61D9704D}"/>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6" name="Date Placeholder 6">
            <a:extLst>
              <a:ext uri="{FF2B5EF4-FFF2-40B4-BE49-F238E27FC236}">
                <a16:creationId xmlns:a16="http://schemas.microsoft.com/office/drawing/2014/main" id="{22BFD6C7-5690-B648-4306-D0494384D215}"/>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10" name="Straight Connector 9">
            <a:extLst>
              <a:ext uri="{FF2B5EF4-FFF2-40B4-BE49-F238E27FC236}">
                <a16:creationId xmlns:a16="http://schemas.microsoft.com/office/drawing/2014/main" id="{AD72E76D-0784-1A41-545D-9EE84E2E0822}"/>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9DAB915E-2C5F-7C96-C2E1-751FF88AE2B4}"/>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80881921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 Columns">
    <p:bg>
      <p:bgPr>
        <a:solidFill>
          <a:schemeClr val="bg1"/>
        </a:solidFill>
        <a:effectLst/>
      </p:bgPr>
    </p:bg>
    <p:spTree>
      <p:nvGrpSpPr>
        <p:cNvPr id="1" name=""/>
        <p:cNvGrpSpPr/>
        <p:nvPr/>
      </p:nvGrpSpPr>
      <p:grpSpPr>
        <a:xfrm>
          <a:off x="0" y="0"/>
          <a:ext cx="0" cy="0"/>
          <a:chOff x="0" y="0"/>
          <a:chExt cx="0" cy="0"/>
        </a:xfrm>
      </p:grpSpPr>
      <p:sp>
        <p:nvSpPr>
          <p:cNvPr id="16" name="Content Placeholder 14">
            <a:extLst>
              <a:ext uri="{FF2B5EF4-FFF2-40B4-BE49-F238E27FC236}">
                <a16:creationId xmlns:a16="http://schemas.microsoft.com/office/drawing/2014/main" id="{81BE5968-C006-6A57-0221-05C7B3CA969E}"/>
              </a:ext>
            </a:extLst>
          </p:cNvPr>
          <p:cNvSpPr>
            <a:spLocks noGrp="1"/>
          </p:cNvSpPr>
          <p:nvPr>
            <p:ph sz="quarter" idx="12"/>
          </p:nvPr>
        </p:nvSpPr>
        <p:spPr>
          <a:xfrm>
            <a:off x="460375"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lide Number Placeholder 4">
            <a:extLst>
              <a:ext uri="{FF2B5EF4-FFF2-40B4-BE49-F238E27FC236}">
                <a16:creationId xmlns:a16="http://schemas.microsoft.com/office/drawing/2014/main" id="{B7CA6516-6C49-020E-76B5-0A4B487EE3C5}"/>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22" name="Straight Connector 21">
            <a:extLst>
              <a:ext uri="{FF2B5EF4-FFF2-40B4-BE49-F238E27FC236}">
                <a16:creationId xmlns:a16="http://schemas.microsoft.com/office/drawing/2014/main" id="{2856A89A-37CB-49B5-4F70-79AEBF7ACC1D}"/>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Content Placeholder 14">
            <a:extLst>
              <a:ext uri="{FF2B5EF4-FFF2-40B4-BE49-F238E27FC236}">
                <a16:creationId xmlns:a16="http://schemas.microsoft.com/office/drawing/2014/main" id="{07EB4015-966F-D565-B067-63375DB84C4D}"/>
              </a:ext>
            </a:extLst>
          </p:cNvPr>
          <p:cNvSpPr>
            <a:spLocks noGrp="1"/>
          </p:cNvSpPr>
          <p:nvPr>
            <p:ph sz="quarter" idx="23"/>
          </p:nvPr>
        </p:nvSpPr>
        <p:spPr>
          <a:xfrm>
            <a:off x="6210302"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ED8C429-EA59-CD84-9695-D63E7629B9C4}"/>
              </a:ext>
            </a:extLst>
          </p:cNvPr>
          <p:cNvSpPr>
            <a:spLocks noGrp="1"/>
          </p:cNvSpPr>
          <p:nvPr>
            <p:ph type="ftr" sz="quarter" idx="24"/>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C9F7B05-5273-5615-B318-0357934206E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711D960E-640D-5B2F-CCA3-98D16873F88F}"/>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6A2522C6-CA99-E1E8-B1D0-6C30722CF33E}"/>
              </a:ext>
            </a:extLst>
          </p:cNvPr>
          <p:cNvSpPr>
            <a:spLocks noGrp="1"/>
          </p:cNvSpPr>
          <p:nvPr>
            <p:ph type="dt" sz="half" idx="25"/>
          </p:nvPr>
        </p:nvSpPr>
        <p:spPr/>
        <p:txBody>
          <a:bodyPr/>
          <a:lstStyle/>
          <a:p>
            <a:r>
              <a:rPr lang="en-US" dirty="0"/>
              <a:t> </a:t>
            </a:r>
          </a:p>
        </p:txBody>
      </p:sp>
      <p:sp>
        <p:nvSpPr>
          <p:cNvPr id="6" name="Text Placeholder 9">
            <a:extLst>
              <a:ext uri="{FF2B5EF4-FFF2-40B4-BE49-F238E27FC236}">
                <a16:creationId xmlns:a16="http://schemas.microsoft.com/office/drawing/2014/main" id="{F354BB45-F01B-364D-1E68-0F335663D33E}"/>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1C90B770-65A1-5A32-FDAE-1673C7304807}"/>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86836915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 Columns">
    <p:bg>
      <p:bgPr>
        <a:solidFill>
          <a:schemeClr val="bg1"/>
        </a:solidFill>
        <a:effectLst/>
      </p:bgPr>
    </p:bg>
    <p:spTree>
      <p:nvGrpSpPr>
        <p:cNvPr id="1" name=""/>
        <p:cNvGrpSpPr/>
        <p:nvPr/>
      </p:nvGrpSpPr>
      <p:grpSpPr>
        <a:xfrm>
          <a:off x="0" y="0"/>
          <a:ext cx="0" cy="0"/>
          <a:chOff x="0" y="0"/>
          <a:chExt cx="0" cy="0"/>
        </a:xfrm>
      </p:grpSpPr>
      <p:sp>
        <p:nvSpPr>
          <p:cNvPr id="7" name="Content Placeholder 14">
            <a:extLst>
              <a:ext uri="{FF2B5EF4-FFF2-40B4-BE49-F238E27FC236}">
                <a16:creationId xmlns:a16="http://schemas.microsoft.com/office/drawing/2014/main" id="{FDDBC640-4196-54D2-F247-C183F2E0813B}"/>
              </a:ext>
            </a:extLst>
          </p:cNvPr>
          <p:cNvSpPr>
            <a:spLocks noGrp="1"/>
          </p:cNvSpPr>
          <p:nvPr>
            <p:ph sz="quarter" idx="12"/>
          </p:nvPr>
        </p:nvSpPr>
        <p:spPr>
          <a:xfrm>
            <a:off x="460376" y="1658938"/>
            <a:ext cx="3606800"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ontent Placeholder 14">
            <a:extLst>
              <a:ext uri="{FF2B5EF4-FFF2-40B4-BE49-F238E27FC236}">
                <a16:creationId xmlns:a16="http://schemas.microsoft.com/office/drawing/2014/main" id="{7E6E42C3-6346-9919-5A2D-D591EBD68DAD}"/>
              </a:ext>
            </a:extLst>
          </p:cNvPr>
          <p:cNvSpPr>
            <a:spLocks noGrp="1"/>
          </p:cNvSpPr>
          <p:nvPr>
            <p:ph sz="quarter" idx="23"/>
          </p:nvPr>
        </p:nvSpPr>
        <p:spPr>
          <a:xfrm>
            <a:off x="8124824" y="1658938"/>
            <a:ext cx="3594101"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4">
            <a:extLst>
              <a:ext uri="{FF2B5EF4-FFF2-40B4-BE49-F238E27FC236}">
                <a16:creationId xmlns:a16="http://schemas.microsoft.com/office/drawing/2014/main" id="{18B777E7-71DA-148C-1C80-4499C6271E29}"/>
              </a:ext>
            </a:extLst>
          </p:cNvPr>
          <p:cNvSpPr>
            <a:spLocks noGrp="1"/>
          </p:cNvSpPr>
          <p:nvPr>
            <p:ph sz="quarter" idx="24"/>
          </p:nvPr>
        </p:nvSpPr>
        <p:spPr>
          <a:xfrm>
            <a:off x="4305300" y="1658938"/>
            <a:ext cx="3594101"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A33E0E2-267B-CBC0-FF20-32FCE5BF75B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7BF9CEA0-FD8A-FA5A-40BB-598EDD58BDB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D62F6EFF-E7A0-C7F6-29D8-B2F19B63D014}"/>
              </a:ext>
            </a:extLst>
          </p:cNvPr>
          <p:cNvSpPr>
            <a:spLocks noGrp="1"/>
          </p:cNvSpPr>
          <p:nvPr>
            <p:ph type="dt" sz="half" idx="26"/>
          </p:nvPr>
        </p:nvSpPr>
        <p:spPr/>
        <p:txBody>
          <a:bodyPr/>
          <a:lstStyle/>
          <a:p>
            <a:r>
              <a:rPr lang="en-US" dirty="0"/>
              <a:t> </a:t>
            </a:r>
          </a:p>
        </p:txBody>
      </p:sp>
      <p:sp>
        <p:nvSpPr>
          <p:cNvPr id="6" name="Text Placeholder 9">
            <a:extLst>
              <a:ext uri="{FF2B5EF4-FFF2-40B4-BE49-F238E27FC236}">
                <a16:creationId xmlns:a16="http://schemas.microsoft.com/office/drawing/2014/main" id="{ACFDFBCF-9F26-5B18-F1ED-200356F66770}"/>
              </a:ext>
            </a:extLst>
          </p:cNvPr>
          <p:cNvSpPr>
            <a:spLocks noGrp="1"/>
          </p:cNvSpPr>
          <p:nvPr>
            <p:ph type="body" sz="quarter" idx="27"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2FCF08D9-7EEB-B86F-7046-03216CA81B20}"/>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39961843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 Columns, Dark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12" name="Text Placeholder 10">
            <a:extLst>
              <a:ext uri="{FF2B5EF4-FFF2-40B4-BE49-F238E27FC236}">
                <a16:creationId xmlns:a16="http://schemas.microsoft.com/office/drawing/2014/main" id="{96FDCAAC-888A-8741-2B16-92CD992F1F52}"/>
              </a:ext>
            </a:extLst>
          </p:cNvPr>
          <p:cNvSpPr>
            <a:spLocks noGrp="1"/>
          </p:cNvSpPr>
          <p:nvPr>
            <p:ph type="body" sz="quarter" idx="27"/>
          </p:nvPr>
        </p:nvSpPr>
        <p:spPr>
          <a:xfrm>
            <a:off x="8121650" y="1759132"/>
            <a:ext cx="3606800" cy="4651194"/>
          </a:xfrm>
          <a:solidFill>
            <a:schemeClr val="tx2"/>
          </a:solidFill>
        </p:spPr>
        <p:txBody>
          <a:bodyPr lIns="274320" tIns="457200" rIns="274320" bIns="228600"/>
          <a:lstStyle>
            <a:lvl1pPr>
              <a:defRPr sz="1600">
                <a:solidFill>
                  <a:schemeClr val="bg2"/>
                </a:solidFill>
              </a:defRPr>
            </a:lvl1pPr>
            <a:lvl2pPr>
              <a:defRPr sz="1800">
                <a:solidFill>
                  <a:schemeClr val="bg2"/>
                </a:solidFill>
              </a:defRPr>
            </a:lvl2pPr>
            <a:lvl3pPr>
              <a:buClr>
                <a:schemeClr val="bg2"/>
              </a:buClr>
              <a:defRPr sz="1400">
                <a:solidFill>
                  <a:schemeClr val="bg2"/>
                </a:solidFill>
              </a:defRPr>
            </a:lvl3pPr>
            <a:lvl4pPr marL="0" indent="0">
              <a:buClr>
                <a:schemeClr val="bg2"/>
              </a:buClr>
              <a:buFontTx/>
              <a:buNone/>
              <a:defRPr sz="2800" b="0" i="0">
                <a:solidFill>
                  <a:schemeClr val="bg2"/>
                </a:solidFill>
                <a:latin typeface="Georgia" panose="02040502050405020303" pitchFamily="18" charset="0"/>
              </a:defRPr>
            </a:lvl4pPr>
            <a:lvl5pPr marL="0" indent="0">
              <a:buClr>
                <a:schemeClr val="bg2"/>
              </a:buClr>
              <a:buFontTx/>
              <a:buNone/>
              <a:defRPr sz="5400" b="0" i="0">
                <a:solidFill>
                  <a:schemeClr val="bg2"/>
                </a:solidFill>
                <a:latin typeface="Georgia" panose="02040502050405020303" pitchFamily="18" charset="0"/>
              </a:defRPr>
            </a:lvl5pPr>
            <a:lvl6pPr>
              <a:buFontTx/>
              <a:buNone/>
              <a:defRPr sz="1400" b="0">
                <a:solidFill>
                  <a:schemeClr val="bg2"/>
                </a:solidFill>
                <a:latin typeface="+mn-lt"/>
              </a:defRPr>
            </a:lvl6pPr>
            <a:lvl7pPr>
              <a:buFontTx/>
              <a:buNone/>
              <a:defRPr sz="1400" b="0">
                <a:solidFill>
                  <a:schemeClr val="bg2"/>
                </a:solidFill>
                <a:latin typeface="+mn-lt"/>
              </a:defRPr>
            </a:lvl7pPr>
            <a:lvl8pPr marL="0" indent="0">
              <a:buClr>
                <a:schemeClr val="bg2"/>
              </a:buClr>
              <a:buFontTx/>
              <a:buNone/>
              <a:defRPr sz="1400" b="0">
                <a:solidFill>
                  <a:schemeClr val="bg2"/>
                </a:solidFill>
                <a:latin typeface="+mn-lt"/>
              </a:defRPr>
            </a:lvl8pPr>
            <a:lvl9pPr>
              <a:defRPr sz="1400" b="0">
                <a:solidFill>
                  <a:schemeClr val="bg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a:extLst>
              <a:ext uri="{FF2B5EF4-FFF2-40B4-BE49-F238E27FC236}">
                <a16:creationId xmlns:a16="http://schemas.microsoft.com/office/drawing/2014/main" id="{537E7346-9727-8CAD-9281-B66856EA89F2}"/>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4">
            <a:extLst>
              <a:ext uri="{FF2B5EF4-FFF2-40B4-BE49-F238E27FC236}">
                <a16:creationId xmlns:a16="http://schemas.microsoft.com/office/drawing/2014/main" id="{45CB4A24-835C-83D4-2BB0-7CCA615DF7F3}"/>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230D9830-D697-D8F4-1C9E-939DD29A596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FA57061A-E6FC-A901-C15E-A3F8D7C2940B}"/>
              </a:ext>
            </a:extLst>
          </p:cNvPr>
          <p:cNvSpPr>
            <a:spLocks noGrp="1"/>
          </p:cNvSpPr>
          <p:nvPr>
            <p:ph type="title" hasCustomPrompt="1"/>
          </p:nvPr>
        </p:nvSpPr>
        <p:spPr/>
        <p:txBody>
          <a:bodyPr/>
          <a:lstStyle/>
          <a:p>
            <a:r>
              <a:rPr lang="en-US"/>
              <a:t>Content page headline 32pt Georgia, one line only</a:t>
            </a:r>
          </a:p>
        </p:txBody>
      </p:sp>
      <p:sp>
        <p:nvSpPr>
          <p:cNvPr id="6" name="Date Placeholder 5">
            <a:extLst>
              <a:ext uri="{FF2B5EF4-FFF2-40B4-BE49-F238E27FC236}">
                <a16:creationId xmlns:a16="http://schemas.microsoft.com/office/drawing/2014/main" id="{AD7CCAD9-749B-273B-68AF-C8C55A7401D2}"/>
              </a:ext>
            </a:extLst>
          </p:cNvPr>
          <p:cNvSpPr>
            <a:spLocks noGrp="1"/>
          </p:cNvSpPr>
          <p:nvPr>
            <p:ph type="dt" sz="half" idx="30"/>
          </p:nvPr>
        </p:nvSpPr>
        <p:spPr/>
        <p:txBody>
          <a:bodyPr/>
          <a:lstStyle/>
          <a:p>
            <a:r>
              <a:rPr lang="en-US" dirty="0"/>
              <a:t> </a:t>
            </a:r>
          </a:p>
        </p:txBody>
      </p:sp>
      <p:sp>
        <p:nvSpPr>
          <p:cNvPr id="8" name="Rectangle 7">
            <a:extLst>
              <a:ext uri="{FF2B5EF4-FFF2-40B4-BE49-F238E27FC236}">
                <a16:creationId xmlns:a16="http://schemas.microsoft.com/office/drawing/2014/main" id="{FD4F40A2-623A-5946-9538-044AFFA518DD}"/>
              </a:ext>
            </a:extLst>
          </p:cNvPr>
          <p:cNvSpPr/>
          <p:nvPr userDrawn="1"/>
        </p:nvSpPr>
        <p:spPr bwMode="auto">
          <a:xfrm>
            <a:off x="8121649" y="1658938"/>
            <a:ext cx="3606800" cy="100194"/>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9">
            <a:extLst>
              <a:ext uri="{FF2B5EF4-FFF2-40B4-BE49-F238E27FC236}">
                <a16:creationId xmlns:a16="http://schemas.microsoft.com/office/drawing/2014/main" id="{AC470552-3E4A-3BB2-28B8-99ACEE8F7AC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6A68C6-E5DC-4EFD-3CFA-538F170B5D5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0808976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 Columns, Medium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EE9A2CF1-A624-FEF3-E1E1-D2C98660C0B8}"/>
              </a:ext>
            </a:extLst>
          </p:cNvPr>
          <p:cNvSpPr>
            <a:spLocks noGrp="1"/>
          </p:cNvSpPr>
          <p:nvPr>
            <p:ph sz="quarter" idx="29"/>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42C42F6C-3150-743B-26A5-19BD0F72AC88}"/>
              </a:ext>
            </a:extLst>
          </p:cNvPr>
          <p:cNvSpPr>
            <a:spLocks noGrp="1"/>
          </p:cNvSpPr>
          <p:nvPr>
            <p:ph sz="quarter" idx="30"/>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7F058397-5FE1-E6DD-C55B-2D4EF2DAFDF2}"/>
              </a:ext>
            </a:extLst>
          </p:cNvPr>
          <p:cNvSpPr>
            <a:spLocks noGrp="1"/>
          </p:cNvSpPr>
          <p:nvPr>
            <p:ph type="body" sz="quarter" idx="27"/>
          </p:nvPr>
        </p:nvSpPr>
        <p:spPr>
          <a:xfrm>
            <a:off x="8121650" y="1759132"/>
            <a:ext cx="3606800" cy="4651194"/>
          </a:xfrm>
          <a:solidFill>
            <a:schemeClr val="accent3"/>
          </a:solidFill>
        </p:spPr>
        <p:txBody>
          <a:bodyPr lIns="274320" tIns="457200" rIns="274320" bIns="228600"/>
          <a:lstStyle>
            <a:lvl1pPr>
              <a:defRPr sz="1600">
                <a:solidFill>
                  <a:schemeClr val="tx2"/>
                </a:solidFill>
              </a:defRPr>
            </a:lvl1pPr>
            <a:lvl2pPr>
              <a:defRPr sz="1800">
                <a:solidFill>
                  <a:schemeClr val="tx2"/>
                </a:solidFill>
              </a:defRPr>
            </a:lvl2pPr>
            <a:lvl3pPr>
              <a:buClr>
                <a:schemeClr val="tx2"/>
              </a:buClr>
              <a:defRPr sz="1400">
                <a:solidFill>
                  <a:schemeClr val="tx2"/>
                </a:solidFill>
              </a:defRPr>
            </a:lvl3pPr>
            <a:lvl4pPr marL="0" indent="0">
              <a:buClr>
                <a:schemeClr val="bg2"/>
              </a:buClr>
              <a:buFontTx/>
              <a:buNone/>
              <a:defRPr sz="2800" b="0" i="0">
                <a:solidFill>
                  <a:schemeClr val="tx2"/>
                </a:solidFill>
                <a:latin typeface="Georgia" panose="02040502050405020303" pitchFamily="18" charset="0"/>
              </a:defRPr>
            </a:lvl4pPr>
            <a:lvl5pPr marL="0" indent="0">
              <a:buClr>
                <a:schemeClr val="bg2"/>
              </a:buClr>
              <a:buFontTx/>
              <a:buNone/>
              <a:defRPr sz="5400" b="0" i="0">
                <a:solidFill>
                  <a:schemeClr val="tx2"/>
                </a:solidFill>
                <a:latin typeface="Georgia" panose="02040502050405020303" pitchFamily="18" charset="0"/>
              </a:defRPr>
            </a:lvl5pPr>
            <a:lvl6pPr>
              <a:buFontTx/>
              <a:buNone/>
              <a:defRPr sz="1400" b="0">
                <a:solidFill>
                  <a:schemeClr val="tx2"/>
                </a:solidFill>
                <a:latin typeface="+mn-lt"/>
              </a:defRPr>
            </a:lvl6pPr>
            <a:lvl7pPr>
              <a:buFontTx/>
              <a:buNone/>
              <a:defRPr sz="1400" b="0">
                <a:solidFill>
                  <a:schemeClr val="tx2"/>
                </a:solidFill>
                <a:latin typeface="+mn-lt"/>
              </a:defRPr>
            </a:lvl7pPr>
            <a:lvl8pPr marL="0" indent="0">
              <a:buClr>
                <a:schemeClr val="bg2"/>
              </a:buClr>
              <a:buFontTx/>
              <a:buNone/>
              <a:defRPr sz="1400" b="0">
                <a:solidFill>
                  <a:schemeClr val="tx2"/>
                </a:solidFill>
                <a:latin typeface="+mn-lt"/>
              </a:defRPr>
            </a:lvl8pPr>
            <a:lvl9pPr>
              <a:defRPr sz="1400" b="0">
                <a:solidFill>
                  <a:schemeClr val="tx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9B8B409-767B-A84F-7A9B-DFFA9A31924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19A87A0A-D2C0-0B6C-97CE-FE13EF79604A}"/>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AC6E0E1B-63E1-3451-DA94-9D25B10AC3AF}"/>
              </a:ext>
            </a:extLst>
          </p:cNvPr>
          <p:cNvSpPr>
            <a:spLocks noGrp="1"/>
          </p:cNvSpPr>
          <p:nvPr>
            <p:ph type="dt" sz="half" idx="31"/>
          </p:nvPr>
        </p:nvSpPr>
        <p:spPr/>
        <p:txBody>
          <a:bodyPr/>
          <a:lstStyle/>
          <a:p>
            <a:r>
              <a:rPr lang="en-US" dirty="0"/>
              <a:t> </a:t>
            </a:r>
          </a:p>
        </p:txBody>
      </p:sp>
      <p:sp>
        <p:nvSpPr>
          <p:cNvPr id="3" name="Rectangle 2">
            <a:extLst>
              <a:ext uri="{FF2B5EF4-FFF2-40B4-BE49-F238E27FC236}">
                <a16:creationId xmlns:a16="http://schemas.microsoft.com/office/drawing/2014/main" id="{9E62D1B2-69CF-B3A1-33C1-578C04DA629C}"/>
              </a:ext>
            </a:extLst>
          </p:cNvPr>
          <p:cNvSpPr/>
          <p:nvPr userDrawn="1"/>
        </p:nvSpPr>
        <p:spPr bwMode="auto">
          <a:xfrm>
            <a:off x="8121649" y="1658938"/>
            <a:ext cx="3606800" cy="100194"/>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A5479C-4A2A-8037-A03C-1CAD5387EE0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9A9F0A4-1AC7-0E75-C51B-D80BCB3668BD}"/>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88610929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 Columns, Light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DC8D367F-ABDA-6E46-A37D-C12D0005BFC0}"/>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8F27D309-7D35-C014-CAC9-5F5FA628851B}"/>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1371E360-ADA1-17C5-01A7-8BBC09FA9648}"/>
              </a:ext>
            </a:extLst>
          </p:cNvPr>
          <p:cNvSpPr>
            <a:spLocks noGrp="1"/>
          </p:cNvSpPr>
          <p:nvPr>
            <p:ph type="body" sz="quarter" idx="27"/>
          </p:nvPr>
        </p:nvSpPr>
        <p:spPr>
          <a:xfrm>
            <a:off x="8121650" y="1759132"/>
            <a:ext cx="3606800" cy="4651194"/>
          </a:xfrm>
          <a:solidFill>
            <a:schemeClr val="bg2"/>
          </a:solidFill>
        </p:spPr>
        <p:txBody>
          <a:bodyPr lIns="274320" tIns="457200" rIns="274320" bIns="228600"/>
          <a:lstStyle>
            <a:lvl1pPr>
              <a:defRPr sz="1600">
                <a:solidFill>
                  <a:schemeClr val="tx1"/>
                </a:solidFill>
              </a:defRPr>
            </a:lvl1pPr>
            <a:lvl2pPr>
              <a:defRPr sz="1800">
                <a:solidFill>
                  <a:schemeClr val="accent6"/>
                </a:solidFill>
              </a:defRPr>
            </a:lvl2pPr>
            <a:lvl3pPr>
              <a:buClr>
                <a:schemeClr val="accent6"/>
              </a:buClr>
              <a:defRPr sz="1400">
                <a:solidFill>
                  <a:schemeClr val="tx1"/>
                </a:solidFill>
              </a:defRPr>
            </a:lvl3pPr>
            <a:lvl4pPr marL="0" indent="0">
              <a:buClr>
                <a:schemeClr val="bg2"/>
              </a:buClr>
              <a:buFontTx/>
              <a:buNone/>
              <a:defRPr sz="2800" b="0" i="0">
                <a:solidFill>
                  <a:schemeClr val="accent6"/>
                </a:solidFill>
                <a:latin typeface="Georgia" panose="02040502050405020303" pitchFamily="18" charset="0"/>
              </a:defRPr>
            </a:lvl4pPr>
            <a:lvl5pPr marL="0" indent="0">
              <a:buClr>
                <a:schemeClr val="bg2"/>
              </a:buClr>
              <a:buFontTx/>
              <a:buNone/>
              <a:defRPr sz="5400" b="0" i="0">
                <a:solidFill>
                  <a:schemeClr val="accent6"/>
                </a:solidFill>
                <a:latin typeface="Georgia" panose="02040502050405020303" pitchFamily="18" charset="0"/>
              </a:defRPr>
            </a:lvl5pPr>
            <a:lvl6pPr>
              <a:buFontTx/>
              <a:buNone/>
              <a:defRPr sz="1400" b="0">
                <a:solidFill>
                  <a:schemeClr val="tx1"/>
                </a:solidFill>
                <a:latin typeface="+mn-lt"/>
              </a:defRPr>
            </a:lvl6pPr>
            <a:lvl7pPr>
              <a:buFontTx/>
              <a:buNone/>
              <a:defRPr sz="1400" b="0">
                <a:solidFill>
                  <a:schemeClr val="tx1"/>
                </a:solidFill>
                <a:latin typeface="+mn-lt"/>
              </a:defRPr>
            </a:lvl7pPr>
            <a:lvl8pPr marL="0" indent="0">
              <a:buClr>
                <a:schemeClr val="bg2"/>
              </a:buClr>
              <a:buFontTx/>
              <a:buNone/>
              <a:defRPr sz="1400" b="0">
                <a:solidFill>
                  <a:schemeClr val="tx1"/>
                </a:solidFill>
                <a:latin typeface="+mn-lt"/>
              </a:defRPr>
            </a:lvl8pPr>
            <a:lvl9pPr>
              <a:defRPr sz="1400" b="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FE79E38B-C471-6E87-FFEA-0FA69CFDEFF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F153127B-B643-038E-B1D2-04AE3AD46317}"/>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31C38E36-7B31-8302-04A0-4AAB0DE94B17}"/>
              </a:ext>
            </a:extLst>
          </p:cNvPr>
          <p:cNvSpPr>
            <a:spLocks noGrp="1"/>
          </p:cNvSpPr>
          <p:nvPr>
            <p:ph type="dt" sz="half" idx="30"/>
          </p:nvPr>
        </p:nvSpPr>
        <p:spPr/>
        <p:txBody>
          <a:bodyPr/>
          <a:lstStyle/>
          <a:p>
            <a:r>
              <a:rPr lang="en-US" dirty="0"/>
              <a:t> </a:t>
            </a:r>
          </a:p>
        </p:txBody>
      </p:sp>
      <p:sp>
        <p:nvSpPr>
          <p:cNvPr id="3" name="Rectangle 2">
            <a:extLst>
              <a:ext uri="{FF2B5EF4-FFF2-40B4-BE49-F238E27FC236}">
                <a16:creationId xmlns:a16="http://schemas.microsoft.com/office/drawing/2014/main" id="{EC726F66-7E59-28CD-9256-81E613F2B59A}"/>
              </a:ext>
            </a:extLst>
          </p:cNvPr>
          <p:cNvSpPr/>
          <p:nvPr userDrawn="1"/>
        </p:nvSpPr>
        <p:spPr bwMode="auto">
          <a:xfrm>
            <a:off x="8121649" y="1658938"/>
            <a:ext cx="3606800" cy="100194"/>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1611B4-7533-76BE-D401-11F2E0E7B2D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ED215BA1-5809-6284-1598-62FD8AAA9011}"/>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39549048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 Columns">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1653482"/>
            <a:ext cx="2638426"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53482"/>
            <a:ext cx="2638426"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53482"/>
            <a:ext cx="2638426"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02726" y="1653482"/>
            <a:ext cx="2625721"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755E3A3D-6EED-3CD2-0277-42EA68748EC4}"/>
              </a:ext>
            </a:extLst>
          </p:cNvPr>
          <p:cNvSpPr>
            <a:spLocks noGrp="1"/>
          </p:cNvSpPr>
          <p:nvPr>
            <p:ph type="ftr" sz="quarter" idx="31"/>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F4B6F1D4-6C09-AE79-2BD5-4F7A65E34B10}"/>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5AA9A0DB-5A5E-4EF3-AB35-C9495BDF5298}"/>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819728E1-C36C-710E-DEA1-AB0370AC01B5}"/>
              </a:ext>
            </a:extLst>
          </p:cNvPr>
          <p:cNvSpPr>
            <a:spLocks noGrp="1"/>
          </p:cNvSpPr>
          <p:nvPr>
            <p:ph type="dt" sz="half" idx="32"/>
          </p:nvPr>
        </p:nvSpPr>
        <p:spPr/>
        <p:txBody>
          <a:bodyPr/>
          <a:lstStyle/>
          <a:p>
            <a:r>
              <a:rPr lang="en-US" dirty="0"/>
              <a:t> </a:t>
            </a:r>
          </a:p>
        </p:txBody>
      </p:sp>
      <p:sp>
        <p:nvSpPr>
          <p:cNvPr id="10" name="Text Placeholder 9">
            <a:extLst>
              <a:ext uri="{FF2B5EF4-FFF2-40B4-BE49-F238E27FC236}">
                <a16:creationId xmlns:a16="http://schemas.microsoft.com/office/drawing/2014/main" id="{08365DED-D246-07BF-5620-4F74563D0B94}"/>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CD20A0B8-F6AA-25CB-F8FD-FAE0B6815773}"/>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64710264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 Columns, CV">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4470491"/>
            <a:ext cx="2555876" cy="1968408"/>
          </a:xfrm>
        </p:spPr>
        <p:txBody>
          <a:bodyPr/>
          <a:lstStyle>
            <a:lvl1pPr>
              <a:defRPr sz="1400"/>
            </a:lvl1pPr>
            <a:lvl2pPr>
              <a:defRPr sz="1400"/>
            </a:lvl2pPr>
          </a:lstStyle>
          <a:p>
            <a:pPr lvl="0"/>
            <a:r>
              <a:rPr lang="en-US"/>
              <a:t>Click to edit Master text styles</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74901"/>
            <a:ext cx="2640542"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74901"/>
            <a:ext cx="2638426"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66224" y="1674901"/>
            <a:ext cx="2574927"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AA0DD44C-36F8-6C9C-B8C5-1D30203AA2CA}"/>
              </a:ext>
            </a:extLst>
          </p:cNvPr>
          <p:cNvSpPr>
            <a:spLocks noGrp="1"/>
          </p:cNvSpPr>
          <p:nvPr>
            <p:ph type="pic" sz="quarter" idx="31" hasCustomPrompt="1"/>
          </p:nvPr>
        </p:nvSpPr>
        <p:spPr>
          <a:xfrm>
            <a:off x="460374" y="1674902"/>
            <a:ext cx="2555876" cy="2555876"/>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1">
              <a:lumMod val="75000"/>
            </a:schemeClr>
          </a:solidFill>
        </p:spPr>
        <p:txBody>
          <a:bodyPr wrap="square" tIns="731520">
            <a:noAutofit/>
          </a:bodyPr>
          <a:lstStyle>
            <a:lvl1pPr algn="ctr">
              <a:defRPr/>
            </a:lvl1pPr>
          </a:lstStyle>
          <a:p>
            <a:r>
              <a:rPr lang="en-US" dirty="0"/>
              <a:t>image</a:t>
            </a:r>
          </a:p>
        </p:txBody>
      </p:sp>
      <p:cxnSp>
        <p:nvCxnSpPr>
          <p:cNvPr id="2" name="Straight Connector 1">
            <a:extLst>
              <a:ext uri="{FF2B5EF4-FFF2-40B4-BE49-F238E27FC236}">
                <a16:creationId xmlns:a16="http://schemas.microsoft.com/office/drawing/2014/main" id="{ECF070E6-F974-17A0-DA2D-4E5C0C0DF05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78E367A-2EC9-0257-3D80-776E173566CD}"/>
              </a:ext>
            </a:extLst>
          </p:cNvPr>
          <p:cNvSpPr>
            <a:spLocks noGrp="1"/>
          </p:cNvSpPr>
          <p:nvPr>
            <p:ph type="title" hasCustomPrompt="1"/>
          </p:nvPr>
        </p:nvSpPr>
        <p:spPr/>
        <p:txBody>
          <a:bodyPr/>
          <a:lstStyle/>
          <a:p>
            <a:r>
              <a:rPr lang="en-US"/>
              <a:t>Content page headline 32pt Georgia, one line only</a:t>
            </a:r>
          </a:p>
        </p:txBody>
      </p:sp>
      <p:sp>
        <p:nvSpPr>
          <p:cNvPr id="15" name="Footer Placeholder 14">
            <a:extLst>
              <a:ext uri="{FF2B5EF4-FFF2-40B4-BE49-F238E27FC236}">
                <a16:creationId xmlns:a16="http://schemas.microsoft.com/office/drawing/2014/main" id="{880D46D7-4DBA-A8FC-EA72-74A7CF58E8BC}"/>
              </a:ext>
            </a:extLst>
          </p:cNvPr>
          <p:cNvSpPr>
            <a:spLocks noGrp="1"/>
          </p:cNvSpPr>
          <p:nvPr>
            <p:ph type="ftr" sz="quarter" idx="32"/>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F8F36444-3A16-4B14-1C92-A0604FE434BA}"/>
              </a:ext>
            </a:extLst>
          </p:cNvPr>
          <p:cNvSpPr>
            <a:spLocks noGrp="1"/>
          </p:cNvSpPr>
          <p:nvPr>
            <p:ph type="dt" sz="half" idx="33"/>
          </p:nvPr>
        </p:nvSpPr>
        <p:spPr/>
        <p:txBody>
          <a:bodyPr/>
          <a:lstStyle/>
          <a:p>
            <a:r>
              <a:rPr lang="en-US" dirty="0"/>
              <a:t> </a:t>
            </a:r>
          </a:p>
        </p:txBody>
      </p:sp>
      <p:sp>
        <p:nvSpPr>
          <p:cNvPr id="10" name="Text Placeholder 9">
            <a:extLst>
              <a:ext uri="{FF2B5EF4-FFF2-40B4-BE49-F238E27FC236}">
                <a16:creationId xmlns:a16="http://schemas.microsoft.com/office/drawing/2014/main" id="{6419ECEB-54C8-4AC2-A78E-171600F198D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2973092A-E3AA-CD1B-FD9A-683BDD278C4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1006687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 Columns, Al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3016251" y="1658938"/>
            <a:ext cx="6149974"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793038B3-F334-1D28-60A2-F0F0648ECDAC}"/>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F8F415-3C54-88F6-A578-1CA9E51FE398}"/>
              </a:ext>
            </a:extLst>
          </p:cNvPr>
          <p:cNvSpPr>
            <a:spLocks noGrp="1"/>
          </p:cNvSpPr>
          <p:nvPr>
            <p:ph type="body" sz="quarter" idx="28"/>
          </p:nvPr>
        </p:nvSpPr>
        <p:spPr>
          <a:xfrm>
            <a:off x="460374"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44A8ED95-D6D9-FAFC-DE3A-F258B0A027A0}"/>
              </a:ext>
            </a:extLst>
          </p:cNvPr>
          <p:cNvSpPr>
            <a:spLocks noGrp="1"/>
          </p:cNvSpPr>
          <p:nvPr>
            <p:ph type="ftr" sz="quarter" idx="29"/>
          </p:nvPr>
        </p:nvSpPr>
        <p:spPr/>
        <p:txBody>
          <a:bodyPr/>
          <a:lstStyle/>
          <a:p>
            <a:r>
              <a:rPr lang="en-US" dirty="0"/>
              <a:t>Children's media use research</a:t>
            </a:r>
          </a:p>
        </p:txBody>
      </p:sp>
      <p:cxnSp>
        <p:nvCxnSpPr>
          <p:cNvPr id="5" name="Straight Connector 4">
            <a:extLst>
              <a:ext uri="{FF2B5EF4-FFF2-40B4-BE49-F238E27FC236}">
                <a16:creationId xmlns:a16="http://schemas.microsoft.com/office/drawing/2014/main" id="{5FF276FB-E878-7F27-1189-9FEB07B09F0E}"/>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BCB4F00E-7F8D-0032-B618-374F48BD6F7E}"/>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92BE4E63-D057-8EC3-5D1B-A4730FE1720B}"/>
              </a:ext>
            </a:extLst>
          </p:cNvPr>
          <p:cNvSpPr>
            <a:spLocks noGrp="1"/>
          </p:cNvSpPr>
          <p:nvPr>
            <p:ph type="dt" sz="half" idx="30"/>
          </p:nvPr>
        </p:nvSpPr>
        <p:spPr/>
        <p:txBody>
          <a:bodyPr/>
          <a:lstStyle/>
          <a:p>
            <a:r>
              <a:rPr lang="en-US" dirty="0"/>
              <a:t> </a:t>
            </a:r>
          </a:p>
        </p:txBody>
      </p:sp>
      <p:sp>
        <p:nvSpPr>
          <p:cNvPr id="10" name="Text Placeholder 9">
            <a:extLst>
              <a:ext uri="{FF2B5EF4-FFF2-40B4-BE49-F238E27FC236}">
                <a16:creationId xmlns:a16="http://schemas.microsoft.com/office/drawing/2014/main" id="{0960E180-5EA5-656A-01E8-565DE3670D7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C0663B31-AD6D-053C-929F-DAE04166118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423698286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3 Right">
    <p:bg>
      <p:bgPr>
        <a:solidFill>
          <a:schemeClr val="bg1"/>
        </a:solidFill>
        <a:effectLst/>
      </p:bgPr>
    </p:bg>
    <p:spTree>
      <p:nvGrpSpPr>
        <p:cNvPr id="1" name=""/>
        <p:cNvGrpSpPr/>
        <p:nvPr/>
      </p:nvGrpSpPr>
      <p:grpSpPr>
        <a:xfrm>
          <a:off x="0" y="0"/>
          <a:ext cx="0" cy="0"/>
          <a:chOff x="0" y="0"/>
          <a:chExt cx="0" cy="0"/>
        </a:xfrm>
      </p:grpSpPr>
      <p:sp>
        <p:nvSpPr>
          <p:cNvPr id="7" name="Content Placeholder 14">
            <a:extLst>
              <a:ext uri="{FF2B5EF4-FFF2-40B4-BE49-F238E27FC236}">
                <a16:creationId xmlns:a16="http://schemas.microsoft.com/office/drawing/2014/main" id="{FDDBC640-4196-54D2-F247-C183F2E0813B}"/>
              </a:ext>
            </a:extLst>
          </p:cNvPr>
          <p:cNvSpPr>
            <a:spLocks noGrp="1"/>
          </p:cNvSpPr>
          <p:nvPr>
            <p:ph sz="quarter" idx="12"/>
          </p:nvPr>
        </p:nvSpPr>
        <p:spPr>
          <a:xfrm>
            <a:off x="460376" y="1658938"/>
            <a:ext cx="3606800"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ontent Placeholder 14">
            <a:extLst>
              <a:ext uri="{FF2B5EF4-FFF2-40B4-BE49-F238E27FC236}">
                <a16:creationId xmlns:a16="http://schemas.microsoft.com/office/drawing/2014/main" id="{18B777E7-71DA-148C-1C80-4499C6271E29}"/>
              </a:ext>
            </a:extLst>
          </p:cNvPr>
          <p:cNvSpPr>
            <a:spLocks noGrp="1"/>
          </p:cNvSpPr>
          <p:nvPr>
            <p:ph sz="quarter" idx="24"/>
          </p:nvPr>
        </p:nvSpPr>
        <p:spPr>
          <a:xfrm>
            <a:off x="4305300" y="1658938"/>
            <a:ext cx="7423150"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A3F0A2A-DFFF-0033-DE99-007054C6F26C}"/>
              </a:ext>
            </a:extLst>
          </p:cNvPr>
          <p:cNvSpPr>
            <a:spLocks noGrp="1"/>
          </p:cNvSpPr>
          <p:nvPr>
            <p:ph type="ftr" sz="quarter" idx="25"/>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ABA7C5E3-1248-197F-BE99-0A6C6A074B7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93BD7911-5C92-592A-A596-522A13A32AA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C64B643B-A292-870A-93CB-F46E391FD3AA}"/>
              </a:ext>
            </a:extLst>
          </p:cNvPr>
          <p:cNvSpPr>
            <a:spLocks noGrp="1"/>
          </p:cNvSpPr>
          <p:nvPr>
            <p:ph type="dt" sz="half" idx="26"/>
          </p:nvPr>
        </p:nvSpPr>
        <p:spPr/>
        <p:txBody>
          <a:bodyPr/>
          <a:lstStyle/>
          <a:p>
            <a:r>
              <a:rPr lang="en-US" dirty="0"/>
              <a:t> </a:t>
            </a:r>
          </a:p>
        </p:txBody>
      </p:sp>
      <p:sp>
        <p:nvSpPr>
          <p:cNvPr id="6" name="Text Placeholder 9">
            <a:extLst>
              <a:ext uri="{FF2B5EF4-FFF2-40B4-BE49-F238E27FC236}">
                <a16:creationId xmlns:a16="http://schemas.microsoft.com/office/drawing/2014/main" id="{64690ACF-0A98-532A-28D8-C10948A11DB7}"/>
              </a:ext>
            </a:extLst>
          </p:cNvPr>
          <p:cNvSpPr>
            <a:spLocks noGrp="1"/>
          </p:cNvSpPr>
          <p:nvPr>
            <p:ph type="body" sz="quarter" idx="27"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B829BAB5-2101-E944-14AD-4F8F0478ADDC}"/>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66357419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3 Left">
    <p:bg>
      <p:bgPr>
        <a:solidFill>
          <a:schemeClr val="bg1"/>
        </a:solidFill>
        <a:effectLst/>
      </p:bgPr>
    </p:bg>
    <p:spTree>
      <p:nvGrpSpPr>
        <p:cNvPr id="1" name=""/>
        <p:cNvGrpSpPr/>
        <p:nvPr/>
      </p:nvGrpSpPr>
      <p:grpSpPr>
        <a:xfrm>
          <a:off x="0" y="0"/>
          <a:ext cx="0" cy="0"/>
          <a:chOff x="0" y="0"/>
          <a:chExt cx="0" cy="0"/>
        </a:xfrm>
      </p:grpSpPr>
      <p:sp>
        <p:nvSpPr>
          <p:cNvPr id="7" name="Content Placeholder 14">
            <a:extLst>
              <a:ext uri="{FF2B5EF4-FFF2-40B4-BE49-F238E27FC236}">
                <a16:creationId xmlns:a16="http://schemas.microsoft.com/office/drawing/2014/main" id="{FDDBC640-4196-54D2-F247-C183F2E0813B}"/>
              </a:ext>
            </a:extLst>
          </p:cNvPr>
          <p:cNvSpPr>
            <a:spLocks noGrp="1"/>
          </p:cNvSpPr>
          <p:nvPr>
            <p:ph sz="quarter" idx="12"/>
          </p:nvPr>
        </p:nvSpPr>
        <p:spPr>
          <a:xfrm>
            <a:off x="460376" y="1658938"/>
            <a:ext cx="7439024"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ontent Placeholder 14">
            <a:extLst>
              <a:ext uri="{FF2B5EF4-FFF2-40B4-BE49-F238E27FC236}">
                <a16:creationId xmlns:a16="http://schemas.microsoft.com/office/drawing/2014/main" id="{18B777E7-71DA-148C-1C80-4499C6271E29}"/>
              </a:ext>
            </a:extLst>
          </p:cNvPr>
          <p:cNvSpPr>
            <a:spLocks noGrp="1"/>
          </p:cNvSpPr>
          <p:nvPr>
            <p:ph sz="quarter" idx="24"/>
          </p:nvPr>
        </p:nvSpPr>
        <p:spPr>
          <a:xfrm>
            <a:off x="8124825" y="1658938"/>
            <a:ext cx="3603624"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10882FC5-F413-E97F-C024-976702AD4C4C}"/>
              </a:ext>
            </a:extLst>
          </p:cNvPr>
          <p:cNvSpPr>
            <a:spLocks noGrp="1"/>
          </p:cNvSpPr>
          <p:nvPr>
            <p:ph type="ftr" sz="quarter" idx="25"/>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D3223C33-CC0C-375B-1550-324D8509F703}"/>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353D4A6-DAAA-BDF8-DAB2-AF4F1FF4DAC3}"/>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BDA69648-2C7D-665C-0706-268A4AF9E12E}"/>
              </a:ext>
            </a:extLst>
          </p:cNvPr>
          <p:cNvSpPr>
            <a:spLocks noGrp="1"/>
          </p:cNvSpPr>
          <p:nvPr>
            <p:ph type="dt" sz="half" idx="26"/>
          </p:nvPr>
        </p:nvSpPr>
        <p:spPr/>
        <p:txBody>
          <a:bodyPr/>
          <a:lstStyle/>
          <a:p>
            <a:r>
              <a:rPr lang="en-US" dirty="0"/>
              <a:t> </a:t>
            </a:r>
          </a:p>
        </p:txBody>
      </p:sp>
      <p:sp>
        <p:nvSpPr>
          <p:cNvPr id="6" name="Text Placeholder 9">
            <a:extLst>
              <a:ext uri="{FF2B5EF4-FFF2-40B4-BE49-F238E27FC236}">
                <a16:creationId xmlns:a16="http://schemas.microsoft.com/office/drawing/2014/main" id="{FEBACFC1-431A-54B8-09FA-A1265BF93049}"/>
              </a:ext>
            </a:extLst>
          </p:cNvPr>
          <p:cNvSpPr>
            <a:spLocks noGrp="1"/>
          </p:cNvSpPr>
          <p:nvPr>
            <p:ph type="body" sz="quarter" idx="27"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1B4E4D-711D-67EC-1901-A64F9CBAEE8A}"/>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42990265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 Columns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2" y="1658938"/>
            <a:ext cx="6175378"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68421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8D2FF9C5-9604-5F83-AF9F-421578AFA00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0EA18464-CE92-0EAD-794D-51E6D716500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0BC7C422-BF7C-9D1D-A129-FE94057BCCE6}"/>
              </a:ext>
            </a:extLst>
          </p:cNvPr>
          <p:cNvSpPr>
            <a:spLocks noGrp="1"/>
          </p:cNvSpPr>
          <p:nvPr>
            <p:ph type="dt" sz="half" idx="29"/>
          </p:nvPr>
        </p:nvSpPr>
        <p:spPr/>
        <p:txBody>
          <a:bodyPr/>
          <a:lstStyle/>
          <a:p>
            <a:r>
              <a:rPr lang="en-US" dirty="0"/>
              <a:t> </a:t>
            </a:r>
          </a:p>
        </p:txBody>
      </p:sp>
      <p:sp>
        <p:nvSpPr>
          <p:cNvPr id="10" name="Text Placeholder 9">
            <a:extLst>
              <a:ext uri="{FF2B5EF4-FFF2-40B4-BE49-F238E27FC236}">
                <a16:creationId xmlns:a16="http://schemas.microsoft.com/office/drawing/2014/main" id="{A77CB0B5-23F9-E058-C42C-1FC94041833F}"/>
              </a:ext>
            </a:extLst>
          </p:cNvPr>
          <p:cNvSpPr>
            <a:spLocks noGrp="1"/>
          </p:cNvSpPr>
          <p:nvPr>
            <p:ph type="body" sz="quarter" idx="30"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3B7AB012-C285-6484-FCD7-B1AEF09A2EF6}"/>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97694208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 Columns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19365500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4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3" y="1658939"/>
            <a:ext cx="8705852"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9"/>
            <a:ext cx="2324100"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3FE3C69-60E9-6E41-43B1-6C38F5C4DDBF}"/>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CBB95D47-0D9B-3941-4D6B-23E4C53CD8B4}"/>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7C16AB9B-119A-2247-76F1-1FFD88CF58FF}"/>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7BFB06E7-11E9-8AAA-7E95-627438686861}"/>
              </a:ext>
            </a:extLst>
          </p:cNvPr>
          <p:cNvSpPr>
            <a:spLocks noGrp="1"/>
          </p:cNvSpPr>
          <p:nvPr>
            <p:ph type="dt" sz="half" idx="29"/>
          </p:nvPr>
        </p:nvSpPr>
        <p:spPr/>
        <p:txBody>
          <a:bodyPr/>
          <a:lstStyle/>
          <a:p>
            <a:r>
              <a:rPr lang="en-US" dirty="0"/>
              <a:t> </a:t>
            </a:r>
          </a:p>
        </p:txBody>
      </p:sp>
      <p:sp>
        <p:nvSpPr>
          <p:cNvPr id="9" name="Text Placeholder 9">
            <a:extLst>
              <a:ext uri="{FF2B5EF4-FFF2-40B4-BE49-F238E27FC236}">
                <a16:creationId xmlns:a16="http://schemas.microsoft.com/office/drawing/2014/main" id="{B7247C4B-3E8A-E598-A4AA-B58A7D185770}"/>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0" name="Text Placeholder 15">
            <a:extLst>
              <a:ext uri="{FF2B5EF4-FFF2-40B4-BE49-F238E27FC236}">
                <a16:creationId xmlns:a16="http://schemas.microsoft.com/office/drawing/2014/main" id="{BA66D3C6-590A-8A4C-FC3C-E42958F7CE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05659278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4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3016259" y="1658941"/>
            <a:ext cx="8712192" cy="47513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1658941"/>
            <a:ext cx="2330451" cy="47513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A9F2B60-4A90-CBB9-E5BD-F8B8F9474284}"/>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6816C104-DDA9-9AC1-7776-97BC2AA7E87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0">
            <a:extLst>
              <a:ext uri="{FF2B5EF4-FFF2-40B4-BE49-F238E27FC236}">
                <a16:creationId xmlns:a16="http://schemas.microsoft.com/office/drawing/2014/main" id="{3F66185B-A4BD-6986-9DC2-4155AA216B66}"/>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0A8EF043-D56F-CDB0-1DDA-708FE1F25E43}"/>
              </a:ext>
            </a:extLst>
          </p:cNvPr>
          <p:cNvSpPr>
            <a:spLocks noGrp="1"/>
          </p:cNvSpPr>
          <p:nvPr>
            <p:ph type="dt" sz="half" idx="29"/>
          </p:nvPr>
        </p:nvSpPr>
        <p:spPr/>
        <p:txBody>
          <a:bodyPr/>
          <a:lstStyle/>
          <a:p>
            <a:r>
              <a:rPr lang="en-US" dirty="0"/>
              <a:t> </a:t>
            </a:r>
          </a:p>
        </p:txBody>
      </p:sp>
      <p:sp>
        <p:nvSpPr>
          <p:cNvPr id="9" name="Text Placeholder 9">
            <a:extLst>
              <a:ext uri="{FF2B5EF4-FFF2-40B4-BE49-F238E27FC236}">
                <a16:creationId xmlns:a16="http://schemas.microsoft.com/office/drawing/2014/main" id="{B9BD0C2C-A671-241B-1DFE-0F77B9B18B4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0" name="Text Placeholder 15">
            <a:extLst>
              <a:ext uri="{FF2B5EF4-FFF2-40B4-BE49-F238E27FC236}">
                <a16:creationId xmlns:a16="http://schemas.microsoft.com/office/drawing/2014/main" id="{130029AB-B4CC-A927-5EE1-440748274040}"/>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3968930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Divider Frame Light Gra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E4EF48-90FB-F040-ED5C-27A36801BF81}"/>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2DF10597-DF50-93F0-E79D-6DE3A21C83F7}"/>
              </a:ext>
            </a:extLst>
          </p:cNvPr>
          <p:cNvSpPr/>
          <p:nvPr userDrawn="1"/>
        </p:nvSpPr>
        <p:spPr bwMode="auto">
          <a:xfrm>
            <a:off x="460372" y="461554"/>
            <a:ext cx="11268078" cy="139337"/>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F67DA72D-E42C-6AB1-A31E-CFA449887288}"/>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26D03901-7178-AA28-0A3E-0AC4CAE875A0}"/>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F6460D99-CAE5-88F5-9E24-E3BD73EA3503}"/>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56A6C2F4-7716-D69C-3314-35AB820E3FCA}"/>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71D9397F-1C45-4A67-FCD4-245877028A97}"/>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AAAB7CFF-25B6-7A44-1EEF-D89DB80560A1}"/>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4B9DFCA-1DD9-8826-E7C2-94B2E7BE9A9B}"/>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98F69561-DEB6-F093-FCDD-80EF7948821B}"/>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5" name="Footer Placeholder 4">
            <a:extLst>
              <a:ext uri="{FF2B5EF4-FFF2-40B4-BE49-F238E27FC236}">
                <a16:creationId xmlns:a16="http://schemas.microsoft.com/office/drawing/2014/main" id="{9067484C-75F4-EDA0-6043-E0871E2DB3E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8283268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content 1col">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0" y="6546849"/>
            <a:ext cx="7127875" cy="155574"/>
          </a:xfrm>
          <a:prstGeom prst="rect">
            <a:avLst/>
          </a:prstGeo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a:xfrm>
            <a:off x="9394825" y="6546850"/>
            <a:ext cx="2014538" cy="155574"/>
          </a:xfrm>
          <a:prstGeom prst="rect">
            <a:avLst/>
          </a:prstGeom>
        </p:spPr>
        <p:txBody>
          <a:bodyPr/>
          <a:lstStyle/>
          <a:p>
            <a:r>
              <a:rPr lang="en-US" dirty="0"/>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78680825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5C5BEC-BECA-4D61-B948-76C2FEDC3DE7}"/>
              </a:ext>
            </a:extLst>
          </p:cNvPr>
          <p:cNvSpPr/>
          <p:nvPr userDrawn="1"/>
        </p:nvSpPr>
        <p:spPr>
          <a:xfrm flipV="1">
            <a:off x="0" y="-2"/>
            <a:ext cx="12191999"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NZ" dirty="0"/>
          </a:p>
        </p:txBody>
      </p:sp>
      <p:sp>
        <p:nvSpPr>
          <p:cNvPr id="2" name="Title 1">
            <a:extLst>
              <a:ext uri="{FF2B5EF4-FFF2-40B4-BE49-F238E27FC236}">
                <a16:creationId xmlns:a16="http://schemas.microsoft.com/office/drawing/2014/main" id="{D5A24708-CC09-45D7-A2BE-A5E6EB4C01BD}"/>
              </a:ext>
            </a:extLst>
          </p:cNvPr>
          <p:cNvSpPr>
            <a:spLocks noGrp="1"/>
          </p:cNvSpPr>
          <p:nvPr>
            <p:ph type="title"/>
          </p:nvPr>
        </p:nvSpPr>
        <p:spPr>
          <a:xfrm>
            <a:off x="272233" y="264367"/>
            <a:ext cx="8757470" cy="499629"/>
          </a:xfrm>
        </p:spPr>
        <p:txBody>
          <a:bodyPr>
            <a:normAutofit/>
          </a:bodyPr>
          <a:lstStyle>
            <a:lvl1pPr>
              <a:defRPr sz="2000" b="1">
                <a:solidFill>
                  <a:schemeClr val="tx1">
                    <a:lumMod val="85000"/>
                    <a:lumOff val="15000"/>
                  </a:schemeClr>
                </a:solidFill>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4" name="Text Placeholder 3">
            <a:extLst>
              <a:ext uri="{FF2B5EF4-FFF2-40B4-BE49-F238E27FC236}">
                <a16:creationId xmlns:a16="http://schemas.microsoft.com/office/drawing/2014/main" id="{57B2D1B0-58E7-45BB-9E24-E20CB858AF0B}"/>
              </a:ext>
            </a:extLst>
          </p:cNvPr>
          <p:cNvSpPr>
            <a:spLocks noGrp="1"/>
          </p:cNvSpPr>
          <p:nvPr>
            <p:ph type="body" sz="quarter" idx="13"/>
          </p:nvPr>
        </p:nvSpPr>
        <p:spPr>
          <a:xfrm>
            <a:off x="201613" y="1584325"/>
            <a:ext cx="11728450" cy="4476750"/>
          </a:xfrm>
        </p:spPr>
        <p:txBody>
          <a:bodyPr>
            <a:normAutofit/>
          </a:bodyPr>
          <a:lstStyle>
            <a:lvl1pPr>
              <a:defRPr sz="1600"/>
            </a:lvl1pPr>
            <a:lvl2pPr>
              <a:defRPr sz="1400"/>
            </a:lvl2pPr>
            <a:lvl3pPr>
              <a:defRPr sz="12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64334627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1_content 1col">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a:prstGeom prst="rect">
            <a:avLst/>
          </a:prstGeom>
        </p:spPr>
        <p:txBody>
          <a:bodyPr vert="horz" lIns="0" tIns="0" rIns="0" bIns="0" rtlCol="0" anchor="b" anchorCtr="0"/>
          <a:lstStyle>
            <a:defPPr>
              <a:defRPr lang="en-US"/>
            </a:defPPr>
            <a:lvl1pPr marL="0" algn="r" defTabSz="457200" rtl="0" eaLnBrk="1" latinLnBrk="0" hangingPunct="1">
              <a:defRPr sz="800" b="1" i="0" kern="1200">
                <a:solidFill>
                  <a:schemeClr val="tx1"/>
                </a:solidFill>
                <a:latin typeface="+mn-lt"/>
                <a:ea typeface="Verdana" panose="020B0604030504040204" pitchFamily="34" charset="0"/>
                <a:cs typeface="Verdana" panose="020B0604030504040204" pitchFamily="34" charset="0"/>
              </a:defRPr>
            </a:lvl1pPr>
            <a:lvl2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2pPr>
            <a:lvl3pPr marL="0" algn="r" defTabSz="457200" rtl="0" eaLnBrk="1" latinLnBrk="0" hangingPunct="1">
              <a:defRPr sz="800" b="1" i="0" kern="1200">
                <a:solidFill>
                  <a:schemeClr val="tx1"/>
                </a:solidFill>
                <a:latin typeface="+mn-lt"/>
                <a:ea typeface="Verdana" panose="020B0604030504040204" pitchFamily="34" charset="0"/>
                <a:cs typeface="Verdana" panose="020B0604030504040204" pitchFamily="34" charset="0"/>
              </a:defRPr>
            </a:lvl3pPr>
            <a:lvl4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4pPr>
            <a:lvl5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5pPr>
            <a:lvl6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6pPr>
            <a:lvl7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7pPr>
            <a:lvl8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8pPr>
            <a:lvl9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a:xfrm>
            <a:off x="9394825" y="6546850"/>
            <a:ext cx="2014538" cy="155574"/>
          </a:xfrm>
          <a:prstGeom prst="rect">
            <a:avLst/>
          </a:prstGeom>
        </p:spPr>
        <p:txBody>
          <a:bodyPr vert="horz" lIns="0" tIns="0" rIns="0" bIns="0" rtlCol="0" anchor="b" anchorCtr="0"/>
          <a:lstStyle>
            <a:defPPr>
              <a:defRPr lang="en-US"/>
            </a:defPPr>
            <a:lvl1pPr marL="0" algn="r" defTabSz="457200" rtl="0" eaLnBrk="1" latinLnBrk="0" hangingPunct="1">
              <a:defRPr sz="800" kern="1200">
                <a:solidFill>
                  <a:schemeClr val="tx1"/>
                </a:solidFill>
                <a:latin typeface="+mn-lt"/>
                <a:ea typeface="+mn-ea"/>
                <a:cs typeface="+mn-cs"/>
              </a:defRPr>
            </a:lvl1pPr>
            <a:lvl2pPr marL="0" algn="r" defTabSz="457200" rtl="0" eaLnBrk="1" latinLnBrk="0" hangingPunct="1">
              <a:defRPr sz="800" kern="1200">
                <a:solidFill>
                  <a:schemeClr val="tx1"/>
                </a:solidFill>
                <a:latin typeface="+mn-lt"/>
                <a:ea typeface="+mn-ea"/>
                <a:cs typeface="+mn-cs"/>
              </a:defRPr>
            </a:lvl2pPr>
            <a:lvl3pPr marL="0" algn="r" defTabSz="457200" rtl="0" eaLnBrk="1" latinLnBrk="0" hangingPunct="1">
              <a:defRPr sz="800" kern="1200">
                <a:solidFill>
                  <a:schemeClr val="tx1"/>
                </a:solidFill>
                <a:latin typeface="+mn-lt"/>
                <a:ea typeface="+mn-ea"/>
                <a:cs typeface="+mn-cs"/>
              </a:defRPr>
            </a:lvl3pPr>
            <a:lvl4pPr marL="0" algn="r" defTabSz="457200" rtl="0" eaLnBrk="1" latinLnBrk="0" hangingPunct="1">
              <a:defRPr sz="800" kern="1200">
                <a:solidFill>
                  <a:schemeClr val="tx1"/>
                </a:solidFill>
                <a:latin typeface="+mn-lt"/>
                <a:ea typeface="+mn-ea"/>
                <a:cs typeface="+mn-cs"/>
              </a:defRPr>
            </a:lvl4pPr>
            <a:lvl5pPr marL="0" algn="r" defTabSz="457200" rtl="0" eaLnBrk="1" latinLnBrk="0" hangingPunct="1">
              <a:defRPr sz="800" kern="1200">
                <a:solidFill>
                  <a:schemeClr val="tx1"/>
                </a:solidFill>
                <a:latin typeface="+mn-lt"/>
                <a:ea typeface="+mn-ea"/>
                <a:cs typeface="+mn-cs"/>
              </a:defRPr>
            </a:lvl5pPr>
            <a:lvl6pPr marL="0" algn="r" defTabSz="457200" rtl="0" eaLnBrk="1" latinLnBrk="0" hangingPunct="1">
              <a:defRPr sz="800" kern="1200">
                <a:solidFill>
                  <a:schemeClr val="tx1"/>
                </a:solidFill>
                <a:latin typeface="+mn-lt"/>
                <a:ea typeface="+mn-ea"/>
                <a:cs typeface="+mn-cs"/>
              </a:defRPr>
            </a:lvl6pPr>
            <a:lvl7pPr marL="0" algn="r" defTabSz="457200" rtl="0" eaLnBrk="1" latinLnBrk="0" hangingPunct="1">
              <a:defRPr sz="800" kern="1200">
                <a:solidFill>
                  <a:schemeClr val="tx1"/>
                </a:solidFill>
                <a:latin typeface="+mn-lt"/>
                <a:ea typeface="+mn-ea"/>
                <a:cs typeface="+mn-cs"/>
              </a:defRPr>
            </a:lvl7pPr>
            <a:lvl8pPr marL="0" algn="r" defTabSz="457200" rtl="0" eaLnBrk="1" latinLnBrk="0" hangingPunct="1">
              <a:defRPr sz="800" kern="1200">
                <a:solidFill>
                  <a:schemeClr val="tx1"/>
                </a:solidFill>
                <a:latin typeface="+mn-lt"/>
                <a:ea typeface="+mn-ea"/>
                <a:cs typeface="+mn-cs"/>
              </a:defRPr>
            </a:lvl8pPr>
            <a:lvl9pPr marL="0" algn="r" defTabSz="457200" rtl="0" eaLnBrk="1" latinLnBrk="0" hangingPunct="1">
              <a:defRPr sz="800" kern="1200">
                <a:solidFill>
                  <a:schemeClr val="tx1"/>
                </a:solidFill>
                <a:latin typeface="+mn-lt"/>
                <a:ea typeface="+mn-ea"/>
                <a:cs typeface="+mn-cs"/>
              </a:defRPr>
            </a:lvl9p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j-lt"/>
              </a:defRPr>
            </a:lvl1pPr>
          </a:lstStyle>
          <a:p>
            <a:pPr lvl="0"/>
            <a:r>
              <a:rPr lang="en-GB"/>
              <a:t>Breadcrumb | Chapter Heading</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57282566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Divider Frame Teal">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4F07B-58EF-2EB8-228F-388DA2DDB2B0}"/>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D15B6696-02CD-7CA0-A287-66F114755978}"/>
              </a:ext>
            </a:extLst>
          </p:cNvPr>
          <p:cNvSpPr/>
          <p:nvPr userDrawn="1"/>
        </p:nvSpPr>
        <p:spPr bwMode="auto">
          <a:xfrm>
            <a:off x="460372" y="461554"/>
            <a:ext cx="11268078" cy="139337"/>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6FB70C76-CBCC-279E-C743-8C37C44639D9}"/>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9A8DE64A-496D-E008-5BFF-836116323662}"/>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CE8A29CB-BD23-C15A-7989-C00F9F1CDA72}"/>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F2AF66C1-EB86-4972-5234-AC69B9AF75F5}"/>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9463B41-9748-8888-1406-6FC26B083A08}"/>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73A96C96-5732-99E1-D97F-BDBE28BEE49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6CE048D7-3BB9-4612-0AE2-A83366993DF7}"/>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744B116D-B49C-E900-CF6F-F9221C17D2BB}"/>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0F599F9D-0EDE-50D2-F171-DC2724C369C8}"/>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48804563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Divider Frame Teal">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4F07B-58EF-2EB8-228F-388DA2DDB2B0}"/>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D15B6696-02CD-7CA0-A287-66F114755978}"/>
              </a:ext>
            </a:extLst>
          </p:cNvPr>
          <p:cNvSpPr/>
          <p:nvPr userDrawn="1"/>
        </p:nvSpPr>
        <p:spPr bwMode="auto">
          <a:xfrm>
            <a:off x="460372" y="461554"/>
            <a:ext cx="11268078" cy="139337"/>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6FB70C76-CBCC-279E-C743-8C37C44639D9}"/>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2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9A8DE64A-496D-E008-5BFF-836116323662}"/>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CE8A29CB-BD23-C15A-7989-C00F9F1CDA72}"/>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F2AF66C1-EB86-4972-5234-AC69B9AF75F5}"/>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9463B41-9748-8888-1406-6FC26B083A08}"/>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73A96C96-5732-99E1-D97F-BDBE28BEE49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6CE048D7-3BB9-4612-0AE2-A83366993DF7}"/>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744B116D-B49C-E900-CF6F-F9221C17D2BB}"/>
              </a:ext>
            </a:extLst>
          </p:cNvPr>
          <p:cNvSpPr>
            <a:spLocks noGrp="1"/>
          </p:cNvSpPr>
          <p:nvPr>
            <p:ph type="body" sz="quarter" idx="28" hasCustomPrompt="1"/>
          </p:nvPr>
        </p:nvSpPr>
        <p:spPr>
          <a:xfrm>
            <a:off x="1520358" y="2201815"/>
            <a:ext cx="8936036" cy="1476009"/>
          </a:xfrm>
        </p:spPr>
        <p:txBody>
          <a:bodyPr tIns="0" rIns="0" bIns="73152" anchor="t"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0F599F9D-0EDE-50D2-F171-DC2724C369C8}"/>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74050007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4 Head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0"/>
            <a:ext cx="12191572" cy="21154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145C3045-98D2-B6DA-36FC-CA9E8B94488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C92ACF3-4BD0-08BC-0AC7-7D39A39E3B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712625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4 Headline, Sub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0"/>
            <a:ext cx="12191572" cy="21154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307777"/>
          </a:xfrm>
        </p:spPr>
        <p:txBody>
          <a:bodyPr wrap="square" tIns="0" rIns="0" bIns="0" anchor="t" anchorCtr="0">
            <a:spAutoFit/>
          </a:bodyPr>
          <a:lstStyle>
            <a:lvl1pPr>
              <a:spcAft>
                <a:spcPts val="0"/>
              </a:spcAft>
              <a:buFontTx/>
              <a:buNone/>
              <a:defRPr sz="20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145C3045-98D2-B6DA-36FC-CA9E8B94488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C92ACF3-4BD0-08BC-0AC7-7D39A39E3B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450452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4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1696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7677158"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7"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17649920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4 Headline, Subline, Content, Callout">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1301E4-FCBC-330E-2246-0349B722DBCE}"/>
              </a:ext>
            </a:extLst>
          </p:cNvPr>
          <p:cNvSpPr/>
          <p:nvPr userDrawn="1"/>
        </p:nvSpPr>
        <p:spPr>
          <a:xfrm>
            <a:off x="0" y="0"/>
            <a:ext cx="12191572" cy="1696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11268076"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5910937" y="555626"/>
            <a:ext cx="5817506" cy="903061"/>
          </a:xfrm>
        </p:spPr>
        <p:txBody>
          <a:bodyPr tIns="0" rIns="0" bIns="0" anchor="ctr" anchorCtr="0">
            <a:noAutofit/>
          </a:bodyPr>
          <a:lstStyle>
            <a:lvl1pPr>
              <a:spcAft>
                <a:spcPts val="0"/>
              </a:spcAft>
              <a:buFontTx/>
              <a:buNone/>
              <a:defRPr sz="1200" b="1" i="0" cap="none" baseline="0">
                <a:solidFill>
                  <a:schemeClr val="tx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r>
              <a:rPr lang="en-US"/>
              <a:t>A short paragraph summarizing the main findings of this slide. Keep text relevant and to the point. Body copy Century Gothic Regular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 lam </a:t>
            </a:r>
            <a:r>
              <a:rPr lang="en-US" err="1"/>
              <a:t>harum</a:t>
            </a:r>
            <a:r>
              <a:rPr lang="en-US"/>
              <a:t> </a:t>
            </a:r>
            <a:r>
              <a:rPr lang="en-US" err="1"/>
              <a:t>idesequid</a:t>
            </a:r>
            <a:r>
              <a:rPr lang="en-US"/>
              <a:t> </a:t>
            </a:r>
            <a:r>
              <a:rPr lang="en-US" err="1"/>
              <a:t>milliqui</a:t>
            </a:r>
            <a:r>
              <a:rPr lang="en-US"/>
              <a:t> </a:t>
            </a:r>
            <a:r>
              <a:rPr lang="en-US" err="1"/>
              <a:t>optas</a:t>
            </a:r>
            <a:r>
              <a:rPr lang="en-US"/>
              <a:t> </a:t>
            </a:r>
            <a:r>
              <a:rPr lang="en-US" err="1"/>
              <a:t>cuptur</a:t>
            </a:r>
            <a:r>
              <a:rPr lang="en-US"/>
              <a:t> </a:t>
            </a:r>
            <a:r>
              <a:rPr lang="en-US" err="1"/>
              <a:t>ilibus</a:t>
            </a:r>
            <a:r>
              <a:rPr lang="en-US"/>
              <a:t> </a:t>
            </a:r>
            <a:r>
              <a:rPr lang="en-US" err="1"/>
              <a:t>eriorat</a:t>
            </a:r>
            <a:r>
              <a:rPr lang="en-US"/>
              <a:t> </a:t>
            </a:r>
            <a:r>
              <a:rPr lang="en-US" err="1"/>
              <a:t>slaten</a:t>
            </a:r>
            <a:r>
              <a:rPr lang="en-US"/>
              <a:t>.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4" name="Text Placeholder 9">
            <a:extLst>
              <a:ext uri="{FF2B5EF4-FFF2-40B4-BE49-F238E27FC236}">
                <a16:creationId xmlns:a16="http://schemas.microsoft.com/office/drawing/2014/main" id="{E216D530-BCB5-2E91-BA37-561C57BD9BCD}"/>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66203892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2 Headline, Sub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307777"/>
          </a:xfrm>
        </p:spPr>
        <p:txBody>
          <a:bodyPr wrap="square" tIns="0" rIns="0" bIns="0" anchor="t" anchorCtr="0">
            <a:spAutoFit/>
          </a:bodyPr>
          <a:lstStyle>
            <a:lvl1pPr>
              <a:spcAft>
                <a:spcPts val="0"/>
              </a:spcAft>
              <a:buFontTx/>
              <a:buNone/>
              <a:defRPr sz="20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18296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1/2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3710263"/>
            <a:ext cx="11268076" cy="1708160"/>
          </a:xfrm>
        </p:spPr>
        <p:txBody>
          <a:bodyPr>
            <a:spAutoFit/>
          </a:bodyPr>
          <a:lstStyle>
            <a:lvl1pPr>
              <a:defRPr b="0" i="0"/>
            </a:lvl1pPr>
            <a:lvl2pPr>
              <a:defRPr b="1" i="0"/>
            </a:lvl2pPr>
            <a:lvl3pPr>
              <a:defRPr b="0" i="0"/>
            </a:lvl3pPr>
            <a:lvl4pPr>
              <a:defRPr b="0" i="0"/>
            </a:lvl4pPr>
            <a:lvl5pPr>
              <a:defRPr b="0" i="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307777"/>
          </a:xfrm>
        </p:spPr>
        <p:txBody>
          <a:bodyPr wrap="square" tIns="0" rIns="0" bIns="0" anchor="t" anchorCtr="0">
            <a:spAutoFit/>
          </a:bodyPr>
          <a:lstStyle>
            <a:lvl1pPr>
              <a:spcAft>
                <a:spcPts val="0"/>
              </a:spcAft>
              <a:buFontTx/>
              <a:buNone/>
              <a:defRPr sz="20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49623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1/2 Flipped Headline, Subline, Content, fInverte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3429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83912"/>
            <a:ext cx="11268076" cy="1708160"/>
          </a:xfrm>
        </p:spPr>
        <p:txBody>
          <a:bodyPr>
            <a:spAutoFit/>
          </a:bodyPr>
          <a:lstStyle>
            <a:lvl1pPr>
              <a:defRPr b="0" i="0">
                <a:latin typeface="+mn-lt"/>
              </a:defRPr>
            </a:lvl1pPr>
            <a:lvl2pPr>
              <a:defRPr b="1" i="0">
                <a:latin typeface="+mn-lt"/>
              </a:defRPr>
            </a:lvl2pPr>
            <a:lvl3pPr>
              <a:defRPr b="0" i="0">
                <a:latin typeface="+mn-lt"/>
              </a:defRPr>
            </a:lvl3pPr>
            <a:lvl4pPr>
              <a:defRPr b="0" i="0">
                <a:latin typeface="+mn-lt"/>
              </a:defRPr>
            </a:lvl4pPr>
            <a:lvl5pPr>
              <a:defRPr b="0" i="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307777"/>
          </a:xfrm>
        </p:spPr>
        <p:txBody>
          <a:bodyPr wrap="square" tIns="0" rIns="0" bIns="0" anchor="t" anchorCtr="0">
            <a:spAutoFit/>
          </a:bodyPr>
          <a:lstStyle>
            <a:lvl1pPr>
              <a:spcAft>
                <a:spcPts val="0"/>
              </a:spcAft>
              <a:buFontTx/>
              <a:buNone/>
              <a:defRPr sz="20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72F1AC4F-5798-46BB-4AAE-02907D94AD76}"/>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4745FC-6C3A-821B-A128-EBD24AB3D4C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75702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383636418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Headline, Sub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79018485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13963361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Dark, Head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62349946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Dark, Headline, Sub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40060764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Dark, Headline, Subline, Content">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
        <p:nvSpPr>
          <p:cNvPr id="3" name="Content Placeholder 14">
            <a:extLst>
              <a:ext uri="{FF2B5EF4-FFF2-40B4-BE49-F238E27FC236}">
                <a16:creationId xmlns:a16="http://schemas.microsoft.com/office/drawing/2014/main" id="{DB6F16C1-E32B-F411-729B-C20A1622369E}"/>
              </a:ext>
            </a:extLst>
          </p:cNvPr>
          <p:cNvSpPr>
            <a:spLocks noGrp="1"/>
          </p:cNvSpPr>
          <p:nvPr>
            <p:ph sz="quarter" idx="12"/>
          </p:nvPr>
        </p:nvSpPr>
        <p:spPr>
          <a:xfrm>
            <a:off x="460367" y="1658938"/>
            <a:ext cx="11268076" cy="4751387"/>
          </a:xfrm>
        </p:spPr>
        <p:txBody>
          <a:bodyPr/>
          <a:lstStyle>
            <a:lvl1pPr>
              <a:defRPr b="0" i="0">
                <a:solidFill>
                  <a:schemeClr val="bg1"/>
                </a:solidFill>
              </a:defRPr>
            </a:lvl1pPr>
            <a:lvl2pPr>
              <a:defRPr b="1" i="0">
                <a:solidFill>
                  <a:schemeClr val="bg1"/>
                </a:solidFill>
              </a:defRPr>
            </a:lvl2pPr>
            <a:lvl3pPr>
              <a:buClr>
                <a:schemeClr val="bg1"/>
              </a:buClr>
              <a:defRPr b="0" i="0">
                <a:solidFill>
                  <a:schemeClr val="bg1"/>
                </a:solidFill>
              </a:defRPr>
            </a:lvl3pPr>
            <a:lvl4pPr>
              <a:buClr>
                <a:schemeClr val="bg1"/>
              </a:buClr>
              <a:defRPr b="0" i="0">
                <a:solidFill>
                  <a:schemeClr val="bg1"/>
                </a:solidFill>
              </a:defRPr>
            </a:lvl4pPr>
            <a:lvl5pPr>
              <a:buClr>
                <a:schemeClr val="bg1"/>
              </a:buCl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71276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10900540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Dark, Blank">
    <p:bg>
      <p:bgPr>
        <a:solidFill>
          <a:schemeClr val="tx2"/>
        </a:solidFill>
        <a:effectLst/>
      </p:bgPr>
    </p:bg>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C40837D-A2EA-76B4-E1C2-226FD3DCABAB}"/>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3" name="Straight Connector 2">
            <a:extLst>
              <a:ext uri="{FF2B5EF4-FFF2-40B4-BE49-F238E27FC236}">
                <a16:creationId xmlns:a16="http://schemas.microsoft.com/office/drawing/2014/main" id="{E1B4F13C-1031-F9E6-84F0-057260FE73C0}"/>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ooter Placeholder 3">
            <a:extLst>
              <a:ext uri="{FF2B5EF4-FFF2-40B4-BE49-F238E27FC236}">
                <a16:creationId xmlns:a16="http://schemas.microsoft.com/office/drawing/2014/main" id="{32669408-30AD-AE13-313F-B92B61D9704D}"/>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6" name="Date Placeholder 6">
            <a:extLst>
              <a:ext uri="{FF2B5EF4-FFF2-40B4-BE49-F238E27FC236}">
                <a16:creationId xmlns:a16="http://schemas.microsoft.com/office/drawing/2014/main" id="{22BFD6C7-5690-B648-4306-D0494384D215}"/>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10" name="Straight Connector 9">
            <a:extLst>
              <a:ext uri="{FF2B5EF4-FFF2-40B4-BE49-F238E27FC236}">
                <a16:creationId xmlns:a16="http://schemas.microsoft.com/office/drawing/2014/main" id="{AD72E76D-0784-1A41-545D-9EE84E2E0822}"/>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9DAB915E-2C5F-7C96-C2E1-751FF88AE2B4}"/>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83362979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 Columns">
    <p:bg>
      <p:bgPr>
        <a:solidFill>
          <a:schemeClr val="bg1"/>
        </a:solidFill>
        <a:effectLst/>
      </p:bgPr>
    </p:bg>
    <p:spTree>
      <p:nvGrpSpPr>
        <p:cNvPr id="1" name=""/>
        <p:cNvGrpSpPr/>
        <p:nvPr/>
      </p:nvGrpSpPr>
      <p:grpSpPr>
        <a:xfrm>
          <a:off x="0" y="0"/>
          <a:ext cx="0" cy="0"/>
          <a:chOff x="0" y="0"/>
          <a:chExt cx="0" cy="0"/>
        </a:xfrm>
      </p:grpSpPr>
      <p:sp>
        <p:nvSpPr>
          <p:cNvPr id="16" name="Content Placeholder 14">
            <a:extLst>
              <a:ext uri="{FF2B5EF4-FFF2-40B4-BE49-F238E27FC236}">
                <a16:creationId xmlns:a16="http://schemas.microsoft.com/office/drawing/2014/main" id="{81BE5968-C006-6A57-0221-05C7B3CA969E}"/>
              </a:ext>
            </a:extLst>
          </p:cNvPr>
          <p:cNvSpPr>
            <a:spLocks noGrp="1"/>
          </p:cNvSpPr>
          <p:nvPr>
            <p:ph sz="quarter" idx="12"/>
          </p:nvPr>
        </p:nvSpPr>
        <p:spPr>
          <a:xfrm>
            <a:off x="460375"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lide Number Placeholder 4">
            <a:extLst>
              <a:ext uri="{FF2B5EF4-FFF2-40B4-BE49-F238E27FC236}">
                <a16:creationId xmlns:a16="http://schemas.microsoft.com/office/drawing/2014/main" id="{B7CA6516-6C49-020E-76B5-0A4B487EE3C5}"/>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22" name="Straight Connector 21">
            <a:extLst>
              <a:ext uri="{FF2B5EF4-FFF2-40B4-BE49-F238E27FC236}">
                <a16:creationId xmlns:a16="http://schemas.microsoft.com/office/drawing/2014/main" id="{2856A89A-37CB-49B5-4F70-79AEBF7ACC1D}"/>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Content Placeholder 14">
            <a:extLst>
              <a:ext uri="{FF2B5EF4-FFF2-40B4-BE49-F238E27FC236}">
                <a16:creationId xmlns:a16="http://schemas.microsoft.com/office/drawing/2014/main" id="{07EB4015-966F-D565-B067-63375DB84C4D}"/>
              </a:ext>
            </a:extLst>
          </p:cNvPr>
          <p:cNvSpPr>
            <a:spLocks noGrp="1"/>
          </p:cNvSpPr>
          <p:nvPr>
            <p:ph sz="quarter" idx="23"/>
          </p:nvPr>
        </p:nvSpPr>
        <p:spPr>
          <a:xfrm>
            <a:off x="6210302"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ED8C429-EA59-CD84-9695-D63E7629B9C4}"/>
              </a:ext>
            </a:extLst>
          </p:cNvPr>
          <p:cNvSpPr>
            <a:spLocks noGrp="1"/>
          </p:cNvSpPr>
          <p:nvPr>
            <p:ph type="ftr" sz="quarter" idx="24"/>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C9F7B05-5273-5615-B318-0357934206E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711D960E-640D-5B2F-CCA3-98D16873F88F}"/>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6A2522C6-CA99-E1E8-B1D0-6C30722CF33E}"/>
              </a:ext>
            </a:extLst>
          </p:cNvPr>
          <p:cNvSpPr>
            <a:spLocks noGrp="1"/>
          </p:cNvSpPr>
          <p:nvPr>
            <p:ph type="dt" sz="half" idx="25"/>
          </p:nvPr>
        </p:nvSpPr>
        <p:spPr/>
        <p:txBody>
          <a:bodyPr/>
          <a:lstStyle/>
          <a:p>
            <a:r>
              <a:rPr lang="en-US" dirty="0"/>
              <a:t> </a:t>
            </a:r>
          </a:p>
        </p:txBody>
      </p:sp>
      <p:sp>
        <p:nvSpPr>
          <p:cNvPr id="6" name="Text Placeholder 9">
            <a:extLst>
              <a:ext uri="{FF2B5EF4-FFF2-40B4-BE49-F238E27FC236}">
                <a16:creationId xmlns:a16="http://schemas.microsoft.com/office/drawing/2014/main" id="{F354BB45-F01B-364D-1E68-0F335663D33E}"/>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1C90B770-65A1-5A32-FDAE-1673C7304807}"/>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75505560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3 Columns">
    <p:bg>
      <p:bgPr>
        <a:solidFill>
          <a:schemeClr val="bg1"/>
        </a:solidFill>
        <a:effectLst/>
      </p:bgPr>
    </p:bg>
    <p:spTree>
      <p:nvGrpSpPr>
        <p:cNvPr id="1" name=""/>
        <p:cNvGrpSpPr/>
        <p:nvPr/>
      </p:nvGrpSpPr>
      <p:grpSpPr>
        <a:xfrm>
          <a:off x="0" y="0"/>
          <a:ext cx="0" cy="0"/>
          <a:chOff x="0" y="0"/>
          <a:chExt cx="0" cy="0"/>
        </a:xfrm>
      </p:grpSpPr>
      <p:sp>
        <p:nvSpPr>
          <p:cNvPr id="7" name="Content Placeholder 14">
            <a:extLst>
              <a:ext uri="{FF2B5EF4-FFF2-40B4-BE49-F238E27FC236}">
                <a16:creationId xmlns:a16="http://schemas.microsoft.com/office/drawing/2014/main" id="{FDDBC640-4196-54D2-F247-C183F2E0813B}"/>
              </a:ext>
            </a:extLst>
          </p:cNvPr>
          <p:cNvSpPr>
            <a:spLocks noGrp="1"/>
          </p:cNvSpPr>
          <p:nvPr>
            <p:ph sz="quarter" idx="12"/>
          </p:nvPr>
        </p:nvSpPr>
        <p:spPr>
          <a:xfrm>
            <a:off x="460376" y="1658938"/>
            <a:ext cx="3606800"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ontent Placeholder 14">
            <a:extLst>
              <a:ext uri="{FF2B5EF4-FFF2-40B4-BE49-F238E27FC236}">
                <a16:creationId xmlns:a16="http://schemas.microsoft.com/office/drawing/2014/main" id="{7E6E42C3-6346-9919-5A2D-D591EBD68DAD}"/>
              </a:ext>
            </a:extLst>
          </p:cNvPr>
          <p:cNvSpPr>
            <a:spLocks noGrp="1"/>
          </p:cNvSpPr>
          <p:nvPr>
            <p:ph sz="quarter" idx="23"/>
          </p:nvPr>
        </p:nvSpPr>
        <p:spPr>
          <a:xfrm>
            <a:off x="8124824" y="1658938"/>
            <a:ext cx="3594101"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4">
            <a:extLst>
              <a:ext uri="{FF2B5EF4-FFF2-40B4-BE49-F238E27FC236}">
                <a16:creationId xmlns:a16="http://schemas.microsoft.com/office/drawing/2014/main" id="{18B777E7-71DA-148C-1C80-4499C6271E29}"/>
              </a:ext>
            </a:extLst>
          </p:cNvPr>
          <p:cNvSpPr>
            <a:spLocks noGrp="1"/>
          </p:cNvSpPr>
          <p:nvPr>
            <p:ph sz="quarter" idx="24"/>
          </p:nvPr>
        </p:nvSpPr>
        <p:spPr>
          <a:xfrm>
            <a:off x="4305300" y="1658938"/>
            <a:ext cx="3594101"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A33E0E2-267B-CBC0-FF20-32FCE5BF75B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7BF9CEA0-FD8A-FA5A-40BB-598EDD58BDB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D62F6EFF-E7A0-C7F6-29D8-B2F19B63D014}"/>
              </a:ext>
            </a:extLst>
          </p:cNvPr>
          <p:cNvSpPr>
            <a:spLocks noGrp="1"/>
          </p:cNvSpPr>
          <p:nvPr>
            <p:ph type="dt" sz="half" idx="26"/>
          </p:nvPr>
        </p:nvSpPr>
        <p:spPr/>
        <p:txBody>
          <a:bodyPr/>
          <a:lstStyle/>
          <a:p>
            <a:r>
              <a:rPr lang="en-US" dirty="0"/>
              <a:t> </a:t>
            </a:r>
          </a:p>
        </p:txBody>
      </p:sp>
      <p:sp>
        <p:nvSpPr>
          <p:cNvPr id="6" name="Text Placeholder 9">
            <a:extLst>
              <a:ext uri="{FF2B5EF4-FFF2-40B4-BE49-F238E27FC236}">
                <a16:creationId xmlns:a16="http://schemas.microsoft.com/office/drawing/2014/main" id="{ACFDFBCF-9F26-5B18-F1ED-200356F66770}"/>
              </a:ext>
            </a:extLst>
          </p:cNvPr>
          <p:cNvSpPr>
            <a:spLocks noGrp="1"/>
          </p:cNvSpPr>
          <p:nvPr>
            <p:ph type="body" sz="quarter" idx="27"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2FCF08D9-7EEB-B86F-7046-03216CA81B20}"/>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14464179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3 Columns, Dark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12" name="Text Placeholder 10">
            <a:extLst>
              <a:ext uri="{FF2B5EF4-FFF2-40B4-BE49-F238E27FC236}">
                <a16:creationId xmlns:a16="http://schemas.microsoft.com/office/drawing/2014/main" id="{96FDCAAC-888A-8741-2B16-92CD992F1F52}"/>
              </a:ext>
            </a:extLst>
          </p:cNvPr>
          <p:cNvSpPr>
            <a:spLocks noGrp="1"/>
          </p:cNvSpPr>
          <p:nvPr>
            <p:ph type="body" sz="quarter" idx="27"/>
          </p:nvPr>
        </p:nvSpPr>
        <p:spPr>
          <a:xfrm>
            <a:off x="8121650" y="1759132"/>
            <a:ext cx="3606800" cy="4651194"/>
          </a:xfrm>
          <a:solidFill>
            <a:schemeClr val="tx2"/>
          </a:solidFill>
        </p:spPr>
        <p:txBody>
          <a:bodyPr lIns="274320" tIns="457200" rIns="274320" bIns="228600"/>
          <a:lstStyle>
            <a:lvl1pPr>
              <a:defRPr sz="1600">
                <a:solidFill>
                  <a:schemeClr val="bg2"/>
                </a:solidFill>
              </a:defRPr>
            </a:lvl1pPr>
            <a:lvl2pPr>
              <a:defRPr sz="1800">
                <a:solidFill>
                  <a:schemeClr val="bg2"/>
                </a:solidFill>
              </a:defRPr>
            </a:lvl2pPr>
            <a:lvl3pPr>
              <a:buClr>
                <a:schemeClr val="bg2"/>
              </a:buClr>
              <a:defRPr sz="1400">
                <a:solidFill>
                  <a:schemeClr val="bg2"/>
                </a:solidFill>
              </a:defRPr>
            </a:lvl3pPr>
            <a:lvl4pPr marL="0" indent="0">
              <a:buClr>
                <a:schemeClr val="bg2"/>
              </a:buClr>
              <a:buFontTx/>
              <a:buNone/>
              <a:defRPr sz="2800" b="0" i="0">
                <a:solidFill>
                  <a:schemeClr val="bg2"/>
                </a:solidFill>
                <a:latin typeface="Georgia" panose="02040502050405020303" pitchFamily="18" charset="0"/>
              </a:defRPr>
            </a:lvl4pPr>
            <a:lvl5pPr marL="0" indent="0">
              <a:buClr>
                <a:schemeClr val="bg2"/>
              </a:buClr>
              <a:buFontTx/>
              <a:buNone/>
              <a:defRPr sz="5400" b="0" i="0">
                <a:solidFill>
                  <a:schemeClr val="bg2"/>
                </a:solidFill>
                <a:latin typeface="Georgia" panose="02040502050405020303" pitchFamily="18" charset="0"/>
              </a:defRPr>
            </a:lvl5pPr>
            <a:lvl6pPr>
              <a:buFontTx/>
              <a:buNone/>
              <a:defRPr sz="1400" b="0">
                <a:solidFill>
                  <a:schemeClr val="bg2"/>
                </a:solidFill>
                <a:latin typeface="+mn-lt"/>
              </a:defRPr>
            </a:lvl6pPr>
            <a:lvl7pPr>
              <a:buFontTx/>
              <a:buNone/>
              <a:defRPr sz="1400" b="0">
                <a:solidFill>
                  <a:schemeClr val="bg2"/>
                </a:solidFill>
                <a:latin typeface="+mn-lt"/>
              </a:defRPr>
            </a:lvl7pPr>
            <a:lvl8pPr marL="0" indent="0">
              <a:buClr>
                <a:schemeClr val="bg2"/>
              </a:buClr>
              <a:buFontTx/>
              <a:buNone/>
              <a:defRPr sz="1400" b="0">
                <a:solidFill>
                  <a:schemeClr val="bg2"/>
                </a:solidFill>
                <a:latin typeface="+mn-lt"/>
              </a:defRPr>
            </a:lvl8pPr>
            <a:lvl9pPr>
              <a:defRPr sz="1400" b="0">
                <a:solidFill>
                  <a:schemeClr val="bg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a:extLst>
              <a:ext uri="{FF2B5EF4-FFF2-40B4-BE49-F238E27FC236}">
                <a16:creationId xmlns:a16="http://schemas.microsoft.com/office/drawing/2014/main" id="{537E7346-9727-8CAD-9281-B66856EA89F2}"/>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4">
            <a:extLst>
              <a:ext uri="{FF2B5EF4-FFF2-40B4-BE49-F238E27FC236}">
                <a16:creationId xmlns:a16="http://schemas.microsoft.com/office/drawing/2014/main" id="{45CB4A24-835C-83D4-2BB0-7CCA615DF7F3}"/>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230D9830-D697-D8F4-1C9E-939DD29A596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FA57061A-E6FC-A901-C15E-A3F8D7C2940B}"/>
              </a:ext>
            </a:extLst>
          </p:cNvPr>
          <p:cNvSpPr>
            <a:spLocks noGrp="1"/>
          </p:cNvSpPr>
          <p:nvPr>
            <p:ph type="title" hasCustomPrompt="1"/>
          </p:nvPr>
        </p:nvSpPr>
        <p:spPr/>
        <p:txBody>
          <a:bodyPr/>
          <a:lstStyle/>
          <a:p>
            <a:r>
              <a:rPr lang="en-US"/>
              <a:t>Content page headline 32pt Georgia, one line only</a:t>
            </a:r>
          </a:p>
        </p:txBody>
      </p:sp>
      <p:sp>
        <p:nvSpPr>
          <p:cNvPr id="6" name="Date Placeholder 5">
            <a:extLst>
              <a:ext uri="{FF2B5EF4-FFF2-40B4-BE49-F238E27FC236}">
                <a16:creationId xmlns:a16="http://schemas.microsoft.com/office/drawing/2014/main" id="{AD7CCAD9-749B-273B-68AF-C8C55A7401D2}"/>
              </a:ext>
            </a:extLst>
          </p:cNvPr>
          <p:cNvSpPr>
            <a:spLocks noGrp="1"/>
          </p:cNvSpPr>
          <p:nvPr>
            <p:ph type="dt" sz="half" idx="30"/>
          </p:nvPr>
        </p:nvSpPr>
        <p:spPr/>
        <p:txBody>
          <a:bodyPr/>
          <a:lstStyle/>
          <a:p>
            <a:r>
              <a:rPr lang="en-US" dirty="0"/>
              <a:t> </a:t>
            </a:r>
          </a:p>
        </p:txBody>
      </p:sp>
      <p:sp>
        <p:nvSpPr>
          <p:cNvPr id="8" name="Rectangle 7">
            <a:extLst>
              <a:ext uri="{FF2B5EF4-FFF2-40B4-BE49-F238E27FC236}">
                <a16:creationId xmlns:a16="http://schemas.microsoft.com/office/drawing/2014/main" id="{FD4F40A2-623A-5946-9538-044AFFA518DD}"/>
              </a:ext>
            </a:extLst>
          </p:cNvPr>
          <p:cNvSpPr/>
          <p:nvPr userDrawn="1"/>
        </p:nvSpPr>
        <p:spPr bwMode="auto">
          <a:xfrm>
            <a:off x="8121649" y="1658938"/>
            <a:ext cx="3606800" cy="100194"/>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9">
            <a:extLst>
              <a:ext uri="{FF2B5EF4-FFF2-40B4-BE49-F238E27FC236}">
                <a16:creationId xmlns:a16="http://schemas.microsoft.com/office/drawing/2014/main" id="{AC470552-3E4A-3BB2-28B8-99ACEE8F7AC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6A68C6-E5DC-4EFD-3CFA-538F170B5D5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60329727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 Columns, Medium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EE9A2CF1-A624-FEF3-E1E1-D2C98660C0B8}"/>
              </a:ext>
            </a:extLst>
          </p:cNvPr>
          <p:cNvSpPr>
            <a:spLocks noGrp="1"/>
          </p:cNvSpPr>
          <p:nvPr>
            <p:ph sz="quarter" idx="29"/>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42C42F6C-3150-743B-26A5-19BD0F72AC88}"/>
              </a:ext>
            </a:extLst>
          </p:cNvPr>
          <p:cNvSpPr>
            <a:spLocks noGrp="1"/>
          </p:cNvSpPr>
          <p:nvPr>
            <p:ph sz="quarter" idx="30"/>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7F058397-5FE1-E6DD-C55B-2D4EF2DAFDF2}"/>
              </a:ext>
            </a:extLst>
          </p:cNvPr>
          <p:cNvSpPr>
            <a:spLocks noGrp="1"/>
          </p:cNvSpPr>
          <p:nvPr>
            <p:ph type="body" sz="quarter" idx="27"/>
          </p:nvPr>
        </p:nvSpPr>
        <p:spPr>
          <a:xfrm>
            <a:off x="8121650" y="1759132"/>
            <a:ext cx="3606800" cy="4651194"/>
          </a:xfrm>
          <a:solidFill>
            <a:schemeClr val="accent3"/>
          </a:solidFill>
        </p:spPr>
        <p:txBody>
          <a:bodyPr lIns="274320" tIns="457200" rIns="274320" bIns="228600"/>
          <a:lstStyle>
            <a:lvl1pPr>
              <a:defRPr sz="1600">
                <a:solidFill>
                  <a:schemeClr val="tx2"/>
                </a:solidFill>
              </a:defRPr>
            </a:lvl1pPr>
            <a:lvl2pPr>
              <a:defRPr sz="1800">
                <a:solidFill>
                  <a:schemeClr val="tx2"/>
                </a:solidFill>
              </a:defRPr>
            </a:lvl2pPr>
            <a:lvl3pPr>
              <a:buClr>
                <a:schemeClr val="tx2"/>
              </a:buClr>
              <a:defRPr sz="1400">
                <a:solidFill>
                  <a:schemeClr val="tx2"/>
                </a:solidFill>
              </a:defRPr>
            </a:lvl3pPr>
            <a:lvl4pPr marL="0" indent="0">
              <a:buClr>
                <a:schemeClr val="bg2"/>
              </a:buClr>
              <a:buFontTx/>
              <a:buNone/>
              <a:defRPr sz="2800" b="0" i="0">
                <a:solidFill>
                  <a:schemeClr val="tx2"/>
                </a:solidFill>
                <a:latin typeface="Georgia" panose="02040502050405020303" pitchFamily="18" charset="0"/>
              </a:defRPr>
            </a:lvl4pPr>
            <a:lvl5pPr marL="0" indent="0">
              <a:buClr>
                <a:schemeClr val="bg2"/>
              </a:buClr>
              <a:buFontTx/>
              <a:buNone/>
              <a:defRPr sz="5400" b="0" i="0">
                <a:solidFill>
                  <a:schemeClr val="tx2"/>
                </a:solidFill>
                <a:latin typeface="Georgia" panose="02040502050405020303" pitchFamily="18" charset="0"/>
              </a:defRPr>
            </a:lvl5pPr>
            <a:lvl6pPr>
              <a:buFontTx/>
              <a:buNone/>
              <a:defRPr sz="1400" b="0">
                <a:solidFill>
                  <a:schemeClr val="tx2"/>
                </a:solidFill>
                <a:latin typeface="+mn-lt"/>
              </a:defRPr>
            </a:lvl6pPr>
            <a:lvl7pPr>
              <a:buFontTx/>
              <a:buNone/>
              <a:defRPr sz="1400" b="0">
                <a:solidFill>
                  <a:schemeClr val="tx2"/>
                </a:solidFill>
                <a:latin typeface="+mn-lt"/>
              </a:defRPr>
            </a:lvl7pPr>
            <a:lvl8pPr marL="0" indent="0">
              <a:buClr>
                <a:schemeClr val="bg2"/>
              </a:buClr>
              <a:buFontTx/>
              <a:buNone/>
              <a:defRPr sz="1400" b="0">
                <a:solidFill>
                  <a:schemeClr val="tx2"/>
                </a:solidFill>
                <a:latin typeface="+mn-lt"/>
              </a:defRPr>
            </a:lvl8pPr>
            <a:lvl9pPr>
              <a:defRPr sz="1400" b="0">
                <a:solidFill>
                  <a:schemeClr val="tx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9B8B409-767B-A84F-7A9B-DFFA9A31924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19A87A0A-D2C0-0B6C-97CE-FE13EF79604A}"/>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AC6E0E1B-63E1-3451-DA94-9D25B10AC3AF}"/>
              </a:ext>
            </a:extLst>
          </p:cNvPr>
          <p:cNvSpPr>
            <a:spLocks noGrp="1"/>
          </p:cNvSpPr>
          <p:nvPr>
            <p:ph type="dt" sz="half" idx="31"/>
          </p:nvPr>
        </p:nvSpPr>
        <p:spPr/>
        <p:txBody>
          <a:bodyPr/>
          <a:lstStyle/>
          <a:p>
            <a:r>
              <a:rPr lang="en-US" dirty="0"/>
              <a:t> </a:t>
            </a:r>
          </a:p>
        </p:txBody>
      </p:sp>
      <p:sp>
        <p:nvSpPr>
          <p:cNvPr id="3" name="Rectangle 2">
            <a:extLst>
              <a:ext uri="{FF2B5EF4-FFF2-40B4-BE49-F238E27FC236}">
                <a16:creationId xmlns:a16="http://schemas.microsoft.com/office/drawing/2014/main" id="{9E62D1B2-69CF-B3A1-33C1-578C04DA629C}"/>
              </a:ext>
            </a:extLst>
          </p:cNvPr>
          <p:cNvSpPr/>
          <p:nvPr userDrawn="1"/>
        </p:nvSpPr>
        <p:spPr bwMode="auto">
          <a:xfrm>
            <a:off x="8121649" y="1658938"/>
            <a:ext cx="3606800" cy="100194"/>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A5479C-4A2A-8037-A03C-1CAD5387EE0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9A9F0A4-1AC7-0E75-C51B-D80BCB3668BD}"/>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401821714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 Columns, Light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DC8D367F-ABDA-6E46-A37D-C12D0005BFC0}"/>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8F27D309-7D35-C014-CAC9-5F5FA628851B}"/>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1371E360-ADA1-17C5-01A7-8BBC09FA9648}"/>
              </a:ext>
            </a:extLst>
          </p:cNvPr>
          <p:cNvSpPr>
            <a:spLocks noGrp="1"/>
          </p:cNvSpPr>
          <p:nvPr>
            <p:ph type="body" sz="quarter" idx="27"/>
          </p:nvPr>
        </p:nvSpPr>
        <p:spPr>
          <a:xfrm>
            <a:off x="8121650" y="1759132"/>
            <a:ext cx="3606800" cy="4651194"/>
          </a:xfrm>
          <a:solidFill>
            <a:schemeClr val="bg2"/>
          </a:solidFill>
        </p:spPr>
        <p:txBody>
          <a:bodyPr lIns="274320" tIns="457200" rIns="274320" bIns="228600"/>
          <a:lstStyle>
            <a:lvl1pPr>
              <a:defRPr sz="1600">
                <a:solidFill>
                  <a:schemeClr val="tx1"/>
                </a:solidFill>
              </a:defRPr>
            </a:lvl1pPr>
            <a:lvl2pPr>
              <a:defRPr sz="1800">
                <a:solidFill>
                  <a:schemeClr val="accent6"/>
                </a:solidFill>
              </a:defRPr>
            </a:lvl2pPr>
            <a:lvl3pPr>
              <a:buClr>
                <a:schemeClr val="accent6"/>
              </a:buClr>
              <a:defRPr sz="1400">
                <a:solidFill>
                  <a:schemeClr val="tx1"/>
                </a:solidFill>
              </a:defRPr>
            </a:lvl3pPr>
            <a:lvl4pPr marL="0" indent="0">
              <a:buClr>
                <a:schemeClr val="bg2"/>
              </a:buClr>
              <a:buFontTx/>
              <a:buNone/>
              <a:defRPr sz="2800" b="0" i="0">
                <a:solidFill>
                  <a:schemeClr val="accent6"/>
                </a:solidFill>
                <a:latin typeface="Georgia" panose="02040502050405020303" pitchFamily="18" charset="0"/>
              </a:defRPr>
            </a:lvl4pPr>
            <a:lvl5pPr marL="0" indent="0">
              <a:buClr>
                <a:schemeClr val="bg2"/>
              </a:buClr>
              <a:buFontTx/>
              <a:buNone/>
              <a:defRPr sz="5400" b="0" i="0">
                <a:solidFill>
                  <a:schemeClr val="accent6"/>
                </a:solidFill>
                <a:latin typeface="Georgia" panose="02040502050405020303" pitchFamily="18" charset="0"/>
              </a:defRPr>
            </a:lvl5pPr>
            <a:lvl6pPr>
              <a:buFontTx/>
              <a:buNone/>
              <a:defRPr sz="1400" b="0">
                <a:solidFill>
                  <a:schemeClr val="tx1"/>
                </a:solidFill>
                <a:latin typeface="+mn-lt"/>
              </a:defRPr>
            </a:lvl6pPr>
            <a:lvl7pPr>
              <a:buFontTx/>
              <a:buNone/>
              <a:defRPr sz="1400" b="0">
                <a:solidFill>
                  <a:schemeClr val="tx1"/>
                </a:solidFill>
                <a:latin typeface="+mn-lt"/>
              </a:defRPr>
            </a:lvl7pPr>
            <a:lvl8pPr marL="0" indent="0">
              <a:buClr>
                <a:schemeClr val="bg2"/>
              </a:buClr>
              <a:buFontTx/>
              <a:buNone/>
              <a:defRPr sz="1400" b="0">
                <a:solidFill>
                  <a:schemeClr val="tx1"/>
                </a:solidFill>
                <a:latin typeface="+mn-lt"/>
              </a:defRPr>
            </a:lvl8pPr>
            <a:lvl9pPr>
              <a:defRPr sz="1400" b="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FE79E38B-C471-6E87-FFEA-0FA69CFDEFF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F153127B-B643-038E-B1D2-04AE3AD46317}"/>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31C38E36-7B31-8302-04A0-4AAB0DE94B17}"/>
              </a:ext>
            </a:extLst>
          </p:cNvPr>
          <p:cNvSpPr>
            <a:spLocks noGrp="1"/>
          </p:cNvSpPr>
          <p:nvPr>
            <p:ph type="dt" sz="half" idx="30"/>
          </p:nvPr>
        </p:nvSpPr>
        <p:spPr/>
        <p:txBody>
          <a:bodyPr/>
          <a:lstStyle/>
          <a:p>
            <a:r>
              <a:rPr lang="en-US" dirty="0"/>
              <a:t> </a:t>
            </a:r>
          </a:p>
        </p:txBody>
      </p:sp>
      <p:sp>
        <p:nvSpPr>
          <p:cNvPr id="3" name="Rectangle 2">
            <a:extLst>
              <a:ext uri="{FF2B5EF4-FFF2-40B4-BE49-F238E27FC236}">
                <a16:creationId xmlns:a16="http://schemas.microsoft.com/office/drawing/2014/main" id="{EC726F66-7E59-28CD-9256-81E613F2B59A}"/>
              </a:ext>
            </a:extLst>
          </p:cNvPr>
          <p:cNvSpPr/>
          <p:nvPr userDrawn="1"/>
        </p:nvSpPr>
        <p:spPr bwMode="auto">
          <a:xfrm>
            <a:off x="8121649" y="1658938"/>
            <a:ext cx="3606800" cy="100194"/>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1611B4-7533-76BE-D401-11F2E0E7B2D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ED215BA1-5809-6284-1598-62FD8AAA9011}"/>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37154880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 Columns">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1653482"/>
            <a:ext cx="2638426"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53482"/>
            <a:ext cx="2638426"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53482"/>
            <a:ext cx="2638426"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02726" y="1653482"/>
            <a:ext cx="2625721" cy="475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755E3A3D-6EED-3CD2-0277-42EA68748EC4}"/>
              </a:ext>
            </a:extLst>
          </p:cNvPr>
          <p:cNvSpPr>
            <a:spLocks noGrp="1"/>
          </p:cNvSpPr>
          <p:nvPr>
            <p:ph type="ftr" sz="quarter" idx="31"/>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F4B6F1D4-6C09-AE79-2BD5-4F7A65E34B10}"/>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5AA9A0DB-5A5E-4EF3-AB35-C9495BDF5298}"/>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819728E1-C36C-710E-DEA1-AB0370AC01B5}"/>
              </a:ext>
            </a:extLst>
          </p:cNvPr>
          <p:cNvSpPr>
            <a:spLocks noGrp="1"/>
          </p:cNvSpPr>
          <p:nvPr>
            <p:ph type="dt" sz="half" idx="32"/>
          </p:nvPr>
        </p:nvSpPr>
        <p:spPr/>
        <p:txBody>
          <a:bodyPr/>
          <a:lstStyle/>
          <a:p>
            <a:r>
              <a:rPr lang="en-US" dirty="0"/>
              <a:t> </a:t>
            </a:r>
          </a:p>
        </p:txBody>
      </p:sp>
      <p:sp>
        <p:nvSpPr>
          <p:cNvPr id="10" name="Text Placeholder 9">
            <a:extLst>
              <a:ext uri="{FF2B5EF4-FFF2-40B4-BE49-F238E27FC236}">
                <a16:creationId xmlns:a16="http://schemas.microsoft.com/office/drawing/2014/main" id="{08365DED-D246-07BF-5620-4F74563D0B94}"/>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CD20A0B8-F6AA-25CB-F8FD-FAE0B6815773}"/>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420530418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 Columns, CV">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4470491"/>
            <a:ext cx="2555876" cy="1968408"/>
          </a:xfrm>
        </p:spPr>
        <p:txBody>
          <a:bodyPr/>
          <a:lstStyle>
            <a:lvl1pPr>
              <a:defRPr sz="1400"/>
            </a:lvl1pPr>
            <a:lvl2pPr>
              <a:defRPr sz="1400"/>
            </a:lvl2pPr>
          </a:lstStyle>
          <a:p>
            <a:pPr lvl="0"/>
            <a:r>
              <a:rPr lang="en-US"/>
              <a:t>Click to edit Master text styles</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74901"/>
            <a:ext cx="2640542"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74901"/>
            <a:ext cx="2638426"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66224" y="1674901"/>
            <a:ext cx="2574927"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AA0DD44C-36F8-6C9C-B8C5-1D30203AA2CA}"/>
              </a:ext>
            </a:extLst>
          </p:cNvPr>
          <p:cNvSpPr>
            <a:spLocks noGrp="1"/>
          </p:cNvSpPr>
          <p:nvPr>
            <p:ph type="pic" sz="quarter" idx="31" hasCustomPrompt="1"/>
          </p:nvPr>
        </p:nvSpPr>
        <p:spPr>
          <a:xfrm>
            <a:off x="460374" y="1674902"/>
            <a:ext cx="2555876" cy="2555876"/>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1">
              <a:lumMod val="75000"/>
            </a:schemeClr>
          </a:solidFill>
        </p:spPr>
        <p:txBody>
          <a:bodyPr wrap="square" tIns="731520">
            <a:noAutofit/>
          </a:bodyPr>
          <a:lstStyle>
            <a:lvl1pPr algn="ctr">
              <a:defRPr/>
            </a:lvl1pPr>
          </a:lstStyle>
          <a:p>
            <a:r>
              <a:rPr lang="en-US" dirty="0"/>
              <a:t>image</a:t>
            </a:r>
          </a:p>
        </p:txBody>
      </p:sp>
      <p:cxnSp>
        <p:nvCxnSpPr>
          <p:cNvPr id="2" name="Straight Connector 1">
            <a:extLst>
              <a:ext uri="{FF2B5EF4-FFF2-40B4-BE49-F238E27FC236}">
                <a16:creationId xmlns:a16="http://schemas.microsoft.com/office/drawing/2014/main" id="{ECF070E6-F974-17A0-DA2D-4E5C0C0DF05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78E367A-2EC9-0257-3D80-776E173566CD}"/>
              </a:ext>
            </a:extLst>
          </p:cNvPr>
          <p:cNvSpPr>
            <a:spLocks noGrp="1"/>
          </p:cNvSpPr>
          <p:nvPr>
            <p:ph type="title" hasCustomPrompt="1"/>
          </p:nvPr>
        </p:nvSpPr>
        <p:spPr/>
        <p:txBody>
          <a:bodyPr/>
          <a:lstStyle/>
          <a:p>
            <a:r>
              <a:rPr lang="en-US"/>
              <a:t>Content page headline 32pt Georgia, one line only</a:t>
            </a:r>
          </a:p>
        </p:txBody>
      </p:sp>
      <p:sp>
        <p:nvSpPr>
          <p:cNvPr id="15" name="Footer Placeholder 14">
            <a:extLst>
              <a:ext uri="{FF2B5EF4-FFF2-40B4-BE49-F238E27FC236}">
                <a16:creationId xmlns:a16="http://schemas.microsoft.com/office/drawing/2014/main" id="{880D46D7-4DBA-A8FC-EA72-74A7CF58E8BC}"/>
              </a:ext>
            </a:extLst>
          </p:cNvPr>
          <p:cNvSpPr>
            <a:spLocks noGrp="1"/>
          </p:cNvSpPr>
          <p:nvPr>
            <p:ph type="ftr" sz="quarter" idx="32"/>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F8F36444-3A16-4B14-1C92-A0604FE434BA}"/>
              </a:ext>
            </a:extLst>
          </p:cNvPr>
          <p:cNvSpPr>
            <a:spLocks noGrp="1"/>
          </p:cNvSpPr>
          <p:nvPr>
            <p:ph type="dt" sz="half" idx="33"/>
          </p:nvPr>
        </p:nvSpPr>
        <p:spPr/>
        <p:txBody>
          <a:bodyPr/>
          <a:lstStyle/>
          <a:p>
            <a:r>
              <a:rPr lang="en-US" dirty="0"/>
              <a:t> </a:t>
            </a:r>
          </a:p>
        </p:txBody>
      </p:sp>
      <p:sp>
        <p:nvSpPr>
          <p:cNvPr id="10" name="Text Placeholder 9">
            <a:extLst>
              <a:ext uri="{FF2B5EF4-FFF2-40B4-BE49-F238E27FC236}">
                <a16:creationId xmlns:a16="http://schemas.microsoft.com/office/drawing/2014/main" id="{6419ECEB-54C8-4AC2-A78E-171600F198D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2973092A-E3AA-CD1B-FD9A-683BDD278C4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93762216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 Columns, Al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3016251" y="1658938"/>
            <a:ext cx="6149974"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793038B3-F334-1D28-60A2-F0F0648ECDAC}"/>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F8F415-3C54-88F6-A578-1CA9E51FE398}"/>
              </a:ext>
            </a:extLst>
          </p:cNvPr>
          <p:cNvSpPr>
            <a:spLocks noGrp="1"/>
          </p:cNvSpPr>
          <p:nvPr>
            <p:ph type="body" sz="quarter" idx="28"/>
          </p:nvPr>
        </p:nvSpPr>
        <p:spPr>
          <a:xfrm>
            <a:off x="460374"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44A8ED95-D6D9-FAFC-DE3A-F258B0A027A0}"/>
              </a:ext>
            </a:extLst>
          </p:cNvPr>
          <p:cNvSpPr>
            <a:spLocks noGrp="1"/>
          </p:cNvSpPr>
          <p:nvPr>
            <p:ph type="ftr" sz="quarter" idx="29"/>
          </p:nvPr>
        </p:nvSpPr>
        <p:spPr/>
        <p:txBody>
          <a:bodyPr/>
          <a:lstStyle/>
          <a:p>
            <a:r>
              <a:rPr lang="en-US" dirty="0"/>
              <a:t>Children's media use research</a:t>
            </a:r>
          </a:p>
        </p:txBody>
      </p:sp>
      <p:cxnSp>
        <p:nvCxnSpPr>
          <p:cNvPr id="5" name="Straight Connector 4">
            <a:extLst>
              <a:ext uri="{FF2B5EF4-FFF2-40B4-BE49-F238E27FC236}">
                <a16:creationId xmlns:a16="http://schemas.microsoft.com/office/drawing/2014/main" id="{5FF276FB-E878-7F27-1189-9FEB07B09F0E}"/>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BCB4F00E-7F8D-0032-B618-374F48BD6F7E}"/>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92BE4E63-D057-8EC3-5D1B-A4730FE1720B}"/>
              </a:ext>
            </a:extLst>
          </p:cNvPr>
          <p:cNvSpPr>
            <a:spLocks noGrp="1"/>
          </p:cNvSpPr>
          <p:nvPr>
            <p:ph type="dt" sz="half" idx="30"/>
          </p:nvPr>
        </p:nvSpPr>
        <p:spPr/>
        <p:txBody>
          <a:bodyPr/>
          <a:lstStyle/>
          <a:p>
            <a:r>
              <a:rPr lang="en-US" dirty="0"/>
              <a:t> </a:t>
            </a:r>
          </a:p>
        </p:txBody>
      </p:sp>
      <p:sp>
        <p:nvSpPr>
          <p:cNvPr id="10" name="Text Placeholder 9">
            <a:extLst>
              <a:ext uri="{FF2B5EF4-FFF2-40B4-BE49-F238E27FC236}">
                <a16:creationId xmlns:a16="http://schemas.microsoft.com/office/drawing/2014/main" id="{0960E180-5EA5-656A-01E8-565DE3670D7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C0663B31-AD6D-053C-929F-DAE04166118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95203513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3 Right">
    <p:bg>
      <p:bgPr>
        <a:solidFill>
          <a:schemeClr val="bg1"/>
        </a:solidFill>
        <a:effectLst/>
      </p:bgPr>
    </p:bg>
    <p:spTree>
      <p:nvGrpSpPr>
        <p:cNvPr id="1" name=""/>
        <p:cNvGrpSpPr/>
        <p:nvPr/>
      </p:nvGrpSpPr>
      <p:grpSpPr>
        <a:xfrm>
          <a:off x="0" y="0"/>
          <a:ext cx="0" cy="0"/>
          <a:chOff x="0" y="0"/>
          <a:chExt cx="0" cy="0"/>
        </a:xfrm>
      </p:grpSpPr>
      <p:sp>
        <p:nvSpPr>
          <p:cNvPr id="7" name="Content Placeholder 14">
            <a:extLst>
              <a:ext uri="{FF2B5EF4-FFF2-40B4-BE49-F238E27FC236}">
                <a16:creationId xmlns:a16="http://schemas.microsoft.com/office/drawing/2014/main" id="{FDDBC640-4196-54D2-F247-C183F2E0813B}"/>
              </a:ext>
            </a:extLst>
          </p:cNvPr>
          <p:cNvSpPr>
            <a:spLocks noGrp="1"/>
          </p:cNvSpPr>
          <p:nvPr>
            <p:ph sz="quarter" idx="12"/>
          </p:nvPr>
        </p:nvSpPr>
        <p:spPr>
          <a:xfrm>
            <a:off x="460376" y="1658938"/>
            <a:ext cx="3606800"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ontent Placeholder 14">
            <a:extLst>
              <a:ext uri="{FF2B5EF4-FFF2-40B4-BE49-F238E27FC236}">
                <a16:creationId xmlns:a16="http://schemas.microsoft.com/office/drawing/2014/main" id="{18B777E7-71DA-148C-1C80-4499C6271E29}"/>
              </a:ext>
            </a:extLst>
          </p:cNvPr>
          <p:cNvSpPr>
            <a:spLocks noGrp="1"/>
          </p:cNvSpPr>
          <p:nvPr>
            <p:ph sz="quarter" idx="24"/>
          </p:nvPr>
        </p:nvSpPr>
        <p:spPr>
          <a:xfrm>
            <a:off x="4305300" y="1658938"/>
            <a:ext cx="7423150"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A3F0A2A-DFFF-0033-DE99-007054C6F26C}"/>
              </a:ext>
            </a:extLst>
          </p:cNvPr>
          <p:cNvSpPr>
            <a:spLocks noGrp="1"/>
          </p:cNvSpPr>
          <p:nvPr>
            <p:ph type="ftr" sz="quarter" idx="25"/>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ABA7C5E3-1248-197F-BE99-0A6C6A074B7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93BD7911-5C92-592A-A596-522A13A32AA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C64B643B-A292-870A-93CB-F46E391FD3AA}"/>
              </a:ext>
            </a:extLst>
          </p:cNvPr>
          <p:cNvSpPr>
            <a:spLocks noGrp="1"/>
          </p:cNvSpPr>
          <p:nvPr>
            <p:ph type="dt" sz="half" idx="26"/>
          </p:nvPr>
        </p:nvSpPr>
        <p:spPr/>
        <p:txBody>
          <a:bodyPr/>
          <a:lstStyle/>
          <a:p>
            <a:r>
              <a:rPr lang="en-US" dirty="0"/>
              <a:t> </a:t>
            </a:r>
          </a:p>
        </p:txBody>
      </p:sp>
      <p:sp>
        <p:nvSpPr>
          <p:cNvPr id="6" name="Text Placeholder 9">
            <a:extLst>
              <a:ext uri="{FF2B5EF4-FFF2-40B4-BE49-F238E27FC236}">
                <a16:creationId xmlns:a16="http://schemas.microsoft.com/office/drawing/2014/main" id="{64690ACF-0A98-532A-28D8-C10948A11DB7}"/>
              </a:ext>
            </a:extLst>
          </p:cNvPr>
          <p:cNvSpPr>
            <a:spLocks noGrp="1"/>
          </p:cNvSpPr>
          <p:nvPr>
            <p:ph type="body" sz="quarter" idx="27"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B829BAB5-2101-E944-14AD-4F8F0478ADDC}"/>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91394302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3 Left">
    <p:bg>
      <p:bgPr>
        <a:solidFill>
          <a:schemeClr val="bg1"/>
        </a:solidFill>
        <a:effectLst/>
      </p:bgPr>
    </p:bg>
    <p:spTree>
      <p:nvGrpSpPr>
        <p:cNvPr id="1" name=""/>
        <p:cNvGrpSpPr/>
        <p:nvPr/>
      </p:nvGrpSpPr>
      <p:grpSpPr>
        <a:xfrm>
          <a:off x="0" y="0"/>
          <a:ext cx="0" cy="0"/>
          <a:chOff x="0" y="0"/>
          <a:chExt cx="0" cy="0"/>
        </a:xfrm>
      </p:grpSpPr>
      <p:sp>
        <p:nvSpPr>
          <p:cNvPr id="7" name="Content Placeholder 14">
            <a:extLst>
              <a:ext uri="{FF2B5EF4-FFF2-40B4-BE49-F238E27FC236}">
                <a16:creationId xmlns:a16="http://schemas.microsoft.com/office/drawing/2014/main" id="{FDDBC640-4196-54D2-F247-C183F2E0813B}"/>
              </a:ext>
            </a:extLst>
          </p:cNvPr>
          <p:cNvSpPr>
            <a:spLocks noGrp="1"/>
          </p:cNvSpPr>
          <p:nvPr>
            <p:ph sz="quarter" idx="12"/>
          </p:nvPr>
        </p:nvSpPr>
        <p:spPr>
          <a:xfrm>
            <a:off x="460376" y="1658938"/>
            <a:ext cx="7439024"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ontent Placeholder 14">
            <a:extLst>
              <a:ext uri="{FF2B5EF4-FFF2-40B4-BE49-F238E27FC236}">
                <a16:creationId xmlns:a16="http://schemas.microsoft.com/office/drawing/2014/main" id="{18B777E7-71DA-148C-1C80-4499C6271E29}"/>
              </a:ext>
            </a:extLst>
          </p:cNvPr>
          <p:cNvSpPr>
            <a:spLocks noGrp="1"/>
          </p:cNvSpPr>
          <p:nvPr>
            <p:ph sz="quarter" idx="24"/>
          </p:nvPr>
        </p:nvSpPr>
        <p:spPr>
          <a:xfrm>
            <a:off x="8124825" y="1658938"/>
            <a:ext cx="3603624"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10882FC5-F413-E97F-C024-976702AD4C4C}"/>
              </a:ext>
            </a:extLst>
          </p:cNvPr>
          <p:cNvSpPr>
            <a:spLocks noGrp="1"/>
          </p:cNvSpPr>
          <p:nvPr>
            <p:ph type="ftr" sz="quarter" idx="25"/>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D3223C33-CC0C-375B-1550-324D8509F703}"/>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353D4A6-DAAA-BDF8-DAB2-AF4F1FF4DAC3}"/>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BDA69648-2C7D-665C-0706-268A4AF9E12E}"/>
              </a:ext>
            </a:extLst>
          </p:cNvPr>
          <p:cNvSpPr>
            <a:spLocks noGrp="1"/>
          </p:cNvSpPr>
          <p:nvPr>
            <p:ph type="dt" sz="half" idx="26"/>
          </p:nvPr>
        </p:nvSpPr>
        <p:spPr/>
        <p:txBody>
          <a:bodyPr/>
          <a:lstStyle/>
          <a:p>
            <a:r>
              <a:rPr lang="en-US" dirty="0"/>
              <a:t> </a:t>
            </a:r>
          </a:p>
        </p:txBody>
      </p:sp>
      <p:sp>
        <p:nvSpPr>
          <p:cNvPr id="6" name="Text Placeholder 9">
            <a:extLst>
              <a:ext uri="{FF2B5EF4-FFF2-40B4-BE49-F238E27FC236}">
                <a16:creationId xmlns:a16="http://schemas.microsoft.com/office/drawing/2014/main" id="{FEBACFC1-431A-54B8-09FA-A1265BF93049}"/>
              </a:ext>
            </a:extLst>
          </p:cNvPr>
          <p:cNvSpPr>
            <a:spLocks noGrp="1"/>
          </p:cNvSpPr>
          <p:nvPr>
            <p:ph type="body" sz="quarter" idx="27"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1B4E4D-711D-67EC-1901-A64F9CBAEE8A}"/>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85973590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 Columns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2" y="1658938"/>
            <a:ext cx="6175378"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68421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8D2FF9C5-9604-5F83-AF9F-421578AFA00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0EA18464-CE92-0EAD-794D-51E6D716500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0BC7C422-BF7C-9D1D-A129-FE94057BCCE6}"/>
              </a:ext>
            </a:extLst>
          </p:cNvPr>
          <p:cNvSpPr>
            <a:spLocks noGrp="1"/>
          </p:cNvSpPr>
          <p:nvPr>
            <p:ph type="dt" sz="half" idx="29"/>
          </p:nvPr>
        </p:nvSpPr>
        <p:spPr/>
        <p:txBody>
          <a:bodyPr/>
          <a:lstStyle/>
          <a:p>
            <a:r>
              <a:rPr lang="en-US" dirty="0"/>
              <a:t> </a:t>
            </a:r>
          </a:p>
        </p:txBody>
      </p:sp>
      <p:sp>
        <p:nvSpPr>
          <p:cNvPr id="10" name="Text Placeholder 9">
            <a:extLst>
              <a:ext uri="{FF2B5EF4-FFF2-40B4-BE49-F238E27FC236}">
                <a16:creationId xmlns:a16="http://schemas.microsoft.com/office/drawing/2014/main" id="{A77CB0B5-23F9-E058-C42C-1FC94041833F}"/>
              </a:ext>
            </a:extLst>
          </p:cNvPr>
          <p:cNvSpPr>
            <a:spLocks noGrp="1"/>
          </p:cNvSpPr>
          <p:nvPr>
            <p:ph type="body" sz="quarter" idx="30"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3B7AB012-C285-6484-FCD7-B1AEF09A2EF6}"/>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77178718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 Columns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28689659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4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3" y="1658939"/>
            <a:ext cx="8705852"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9"/>
            <a:ext cx="2324100"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3FE3C69-60E9-6E41-43B1-6C38F5C4DDBF}"/>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CBB95D47-0D9B-3941-4D6B-23E4C53CD8B4}"/>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7C16AB9B-119A-2247-76F1-1FFD88CF58FF}"/>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7BFB06E7-11E9-8AAA-7E95-627438686861}"/>
              </a:ext>
            </a:extLst>
          </p:cNvPr>
          <p:cNvSpPr>
            <a:spLocks noGrp="1"/>
          </p:cNvSpPr>
          <p:nvPr>
            <p:ph type="dt" sz="half" idx="29"/>
          </p:nvPr>
        </p:nvSpPr>
        <p:spPr/>
        <p:txBody>
          <a:bodyPr/>
          <a:lstStyle/>
          <a:p>
            <a:r>
              <a:rPr lang="en-US" dirty="0"/>
              <a:t> </a:t>
            </a:r>
          </a:p>
        </p:txBody>
      </p:sp>
      <p:sp>
        <p:nvSpPr>
          <p:cNvPr id="9" name="Text Placeholder 9">
            <a:extLst>
              <a:ext uri="{FF2B5EF4-FFF2-40B4-BE49-F238E27FC236}">
                <a16:creationId xmlns:a16="http://schemas.microsoft.com/office/drawing/2014/main" id="{B7247C4B-3E8A-E598-A4AA-B58A7D185770}"/>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0" name="Text Placeholder 15">
            <a:extLst>
              <a:ext uri="{FF2B5EF4-FFF2-40B4-BE49-F238E27FC236}">
                <a16:creationId xmlns:a16="http://schemas.microsoft.com/office/drawing/2014/main" id="{BA66D3C6-590A-8A4C-FC3C-E42958F7CE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76663746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4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3016259" y="1658941"/>
            <a:ext cx="8712192" cy="47513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1658941"/>
            <a:ext cx="2330451" cy="47513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A9F2B60-4A90-CBB9-E5BD-F8B8F9474284}"/>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6816C104-DDA9-9AC1-7776-97BC2AA7E87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0">
            <a:extLst>
              <a:ext uri="{FF2B5EF4-FFF2-40B4-BE49-F238E27FC236}">
                <a16:creationId xmlns:a16="http://schemas.microsoft.com/office/drawing/2014/main" id="{3F66185B-A4BD-6986-9DC2-4155AA216B66}"/>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0A8EF043-D56F-CDB0-1DDA-708FE1F25E43}"/>
              </a:ext>
            </a:extLst>
          </p:cNvPr>
          <p:cNvSpPr>
            <a:spLocks noGrp="1"/>
          </p:cNvSpPr>
          <p:nvPr>
            <p:ph type="dt" sz="half" idx="29"/>
          </p:nvPr>
        </p:nvSpPr>
        <p:spPr/>
        <p:txBody>
          <a:bodyPr/>
          <a:lstStyle/>
          <a:p>
            <a:r>
              <a:rPr lang="en-US" dirty="0"/>
              <a:t> </a:t>
            </a:r>
          </a:p>
        </p:txBody>
      </p:sp>
      <p:sp>
        <p:nvSpPr>
          <p:cNvPr id="9" name="Text Placeholder 9">
            <a:extLst>
              <a:ext uri="{FF2B5EF4-FFF2-40B4-BE49-F238E27FC236}">
                <a16:creationId xmlns:a16="http://schemas.microsoft.com/office/drawing/2014/main" id="{B9BD0C2C-A671-241B-1DFE-0F77B9B18B4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0" name="Text Placeholder 15">
            <a:extLst>
              <a:ext uri="{FF2B5EF4-FFF2-40B4-BE49-F238E27FC236}">
                <a16:creationId xmlns:a16="http://schemas.microsoft.com/office/drawing/2014/main" id="{130029AB-B4CC-A927-5EE1-440748274040}"/>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34248285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4" name="Rectangle 3">
            <a:extLst>
              <a:ext uri="{FF2B5EF4-FFF2-40B4-BE49-F238E27FC236}">
                <a16:creationId xmlns:a16="http://schemas.microsoft.com/office/drawing/2014/main" id="{363F4EA1-4D44-C4B0-44A0-139BAC159282}"/>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15" name="Rectangle 14">
            <a:extLst>
              <a:ext uri="{FF2B5EF4-FFF2-40B4-BE49-F238E27FC236}">
                <a16:creationId xmlns:a16="http://schemas.microsoft.com/office/drawing/2014/main" id="{F6AE2442-2098-9805-4797-2756D5ACC80B}"/>
              </a:ext>
            </a:extLst>
          </p:cNvPr>
          <p:cNvSpPr/>
          <p:nvPr userDrawn="1"/>
        </p:nvSpPr>
        <p:spPr bwMode="auto">
          <a:xfrm rot="16200000">
            <a:off x="758441" y="4102207"/>
            <a:ext cx="780301" cy="1376446"/>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6" name="Rectangle 25">
            <a:extLst>
              <a:ext uri="{FF2B5EF4-FFF2-40B4-BE49-F238E27FC236}">
                <a16:creationId xmlns:a16="http://schemas.microsoft.com/office/drawing/2014/main" id="{C5C9E8FE-D3E1-D40B-8739-B34A5D5F197F}"/>
              </a:ext>
            </a:extLst>
          </p:cNvPr>
          <p:cNvSpPr/>
          <p:nvPr userDrawn="1"/>
        </p:nvSpPr>
        <p:spPr bwMode="auto">
          <a:xfrm rot="16200000">
            <a:off x="2297118" y="4102207"/>
            <a:ext cx="780301" cy="1376446"/>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7" name="Rectangle 26">
            <a:extLst>
              <a:ext uri="{FF2B5EF4-FFF2-40B4-BE49-F238E27FC236}">
                <a16:creationId xmlns:a16="http://schemas.microsoft.com/office/drawing/2014/main" id="{AB3E912C-2C0D-6598-16A2-18B9F11E5E82}"/>
              </a:ext>
            </a:extLst>
          </p:cNvPr>
          <p:cNvSpPr/>
          <p:nvPr userDrawn="1"/>
        </p:nvSpPr>
        <p:spPr bwMode="auto">
          <a:xfrm rot="16200000">
            <a:off x="3827241" y="1588537"/>
            <a:ext cx="780301"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11F8B34C-B2BE-3C10-3690-AA9DE5F1950C}"/>
              </a:ext>
            </a:extLst>
          </p:cNvPr>
          <p:cNvSpPr/>
          <p:nvPr userDrawn="1"/>
        </p:nvSpPr>
        <p:spPr bwMode="auto">
          <a:xfrm rot="16200000">
            <a:off x="5361272" y="1583890"/>
            <a:ext cx="780301" cy="1376446"/>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4E6E9524-047E-6ABC-52D3-0B2D672D68A6}"/>
              </a:ext>
            </a:extLst>
          </p:cNvPr>
          <p:cNvSpPr/>
          <p:nvPr userDrawn="1"/>
        </p:nvSpPr>
        <p:spPr bwMode="auto">
          <a:xfrm rot="16200000">
            <a:off x="6895303" y="1588537"/>
            <a:ext cx="780301" cy="1376446"/>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A2EB83A4-5B0E-8EE6-C0AC-77FDC6CA0A80}"/>
              </a:ext>
            </a:extLst>
          </p:cNvPr>
          <p:cNvSpPr/>
          <p:nvPr userDrawn="1"/>
        </p:nvSpPr>
        <p:spPr bwMode="auto">
          <a:xfrm rot="16200000">
            <a:off x="8429334" y="1583891"/>
            <a:ext cx="780301" cy="1376446"/>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56A1109B-EC56-0783-76F7-5E27DEA736EC}"/>
              </a:ext>
            </a:extLst>
          </p:cNvPr>
          <p:cNvSpPr/>
          <p:nvPr userDrawn="1"/>
        </p:nvSpPr>
        <p:spPr bwMode="auto">
          <a:xfrm rot="16200000">
            <a:off x="9963365" y="1588537"/>
            <a:ext cx="780301" cy="1376446"/>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089FE752-9A07-7B39-7EDC-0BBF2072A320}"/>
              </a:ext>
            </a:extLst>
          </p:cNvPr>
          <p:cNvSpPr/>
          <p:nvPr userDrawn="1"/>
        </p:nvSpPr>
        <p:spPr bwMode="auto">
          <a:xfrm rot="16200000">
            <a:off x="2286240" y="1581567"/>
            <a:ext cx="780301" cy="1381093"/>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Title 19">
            <a:extLst>
              <a:ext uri="{FF2B5EF4-FFF2-40B4-BE49-F238E27FC236}">
                <a16:creationId xmlns:a16="http://schemas.microsoft.com/office/drawing/2014/main" id="{9361C822-27FB-C45A-1F3B-265456F1418D}"/>
              </a:ext>
            </a:extLst>
          </p:cNvPr>
          <p:cNvSpPr txBox="1">
            <a:spLocks/>
          </p:cNvSpPr>
          <p:nvPr userDrawn="1"/>
        </p:nvSpPr>
        <p:spPr>
          <a:xfrm>
            <a:off x="455727" y="1259097"/>
            <a:ext cx="7532419" cy="561441"/>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Primary palette: </a:t>
            </a:r>
            <a:r>
              <a:rPr lang="en-US" sz="1200" dirty="0">
                <a:latin typeface="Century Gothic"/>
                <a:ea typeface="Roboto"/>
                <a:cs typeface="Segoe UI"/>
              </a:rPr>
              <a:t>We use this family of neutrals liberally in our communications for backgrounds, creating visual interest with tone-on-tone colour blocking, and organising content.</a:t>
            </a:r>
            <a:endParaRPr lang="en-GB" sz="1200" dirty="0">
              <a:latin typeface="Century Gothic"/>
              <a:ea typeface="Roboto"/>
              <a:cs typeface="Segoe UI"/>
            </a:endParaRPr>
          </a:p>
          <a:p>
            <a:endParaRPr lang="en-US" sz="1200" dirty="0">
              <a:latin typeface="Century Gothic"/>
              <a:ea typeface="Roboto"/>
              <a:cs typeface="Segoe UI"/>
            </a:endParaRPr>
          </a:p>
        </p:txBody>
      </p:sp>
      <p:sp>
        <p:nvSpPr>
          <p:cNvPr id="34" name="TextBox 33">
            <a:extLst>
              <a:ext uri="{FF2B5EF4-FFF2-40B4-BE49-F238E27FC236}">
                <a16:creationId xmlns:a16="http://schemas.microsoft.com/office/drawing/2014/main" id="{6D6882A9-FBAC-C5C8-4F9C-B188DCBCFB48}"/>
              </a:ext>
            </a:extLst>
          </p:cNvPr>
          <p:cNvSpPr txBox="1"/>
          <p:nvPr userDrawn="1"/>
        </p:nvSpPr>
        <p:spPr>
          <a:xfrm>
            <a:off x="1997927" y="2759927"/>
            <a:ext cx="149612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Pale Grey</a:t>
            </a:r>
            <a:endParaRPr lang="en-US" sz="1000" dirty="0">
              <a:solidFill>
                <a:schemeClr val="tx2"/>
              </a:solidFill>
            </a:endParaRPr>
          </a:p>
          <a:p>
            <a:r>
              <a:rPr lang="en-US" sz="1000" dirty="0">
                <a:solidFill>
                  <a:schemeClr val="tx2"/>
                </a:solidFill>
                <a:ea typeface="+mn-lt"/>
                <a:cs typeface="+mn-lt"/>
              </a:rPr>
              <a:t>PMS 9285 C</a:t>
            </a:r>
            <a:endParaRPr lang="en-US" sz="1000" dirty="0">
              <a:solidFill>
                <a:schemeClr val="tx2"/>
              </a:solidFill>
            </a:endParaRPr>
          </a:p>
          <a:p>
            <a:r>
              <a:rPr lang="en-US" sz="1000" dirty="0">
                <a:solidFill>
                  <a:schemeClr val="tx2"/>
                </a:solidFill>
                <a:ea typeface="+mn-lt"/>
                <a:cs typeface="+mn-lt"/>
              </a:rPr>
              <a:t>CMYK c0 m4 y10 k0</a:t>
            </a:r>
            <a:endParaRPr lang="en-US" sz="1000" dirty="0">
              <a:solidFill>
                <a:schemeClr val="tx2"/>
              </a:solidFill>
            </a:endParaRPr>
          </a:p>
          <a:p>
            <a:r>
              <a:rPr lang="en-US" sz="1000" dirty="0">
                <a:solidFill>
                  <a:schemeClr val="tx2"/>
                </a:solidFill>
                <a:ea typeface="+mn-lt"/>
                <a:cs typeface="+mn-lt"/>
              </a:rPr>
              <a:t>RGB r249 g238 b227</a:t>
            </a:r>
            <a:endParaRPr lang="en-US" sz="1000" dirty="0">
              <a:solidFill>
                <a:schemeClr val="tx2"/>
              </a:solidFill>
            </a:endParaRPr>
          </a:p>
          <a:p>
            <a:r>
              <a:rPr lang="en-US" sz="1000" dirty="0">
                <a:solidFill>
                  <a:schemeClr val="tx2"/>
                </a:solidFill>
                <a:ea typeface="+mn-lt"/>
                <a:cs typeface="+mn-lt"/>
              </a:rPr>
              <a:t>HEX #f9eee3</a:t>
            </a:r>
            <a:endParaRPr lang="en-US" sz="1000" dirty="0">
              <a:solidFill>
                <a:schemeClr val="tx2"/>
              </a:solidFill>
            </a:endParaRPr>
          </a:p>
          <a:p>
            <a:pPr marL="0" indent="-3657600" algn="l">
              <a:spcAft>
                <a:spcPts val="600"/>
              </a:spcAft>
            </a:pPr>
            <a:endParaRPr lang="en-US" sz="1000" b="0" i="0" dirty="0">
              <a:solidFill>
                <a:schemeClr val="tx2"/>
              </a:solidFill>
              <a:latin typeface="+mn-lt"/>
              <a:ea typeface="Roboto" panose="02000000000000000000" pitchFamily="2" charset="0"/>
              <a:cs typeface="Segoe UI" panose="020B0502040204020203" pitchFamily="34" charset="0"/>
            </a:endParaRPr>
          </a:p>
        </p:txBody>
      </p:sp>
      <p:sp>
        <p:nvSpPr>
          <p:cNvPr id="35" name="TextBox 34">
            <a:extLst>
              <a:ext uri="{FF2B5EF4-FFF2-40B4-BE49-F238E27FC236}">
                <a16:creationId xmlns:a16="http://schemas.microsoft.com/office/drawing/2014/main" id="{2B411897-3DD7-20F9-DAC7-46239948698B}"/>
              </a:ext>
            </a:extLst>
          </p:cNvPr>
          <p:cNvSpPr txBox="1"/>
          <p:nvPr userDrawn="1"/>
        </p:nvSpPr>
        <p:spPr>
          <a:xfrm>
            <a:off x="3568390" y="2755280"/>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Grey</a:t>
            </a:r>
            <a:endParaRPr lang="en-US" dirty="0">
              <a:solidFill>
                <a:schemeClr val="tx2"/>
              </a:solidFill>
              <a:ea typeface="+mn-lt"/>
              <a:cs typeface="+mn-lt"/>
            </a:endParaRPr>
          </a:p>
          <a:p>
            <a:r>
              <a:rPr lang="en-US" sz="1000" dirty="0">
                <a:solidFill>
                  <a:schemeClr val="tx2"/>
                </a:solidFill>
                <a:ea typeface="+mn-lt"/>
                <a:cs typeface="+mn-lt"/>
              </a:rPr>
              <a:t>PMS 7528 C</a:t>
            </a:r>
            <a:endParaRPr lang="en-US" dirty="0">
              <a:solidFill>
                <a:schemeClr val="tx2"/>
              </a:solidFill>
              <a:ea typeface="+mn-lt"/>
              <a:cs typeface="+mn-lt"/>
            </a:endParaRPr>
          </a:p>
          <a:p>
            <a:r>
              <a:rPr lang="en-US" sz="1000" dirty="0">
                <a:solidFill>
                  <a:schemeClr val="tx2"/>
                </a:solidFill>
                <a:ea typeface="+mn-lt"/>
                <a:cs typeface="+mn-lt"/>
              </a:rPr>
              <a:t>CMYK c19 m20 y23 k0</a:t>
            </a:r>
            <a:endParaRPr lang="en-US" dirty="0">
              <a:solidFill>
                <a:schemeClr val="tx2"/>
              </a:solidFill>
              <a:ea typeface="+mn-lt"/>
              <a:cs typeface="+mn-lt"/>
            </a:endParaRPr>
          </a:p>
          <a:p>
            <a:r>
              <a:rPr lang="en-US" sz="1000" dirty="0">
                <a:solidFill>
                  <a:schemeClr val="tx2"/>
                </a:solidFill>
                <a:ea typeface="+mn-lt"/>
                <a:cs typeface="+mn-lt"/>
              </a:rPr>
              <a:t>RGB r211 g200 b189</a:t>
            </a:r>
            <a:endParaRPr lang="en-US" dirty="0">
              <a:solidFill>
                <a:schemeClr val="tx2"/>
              </a:solidFill>
            </a:endParaRPr>
          </a:p>
          <a:p>
            <a:r>
              <a:rPr lang="en-US" sz="1000" dirty="0">
                <a:solidFill>
                  <a:schemeClr val="tx2"/>
                </a:solidFill>
                <a:ea typeface="+mn-lt"/>
                <a:cs typeface="+mn-lt"/>
              </a:rPr>
              <a:t>HEX #d3c8bd</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6" name="TextBox 35">
            <a:extLst>
              <a:ext uri="{FF2B5EF4-FFF2-40B4-BE49-F238E27FC236}">
                <a16:creationId xmlns:a16="http://schemas.microsoft.com/office/drawing/2014/main" id="{AF8224B8-EF3C-0402-BF2F-82F1A8ABA80F}"/>
              </a:ext>
            </a:extLst>
          </p:cNvPr>
          <p:cNvSpPr txBox="1"/>
          <p:nvPr userDrawn="1"/>
        </p:nvSpPr>
        <p:spPr>
          <a:xfrm>
            <a:off x="5064511" y="2759926"/>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Medium Grey</a:t>
            </a:r>
            <a:endParaRPr lang="en-US" dirty="0">
              <a:solidFill>
                <a:schemeClr val="tx2"/>
              </a:solidFill>
              <a:ea typeface="+mn-lt"/>
              <a:cs typeface="+mn-lt"/>
            </a:endParaRPr>
          </a:p>
          <a:p>
            <a:r>
              <a:rPr lang="en-US" sz="1000" dirty="0">
                <a:solidFill>
                  <a:schemeClr val="tx2"/>
                </a:solidFill>
                <a:ea typeface="+mn-lt"/>
                <a:cs typeface="+mn-lt"/>
              </a:rPr>
              <a:t>PMS 2474 C</a:t>
            </a:r>
            <a:endParaRPr lang="en-US" dirty="0">
              <a:solidFill>
                <a:schemeClr val="tx2"/>
              </a:solidFill>
              <a:ea typeface="+mn-lt"/>
              <a:cs typeface="+mn-lt"/>
            </a:endParaRPr>
          </a:p>
          <a:p>
            <a:r>
              <a:rPr lang="en-US" sz="1000" dirty="0">
                <a:solidFill>
                  <a:schemeClr val="tx2"/>
                </a:solidFill>
                <a:ea typeface="+mn-lt"/>
                <a:cs typeface="+mn-lt"/>
              </a:rPr>
              <a:t>CMYK c26 m29 y30 k4</a:t>
            </a:r>
            <a:endParaRPr lang="en-US" dirty="0">
              <a:solidFill>
                <a:schemeClr val="tx2"/>
              </a:solidFill>
            </a:endParaRPr>
          </a:p>
          <a:p>
            <a:r>
              <a:rPr lang="en-US" sz="1000" dirty="0">
                <a:solidFill>
                  <a:schemeClr val="tx2"/>
                </a:solidFill>
                <a:ea typeface="+mn-lt"/>
                <a:cs typeface="+mn-lt"/>
              </a:rPr>
              <a:t>RGB r186 g176 b171</a:t>
            </a:r>
            <a:endParaRPr lang="en-US" dirty="0">
              <a:solidFill>
                <a:schemeClr val="tx2"/>
              </a:solidFill>
            </a:endParaRPr>
          </a:p>
          <a:p>
            <a:r>
              <a:rPr lang="en-US" sz="1000" dirty="0">
                <a:solidFill>
                  <a:schemeClr val="tx2"/>
                </a:solidFill>
                <a:ea typeface="+mn-lt"/>
                <a:cs typeface="+mn-lt"/>
              </a:rPr>
              <a:t>HEX #bab0ab</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7" name="TextBox 36">
            <a:extLst>
              <a:ext uri="{FF2B5EF4-FFF2-40B4-BE49-F238E27FC236}">
                <a16:creationId xmlns:a16="http://schemas.microsoft.com/office/drawing/2014/main" id="{79AE5C24-1B8E-2C55-C465-75A284DFBB8A}"/>
              </a:ext>
            </a:extLst>
          </p:cNvPr>
          <p:cNvSpPr txBox="1"/>
          <p:nvPr userDrawn="1"/>
        </p:nvSpPr>
        <p:spPr>
          <a:xfrm>
            <a:off x="6597803" y="2755279"/>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Dark Grey</a:t>
            </a:r>
            <a:endParaRPr lang="en-US" dirty="0">
              <a:solidFill>
                <a:schemeClr val="tx2"/>
              </a:solidFill>
              <a:ea typeface="+mn-lt"/>
              <a:cs typeface="+mn-lt"/>
            </a:endParaRPr>
          </a:p>
          <a:p>
            <a:r>
              <a:rPr lang="en-US" sz="1000" dirty="0">
                <a:solidFill>
                  <a:schemeClr val="tx2"/>
                </a:solidFill>
                <a:ea typeface="+mn-lt"/>
                <a:cs typeface="+mn-lt"/>
              </a:rPr>
              <a:t>PMS 4114 C</a:t>
            </a:r>
            <a:endParaRPr lang="en-US" dirty="0">
              <a:solidFill>
                <a:schemeClr val="tx2"/>
              </a:solidFill>
              <a:ea typeface="+mn-lt"/>
              <a:cs typeface="+mn-lt"/>
            </a:endParaRPr>
          </a:p>
          <a:p>
            <a:r>
              <a:rPr lang="en-US" sz="1000" dirty="0">
                <a:solidFill>
                  <a:schemeClr val="tx2"/>
                </a:solidFill>
                <a:ea typeface="+mn-lt"/>
                <a:cs typeface="+mn-lt"/>
              </a:rPr>
              <a:t>CMYK c34 m38 y23 k7</a:t>
            </a:r>
            <a:endParaRPr lang="en-US" dirty="0">
              <a:solidFill>
                <a:schemeClr val="tx2"/>
              </a:solidFill>
            </a:endParaRPr>
          </a:p>
          <a:p>
            <a:r>
              <a:rPr lang="en-US" sz="1000" dirty="0">
                <a:solidFill>
                  <a:schemeClr val="tx2"/>
                </a:solidFill>
                <a:ea typeface="+mn-lt"/>
                <a:cs typeface="+mn-lt"/>
              </a:rPr>
              <a:t>RGB r156 g144 b144</a:t>
            </a:r>
            <a:endParaRPr lang="en-US" dirty="0">
              <a:solidFill>
                <a:schemeClr val="tx2"/>
              </a:solidFill>
            </a:endParaRPr>
          </a:p>
          <a:p>
            <a:r>
              <a:rPr lang="en-US" sz="1000" dirty="0">
                <a:solidFill>
                  <a:schemeClr val="tx2"/>
                </a:solidFill>
                <a:ea typeface="+mn-lt"/>
                <a:cs typeface="+mn-lt"/>
              </a:rPr>
              <a:t>HEX #9c9090</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8" name="TextBox 37">
            <a:extLst>
              <a:ext uri="{FF2B5EF4-FFF2-40B4-BE49-F238E27FC236}">
                <a16:creationId xmlns:a16="http://schemas.microsoft.com/office/drawing/2014/main" id="{F8D6E025-2D2B-A617-A26C-BA046F799D64}"/>
              </a:ext>
            </a:extLst>
          </p:cNvPr>
          <p:cNvSpPr txBox="1"/>
          <p:nvPr userDrawn="1"/>
        </p:nvSpPr>
        <p:spPr>
          <a:xfrm>
            <a:off x="8135742" y="2759925"/>
            <a:ext cx="144501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Deep Grey</a:t>
            </a:r>
            <a:endParaRPr lang="en-US" dirty="0">
              <a:solidFill>
                <a:schemeClr val="tx2"/>
              </a:solidFill>
              <a:ea typeface="+mn-lt"/>
              <a:cs typeface="+mn-lt"/>
            </a:endParaRPr>
          </a:p>
          <a:p>
            <a:r>
              <a:rPr lang="en-US" sz="1000" dirty="0">
                <a:solidFill>
                  <a:schemeClr val="tx2"/>
                </a:solidFill>
                <a:ea typeface="+mn-lt"/>
                <a:cs typeface="+mn-lt"/>
              </a:rPr>
              <a:t>PMS 2334 C </a:t>
            </a:r>
            <a:endParaRPr lang="en-US" dirty="0">
              <a:solidFill>
                <a:schemeClr val="tx2"/>
              </a:solidFill>
            </a:endParaRPr>
          </a:p>
          <a:p>
            <a:r>
              <a:rPr lang="en-US" sz="1000" dirty="0">
                <a:solidFill>
                  <a:schemeClr val="tx2"/>
                </a:solidFill>
                <a:ea typeface="+mn-lt"/>
                <a:cs typeface="+mn-lt"/>
              </a:rPr>
              <a:t>CMYK c40 m48 y45 k27</a:t>
            </a:r>
            <a:endParaRPr lang="en-US" dirty="0">
              <a:solidFill>
                <a:schemeClr val="tx2"/>
              </a:solidFill>
            </a:endParaRPr>
          </a:p>
          <a:p>
            <a:r>
              <a:rPr lang="en-US" sz="1000" dirty="0">
                <a:solidFill>
                  <a:schemeClr val="tx2"/>
                </a:solidFill>
                <a:ea typeface="+mn-lt"/>
                <a:cs typeface="+mn-lt"/>
              </a:rPr>
              <a:t>RGB r115 g104 b104</a:t>
            </a:r>
            <a:endParaRPr lang="en-US" dirty="0">
              <a:solidFill>
                <a:schemeClr val="tx2"/>
              </a:solidFill>
            </a:endParaRPr>
          </a:p>
          <a:p>
            <a:r>
              <a:rPr lang="en-US" sz="1000" dirty="0">
                <a:solidFill>
                  <a:schemeClr val="tx2"/>
                </a:solidFill>
                <a:ea typeface="+mn-lt"/>
                <a:cs typeface="+mn-lt"/>
              </a:rPr>
              <a:t>HEX #736868</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9" name="TextBox 38">
            <a:extLst>
              <a:ext uri="{FF2B5EF4-FFF2-40B4-BE49-F238E27FC236}">
                <a16:creationId xmlns:a16="http://schemas.microsoft.com/office/drawing/2014/main" id="{7C89050E-90C6-0DDD-FA6E-FE377FA6D1FA}"/>
              </a:ext>
            </a:extLst>
          </p:cNvPr>
          <p:cNvSpPr txBox="1"/>
          <p:nvPr userDrawn="1"/>
        </p:nvSpPr>
        <p:spPr>
          <a:xfrm>
            <a:off x="9673680" y="2759924"/>
            <a:ext cx="1440363"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Verian Black</a:t>
            </a:r>
            <a:endParaRPr lang="en-US" dirty="0">
              <a:solidFill>
                <a:schemeClr val="tx2"/>
              </a:solidFill>
            </a:endParaRPr>
          </a:p>
          <a:p>
            <a:r>
              <a:rPr lang="en-US" sz="1000" dirty="0">
                <a:solidFill>
                  <a:schemeClr val="tx2"/>
                </a:solidFill>
                <a:ea typeface="+mn-lt"/>
                <a:cs typeface="+mn-lt"/>
              </a:rPr>
              <a:t>PMS Black C</a:t>
            </a:r>
            <a:endParaRPr lang="en-US" dirty="0">
              <a:solidFill>
                <a:schemeClr val="tx2"/>
              </a:solidFill>
              <a:ea typeface="+mn-lt"/>
              <a:cs typeface="+mn-lt"/>
            </a:endParaRPr>
          </a:p>
          <a:p>
            <a:r>
              <a:rPr lang="en-US" sz="1000" dirty="0">
                <a:solidFill>
                  <a:schemeClr val="tx2"/>
                </a:solidFill>
                <a:ea typeface="+mn-lt"/>
                <a:cs typeface="+mn-lt"/>
              </a:rPr>
              <a:t>CMYK c81 m67 y55 k83</a:t>
            </a:r>
            <a:endParaRPr lang="en-US" dirty="0">
              <a:solidFill>
                <a:schemeClr val="tx2"/>
              </a:solidFill>
            </a:endParaRPr>
          </a:p>
          <a:p>
            <a:r>
              <a:rPr lang="en-US" sz="1000" dirty="0">
                <a:solidFill>
                  <a:schemeClr val="tx2"/>
                </a:solidFill>
                <a:ea typeface="+mn-lt"/>
                <a:cs typeface="+mn-lt"/>
              </a:rPr>
              <a:t>RGB r40 g38 b38</a:t>
            </a:r>
            <a:endParaRPr lang="en-US" dirty="0">
              <a:solidFill>
                <a:schemeClr val="tx2"/>
              </a:solidFill>
            </a:endParaRPr>
          </a:p>
          <a:p>
            <a:r>
              <a:rPr lang="en-US" sz="1000" dirty="0">
                <a:solidFill>
                  <a:schemeClr val="tx2"/>
                </a:solidFill>
                <a:ea typeface="+mn-lt"/>
                <a:cs typeface="+mn-lt"/>
              </a:rPr>
              <a:t>HEX #282626</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0" name="Rectangle 39">
            <a:extLst>
              <a:ext uri="{FF2B5EF4-FFF2-40B4-BE49-F238E27FC236}">
                <a16:creationId xmlns:a16="http://schemas.microsoft.com/office/drawing/2014/main" id="{28E81AD0-AF8F-74E8-06CF-CF54DAB2AD12}"/>
              </a:ext>
            </a:extLst>
          </p:cNvPr>
          <p:cNvSpPr/>
          <p:nvPr userDrawn="1"/>
        </p:nvSpPr>
        <p:spPr bwMode="auto">
          <a:xfrm rot="16200000">
            <a:off x="745023" y="1574597"/>
            <a:ext cx="780301" cy="1376446"/>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41" name="TextBox 40">
            <a:extLst>
              <a:ext uri="{FF2B5EF4-FFF2-40B4-BE49-F238E27FC236}">
                <a16:creationId xmlns:a16="http://schemas.microsoft.com/office/drawing/2014/main" id="{FC7CBDF0-C17B-A3F9-59B4-A31E7891DD57}"/>
              </a:ext>
            </a:extLst>
          </p:cNvPr>
          <p:cNvSpPr txBox="1"/>
          <p:nvPr userDrawn="1"/>
        </p:nvSpPr>
        <p:spPr>
          <a:xfrm>
            <a:off x="436753" y="2759923"/>
            <a:ext cx="1384608" cy="76944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White</a:t>
            </a:r>
            <a:endParaRPr lang="en-US" dirty="0">
              <a:solidFill>
                <a:schemeClr val="tx2"/>
              </a:solidFill>
            </a:endParaRPr>
          </a:p>
          <a:p>
            <a:r>
              <a:rPr lang="en-US" sz="1000" dirty="0">
                <a:solidFill>
                  <a:schemeClr val="tx2"/>
                </a:solidFill>
                <a:ea typeface="+mn-lt"/>
                <a:cs typeface="+mn-lt"/>
              </a:rPr>
              <a:t>CMYK c0 m0 y0 k0</a:t>
            </a:r>
            <a:endParaRPr lang="en-US" dirty="0">
              <a:solidFill>
                <a:schemeClr val="tx2"/>
              </a:solidFill>
              <a:ea typeface="+mn-lt"/>
              <a:cs typeface="+mn-lt"/>
            </a:endParaRPr>
          </a:p>
          <a:p>
            <a:r>
              <a:rPr lang="en-US" sz="1000" dirty="0">
                <a:solidFill>
                  <a:schemeClr val="tx2"/>
                </a:solidFill>
                <a:ea typeface="+mn-lt"/>
                <a:cs typeface="+mn-lt"/>
              </a:rPr>
              <a:t>RGB r255 g255 b255</a:t>
            </a:r>
            <a:endParaRPr lang="en-US" dirty="0">
              <a:solidFill>
                <a:schemeClr val="tx2"/>
              </a:solidFill>
            </a:endParaRPr>
          </a:p>
          <a:p>
            <a:r>
              <a:rPr lang="en-US" sz="1000" dirty="0">
                <a:solidFill>
                  <a:schemeClr val="tx2"/>
                </a:solidFill>
                <a:ea typeface="+mn-lt"/>
                <a:cs typeface="+mn-lt"/>
              </a:rPr>
              <a:t>HEX #ffffff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2" name="TextBox 41">
            <a:extLst>
              <a:ext uri="{FF2B5EF4-FFF2-40B4-BE49-F238E27FC236}">
                <a16:creationId xmlns:a16="http://schemas.microsoft.com/office/drawing/2014/main" id="{62A22571-B5AE-63B8-B475-C7A6DD865400}"/>
              </a:ext>
            </a:extLst>
          </p:cNvPr>
          <p:cNvSpPr txBox="1"/>
          <p:nvPr userDrawn="1"/>
        </p:nvSpPr>
        <p:spPr>
          <a:xfrm>
            <a:off x="436752" y="530147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dirty="0">
              <a:solidFill>
                <a:schemeClr val="tx2"/>
              </a:solidFill>
            </a:endParaRPr>
          </a:p>
          <a:p>
            <a:r>
              <a:rPr lang="en-US" sz="1000" dirty="0">
                <a:solidFill>
                  <a:schemeClr val="tx2"/>
                </a:solidFill>
                <a:ea typeface="+mn-lt"/>
                <a:cs typeface="+mn-lt"/>
              </a:rPr>
              <a:t>PMS 158 C</a:t>
            </a:r>
            <a:endParaRPr lang="en-US" dirty="0">
              <a:solidFill>
                <a:schemeClr val="tx2"/>
              </a:solidFill>
              <a:ea typeface="+mn-lt"/>
              <a:cs typeface="+mn-lt"/>
            </a:endParaRPr>
          </a:p>
          <a:p>
            <a:r>
              <a:rPr lang="en-US" sz="1000" dirty="0">
                <a:solidFill>
                  <a:schemeClr val="tx2"/>
                </a:solidFill>
                <a:ea typeface="+mn-lt"/>
                <a:cs typeface="+mn-lt"/>
              </a:rPr>
              <a:t>CMYK c0 m58 y100 k0</a:t>
            </a:r>
            <a:endParaRPr lang="en-US" dirty="0">
              <a:solidFill>
                <a:schemeClr val="tx2"/>
              </a:solidFill>
              <a:ea typeface="+mn-lt"/>
              <a:cs typeface="+mn-lt"/>
            </a:endParaRPr>
          </a:p>
          <a:p>
            <a:r>
              <a:rPr lang="en-US" sz="1000" dirty="0">
                <a:solidFill>
                  <a:schemeClr val="tx2"/>
                </a:solidFill>
                <a:ea typeface="+mn-lt"/>
                <a:cs typeface="+mn-lt"/>
              </a:rPr>
              <a:t>RGB r255 g125 b4</a:t>
            </a:r>
            <a:endParaRPr lang="en-US" dirty="0">
              <a:solidFill>
                <a:schemeClr val="tx2"/>
              </a:solidFill>
              <a:ea typeface="+mn-lt"/>
              <a:cs typeface="+mn-lt"/>
            </a:endParaRPr>
          </a:p>
          <a:p>
            <a:r>
              <a:rPr lang="en-US" sz="1000" dirty="0">
                <a:solidFill>
                  <a:schemeClr val="tx2"/>
                </a:solidFill>
                <a:ea typeface="+mn-lt"/>
                <a:cs typeface="+mn-lt"/>
              </a:rPr>
              <a:t>HEX #ff7d04</a:t>
            </a:r>
            <a:endParaRPr lang="en-US" dirty="0">
              <a:solidFill>
                <a:schemeClr val="tx2"/>
              </a:solidFill>
              <a:ea typeface="+mn-lt"/>
              <a:cs typeface="+mn-lt"/>
            </a:endParaRPr>
          </a:p>
          <a:p>
            <a:pPr marL="0" algn="l"/>
            <a:endParaRPr lang="en-US" sz="1000" i="0" dirty="0">
              <a:solidFill>
                <a:schemeClr val="tx2"/>
              </a:solidFill>
              <a:latin typeface="+mn-lt"/>
              <a:ea typeface="Roboto" panose="02000000000000000000" pitchFamily="2" charset="0"/>
              <a:cs typeface="Segoe UI" panose="020B0502040204020203" pitchFamily="34" charset="0"/>
            </a:endParaRPr>
          </a:p>
        </p:txBody>
      </p:sp>
      <p:sp>
        <p:nvSpPr>
          <p:cNvPr id="43" name="TextBox 42">
            <a:extLst>
              <a:ext uri="{FF2B5EF4-FFF2-40B4-BE49-F238E27FC236}">
                <a16:creationId xmlns:a16="http://schemas.microsoft.com/office/drawing/2014/main" id="{AFE69C94-FC6A-83E1-A825-826FE526CC73}"/>
              </a:ext>
            </a:extLst>
          </p:cNvPr>
          <p:cNvSpPr txBox="1"/>
          <p:nvPr userDrawn="1"/>
        </p:nvSpPr>
        <p:spPr>
          <a:xfrm>
            <a:off x="1997922" y="530147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dirty="0">
              <a:solidFill>
                <a:schemeClr val="tx2"/>
              </a:solidFill>
            </a:endParaRPr>
          </a:p>
          <a:p>
            <a:r>
              <a:rPr lang="en-US" sz="1000" dirty="0">
                <a:solidFill>
                  <a:schemeClr val="tx2"/>
                </a:solidFill>
                <a:ea typeface="+mn-lt"/>
                <a:cs typeface="+mn-lt"/>
              </a:rPr>
              <a:t>PMS 3252 C</a:t>
            </a:r>
            <a:endParaRPr lang="en-US" dirty="0">
              <a:solidFill>
                <a:schemeClr val="tx2"/>
              </a:solidFill>
            </a:endParaRPr>
          </a:p>
          <a:p>
            <a:r>
              <a:rPr lang="en-US" sz="1000" dirty="0">
                <a:solidFill>
                  <a:schemeClr val="tx2"/>
                </a:solidFill>
                <a:ea typeface="+mn-lt"/>
                <a:cs typeface="+mn-lt"/>
              </a:rPr>
              <a:t>CMYK c60 m0 y26 k0</a:t>
            </a:r>
            <a:endParaRPr lang="en-US" dirty="0">
              <a:solidFill>
                <a:schemeClr val="tx2"/>
              </a:solidFill>
              <a:ea typeface="+mn-lt"/>
              <a:cs typeface="+mn-lt"/>
            </a:endParaRPr>
          </a:p>
          <a:p>
            <a:r>
              <a:rPr lang="en-US" sz="1000" dirty="0">
                <a:solidFill>
                  <a:schemeClr val="tx2"/>
                </a:solidFill>
                <a:ea typeface="+mn-lt"/>
                <a:cs typeface="+mn-lt"/>
              </a:rPr>
              <a:t>RGB r32 g186 b175</a:t>
            </a:r>
            <a:endParaRPr lang="en-US" dirty="0">
              <a:solidFill>
                <a:schemeClr val="tx2"/>
              </a:solidFill>
            </a:endParaRPr>
          </a:p>
          <a:p>
            <a:r>
              <a:rPr lang="en-US" sz="1000" dirty="0">
                <a:solidFill>
                  <a:schemeClr val="tx2"/>
                </a:solidFill>
                <a:ea typeface="+mn-lt"/>
                <a:cs typeface="+mn-lt"/>
              </a:rPr>
              <a:t>HEX #20baaf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4" name="Title 19">
            <a:extLst>
              <a:ext uri="{FF2B5EF4-FFF2-40B4-BE49-F238E27FC236}">
                <a16:creationId xmlns:a16="http://schemas.microsoft.com/office/drawing/2014/main" id="{B9120BD1-A375-20A6-6607-170623E30D42}"/>
              </a:ext>
            </a:extLst>
          </p:cNvPr>
          <p:cNvSpPr txBox="1">
            <a:spLocks/>
          </p:cNvSpPr>
          <p:nvPr userDrawn="1"/>
        </p:nvSpPr>
        <p:spPr>
          <a:xfrm>
            <a:off x="455726" y="3837817"/>
            <a:ext cx="2853554" cy="635782"/>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Accent palette: </a:t>
            </a:r>
            <a:r>
              <a:rPr lang="en-US" sz="1200" dirty="0">
                <a:latin typeface="Century Gothic"/>
                <a:ea typeface="Roboto"/>
                <a:cs typeface="Segoe UI"/>
              </a:rPr>
              <a:t>We use these colours to highlight important content. </a:t>
            </a:r>
            <a:endParaRPr lang="en-GB" sz="1200" dirty="0">
              <a:latin typeface="Century Gothic"/>
              <a:ea typeface="Roboto"/>
              <a:cs typeface="Segoe UI"/>
            </a:endParaRPr>
          </a:p>
          <a:p>
            <a:endParaRPr lang="en-US" sz="1200" b="1" dirty="0">
              <a:latin typeface="Century Gothic"/>
              <a:ea typeface="Roboto"/>
              <a:cs typeface="Segoe UI"/>
            </a:endParaRPr>
          </a:p>
          <a:p>
            <a:endParaRPr lang="en-US" sz="1200" dirty="0">
              <a:latin typeface="Century Gothic"/>
              <a:ea typeface="Roboto"/>
              <a:cs typeface="Segoe UI"/>
            </a:endParaRPr>
          </a:p>
        </p:txBody>
      </p:sp>
      <p:sp>
        <p:nvSpPr>
          <p:cNvPr id="9" name="Title 19">
            <a:extLst>
              <a:ext uri="{FF2B5EF4-FFF2-40B4-BE49-F238E27FC236}">
                <a16:creationId xmlns:a16="http://schemas.microsoft.com/office/drawing/2014/main" id="{D920F9C3-41A7-3CD6-9647-6584E106F240}"/>
              </a:ext>
            </a:extLst>
          </p:cNvPr>
          <p:cNvSpPr txBox="1">
            <a:spLocks/>
          </p:cNvSpPr>
          <p:nvPr userDrawn="1"/>
        </p:nvSpPr>
        <p:spPr>
          <a:xfrm>
            <a:off x="5063199" y="4400004"/>
            <a:ext cx="5624128" cy="1778782"/>
          </a:xfrm>
          <a:prstGeom prst="rect">
            <a:avLst/>
          </a:prstGeom>
        </p:spPr>
        <p:txBody>
          <a:bodyPr vert="horz" lIns="0" tIns="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a:spcAft>
                <a:spcPts val="1200"/>
              </a:spcAft>
            </a:pPr>
            <a:r>
              <a:rPr lang="en-US" sz="1800" b="1" dirty="0">
                <a:latin typeface="Century Gothic"/>
                <a:ea typeface="Roboto"/>
                <a:cs typeface="Segoe UI"/>
              </a:rPr>
              <a:t>Our colour palette is one of the most recognisable elements of our visual identity. </a:t>
            </a:r>
            <a:endParaRPr lang="en-US" sz="1800" b="1" dirty="0">
              <a:latin typeface="Century Gothic"/>
              <a:ea typeface="Roboto"/>
            </a:endParaRPr>
          </a:p>
          <a:p>
            <a:r>
              <a:rPr lang="en-US" sz="1600" dirty="0">
                <a:latin typeface="Century Gothic"/>
                <a:ea typeface="Roboto"/>
                <a:cs typeface="Segoe UI"/>
              </a:rPr>
              <a:t>These are the colours to use in nearly all cases - </a:t>
            </a:r>
            <a:endParaRPr lang="en-US" sz="1600" dirty="0">
              <a:latin typeface="Century Gothic"/>
              <a:ea typeface="Roboto"/>
            </a:endParaRPr>
          </a:p>
          <a:p>
            <a:r>
              <a:rPr lang="en-US" sz="1600" dirty="0">
                <a:latin typeface="Century Gothic"/>
                <a:ea typeface="Roboto"/>
                <a:cs typeface="Segoe UI"/>
              </a:rPr>
              <a:t>Follow the colour formulas outlined on this page to create consistency across all our communications.</a:t>
            </a:r>
            <a:endParaRPr lang="en-US" sz="1600" dirty="0">
              <a:latin typeface="Century Gothic"/>
            </a:endParaRPr>
          </a:p>
          <a:p>
            <a:endParaRPr lang="en-US" sz="1600" dirty="0">
              <a:latin typeface="Century Gothic"/>
              <a:ea typeface="Roboto"/>
              <a:cs typeface="Segoe UI"/>
            </a:endParaRPr>
          </a:p>
          <a:p>
            <a:endParaRPr lang="en-US" sz="1800" dirty="0">
              <a:latin typeface="Century Gothic"/>
              <a:ea typeface="Roboto"/>
              <a:cs typeface="Segoe UI"/>
            </a:endParaRPr>
          </a:p>
        </p:txBody>
      </p:sp>
    </p:spTree>
    <p:extLst>
      <p:ext uri="{BB962C8B-B14F-4D97-AF65-F5344CB8AC3E}">
        <p14:creationId xmlns:p14="http://schemas.microsoft.com/office/powerpoint/2010/main" val="371346879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6" name="Rectangle 5">
            <a:extLst>
              <a:ext uri="{FF2B5EF4-FFF2-40B4-BE49-F238E27FC236}">
                <a16:creationId xmlns:a16="http://schemas.microsoft.com/office/drawing/2014/main" id="{C2E09941-9A5E-F3F0-46B0-A24F936907B5}"/>
              </a:ext>
            </a:extLst>
          </p:cNvPr>
          <p:cNvSpPr/>
          <p:nvPr userDrawn="1"/>
        </p:nvSpPr>
        <p:spPr bwMode="auto">
          <a:xfrm rot="16200000">
            <a:off x="2787825" y="2520128"/>
            <a:ext cx="789594" cy="1381093"/>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 name="Rectangle 8">
            <a:extLst>
              <a:ext uri="{FF2B5EF4-FFF2-40B4-BE49-F238E27FC236}">
                <a16:creationId xmlns:a16="http://schemas.microsoft.com/office/drawing/2014/main" id="{C72BF771-0400-8400-1A64-B0BAC54EA71D}"/>
              </a:ext>
            </a:extLst>
          </p:cNvPr>
          <p:cNvSpPr/>
          <p:nvPr userDrawn="1"/>
        </p:nvSpPr>
        <p:spPr bwMode="auto">
          <a:xfrm rot="16200000">
            <a:off x="6610180" y="2517802"/>
            <a:ext cx="780301" cy="1376446"/>
          </a:xfrm>
          <a:prstGeom prst="rect">
            <a:avLst/>
          </a:prstGeom>
          <a:solidFill>
            <a:srgbClr val="E800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43B1C0BF-B8AC-D572-7092-10E520E283AB}"/>
              </a:ext>
            </a:extLst>
          </p:cNvPr>
          <p:cNvSpPr/>
          <p:nvPr userDrawn="1"/>
        </p:nvSpPr>
        <p:spPr bwMode="auto">
          <a:xfrm rot="16200000">
            <a:off x="8432656" y="2517802"/>
            <a:ext cx="780301" cy="1376446"/>
          </a:xfrm>
          <a:prstGeom prst="rect">
            <a:avLst/>
          </a:prstGeom>
          <a:solidFill>
            <a:srgbClr val="FFB90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 name="Rectangle 10">
            <a:extLst>
              <a:ext uri="{FF2B5EF4-FFF2-40B4-BE49-F238E27FC236}">
                <a16:creationId xmlns:a16="http://schemas.microsoft.com/office/drawing/2014/main" id="{CFF665AD-BFE6-2414-07D9-52FCED86346E}"/>
              </a:ext>
            </a:extLst>
          </p:cNvPr>
          <p:cNvSpPr/>
          <p:nvPr userDrawn="1"/>
        </p:nvSpPr>
        <p:spPr bwMode="auto">
          <a:xfrm rot="16200000">
            <a:off x="10255132" y="2517802"/>
            <a:ext cx="780301" cy="1376446"/>
          </a:xfrm>
          <a:prstGeom prst="rect">
            <a:avLst/>
          </a:prstGeom>
          <a:solidFill>
            <a:srgbClr val="3CBC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 name="Content Placeholder 5">
            <a:extLst>
              <a:ext uri="{FF2B5EF4-FFF2-40B4-BE49-F238E27FC236}">
                <a16:creationId xmlns:a16="http://schemas.microsoft.com/office/drawing/2014/main" id="{3F89928A-7F87-2D2D-D1D9-ADBB3442C72C}"/>
              </a:ext>
            </a:extLst>
          </p:cNvPr>
          <p:cNvSpPr>
            <a:spLocks noGrp="1"/>
          </p:cNvSpPr>
          <p:nvPr>
            <p:ph sz="quarter" idx="12"/>
          </p:nvPr>
        </p:nvSpPr>
        <p:spPr>
          <a:xfrm>
            <a:off x="460375" y="1272105"/>
            <a:ext cx="5214663" cy="1444245"/>
          </a:xfrm>
        </p:spPr>
        <p:txBody>
          <a:bodyPr/>
          <a:lstStyle/>
          <a:p>
            <a:pPr lvl="1"/>
            <a:r>
              <a:rPr lang="en-GB"/>
              <a:t>We use these additional colours only for charts and graphs. </a:t>
            </a:r>
          </a:p>
          <a:p>
            <a:r>
              <a:rPr lang="en-GB"/>
              <a:t>Always start with our primary and accent palettes and then use these if there is a need for further differentiation*</a:t>
            </a:r>
          </a:p>
          <a:p>
            <a:endParaRPr lang="en-GB"/>
          </a:p>
          <a:p>
            <a:endParaRPr lang="en-GB"/>
          </a:p>
        </p:txBody>
      </p:sp>
      <p:sp>
        <p:nvSpPr>
          <p:cNvPr id="14" name="Title 19">
            <a:extLst>
              <a:ext uri="{FF2B5EF4-FFF2-40B4-BE49-F238E27FC236}">
                <a16:creationId xmlns:a16="http://schemas.microsoft.com/office/drawing/2014/main" id="{0CE72B79-3920-E2C7-A717-969BC14AA838}"/>
              </a:ext>
            </a:extLst>
          </p:cNvPr>
          <p:cNvSpPr txBox="1">
            <a:spLocks/>
          </p:cNvSpPr>
          <p:nvPr userDrawn="1"/>
        </p:nvSpPr>
        <p:spPr>
          <a:xfrm>
            <a:off x="455727" y="1259097"/>
            <a:ext cx="4554116" cy="1444245"/>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US" sz="1800" dirty="0">
              <a:latin typeface="Century Gothic"/>
              <a:ea typeface="Roboto"/>
              <a:cs typeface="Segoe UI"/>
            </a:endParaRPr>
          </a:p>
        </p:txBody>
      </p:sp>
      <p:sp>
        <p:nvSpPr>
          <p:cNvPr id="15" name="TextBox 14">
            <a:extLst>
              <a:ext uri="{FF2B5EF4-FFF2-40B4-BE49-F238E27FC236}">
                <a16:creationId xmlns:a16="http://schemas.microsoft.com/office/drawing/2014/main" id="{D0C79713-43F1-7315-078D-4113D13F5BE8}"/>
              </a:ext>
            </a:extLst>
          </p:cNvPr>
          <p:cNvSpPr txBox="1"/>
          <p:nvPr userDrawn="1"/>
        </p:nvSpPr>
        <p:spPr>
          <a:xfrm>
            <a:off x="473925" y="367990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6" name="TextBox 15">
            <a:extLst>
              <a:ext uri="{FF2B5EF4-FFF2-40B4-BE49-F238E27FC236}">
                <a16:creationId xmlns:a16="http://schemas.microsoft.com/office/drawing/2014/main" id="{53DB3AD2-B3DD-CC32-A9DE-317476A67EB9}"/>
              </a:ext>
            </a:extLst>
          </p:cNvPr>
          <p:cNvSpPr txBox="1"/>
          <p:nvPr userDrawn="1"/>
        </p:nvSpPr>
        <p:spPr>
          <a:xfrm>
            <a:off x="2490437" y="367990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7" name="Rectangle 16">
            <a:extLst>
              <a:ext uri="{FF2B5EF4-FFF2-40B4-BE49-F238E27FC236}">
                <a16:creationId xmlns:a16="http://schemas.microsoft.com/office/drawing/2014/main" id="{4C8751E2-8451-296C-D97C-7FD12F269BE9}"/>
              </a:ext>
            </a:extLst>
          </p:cNvPr>
          <p:cNvSpPr/>
          <p:nvPr userDrawn="1"/>
        </p:nvSpPr>
        <p:spPr bwMode="auto">
          <a:xfrm rot="16200000">
            <a:off x="8529338" y="3907059"/>
            <a:ext cx="566570"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0" name="Rectangle 19">
            <a:extLst>
              <a:ext uri="{FF2B5EF4-FFF2-40B4-BE49-F238E27FC236}">
                <a16:creationId xmlns:a16="http://schemas.microsoft.com/office/drawing/2014/main" id="{CEFAF9EE-53F8-2BE2-4286-4754F31F5F95}"/>
              </a:ext>
            </a:extLst>
          </p:cNvPr>
          <p:cNvSpPr/>
          <p:nvPr userDrawn="1"/>
        </p:nvSpPr>
        <p:spPr bwMode="auto">
          <a:xfrm rot="16200000">
            <a:off x="740265" y="2524773"/>
            <a:ext cx="789594" cy="1371800"/>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1" name="Title 19">
            <a:extLst>
              <a:ext uri="{FF2B5EF4-FFF2-40B4-BE49-F238E27FC236}">
                <a16:creationId xmlns:a16="http://schemas.microsoft.com/office/drawing/2014/main" id="{E62C5521-0328-0790-06B5-B8F08C99FB33}"/>
              </a:ext>
            </a:extLst>
          </p:cNvPr>
          <p:cNvSpPr txBox="1">
            <a:spLocks/>
          </p:cNvSpPr>
          <p:nvPr userDrawn="1"/>
        </p:nvSpPr>
        <p:spPr>
          <a:xfrm>
            <a:off x="6268299" y="1259096"/>
            <a:ext cx="4870067" cy="216907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GB" sz="1100" dirty="0">
              <a:latin typeface="Century Gothic"/>
              <a:ea typeface="Roboto"/>
            </a:endParaRPr>
          </a:p>
        </p:txBody>
      </p:sp>
      <p:sp>
        <p:nvSpPr>
          <p:cNvPr id="22" name="TextBox 21">
            <a:extLst>
              <a:ext uri="{FF2B5EF4-FFF2-40B4-BE49-F238E27FC236}">
                <a16:creationId xmlns:a16="http://schemas.microsoft.com/office/drawing/2014/main" id="{1E19B697-D4C6-56EC-C4D5-F08D235EB4C2}"/>
              </a:ext>
            </a:extLst>
          </p:cNvPr>
          <p:cNvSpPr txBox="1"/>
          <p:nvPr userDrawn="1"/>
        </p:nvSpPr>
        <p:spPr>
          <a:xfrm>
            <a:off x="6314376" y="3712424"/>
            <a:ext cx="1249866"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Red</a:t>
            </a:r>
            <a:endParaRPr lang="en-US" dirty="0">
              <a:solidFill>
                <a:schemeClr val="tx2"/>
              </a:solidFill>
            </a:endParaRPr>
          </a:p>
          <a:p>
            <a:r>
              <a:rPr lang="en-US" sz="1000" dirty="0">
                <a:solidFill>
                  <a:schemeClr val="tx2"/>
                </a:solidFill>
                <a:ea typeface="+mn-lt"/>
                <a:cs typeface="+mn-lt"/>
              </a:rPr>
              <a:t>RGB r232 g0 b0</a:t>
            </a:r>
            <a:endParaRPr lang="en-US" dirty="0">
              <a:solidFill>
                <a:schemeClr val="tx2"/>
              </a:solidFill>
            </a:endParaRPr>
          </a:p>
          <a:p>
            <a:r>
              <a:rPr lang="en-US" sz="1000" dirty="0">
                <a:solidFill>
                  <a:schemeClr val="tx2"/>
                </a:solidFill>
                <a:ea typeface="+mn-lt"/>
                <a:cs typeface="+mn-lt"/>
              </a:rPr>
              <a:t>HEX #e80000</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3" name="TextBox 22">
            <a:extLst>
              <a:ext uri="{FF2B5EF4-FFF2-40B4-BE49-F238E27FC236}">
                <a16:creationId xmlns:a16="http://schemas.microsoft.com/office/drawing/2014/main" id="{9318F3BD-F36A-D11B-29EC-C0DC9F74F410}"/>
              </a:ext>
            </a:extLst>
          </p:cNvPr>
          <p:cNvSpPr txBox="1"/>
          <p:nvPr userDrawn="1"/>
        </p:nvSpPr>
        <p:spPr>
          <a:xfrm>
            <a:off x="8145034" y="3712423"/>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Amber</a:t>
            </a:r>
            <a:endParaRPr lang="en-US" dirty="0">
              <a:solidFill>
                <a:schemeClr val="tx2"/>
              </a:solidFill>
            </a:endParaRPr>
          </a:p>
          <a:p>
            <a:r>
              <a:rPr lang="en-US" sz="1000" dirty="0">
                <a:solidFill>
                  <a:schemeClr val="tx2"/>
                </a:solidFill>
                <a:ea typeface="+mn-lt"/>
                <a:cs typeface="+mn-lt"/>
              </a:rPr>
              <a:t>RGB r255 g185 b5</a:t>
            </a:r>
            <a:endParaRPr lang="en-US" dirty="0">
              <a:solidFill>
                <a:schemeClr val="tx2"/>
              </a:solidFill>
            </a:endParaRPr>
          </a:p>
          <a:p>
            <a:r>
              <a:rPr lang="en-US" sz="1000" dirty="0">
                <a:solidFill>
                  <a:schemeClr val="tx2"/>
                </a:solidFill>
                <a:ea typeface="+mn-lt"/>
                <a:cs typeface="+mn-lt"/>
              </a:rPr>
              <a:t>HEX #ffb905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4" name="TextBox 23">
            <a:extLst>
              <a:ext uri="{FF2B5EF4-FFF2-40B4-BE49-F238E27FC236}">
                <a16:creationId xmlns:a16="http://schemas.microsoft.com/office/drawing/2014/main" id="{32749206-F973-551E-6F27-6015CFA2E48F}"/>
              </a:ext>
            </a:extLst>
          </p:cNvPr>
          <p:cNvSpPr txBox="1"/>
          <p:nvPr userDrawn="1"/>
        </p:nvSpPr>
        <p:spPr>
          <a:xfrm>
            <a:off x="9957107" y="3712422"/>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Green</a:t>
            </a:r>
            <a:endParaRPr lang="en-US" dirty="0">
              <a:solidFill>
                <a:schemeClr val="tx2"/>
              </a:solidFill>
            </a:endParaRPr>
          </a:p>
          <a:p>
            <a:r>
              <a:rPr lang="en-US" sz="1000" dirty="0">
                <a:solidFill>
                  <a:schemeClr val="tx2"/>
                </a:solidFill>
                <a:ea typeface="+mn-lt"/>
                <a:cs typeface="+mn-lt"/>
              </a:rPr>
              <a:t>RGB r60 g188 b0</a:t>
            </a:r>
            <a:endParaRPr lang="en-US" dirty="0">
              <a:solidFill>
                <a:schemeClr val="tx2"/>
              </a:solidFill>
            </a:endParaRPr>
          </a:p>
          <a:p>
            <a:r>
              <a:rPr lang="en-US" sz="1000" dirty="0">
                <a:solidFill>
                  <a:schemeClr val="tx2"/>
                </a:solidFill>
                <a:ea typeface="+mn-lt"/>
                <a:cs typeface="+mn-lt"/>
              </a:rPr>
              <a:t>HEX #3cbc00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5" name="TextBox 24">
            <a:extLst>
              <a:ext uri="{FF2B5EF4-FFF2-40B4-BE49-F238E27FC236}">
                <a16:creationId xmlns:a16="http://schemas.microsoft.com/office/drawing/2014/main" id="{FC5357B4-400A-6BA6-AAD9-44665BE97E1E}"/>
              </a:ext>
            </a:extLst>
          </p:cNvPr>
          <p:cNvSpPr txBox="1"/>
          <p:nvPr userDrawn="1"/>
        </p:nvSpPr>
        <p:spPr>
          <a:xfrm>
            <a:off x="8135741" y="4957642"/>
            <a:ext cx="1593693"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rPr>
              <a:t>Light Grey (neutral Grey)</a:t>
            </a:r>
          </a:p>
          <a:p>
            <a:r>
              <a:rPr lang="en-US" sz="1000" dirty="0">
                <a:solidFill>
                  <a:schemeClr val="tx2"/>
                </a:solidFill>
                <a:ea typeface="+mn-lt"/>
                <a:cs typeface="+mn-lt"/>
              </a:rPr>
              <a:t>RGB r211 g200 b189</a:t>
            </a:r>
          </a:p>
          <a:p>
            <a:r>
              <a:rPr lang="en-US" sz="1000" dirty="0">
                <a:solidFill>
                  <a:schemeClr val="tx2"/>
                </a:solidFill>
                <a:ea typeface="+mn-lt"/>
                <a:cs typeface="+mn-lt"/>
              </a:rPr>
              <a:t>HEX #d3c8bd</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6" name="TextBox 25">
            <a:extLst>
              <a:ext uri="{FF2B5EF4-FFF2-40B4-BE49-F238E27FC236}">
                <a16:creationId xmlns:a16="http://schemas.microsoft.com/office/drawing/2014/main" id="{18B7278C-D5E1-93BD-4F2D-2683AB3D1CC0}"/>
              </a:ext>
            </a:extLst>
          </p:cNvPr>
          <p:cNvSpPr txBox="1"/>
          <p:nvPr userDrawn="1"/>
        </p:nvSpPr>
        <p:spPr>
          <a:xfrm>
            <a:off x="511097" y="6226096"/>
            <a:ext cx="3560956"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*See full brand guidelines for more detail.</a:t>
            </a:r>
            <a:endParaRPr lang="en-US" sz="1000" dirty="0">
              <a:solidFill>
                <a:schemeClr val="tx2"/>
              </a:solidFill>
            </a:endParaRPr>
          </a:p>
        </p:txBody>
      </p:sp>
      <p:sp>
        <p:nvSpPr>
          <p:cNvPr id="27" name="Rectangle 26">
            <a:extLst>
              <a:ext uri="{FF2B5EF4-FFF2-40B4-BE49-F238E27FC236}">
                <a16:creationId xmlns:a16="http://schemas.microsoft.com/office/drawing/2014/main" id="{4D44A919-B459-A4D6-DE85-00626AD3BD60}"/>
              </a:ext>
            </a:extLst>
          </p:cNvPr>
          <p:cNvSpPr/>
          <p:nvPr userDrawn="1"/>
        </p:nvSpPr>
        <p:spPr bwMode="auto">
          <a:xfrm rot="16200000">
            <a:off x="2616977" y="5458938"/>
            <a:ext cx="585156" cy="660911"/>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AA7F60AA-E969-2540-49B0-AC7B9C497B2D}"/>
              </a:ext>
            </a:extLst>
          </p:cNvPr>
          <p:cNvSpPr/>
          <p:nvPr userDrawn="1"/>
        </p:nvSpPr>
        <p:spPr bwMode="auto">
          <a:xfrm rot="16200000">
            <a:off x="3328605" y="5468230"/>
            <a:ext cx="585156" cy="660911"/>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26B6434A-DF90-CC14-A841-2F6279572D5C}"/>
              </a:ext>
            </a:extLst>
          </p:cNvPr>
          <p:cNvSpPr/>
          <p:nvPr userDrawn="1"/>
        </p:nvSpPr>
        <p:spPr bwMode="auto">
          <a:xfrm rot="16200000">
            <a:off x="1894362" y="4775927"/>
            <a:ext cx="585156" cy="660911"/>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E4F57B2B-C1E8-FE46-922A-ED76EA113FCF}"/>
              </a:ext>
            </a:extLst>
          </p:cNvPr>
          <p:cNvSpPr/>
          <p:nvPr userDrawn="1"/>
        </p:nvSpPr>
        <p:spPr bwMode="auto">
          <a:xfrm rot="16200000">
            <a:off x="2615284" y="4771279"/>
            <a:ext cx="585156" cy="660911"/>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9F6AD559-7E2F-9464-9CCA-44C2ED3F3DE5}"/>
              </a:ext>
            </a:extLst>
          </p:cNvPr>
          <p:cNvSpPr/>
          <p:nvPr userDrawn="1"/>
        </p:nvSpPr>
        <p:spPr bwMode="auto">
          <a:xfrm rot="16200000">
            <a:off x="3326912" y="4771280"/>
            <a:ext cx="585156" cy="660911"/>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FBA8A0E8-4E17-E919-E453-F4E8ABF52AE2}"/>
              </a:ext>
            </a:extLst>
          </p:cNvPr>
          <p:cNvSpPr/>
          <p:nvPr userDrawn="1"/>
        </p:nvSpPr>
        <p:spPr bwMode="auto">
          <a:xfrm rot="16200000">
            <a:off x="488736" y="5449647"/>
            <a:ext cx="585156" cy="660911"/>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Rectangle 32">
            <a:extLst>
              <a:ext uri="{FF2B5EF4-FFF2-40B4-BE49-F238E27FC236}">
                <a16:creationId xmlns:a16="http://schemas.microsoft.com/office/drawing/2014/main" id="{12157580-8FEF-BFF5-1D48-0DBE684EA3C8}"/>
              </a:ext>
            </a:extLst>
          </p:cNvPr>
          <p:cNvSpPr/>
          <p:nvPr userDrawn="1"/>
        </p:nvSpPr>
        <p:spPr bwMode="auto">
          <a:xfrm rot="16200000">
            <a:off x="1200364" y="5454293"/>
            <a:ext cx="585156" cy="660911"/>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4" name="Rectangle 33">
            <a:extLst>
              <a:ext uri="{FF2B5EF4-FFF2-40B4-BE49-F238E27FC236}">
                <a16:creationId xmlns:a16="http://schemas.microsoft.com/office/drawing/2014/main" id="{1B8154BE-4E33-4E6C-1F1A-5B09C71E604B}"/>
              </a:ext>
            </a:extLst>
          </p:cNvPr>
          <p:cNvSpPr/>
          <p:nvPr userDrawn="1"/>
        </p:nvSpPr>
        <p:spPr bwMode="auto">
          <a:xfrm rot="16200000">
            <a:off x="1201319" y="4771278"/>
            <a:ext cx="585156" cy="660912"/>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5" name="Rectangle 34">
            <a:extLst>
              <a:ext uri="{FF2B5EF4-FFF2-40B4-BE49-F238E27FC236}">
                <a16:creationId xmlns:a16="http://schemas.microsoft.com/office/drawing/2014/main" id="{EC3CFE41-EF34-9BFB-F215-915BF2C20586}"/>
              </a:ext>
            </a:extLst>
          </p:cNvPr>
          <p:cNvSpPr/>
          <p:nvPr userDrawn="1"/>
        </p:nvSpPr>
        <p:spPr bwMode="auto">
          <a:xfrm rot="16200000">
            <a:off x="489473" y="4771279"/>
            <a:ext cx="585156" cy="660911"/>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6" name="Rectangle 35">
            <a:extLst>
              <a:ext uri="{FF2B5EF4-FFF2-40B4-BE49-F238E27FC236}">
                <a16:creationId xmlns:a16="http://schemas.microsoft.com/office/drawing/2014/main" id="{64D7EDB4-ABF6-19A0-AE72-3AC3DB60E5CA}"/>
              </a:ext>
            </a:extLst>
          </p:cNvPr>
          <p:cNvSpPr/>
          <p:nvPr userDrawn="1"/>
        </p:nvSpPr>
        <p:spPr bwMode="auto">
          <a:xfrm rot="16200000">
            <a:off x="7521418" y="3040515"/>
            <a:ext cx="780301" cy="331020"/>
          </a:xfrm>
          <a:prstGeom prst="rect">
            <a:avLst/>
          </a:prstGeom>
          <a:solidFill>
            <a:srgbClr val="F1666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7" name="Rectangle 36">
            <a:extLst>
              <a:ext uri="{FF2B5EF4-FFF2-40B4-BE49-F238E27FC236}">
                <a16:creationId xmlns:a16="http://schemas.microsoft.com/office/drawing/2014/main" id="{32B7C0DC-0F35-DC51-A80C-5CCF13D49D25}"/>
              </a:ext>
            </a:extLst>
          </p:cNvPr>
          <p:cNvSpPr/>
          <p:nvPr userDrawn="1"/>
        </p:nvSpPr>
        <p:spPr bwMode="auto">
          <a:xfrm rot="16200000">
            <a:off x="9343894" y="3040515"/>
            <a:ext cx="780301" cy="331020"/>
          </a:xfrm>
          <a:prstGeom prst="rect">
            <a:avLst/>
          </a:prstGeom>
          <a:solidFill>
            <a:srgbClr val="76D04C"/>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8" name="TextBox 37">
            <a:extLst>
              <a:ext uri="{FF2B5EF4-FFF2-40B4-BE49-F238E27FC236}">
                <a16:creationId xmlns:a16="http://schemas.microsoft.com/office/drawing/2014/main" id="{75C36489-ADDB-F2CD-5E94-3682A0D4D16E}"/>
              </a:ext>
            </a:extLst>
          </p:cNvPr>
          <p:cNvSpPr txBox="1"/>
          <p:nvPr userDrawn="1"/>
        </p:nvSpPr>
        <p:spPr>
          <a:xfrm>
            <a:off x="8003513" y="5761459"/>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Red</a:t>
            </a:r>
            <a:endParaRPr lang="en-US" dirty="0">
              <a:solidFill>
                <a:schemeClr val="tx2"/>
              </a:solidFill>
            </a:endParaRPr>
          </a:p>
          <a:p>
            <a:r>
              <a:rPr lang="en-US" sz="1000" dirty="0">
                <a:solidFill>
                  <a:schemeClr val="tx2"/>
                </a:solidFill>
                <a:ea typeface="+mn-lt"/>
                <a:cs typeface="+mn-lt"/>
              </a:rPr>
              <a:t>RGB r241 g102 b102</a:t>
            </a:r>
            <a:endParaRPr lang="en-US" dirty="0">
              <a:solidFill>
                <a:schemeClr val="tx2"/>
              </a:solidFill>
            </a:endParaRPr>
          </a:p>
          <a:p>
            <a:r>
              <a:rPr lang="en-US" sz="1000" dirty="0">
                <a:solidFill>
                  <a:schemeClr val="tx2"/>
                </a:solidFill>
                <a:ea typeface="+mn-lt"/>
                <a:cs typeface="+mn-lt"/>
              </a:rPr>
              <a:t>HEX #f16666</a:t>
            </a:r>
            <a:endParaRPr lang="en-US" dirty="0">
              <a:solidFill>
                <a:schemeClr val="tx2"/>
              </a:solidFill>
            </a:endParaRPr>
          </a:p>
        </p:txBody>
      </p:sp>
      <p:cxnSp>
        <p:nvCxnSpPr>
          <p:cNvPr id="39" name="Straight Arrow Connector 38">
            <a:extLst>
              <a:ext uri="{FF2B5EF4-FFF2-40B4-BE49-F238E27FC236}">
                <a16:creationId xmlns:a16="http://schemas.microsoft.com/office/drawing/2014/main" id="{7F84BF39-BDBC-0641-31A6-82FAB5C1415C}"/>
              </a:ext>
            </a:extLst>
          </p:cNvPr>
          <p:cNvCxnSpPr/>
          <p:nvPr userDrawn="1"/>
        </p:nvCxnSpPr>
        <p:spPr>
          <a:xfrm flipH="1">
            <a:off x="7909932" y="3678764"/>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64E963A-0F36-D2A1-7BA5-138D73211CD7}"/>
              </a:ext>
            </a:extLst>
          </p:cNvPr>
          <p:cNvCxnSpPr>
            <a:cxnSpLocks/>
          </p:cNvCxnSpPr>
          <p:nvPr userDrawn="1"/>
        </p:nvCxnSpPr>
        <p:spPr>
          <a:xfrm flipH="1">
            <a:off x="9717358" y="3673398"/>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D9C7B589-4C9A-91F8-6C35-017FF889CF7B}"/>
              </a:ext>
            </a:extLst>
          </p:cNvPr>
          <p:cNvSpPr txBox="1"/>
          <p:nvPr userDrawn="1"/>
        </p:nvSpPr>
        <p:spPr>
          <a:xfrm>
            <a:off x="9810939" y="5756812"/>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Green</a:t>
            </a:r>
            <a:endParaRPr lang="en-US" dirty="0">
              <a:solidFill>
                <a:schemeClr val="tx2"/>
              </a:solidFill>
            </a:endParaRPr>
          </a:p>
          <a:p>
            <a:r>
              <a:rPr lang="en-US" sz="1000" dirty="0">
                <a:solidFill>
                  <a:schemeClr val="tx2"/>
                </a:solidFill>
                <a:ea typeface="+mn-lt"/>
                <a:cs typeface="+mn-lt"/>
              </a:rPr>
              <a:t>RGB r118 g208 b76</a:t>
            </a:r>
            <a:endParaRPr lang="en-US" dirty="0">
              <a:solidFill>
                <a:schemeClr val="tx2"/>
              </a:solidFill>
            </a:endParaRPr>
          </a:p>
          <a:p>
            <a:r>
              <a:rPr lang="en-US" sz="1000" dirty="0">
                <a:solidFill>
                  <a:schemeClr val="tx2"/>
                </a:solidFill>
                <a:ea typeface="+mn-lt"/>
                <a:cs typeface="+mn-lt"/>
              </a:rPr>
              <a:t>HEX #76d04c</a:t>
            </a:r>
            <a:endParaRPr lang="en-US" dirty="0">
              <a:solidFill>
                <a:schemeClr val="tx2"/>
              </a:solidFill>
            </a:endParaRPr>
          </a:p>
        </p:txBody>
      </p:sp>
      <p:sp>
        <p:nvSpPr>
          <p:cNvPr id="42" name="TextBox 41">
            <a:extLst>
              <a:ext uri="{FF2B5EF4-FFF2-40B4-BE49-F238E27FC236}">
                <a16:creationId xmlns:a16="http://schemas.microsoft.com/office/drawing/2014/main" id="{C3CE1EC1-1D45-33BC-FC12-B1095F1B511D}"/>
              </a:ext>
            </a:extLst>
          </p:cNvPr>
          <p:cNvSpPr txBox="1"/>
          <p:nvPr userDrawn="1"/>
        </p:nvSpPr>
        <p:spPr>
          <a:xfrm>
            <a:off x="6262121" y="5762837"/>
            <a:ext cx="1521823"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Only use the Mid colours if you need a range within your status chart</a:t>
            </a:r>
            <a:endParaRPr lang="en-US" dirty="0">
              <a:solidFill>
                <a:schemeClr val="tx2"/>
              </a:solidFill>
            </a:endParaRPr>
          </a:p>
        </p:txBody>
      </p:sp>
      <p:sp>
        <p:nvSpPr>
          <p:cNvPr id="43" name="Content Placeholder 8">
            <a:extLst>
              <a:ext uri="{FF2B5EF4-FFF2-40B4-BE49-F238E27FC236}">
                <a16:creationId xmlns:a16="http://schemas.microsoft.com/office/drawing/2014/main" id="{53D64E00-73B1-DD1B-EB04-E5A9AA269FFF}"/>
              </a:ext>
            </a:extLst>
          </p:cNvPr>
          <p:cNvSpPr>
            <a:spLocks noGrp="1"/>
          </p:cNvSpPr>
          <p:nvPr>
            <p:ph sz="quarter" idx="27"/>
          </p:nvPr>
        </p:nvSpPr>
        <p:spPr>
          <a:xfrm>
            <a:off x="6210302" y="1272105"/>
            <a:ext cx="5521325" cy="1444245"/>
          </a:xfrm>
        </p:spPr>
        <p:txBody>
          <a:bodyPr/>
          <a:lstStyle/>
          <a:p>
            <a:pPr lvl="1"/>
            <a:r>
              <a:rPr lang="en-GB"/>
              <a:t>Status palette: </a:t>
            </a:r>
          </a:p>
          <a:p>
            <a:r>
              <a:rPr lang="en-GB"/>
              <a:t>We use these colours only to show status –Red, Amber, Green and a neutral grey** </a:t>
            </a:r>
          </a:p>
          <a:p>
            <a:pPr lvl="5"/>
            <a:r>
              <a:rPr lang="en-GB" sz="1000"/>
              <a:t>**The Grey is taken from our Primary palette</a:t>
            </a:r>
          </a:p>
          <a:p>
            <a:endParaRPr lang="en-GB"/>
          </a:p>
        </p:txBody>
      </p:sp>
    </p:spTree>
    <p:extLst>
      <p:ext uri="{BB962C8B-B14F-4D97-AF65-F5344CB8AC3E}">
        <p14:creationId xmlns:p14="http://schemas.microsoft.com/office/powerpoint/2010/main" val="271297958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78" name="Rectangle 77">
            <a:extLst>
              <a:ext uri="{FF2B5EF4-FFF2-40B4-BE49-F238E27FC236}">
                <a16:creationId xmlns:a16="http://schemas.microsoft.com/office/drawing/2014/main" id="{EFC45A43-8962-DEE4-DE87-413A523E2644}"/>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79" name="Rectangle 78">
            <a:extLst>
              <a:ext uri="{FF2B5EF4-FFF2-40B4-BE49-F238E27FC236}">
                <a16:creationId xmlns:a16="http://schemas.microsoft.com/office/drawing/2014/main" id="{90D20806-5B4C-43F4-9506-882CA9A1FD38}"/>
              </a:ext>
            </a:extLst>
          </p:cNvPr>
          <p:cNvSpPr/>
          <p:nvPr userDrawn="1"/>
        </p:nvSpPr>
        <p:spPr bwMode="auto">
          <a:xfrm rot="16200000">
            <a:off x="683034" y="2382695"/>
            <a:ext cx="789594" cy="1223118"/>
          </a:xfrm>
          <a:prstGeom prst="rect">
            <a:avLst/>
          </a:prstGeom>
          <a:solidFill>
            <a:srgbClr val="FF7D0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0" name="Title 19">
            <a:extLst>
              <a:ext uri="{FF2B5EF4-FFF2-40B4-BE49-F238E27FC236}">
                <a16:creationId xmlns:a16="http://schemas.microsoft.com/office/drawing/2014/main" id="{F52816D0-B88C-A16F-7DE1-11138C26AEFB}"/>
              </a:ext>
            </a:extLst>
          </p:cNvPr>
          <p:cNvSpPr txBox="1">
            <a:spLocks/>
          </p:cNvSpPr>
          <p:nvPr userDrawn="1"/>
        </p:nvSpPr>
        <p:spPr>
          <a:xfrm>
            <a:off x="465019" y="1185265"/>
            <a:ext cx="11268074" cy="189029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a:spcAft>
                <a:spcPts val="1200"/>
              </a:spcAft>
            </a:pPr>
            <a:r>
              <a:rPr lang="en-US" sz="1800" b="1" dirty="0">
                <a:latin typeface="Century Gothic"/>
                <a:ea typeface="Roboto"/>
                <a:cs typeface="Segoe UI"/>
              </a:rPr>
              <a:t>We use these additional tints and shades of the data colours only for charts and graphs when there are more complex data sets. </a:t>
            </a:r>
          </a:p>
          <a:p>
            <a:r>
              <a:rPr lang="en-US" sz="1600" dirty="0">
                <a:latin typeface="Century Gothic"/>
                <a:ea typeface="Roboto"/>
                <a:cs typeface="Segoe UI"/>
              </a:rPr>
              <a:t>We can also use specific individual groupings (eg Orange, Light Orange 1,2,3 and 4 together) when a monochromatic way to show your data is clearer.</a:t>
            </a:r>
          </a:p>
          <a:p>
            <a:endParaRPr lang="en-GB" sz="1400" dirty="0">
              <a:latin typeface="Century Gothic"/>
              <a:ea typeface="Roboto"/>
            </a:endParaRPr>
          </a:p>
        </p:txBody>
      </p:sp>
      <p:sp>
        <p:nvSpPr>
          <p:cNvPr id="81" name="TextBox 80">
            <a:extLst>
              <a:ext uri="{FF2B5EF4-FFF2-40B4-BE49-F238E27FC236}">
                <a16:creationId xmlns:a16="http://schemas.microsoft.com/office/drawing/2014/main" id="{4527D4CB-8F51-628B-3C63-E84907D7AFAE}"/>
              </a:ext>
            </a:extLst>
          </p:cNvPr>
          <p:cNvSpPr txBox="1"/>
          <p:nvPr userDrawn="1"/>
        </p:nvSpPr>
        <p:spPr>
          <a:xfrm>
            <a:off x="4734621" y="2599262"/>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sz="1000" dirty="0">
              <a:solidFill>
                <a:schemeClr val="tx2"/>
              </a:solidFill>
              <a:ea typeface="+mn-lt"/>
              <a:cs typeface="+mn-lt"/>
            </a:endParaRPr>
          </a:p>
          <a:p>
            <a:r>
              <a:rPr lang="en-US" sz="1000" dirty="0">
                <a:solidFill>
                  <a:schemeClr val="tx2"/>
                </a:solidFill>
                <a:ea typeface="+mn-lt"/>
                <a:cs typeface="+mn-lt"/>
              </a:rPr>
              <a:t>PMS 3252 C</a:t>
            </a:r>
          </a:p>
          <a:p>
            <a:r>
              <a:rPr lang="en-US" sz="1000" dirty="0">
                <a:solidFill>
                  <a:schemeClr val="tx2"/>
                </a:solidFill>
                <a:ea typeface="+mn-lt"/>
                <a:cs typeface="+mn-lt"/>
              </a:rPr>
              <a:t>CMYK c60 m0 y26 k0</a:t>
            </a:r>
          </a:p>
          <a:p>
            <a:r>
              <a:rPr lang="en-US" sz="1000" dirty="0">
                <a:solidFill>
                  <a:schemeClr val="tx2"/>
                </a:solidFill>
                <a:ea typeface="+mn-lt"/>
                <a:cs typeface="+mn-lt"/>
              </a:rPr>
              <a:t>RGB r32 g186 b175</a:t>
            </a:r>
          </a:p>
          <a:p>
            <a:r>
              <a:rPr lang="en-US" sz="1000" dirty="0">
                <a:solidFill>
                  <a:schemeClr val="tx2"/>
                </a:solidFill>
                <a:ea typeface="+mn-lt"/>
                <a:cs typeface="+mn-lt"/>
              </a:rPr>
              <a:t>HEX #20baaf</a:t>
            </a:r>
          </a:p>
          <a:p>
            <a:endParaRPr lang="en-US" sz="1000" dirty="0">
              <a:solidFill>
                <a:schemeClr val="tx2"/>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2" name="TextBox 81">
            <a:extLst>
              <a:ext uri="{FF2B5EF4-FFF2-40B4-BE49-F238E27FC236}">
                <a16:creationId xmlns:a16="http://schemas.microsoft.com/office/drawing/2014/main" id="{2AC479B8-1234-B284-E99F-A0749FC08AE5}"/>
              </a:ext>
            </a:extLst>
          </p:cNvPr>
          <p:cNvSpPr txBox="1"/>
          <p:nvPr userDrawn="1"/>
        </p:nvSpPr>
        <p:spPr>
          <a:xfrm>
            <a:off x="1765609" y="2599261"/>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sz="1000" dirty="0">
              <a:solidFill>
                <a:schemeClr val="tx2"/>
              </a:solidFill>
              <a:ea typeface="+mn-lt"/>
              <a:cs typeface="+mn-lt"/>
            </a:endParaRPr>
          </a:p>
          <a:p>
            <a:r>
              <a:rPr lang="en-US" sz="1000" dirty="0">
                <a:solidFill>
                  <a:schemeClr val="tx2"/>
                </a:solidFill>
                <a:ea typeface="+mn-lt"/>
                <a:cs typeface="+mn-lt"/>
              </a:rPr>
              <a:t>PMS 158 C</a:t>
            </a:r>
          </a:p>
          <a:p>
            <a:r>
              <a:rPr lang="en-US" sz="1000" dirty="0">
                <a:solidFill>
                  <a:schemeClr val="tx2"/>
                </a:solidFill>
                <a:ea typeface="+mn-lt"/>
                <a:cs typeface="+mn-lt"/>
              </a:rPr>
              <a:t>CMYK c0 m58 y100 k0</a:t>
            </a:r>
          </a:p>
          <a:p>
            <a:r>
              <a:rPr lang="en-US" sz="1000" dirty="0">
                <a:solidFill>
                  <a:schemeClr val="tx2"/>
                </a:solidFill>
                <a:ea typeface="+mn-lt"/>
                <a:cs typeface="+mn-lt"/>
              </a:rPr>
              <a:t>RGB r255 g125 b4</a:t>
            </a:r>
          </a:p>
          <a:p>
            <a:r>
              <a:rPr lang="en-US" sz="1000" dirty="0">
                <a:solidFill>
                  <a:schemeClr val="tx2"/>
                </a:solidFill>
                <a:ea typeface="+mn-lt"/>
                <a:cs typeface="+mn-lt"/>
              </a:rPr>
              <a:t>HEX #ff7d04</a:t>
            </a:r>
          </a:p>
          <a:p>
            <a:endParaRPr lang="en-US" sz="1000" dirty="0">
              <a:solidFill>
                <a:srgbClr val="282626"/>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3" name="TextBox 82">
            <a:extLst>
              <a:ext uri="{FF2B5EF4-FFF2-40B4-BE49-F238E27FC236}">
                <a16:creationId xmlns:a16="http://schemas.microsoft.com/office/drawing/2014/main" id="{E51B8D91-ACAC-81C3-4572-2D7F6F24BECF}"/>
              </a:ext>
            </a:extLst>
          </p:cNvPr>
          <p:cNvSpPr txBox="1"/>
          <p:nvPr userDrawn="1"/>
        </p:nvSpPr>
        <p:spPr>
          <a:xfrm>
            <a:off x="4725328" y="3695797"/>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1</a:t>
            </a:r>
            <a:endParaRPr lang="en-US" dirty="0">
              <a:solidFill>
                <a:schemeClr val="tx2"/>
              </a:solidFill>
            </a:endParaRPr>
          </a:p>
          <a:p>
            <a:r>
              <a:rPr lang="en-US" sz="1000" dirty="0">
                <a:solidFill>
                  <a:schemeClr val="tx2"/>
                </a:solidFill>
                <a:ea typeface="+mn-lt"/>
                <a:cs typeface="+mn-lt"/>
              </a:rPr>
              <a:t>RGB r100 g200 b191</a:t>
            </a:r>
            <a:endParaRPr lang="en-US" dirty="0">
              <a:solidFill>
                <a:schemeClr val="tx2"/>
              </a:solidFill>
            </a:endParaRPr>
          </a:p>
          <a:p>
            <a:r>
              <a:rPr lang="en-US" sz="1000" dirty="0">
                <a:solidFill>
                  <a:schemeClr val="tx2"/>
                </a:solidFill>
                <a:ea typeface="+mn-lt"/>
                <a:cs typeface="+mn-lt"/>
              </a:rPr>
              <a:t>HEX #64c8bf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4" name="TextBox 83">
            <a:extLst>
              <a:ext uri="{FF2B5EF4-FFF2-40B4-BE49-F238E27FC236}">
                <a16:creationId xmlns:a16="http://schemas.microsoft.com/office/drawing/2014/main" id="{0D63E35F-771D-AF9A-95AA-1522554181D3}"/>
              </a:ext>
            </a:extLst>
          </p:cNvPr>
          <p:cNvSpPr txBox="1"/>
          <p:nvPr userDrawn="1"/>
        </p:nvSpPr>
        <p:spPr>
          <a:xfrm>
            <a:off x="4725328"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2</a:t>
            </a:r>
            <a:endParaRPr lang="en-US" dirty="0">
              <a:solidFill>
                <a:schemeClr val="tx2"/>
              </a:solidFill>
            </a:endParaRPr>
          </a:p>
          <a:p>
            <a:r>
              <a:rPr lang="en-US" sz="1000" dirty="0">
                <a:solidFill>
                  <a:schemeClr val="tx2"/>
                </a:solidFill>
                <a:ea typeface="+mn-lt"/>
                <a:cs typeface="+mn-lt"/>
              </a:rPr>
              <a:t>RGB r143 g214 b206</a:t>
            </a:r>
            <a:endParaRPr lang="en-US" dirty="0">
              <a:solidFill>
                <a:schemeClr val="tx2"/>
              </a:solidFill>
            </a:endParaRPr>
          </a:p>
          <a:p>
            <a:r>
              <a:rPr lang="en-US" sz="1000" dirty="0">
                <a:solidFill>
                  <a:schemeClr val="tx2"/>
                </a:solidFill>
                <a:ea typeface="+mn-lt"/>
                <a:cs typeface="+mn-lt"/>
              </a:rPr>
              <a:t>HEX #8fd6ce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5" name="TextBox 84">
            <a:extLst>
              <a:ext uri="{FF2B5EF4-FFF2-40B4-BE49-F238E27FC236}">
                <a16:creationId xmlns:a16="http://schemas.microsoft.com/office/drawing/2014/main" id="{2EDAA38B-05D7-3CEB-680D-678F07F9B837}"/>
              </a:ext>
            </a:extLst>
          </p:cNvPr>
          <p:cNvSpPr txBox="1"/>
          <p:nvPr userDrawn="1"/>
        </p:nvSpPr>
        <p:spPr>
          <a:xfrm>
            <a:off x="4725328"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3</a:t>
            </a:r>
            <a:endParaRPr lang="en-US" dirty="0">
              <a:solidFill>
                <a:schemeClr val="tx2"/>
              </a:solidFill>
            </a:endParaRPr>
          </a:p>
          <a:p>
            <a:r>
              <a:rPr lang="en-US" sz="1000" dirty="0">
                <a:solidFill>
                  <a:schemeClr val="tx2"/>
                </a:solidFill>
                <a:ea typeface="+mn-lt"/>
                <a:cs typeface="+mn-lt"/>
              </a:rPr>
              <a:t>RGB r182 g228 b222</a:t>
            </a:r>
            <a:endParaRPr lang="en-US" dirty="0">
              <a:solidFill>
                <a:schemeClr val="tx2"/>
              </a:solidFill>
            </a:endParaRPr>
          </a:p>
          <a:p>
            <a:r>
              <a:rPr lang="en-US" sz="1000" dirty="0">
                <a:solidFill>
                  <a:schemeClr val="tx2"/>
                </a:solidFill>
                <a:ea typeface="+mn-lt"/>
                <a:cs typeface="+mn-lt"/>
              </a:rPr>
              <a:t>HEX #b6e4de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6" name="TextBox 85">
            <a:extLst>
              <a:ext uri="{FF2B5EF4-FFF2-40B4-BE49-F238E27FC236}">
                <a16:creationId xmlns:a16="http://schemas.microsoft.com/office/drawing/2014/main" id="{96BA27B9-0AF7-54DB-538B-8738B9FE7AF8}"/>
              </a:ext>
            </a:extLst>
          </p:cNvPr>
          <p:cNvSpPr txBox="1"/>
          <p:nvPr userDrawn="1"/>
        </p:nvSpPr>
        <p:spPr>
          <a:xfrm>
            <a:off x="4725327" y="5772710"/>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4</a:t>
            </a:r>
            <a:endParaRPr lang="en-US" dirty="0">
              <a:solidFill>
                <a:schemeClr val="tx2"/>
              </a:solidFill>
            </a:endParaRPr>
          </a:p>
          <a:p>
            <a:r>
              <a:rPr lang="en-US" sz="1000" dirty="0">
                <a:solidFill>
                  <a:schemeClr val="tx2"/>
                </a:solidFill>
                <a:ea typeface="+mn-lt"/>
                <a:cs typeface="+mn-lt"/>
              </a:rPr>
              <a:t>RGB r219 g242 b239</a:t>
            </a:r>
            <a:endParaRPr lang="en-US" dirty="0">
              <a:solidFill>
                <a:schemeClr val="tx2"/>
              </a:solidFill>
            </a:endParaRPr>
          </a:p>
          <a:p>
            <a:r>
              <a:rPr lang="en-US" sz="1000" dirty="0">
                <a:solidFill>
                  <a:schemeClr val="tx2"/>
                </a:solidFill>
                <a:ea typeface="+mn-lt"/>
                <a:cs typeface="+mn-lt"/>
              </a:rPr>
              <a:t>HEX #dbf2ef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7" name="TextBox 86">
            <a:extLst>
              <a:ext uri="{FF2B5EF4-FFF2-40B4-BE49-F238E27FC236}">
                <a16:creationId xmlns:a16="http://schemas.microsoft.com/office/drawing/2014/main" id="{C70089D6-4AFB-DFA0-F6BD-09B7982B9F37}"/>
              </a:ext>
            </a:extLst>
          </p:cNvPr>
          <p:cNvSpPr txBox="1"/>
          <p:nvPr userDrawn="1"/>
        </p:nvSpPr>
        <p:spPr>
          <a:xfrm>
            <a:off x="1756315" y="3681858"/>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1</a:t>
            </a:r>
            <a:endParaRPr lang="en-US" dirty="0">
              <a:solidFill>
                <a:schemeClr val="tx2"/>
              </a:solidFill>
            </a:endParaRPr>
          </a:p>
          <a:p>
            <a:r>
              <a:rPr lang="en-US" sz="1000" dirty="0">
                <a:solidFill>
                  <a:schemeClr val="tx2"/>
                </a:solidFill>
                <a:ea typeface="+mn-lt"/>
                <a:cs typeface="+mn-lt"/>
              </a:rPr>
              <a:t>RGB r255 g152 b71</a:t>
            </a:r>
            <a:endParaRPr lang="en-US" dirty="0">
              <a:solidFill>
                <a:schemeClr val="tx2"/>
              </a:solidFill>
            </a:endParaRPr>
          </a:p>
          <a:p>
            <a:r>
              <a:rPr lang="en-US" sz="1000" dirty="0">
                <a:solidFill>
                  <a:schemeClr val="tx2"/>
                </a:solidFill>
                <a:ea typeface="+mn-lt"/>
                <a:cs typeface="+mn-lt"/>
              </a:rPr>
              <a:t>HEX #ff9847</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8" name="Rectangle 87">
            <a:extLst>
              <a:ext uri="{FF2B5EF4-FFF2-40B4-BE49-F238E27FC236}">
                <a16:creationId xmlns:a16="http://schemas.microsoft.com/office/drawing/2014/main" id="{65D4E6FF-9247-8DDA-8229-90CB49CC4B31}"/>
              </a:ext>
            </a:extLst>
          </p:cNvPr>
          <p:cNvSpPr/>
          <p:nvPr userDrawn="1"/>
        </p:nvSpPr>
        <p:spPr bwMode="auto">
          <a:xfrm rot="16200000">
            <a:off x="819252" y="3330548"/>
            <a:ext cx="510814" cy="1213825"/>
          </a:xfrm>
          <a:prstGeom prst="rect">
            <a:avLst/>
          </a:prstGeom>
          <a:solidFill>
            <a:srgbClr val="FF9847"/>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9" name="TextBox 88">
            <a:extLst>
              <a:ext uri="{FF2B5EF4-FFF2-40B4-BE49-F238E27FC236}">
                <a16:creationId xmlns:a16="http://schemas.microsoft.com/office/drawing/2014/main" id="{5658C461-80BA-B593-E54A-A8752C832412}"/>
              </a:ext>
            </a:extLst>
          </p:cNvPr>
          <p:cNvSpPr txBox="1"/>
          <p:nvPr userDrawn="1"/>
        </p:nvSpPr>
        <p:spPr>
          <a:xfrm>
            <a:off x="1756315"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2</a:t>
            </a:r>
            <a:endParaRPr lang="en-US" dirty="0">
              <a:solidFill>
                <a:schemeClr val="tx2"/>
              </a:solidFill>
            </a:endParaRPr>
          </a:p>
          <a:p>
            <a:r>
              <a:rPr lang="en-US" sz="1000" dirty="0">
                <a:solidFill>
                  <a:schemeClr val="tx2"/>
                </a:solidFill>
                <a:ea typeface="+mn-lt"/>
                <a:cs typeface="+mn-lt"/>
              </a:rPr>
              <a:t>RGB r255 g177 b117</a:t>
            </a:r>
            <a:endParaRPr lang="en-US" dirty="0">
              <a:solidFill>
                <a:schemeClr val="tx2"/>
              </a:solidFill>
            </a:endParaRPr>
          </a:p>
          <a:p>
            <a:r>
              <a:rPr lang="en-US" sz="1000" dirty="0">
                <a:solidFill>
                  <a:schemeClr val="tx2"/>
                </a:solidFill>
                <a:ea typeface="+mn-lt"/>
                <a:cs typeface="+mn-lt"/>
              </a:rPr>
              <a:t>HEX #ffb175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0" name="Rectangle 89">
            <a:extLst>
              <a:ext uri="{FF2B5EF4-FFF2-40B4-BE49-F238E27FC236}">
                <a16:creationId xmlns:a16="http://schemas.microsoft.com/office/drawing/2014/main" id="{7046DF36-6995-48E4-2B84-04A7C82502C5}"/>
              </a:ext>
            </a:extLst>
          </p:cNvPr>
          <p:cNvSpPr/>
          <p:nvPr userDrawn="1"/>
        </p:nvSpPr>
        <p:spPr bwMode="auto">
          <a:xfrm rot="16200000">
            <a:off x="819251" y="4027498"/>
            <a:ext cx="510814" cy="1213825"/>
          </a:xfrm>
          <a:prstGeom prst="rect">
            <a:avLst/>
          </a:prstGeom>
          <a:solidFill>
            <a:srgbClr val="FFB17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1" name="TextBox 90">
            <a:extLst>
              <a:ext uri="{FF2B5EF4-FFF2-40B4-BE49-F238E27FC236}">
                <a16:creationId xmlns:a16="http://schemas.microsoft.com/office/drawing/2014/main" id="{C68164B6-B9AA-87B0-7DA7-39ABEF898F89}"/>
              </a:ext>
            </a:extLst>
          </p:cNvPr>
          <p:cNvSpPr txBox="1"/>
          <p:nvPr userDrawn="1"/>
        </p:nvSpPr>
        <p:spPr>
          <a:xfrm>
            <a:off x="1756314"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3</a:t>
            </a:r>
            <a:endParaRPr lang="en-US" dirty="0">
              <a:solidFill>
                <a:schemeClr val="tx2"/>
              </a:solidFill>
            </a:endParaRPr>
          </a:p>
          <a:p>
            <a:r>
              <a:rPr lang="en-US" sz="1000" dirty="0">
                <a:solidFill>
                  <a:schemeClr val="tx2"/>
                </a:solidFill>
                <a:ea typeface="+mn-lt"/>
                <a:cs typeface="+mn-lt"/>
              </a:rPr>
              <a:t>RGB r255 g203 b162</a:t>
            </a:r>
            <a:endParaRPr lang="en-US" dirty="0">
              <a:solidFill>
                <a:schemeClr val="tx2"/>
              </a:solidFill>
            </a:endParaRPr>
          </a:p>
          <a:p>
            <a:r>
              <a:rPr lang="en-US" sz="1000" dirty="0">
                <a:solidFill>
                  <a:schemeClr val="tx2"/>
                </a:solidFill>
                <a:ea typeface="+mn-lt"/>
                <a:cs typeface="+mn-lt"/>
              </a:rPr>
              <a:t>HEX #ffcba2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2" name="Rectangle 91">
            <a:extLst>
              <a:ext uri="{FF2B5EF4-FFF2-40B4-BE49-F238E27FC236}">
                <a16:creationId xmlns:a16="http://schemas.microsoft.com/office/drawing/2014/main" id="{8245B6ED-4584-0ABA-472F-2DBDCA3EF1AB}"/>
              </a:ext>
            </a:extLst>
          </p:cNvPr>
          <p:cNvSpPr/>
          <p:nvPr userDrawn="1"/>
        </p:nvSpPr>
        <p:spPr bwMode="auto">
          <a:xfrm rot="16200000">
            <a:off x="819251" y="4719802"/>
            <a:ext cx="510814" cy="1213825"/>
          </a:xfrm>
          <a:prstGeom prst="rect">
            <a:avLst/>
          </a:prstGeom>
          <a:solidFill>
            <a:srgbClr val="FFCB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3" name="TextBox 92">
            <a:extLst>
              <a:ext uri="{FF2B5EF4-FFF2-40B4-BE49-F238E27FC236}">
                <a16:creationId xmlns:a16="http://schemas.microsoft.com/office/drawing/2014/main" id="{8BD4B40B-067C-055D-A5B8-C13914846655}"/>
              </a:ext>
            </a:extLst>
          </p:cNvPr>
          <p:cNvSpPr txBox="1"/>
          <p:nvPr userDrawn="1"/>
        </p:nvSpPr>
        <p:spPr>
          <a:xfrm>
            <a:off x="1756314" y="578664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4</a:t>
            </a:r>
            <a:endParaRPr lang="en-US" dirty="0">
              <a:solidFill>
                <a:schemeClr val="tx2"/>
              </a:solidFill>
            </a:endParaRPr>
          </a:p>
          <a:p>
            <a:r>
              <a:rPr lang="en-US" sz="1000" dirty="0">
                <a:solidFill>
                  <a:schemeClr val="tx2"/>
                </a:solidFill>
                <a:ea typeface="+mn-lt"/>
                <a:cs typeface="+mn-lt"/>
              </a:rPr>
              <a:t>RGB r255 g229 b208</a:t>
            </a:r>
            <a:endParaRPr lang="en-US" dirty="0">
              <a:solidFill>
                <a:schemeClr val="tx2"/>
              </a:solidFill>
            </a:endParaRPr>
          </a:p>
          <a:p>
            <a:r>
              <a:rPr lang="en-US" sz="1000" dirty="0">
                <a:solidFill>
                  <a:schemeClr val="tx2"/>
                </a:solidFill>
                <a:ea typeface="+mn-lt"/>
                <a:cs typeface="+mn-lt"/>
              </a:rPr>
              <a:t>HEX #ffe5d0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4" name="Rectangle 93">
            <a:extLst>
              <a:ext uri="{FF2B5EF4-FFF2-40B4-BE49-F238E27FC236}">
                <a16:creationId xmlns:a16="http://schemas.microsoft.com/office/drawing/2014/main" id="{36E8FAB1-C606-E64C-C8DB-464FE498B151}"/>
              </a:ext>
            </a:extLst>
          </p:cNvPr>
          <p:cNvSpPr/>
          <p:nvPr userDrawn="1"/>
        </p:nvSpPr>
        <p:spPr bwMode="auto">
          <a:xfrm rot="16200000">
            <a:off x="805311" y="5421399"/>
            <a:ext cx="510814" cy="1213825"/>
          </a:xfrm>
          <a:prstGeom prst="rect">
            <a:avLst/>
          </a:prstGeom>
          <a:solidFill>
            <a:srgbClr val="FFE5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5" name="Rectangle 94">
            <a:extLst>
              <a:ext uri="{FF2B5EF4-FFF2-40B4-BE49-F238E27FC236}">
                <a16:creationId xmlns:a16="http://schemas.microsoft.com/office/drawing/2014/main" id="{4F485E9E-10EC-AA0D-8CB4-51C68DCC3DFC}"/>
              </a:ext>
            </a:extLst>
          </p:cNvPr>
          <p:cNvSpPr/>
          <p:nvPr userDrawn="1"/>
        </p:nvSpPr>
        <p:spPr bwMode="auto">
          <a:xfrm rot="16200000">
            <a:off x="3611704" y="2387341"/>
            <a:ext cx="789594" cy="1213825"/>
          </a:xfrm>
          <a:prstGeom prst="rect">
            <a:avLst/>
          </a:prstGeom>
          <a:solidFill>
            <a:srgbClr val="20BAA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6" name="Rectangle 95">
            <a:extLst>
              <a:ext uri="{FF2B5EF4-FFF2-40B4-BE49-F238E27FC236}">
                <a16:creationId xmlns:a16="http://schemas.microsoft.com/office/drawing/2014/main" id="{1DE18C51-4F16-5F86-8E73-CB93285536BC}"/>
              </a:ext>
            </a:extLst>
          </p:cNvPr>
          <p:cNvSpPr/>
          <p:nvPr userDrawn="1"/>
        </p:nvSpPr>
        <p:spPr bwMode="auto">
          <a:xfrm rot="16200000">
            <a:off x="3741800" y="3330549"/>
            <a:ext cx="510814" cy="1213825"/>
          </a:xfrm>
          <a:prstGeom prst="rect">
            <a:avLst/>
          </a:prstGeom>
          <a:solidFill>
            <a:srgbClr val="64C8B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7" name="Rectangle 96">
            <a:extLst>
              <a:ext uri="{FF2B5EF4-FFF2-40B4-BE49-F238E27FC236}">
                <a16:creationId xmlns:a16="http://schemas.microsoft.com/office/drawing/2014/main" id="{3571A1D5-79E8-FD79-1EEA-C84E6E0297B9}"/>
              </a:ext>
            </a:extLst>
          </p:cNvPr>
          <p:cNvSpPr/>
          <p:nvPr userDrawn="1"/>
        </p:nvSpPr>
        <p:spPr bwMode="auto">
          <a:xfrm rot="16200000">
            <a:off x="3741800" y="4027498"/>
            <a:ext cx="510814" cy="1213825"/>
          </a:xfrm>
          <a:prstGeom prst="rect">
            <a:avLst/>
          </a:prstGeom>
          <a:solidFill>
            <a:srgbClr val="8FD6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8" name="Rectangle 97">
            <a:extLst>
              <a:ext uri="{FF2B5EF4-FFF2-40B4-BE49-F238E27FC236}">
                <a16:creationId xmlns:a16="http://schemas.microsoft.com/office/drawing/2014/main" id="{AD147865-7F53-FDBC-B0CE-655F3A5632B3}"/>
              </a:ext>
            </a:extLst>
          </p:cNvPr>
          <p:cNvSpPr/>
          <p:nvPr userDrawn="1"/>
        </p:nvSpPr>
        <p:spPr bwMode="auto">
          <a:xfrm rot="16200000">
            <a:off x="3741800" y="4719803"/>
            <a:ext cx="510814" cy="1213825"/>
          </a:xfrm>
          <a:prstGeom prst="rect">
            <a:avLst/>
          </a:prstGeom>
          <a:solidFill>
            <a:srgbClr val="B6E4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9" name="Rectangle 98">
            <a:extLst>
              <a:ext uri="{FF2B5EF4-FFF2-40B4-BE49-F238E27FC236}">
                <a16:creationId xmlns:a16="http://schemas.microsoft.com/office/drawing/2014/main" id="{8619DD95-8013-764A-6F84-7F978DACE100}"/>
              </a:ext>
            </a:extLst>
          </p:cNvPr>
          <p:cNvSpPr/>
          <p:nvPr userDrawn="1"/>
        </p:nvSpPr>
        <p:spPr bwMode="auto">
          <a:xfrm rot="16200000">
            <a:off x="3741799" y="5421399"/>
            <a:ext cx="510814" cy="1213825"/>
          </a:xfrm>
          <a:prstGeom prst="rect">
            <a:avLst/>
          </a:prstGeom>
          <a:solidFill>
            <a:srgbClr val="DBF2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cxnSp>
        <p:nvCxnSpPr>
          <p:cNvPr id="100" name="Straight Arrow Connector 99">
            <a:extLst>
              <a:ext uri="{FF2B5EF4-FFF2-40B4-BE49-F238E27FC236}">
                <a16:creationId xmlns:a16="http://schemas.microsoft.com/office/drawing/2014/main" id="{6C2F5B47-F4F9-3375-D429-2CE5C19B6F69}"/>
              </a:ext>
            </a:extLst>
          </p:cNvPr>
          <p:cNvCxnSpPr/>
          <p:nvPr userDrawn="1"/>
        </p:nvCxnSpPr>
        <p:spPr>
          <a:xfrm flipH="1" flipV="1">
            <a:off x="466494" y="3539681"/>
            <a:ext cx="11416989" cy="28808"/>
          </a:xfrm>
          <a:prstGeom prst="straightConnector1">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4B26103-41F5-072F-C067-36B7ABDE6586}"/>
              </a:ext>
            </a:extLst>
          </p:cNvPr>
          <p:cNvSpPr/>
          <p:nvPr userDrawn="1"/>
        </p:nvSpPr>
        <p:spPr bwMode="auto">
          <a:xfrm rot="16200000">
            <a:off x="6532777" y="2387341"/>
            <a:ext cx="789594" cy="1223118"/>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2" name="TextBox 101">
            <a:extLst>
              <a:ext uri="{FF2B5EF4-FFF2-40B4-BE49-F238E27FC236}">
                <a16:creationId xmlns:a16="http://schemas.microsoft.com/office/drawing/2014/main" id="{598D4957-85AF-0B52-62D1-3BDB3146587B}"/>
              </a:ext>
            </a:extLst>
          </p:cNvPr>
          <p:cNvSpPr txBox="1"/>
          <p:nvPr userDrawn="1"/>
        </p:nvSpPr>
        <p:spPr>
          <a:xfrm>
            <a:off x="10584364" y="2603908"/>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3" name="TextBox 102">
            <a:extLst>
              <a:ext uri="{FF2B5EF4-FFF2-40B4-BE49-F238E27FC236}">
                <a16:creationId xmlns:a16="http://schemas.microsoft.com/office/drawing/2014/main" id="{C4B19F7D-EA32-C240-4CF1-F2F7E143181F}"/>
              </a:ext>
            </a:extLst>
          </p:cNvPr>
          <p:cNvSpPr txBox="1"/>
          <p:nvPr userDrawn="1"/>
        </p:nvSpPr>
        <p:spPr>
          <a:xfrm>
            <a:off x="7615352" y="2603907"/>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04" name="TextBox 103">
            <a:extLst>
              <a:ext uri="{FF2B5EF4-FFF2-40B4-BE49-F238E27FC236}">
                <a16:creationId xmlns:a16="http://schemas.microsoft.com/office/drawing/2014/main" id="{1815B238-1A2F-9D79-A829-F067E1473064}"/>
              </a:ext>
            </a:extLst>
          </p:cNvPr>
          <p:cNvSpPr txBox="1"/>
          <p:nvPr userDrawn="1"/>
        </p:nvSpPr>
        <p:spPr>
          <a:xfrm>
            <a:off x="10575071" y="3700443"/>
            <a:ext cx="1384608"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1</a:t>
            </a:r>
            <a:endParaRPr lang="en-US" dirty="0">
              <a:solidFill>
                <a:schemeClr val="tx2"/>
              </a:solidFill>
            </a:endParaRPr>
          </a:p>
          <a:p>
            <a:r>
              <a:rPr lang="en-US" sz="1000" dirty="0">
                <a:solidFill>
                  <a:schemeClr val="tx2"/>
                </a:solidFill>
                <a:ea typeface="+mn-lt"/>
                <a:cs typeface="+mn-lt"/>
              </a:rPr>
              <a:t>RGB r85 g125 b190</a:t>
            </a:r>
            <a:endParaRPr lang="en-US" dirty="0">
              <a:solidFill>
                <a:schemeClr val="tx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2"/>
                </a:solidFill>
                <a:ea typeface="+mn-lt"/>
                <a:cs typeface="+mn-lt"/>
              </a:rPr>
              <a:t>HEX ##557dbe</a:t>
            </a:r>
            <a:endParaRPr lang="en-US" dirty="0">
              <a:solidFill>
                <a:schemeClr val="tx2"/>
              </a:solidFill>
            </a:endParaRPr>
          </a:p>
        </p:txBody>
      </p:sp>
      <p:sp>
        <p:nvSpPr>
          <p:cNvPr id="105" name="TextBox 104">
            <a:extLst>
              <a:ext uri="{FF2B5EF4-FFF2-40B4-BE49-F238E27FC236}">
                <a16:creationId xmlns:a16="http://schemas.microsoft.com/office/drawing/2014/main" id="{EF6E6CE1-DE7A-CC72-D121-1C421A80A9C7}"/>
              </a:ext>
            </a:extLst>
          </p:cNvPr>
          <p:cNvSpPr txBox="1"/>
          <p:nvPr userDrawn="1"/>
        </p:nvSpPr>
        <p:spPr>
          <a:xfrm>
            <a:off x="10575071"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2</a:t>
            </a:r>
            <a:endParaRPr lang="en-US" dirty="0">
              <a:solidFill>
                <a:schemeClr val="tx2"/>
              </a:solidFill>
            </a:endParaRPr>
          </a:p>
          <a:p>
            <a:r>
              <a:rPr lang="en-US" sz="1000" dirty="0">
                <a:solidFill>
                  <a:schemeClr val="tx2"/>
                </a:solidFill>
                <a:ea typeface="+mn-lt"/>
                <a:cs typeface="+mn-lt"/>
              </a:rPr>
              <a:t>RGB r132 g156 b206</a:t>
            </a:r>
            <a:endParaRPr lang="en-US" dirty="0">
              <a:solidFill>
                <a:schemeClr val="tx2"/>
              </a:solidFill>
            </a:endParaRPr>
          </a:p>
          <a:p>
            <a:r>
              <a:rPr lang="en-US" sz="1000" dirty="0">
                <a:solidFill>
                  <a:schemeClr val="tx2"/>
                </a:solidFill>
                <a:ea typeface="+mn-lt"/>
                <a:cs typeface="+mn-lt"/>
              </a:rPr>
              <a:t>HEX #849cce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6" name="TextBox 105">
            <a:extLst>
              <a:ext uri="{FF2B5EF4-FFF2-40B4-BE49-F238E27FC236}">
                <a16:creationId xmlns:a16="http://schemas.microsoft.com/office/drawing/2014/main" id="{5034645D-8042-78B2-CD79-0DE09DF1E35C}"/>
              </a:ext>
            </a:extLst>
          </p:cNvPr>
          <p:cNvSpPr txBox="1"/>
          <p:nvPr userDrawn="1"/>
        </p:nvSpPr>
        <p:spPr>
          <a:xfrm>
            <a:off x="10575071"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3</a:t>
            </a:r>
            <a:endParaRPr lang="en-US" dirty="0">
              <a:solidFill>
                <a:schemeClr val="tx2"/>
              </a:solidFill>
            </a:endParaRPr>
          </a:p>
          <a:p>
            <a:r>
              <a:rPr lang="en-US" sz="1000" dirty="0">
                <a:solidFill>
                  <a:schemeClr val="tx2"/>
                </a:solidFill>
                <a:ea typeface="+mn-lt"/>
                <a:cs typeface="+mn-lt"/>
              </a:rPr>
              <a:t>RGB r174 g188 b222</a:t>
            </a:r>
            <a:endParaRPr lang="en-US" dirty="0">
              <a:solidFill>
                <a:schemeClr val="tx2"/>
              </a:solidFill>
            </a:endParaRPr>
          </a:p>
          <a:p>
            <a:r>
              <a:rPr lang="en-US" sz="1000" dirty="0">
                <a:solidFill>
                  <a:schemeClr val="tx2"/>
                </a:solidFill>
                <a:ea typeface="+mn-lt"/>
                <a:cs typeface="+mn-lt"/>
              </a:rPr>
              <a:t>HEX #aebcde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7" name="TextBox 106">
            <a:extLst>
              <a:ext uri="{FF2B5EF4-FFF2-40B4-BE49-F238E27FC236}">
                <a16:creationId xmlns:a16="http://schemas.microsoft.com/office/drawing/2014/main" id="{F7B4F484-6DE4-B0D6-6120-C237A2918E3F}"/>
              </a:ext>
            </a:extLst>
          </p:cNvPr>
          <p:cNvSpPr txBox="1"/>
          <p:nvPr userDrawn="1"/>
        </p:nvSpPr>
        <p:spPr>
          <a:xfrm>
            <a:off x="10575070" y="5777356"/>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4</a:t>
            </a:r>
            <a:endParaRPr lang="en-US" dirty="0">
              <a:solidFill>
                <a:schemeClr val="tx2"/>
              </a:solidFill>
            </a:endParaRPr>
          </a:p>
          <a:p>
            <a:r>
              <a:rPr lang="en-US" sz="1000" dirty="0">
                <a:solidFill>
                  <a:schemeClr val="tx2"/>
                </a:solidFill>
                <a:ea typeface="+mn-lt"/>
                <a:cs typeface="+mn-lt"/>
              </a:rPr>
              <a:t>RGB r214 g221 b239</a:t>
            </a:r>
            <a:endParaRPr lang="en-US" dirty="0">
              <a:solidFill>
                <a:schemeClr val="tx2"/>
              </a:solidFill>
            </a:endParaRPr>
          </a:p>
          <a:p>
            <a:r>
              <a:rPr lang="en-US" sz="1000" dirty="0">
                <a:solidFill>
                  <a:schemeClr val="tx2"/>
                </a:solidFill>
                <a:ea typeface="+mn-lt"/>
                <a:cs typeface="+mn-lt"/>
              </a:rPr>
              <a:t>HEX #d6ddef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8" name="TextBox 107">
            <a:extLst>
              <a:ext uri="{FF2B5EF4-FFF2-40B4-BE49-F238E27FC236}">
                <a16:creationId xmlns:a16="http://schemas.microsoft.com/office/drawing/2014/main" id="{58B2B25D-A918-5E7E-6EA8-FE5D179ABACB}"/>
              </a:ext>
            </a:extLst>
          </p:cNvPr>
          <p:cNvSpPr txBox="1"/>
          <p:nvPr userDrawn="1"/>
        </p:nvSpPr>
        <p:spPr>
          <a:xfrm>
            <a:off x="7606058" y="3686504"/>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1</a:t>
            </a:r>
            <a:endParaRPr lang="en-US" dirty="0">
              <a:solidFill>
                <a:schemeClr val="tx2"/>
              </a:solidFill>
            </a:endParaRPr>
          </a:p>
          <a:p>
            <a:r>
              <a:rPr lang="en-US" sz="1000" dirty="0">
                <a:solidFill>
                  <a:schemeClr val="tx2"/>
                </a:solidFill>
                <a:ea typeface="+mn-lt"/>
                <a:cs typeface="+mn-lt"/>
              </a:rPr>
              <a:t>RGB r142 g68 b162</a:t>
            </a:r>
            <a:endParaRPr lang="en-US" dirty="0">
              <a:solidFill>
                <a:schemeClr val="tx2"/>
              </a:solidFill>
            </a:endParaRPr>
          </a:p>
          <a:p>
            <a:r>
              <a:rPr lang="en-US" sz="1000" dirty="0">
                <a:solidFill>
                  <a:schemeClr val="tx2"/>
                </a:solidFill>
                <a:ea typeface="+mn-lt"/>
                <a:cs typeface="+mn-lt"/>
              </a:rPr>
              <a:t>HEX #8e44a2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9" name="Rectangle 108">
            <a:extLst>
              <a:ext uri="{FF2B5EF4-FFF2-40B4-BE49-F238E27FC236}">
                <a16:creationId xmlns:a16="http://schemas.microsoft.com/office/drawing/2014/main" id="{3A3AFD8F-3421-04FA-E9B2-B308F0646C96}"/>
              </a:ext>
            </a:extLst>
          </p:cNvPr>
          <p:cNvSpPr/>
          <p:nvPr userDrawn="1"/>
        </p:nvSpPr>
        <p:spPr bwMode="auto">
          <a:xfrm rot="16200000">
            <a:off x="6668995" y="3335194"/>
            <a:ext cx="510814" cy="1213825"/>
          </a:xfrm>
          <a:prstGeom prst="rect">
            <a:avLst/>
          </a:prstGeom>
          <a:solidFill>
            <a:srgbClr val="8E44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0" name="TextBox 109">
            <a:extLst>
              <a:ext uri="{FF2B5EF4-FFF2-40B4-BE49-F238E27FC236}">
                <a16:creationId xmlns:a16="http://schemas.microsoft.com/office/drawing/2014/main" id="{8001C752-7353-940C-8ED1-A68C3D755E2E}"/>
              </a:ext>
            </a:extLst>
          </p:cNvPr>
          <p:cNvSpPr txBox="1"/>
          <p:nvPr userDrawn="1"/>
        </p:nvSpPr>
        <p:spPr>
          <a:xfrm>
            <a:off x="7606058"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2</a:t>
            </a:r>
            <a:endParaRPr lang="en-US" dirty="0">
              <a:solidFill>
                <a:schemeClr val="tx2"/>
              </a:solidFill>
            </a:endParaRPr>
          </a:p>
          <a:p>
            <a:r>
              <a:rPr lang="en-US" sz="1000" dirty="0">
                <a:solidFill>
                  <a:schemeClr val="tx2"/>
                </a:solidFill>
                <a:ea typeface="+mn-lt"/>
                <a:cs typeface="+mn-lt"/>
              </a:rPr>
              <a:t>RGB r172 g114 b185</a:t>
            </a:r>
            <a:endParaRPr lang="en-US" dirty="0">
              <a:solidFill>
                <a:schemeClr val="tx2"/>
              </a:solidFill>
            </a:endParaRPr>
          </a:p>
          <a:p>
            <a:r>
              <a:rPr lang="en-US" sz="1000" dirty="0">
                <a:solidFill>
                  <a:schemeClr val="tx2"/>
                </a:solidFill>
                <a:ea typeface="+mn-lt"/>
                <a:cs typeface="+mn-lt"/>
              </a:rPr>
              <a:t>HEX #ac72b9</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1" name="Rectangle 110">
            <a:extLst>
              <a:ext uri="{FF2B5EF4-FFF2-40B4-BE49-F238E27FC236}">
                <a16:creationId xmlns:a16="http://schemas.microsoft.com/office/drawing/2014/main" id="{66FF0DB2-EBD6-2C4E-09AD-D35EC1869427}"/>
              </a:ext>
            </a:extLst>
          </p:cNvPr>
          <p:cNvSpPr/>
          <p:nvPr userDrawn="1"/>
        </p:nvSpPr>
        <p:spPr bwMode="auto">
          <a:xfrm rot="16200000">
            <a:off x="6668994" y="4032144"/>
            <a:ext cx="510814" cy="1213825"/>
          </a:xfrm>
          <a:prstGeom prst="rect">
            <a:avLst/>
          </a:prstGeom>
          <a:solidFill>
            <a:srgbClr val="AC72B9"/>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2" name="TextBox 111">
            <a:extLst>
              <a:ext uri="{FF2B5EF4-FFF2-40B4-BE49-F238E27FC236}">
                <a16:creationId xmlns:a16="http://schemas.microsoft.com/office/drawing/2014/main" id="{F1408880-9CF2-1B3C-793A-D50919DC980D}"/>
              </a:ext>
            </a:extLst>
          </p:cNvPr>
          <p:cNvSpPr txBox="1"/>
          <p:nvPr userDrawn="1"/>
        </p:nvSpPr>
        <p:spPr>
          <a:xfrm>
            <a:off x="7606057"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3</a:t>
            </a:r>
            <a:endParaRPr lang="en-US" dirty="0">
              <a:solidFill>
                <a:schemeClr val="tx2"/>
              </a:solidFill>
            </a:endParaRPr>
          </a:p>
          <a:p>
            <a:r>
              <a:rPr lang="en-US" sz="1000" dirty="0">
                <a:solidFill>
                  <a:schemeClr val="tx2"/>
                </a:solidFill>
                <a:ea typeface="+mn-lt"/>
                <a:cs typeface="+mn-lt"/>
              </a:rPr>
              <a:t>RGB r200 g160 b208</a:t>
            </a:r>
            <a:endParaRPr lang="en-US" dirty="0">
              <a:solidFill>
                <a:schemeClr val="tx2"/>
              </a:solidFill>
            </a:endParaRPr>
          </a:p>
          <a:p>
            <a:r>
              <a:rPr lang="en-US" sz="1000" dirty="0">
                <a:solidFill>
                  <a:schemeClr val="tx2"/>
                </a:solidFill>
                <a:ea typeface="+mn-lt"/>
                <a:cs typeface="+mn-lt"/>
              </a:rPr>
              <a:t>HEX #c8a0d0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3" name="Rectangle 112">
            <a:extLst>
              <a:ext uri="{FF2B5EF4-FFF2-40B4-BE49-F238E27FC236}">
                <a16:creationId xmlns:a16="http://schemas.microsoft.com/office/drawing/2014/main" id="{9846B6EF-2AAD-03F9-2EA3-F37843660D4F}"/>
              </a:ext>
            </a:extLst>
          </p:cNvPr>
          <p:cNvSpPr/>
          <p:nvPr userDrawn="1"/>
        </p:nvSpPr>
        <p:spPr bwMode="auto">
          <a:xfrm rot="16200000">
            <a:off x="6668994" y="4724448"/>
            <a:ext cx="510814" cy="1213825"/>
          </a:xfrm>
          <a:prstGeom prst="rect">
            <a:avLst/>
          </a:prstGeom>
          <a:solidFill>
            <a:srgbClr val="C8A0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4" name="TextBox 113">
            <a:extLst>
              <a:ext uri="{FF2B5EF4-FFF2-40B4-BE49-F238E27FC236}">
                <a16:creationId xmlns:a16="http://schemas.microsoft.com/office/drawing/2014/main" id="{7633CE7C-27B0-2377-7803-BC54A843040E}"/>
              </a:ext>
            </a:extLst>
          </p:cNvPr>
          <p:cNvSpPr txBox="1"/>
          <p:nvPr userDrawn="1"/>
        </p:nvSpPr>
        <p:spPr>
          <a:xfrm>
            <a:off x="7606057" y="579129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4</a:t>
            </a:r>
            <a:endParaRPr lang="en-US" dirty="0">
              <a:solidFill>
                <a:schemeClr val="tx2"/>
              </a:solidFill>
            </a:endParaRPr>
          </a:p>
          <a:p>
            <a:r>
              <a:rPr lang="en-US" sz="1000" dirty="0">
                <a:solidFill>
                  <a:schemeClr val="tx2"/>
                </a:solidFill>
                <a:ea typeface="+mn-lt"/>
                <a:cs typeface="+mn-lt"/>
              </a:rPr>
              <a:t>RGB r228 g207 b232</a:t>
            </a:r>
            <a:endParaRPr lang="en-US" dirty="0">
              <a:solidFill>
                <a:schemeClr val="tx2"/>
              </a:solidFill>
            </a:endParaRPr>
          </a:p>
          <a:p>
            <a:r>
              <a:rPr lang="en-US" sz="1000" dirty="0">
                <a:solidFill>
                  <a:schemeClr val="tx2"/>
                </a:solidFill>
                <a:ea typeface="+mn-lt"/>
                <a:cs typeface="+mn-lt"/>
              </a:rPr>
              <a:t>HEX #e4cfe8</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5" name="Rectangle 114">
            <a:extLst>
              <a:ext uri="{FF2B5EF4-FFF2-40B4-BE49-F238E27FC236}">
                <a16:creationId xmlns:a16="http://schemas.microsoft.com/office/drawing/2014/main" id="{8FADABEB-CC36-D93A-B413-110A08FB3BEC}"/>
              </a:ext>
            </a:extLst>
          </p:cNvPr>
          <p:cNvSpPr/>
          <p:nvPr userDrawn="1"/>
        </p:nvSpPr>
        <p:spPr bwMode="auto">
          <a:xfrm rot="16200000">
            <a:off x="6655054" y="5426045"/>
            <a:ext cx="510814" cy="1213825"/>
          </a:xfrm>
          <a:prstGeom prst="rect">
            <a:avLst/>
          </a:prstGeom>
          <a:solidFill>
            <a:srgbClr val="E4CFE8"/>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6" name="Rectangle 115">
            <a:extLst>
              <a:ext uri="{FF2B5EF4-FFF2-40B4-BE49-F238E27FC236}">
                <a16:creationId xmlns:a16="http://schemas.microsoft.com/office/drawing/2014/main" id="{B33FB6A5-C640-3CAB-667A-8D26E6CE486F}"/>
              </a:ext>
            </a:extLst>
          </p:cNvPr>
          <p:cNvSpPr/>
          <p:nvPr userDrawn="1"/>
        </p:nvSpPr>
        <p:spPr bwMode="auto">
          <a:xfrm rot="16200000">
            <a:off x="9461447" y="2391987"/>
            <a:ext cx="789594" cy="1213825"/>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7" name="Rectangle 116">
            <a:extLst>
              <a:ext uri="{FF2B5EF4-FFF2-40B4-BE49-F238E27FC236}">
                <a16:creationId xmlns:a16="http://schemas.microsoft.com/office/drawing/2014/main" id="{54BA26AF-9FDA-2252-F59E-4AA7BE4124F1}"/>
              </a:ext>
            </a:extLst>
          </p:cNvPr>
          <p:cNvSpPr/>
          <p:nvPr userDrawn="1"/>
        </p:nvSpPr>
        <p:spPr bwMode="auto">
          <a:xfrm rot="16200000">
            <a:off x="9591543" y="3335195"/>
            <a:ext cx="510814" cy="1213825"/>
          </a:xfrm>
          <a:prstGeom prst="rect">
            <a:avLst/>
          </a:prstGeom>
          <a:solidFill>
            <a:srgbClr val="557DB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8" name="Rectangle 117">
            <a:extLst>
              <a:ext uri="{FF2B5EF4-FFF2-40B4-BE49-F238E27FC236}">
                <a16:creationId xmlns:a16="http://schemas.microsoft.com/office/drawing/2014/main" id="{87087B28-AFC8-AE11-45B0-E43963557697}"/>
              </a:ext>
            </a:extLst>
          </p:cNvPr>
          <p:cNvSpPr/>
          <p:nvPr userDrawn="1"/>
        </p:nvSpPr>
        <p:spPr bwMode="auto">
          <a:xfrm rot="16200000">
            <a:off x="9591543" y="4032144"/>
            <a:ext cx="510814" cy="1213825"/>
          </a:xfrm>
          <a:prstGeom prst="rect">
            <a:avLst/>
          </a:prstGeom>
          <a:solidFill>
            <a:srgbClr val="849C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9" name="Rectangle 118">
            <a:extLst>
              <a:ext uri="{FF2B5EF4-FFF2-40B4-BE49-F238E27FC236}">
                <a16:creationId xmlns:a16="http://schemas.microsoft.com/office/drawing/2014/main" id="{6F9CF480-1E4B-5002-ED1A-CA1806125D80}"/>
              </a:ext>
            </a:extLst>
          </p:cNvPr>
          <p:cNvSpPr/>
          <p:nvPr userDrawn="1"/>
        </p:nvSpPr>
        <p:spPr bwMode="auto">
          <a:xfrm rot="16200000">
            <a:off x="9591543" y="4724449"/>
            <a:ext cx="510814" cy="1213825"/>
          </a:xfrm>
          <a:prstGeom prst="rect">
            <a:avLst/>
          </a:prstGeom>
          <a:solidFill>
            <a:srgbClr val="AEBC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0" name="Rectangle 119">
            <a:extLst>
              <a:ext uri="{FF2B5EF4-FFF2-40B4-BE49-F238E27FC236}">
                <a16:creationId xmlns:a16="http://schemas.microsoft.com/office/drawing/2014/main" id="{7CCF02D0-CE4B-3530-27A9-C2A2A2825BB7}"/>
              </a:ext>
            </a:extLst>
          </p:cNvPr>
          <p:cNvSpPr/>
          <p:nvPr userDrawn="1"/>
        </p:nvSpPr>
        <p:spPr bwMode="auto">
          <a:xfrm rot="16200000">
            <a:off x="9591542" y="5426045"/>
            <a:ext cx="510814" cy="1213825"/>
          </a:xfrm>
          <a:prstGeom prst="rect">
            <a:avLst/>
          </a:prstGeom>
          <a:solidFill>
            <a:srgbClr val="D6DD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6636600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77920338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lvl1pPr>
          </a:lstStyle>
          <a:p>
            <a:r>
              <a:rPr lang="en-US"/>
              <a:t>Content page headline 24pt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97021018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292413753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3 Columns, Medium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EE9A2CF1-A624-FEF3-E1E1-D2C98660C0B8}"/>
              </a:ext>
            </a:extLst>
          </p:cNvPr>
          <p:cNvSpPr>
            <a:spLocks noGrp="1"/>
          </p:cNvSpPr>
          <p:nvPr>
            <p:ph sz="quarter" idx="29"/>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42C42F6C-3150-743B-26A5-19BD0F72AC88}"/>
              </a:ext>
            </a:extLst>
          </p:cNvPr>
          <p:cNvSpPr>
            <a:spLocks noGrp="1"/>
          </p:cNvSpPr>
          <p:nvPr>
            <p:ph sz="quarter" idx="30"/>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7F058397-5FE1-E6DD-C55B-2D4EF2DAFDF2}"/>
              </a:ext>
            </a:extLst>
          </p:cNvPr>
          <p:cNvSpPr>
            <a:spLocks noGrp="1"/>
          </p:cNvSpPr>
          <p:nvPr>
            <p:ph type="body" sz="quarter" idx="27"/>
          </p:nvPr>
        </p:nvSpPr>
        <p:spPr>
          <a:xfrm>
            <a:off x="8121650" y="1759132"/>
            <a:ext cx="3606800" cy="4651194"/>
          </a:xfrm>
          <a:solidFill>
            <a:schemeClr val="accent3"/>
          </a:solidFill>
        </p:spPr>
        <p:txBody>
          <a:bodyPr lIns="274320" tIns="457200" rIns="274320" bIns="228600"/>
          <a:lstStyle>
            <a:lvl1pPr>
              <a:defRPr sz="1600">
                <a:solidFill>
                  <a:schemeClr val="tx2"/>
                </a:solidFill>
              </a:defRPr>
            </a:lvl1pPr>
            <a:lvl2pPr>
              <a:defRPr sz="1800">
                <a:solidFill>
                  <a:schemeClr val="tx2"/>
                </a:solidFill>
              </a:defRPr>
            </a:lvl2pPr>
            <a:lvl3pPr>
              <a:buClr>
                <a:schemeClr val="tx2"/>
              </a:buClr>
              <a:defRPr sz="1400">
                <a:solidFill>
                  <a:schemeClr val="tx2"/>
                </a:solidFill>
              </a:defRPr>
            </a:lvl3pPr>
            <a:lvl4pPr marL="0" indent="0">
              <a:buClr>
                <a:schemeClr val="bg2"/>
              </a:buClr>
              <a:buFontTx/>
              <a:buNone/>
              <a:defRPr sz="2800" b="0" i="0">
                <a:solidFill>
                  <a:schemeClr val="tx2"/>
                </a:solidFill>
                <a:latin typeface="Georgia" panose="02040502050405020303" pitchFamily="18" charset="0"/>
              </a:defRPr>
            </a:lvl4pPr>
            <a:lvl5pPr marL="0" indent="0">
              <a:buClr>
                <a:schemeClr val="bg2"/>
              </a:buClr>
              <a:buFontTx/>
              <a:buNone/>
              <a:defRPr sz="5400" b="0" i="0">
                <a:solidFill>
                  <a:schemeClr val="tx2"/>
                </a:solidFill>
                <a:latin typeface="Georgia" panose="02040502050405020303" pitchFamily="18" charset="0"/>
              </a:defRPr>
            </a:lvl5pPr>
            <a:lvl6pPr>
              <a:buFontTx/>
              <a:buNone/>
              <a:defRPr sz="1400" b="0">
                <a:solidFill>
                  <a:schemeClr val="tx2"/>
                </a:solidFill>
                <a:latin typeface="+mn-lt"/>
              </a:defRPr>
            </a:lvl6pPr>
            <a:lvl7pPr>
              <a:buFontTx/>
              <a:buNone/>
              <a:defRPr sz="1400" b="0">
                <a:solidFill>
                  <a:schemeClr val="tx2"/>
                </a:solidFill>
                <a:latin typeface="+mn-lt"/>
              </a:defRPr>
            </a:lvl7pPr>
            <a:lvl8pPr marL="0" indent="0">
              <a:buClr>
                <a:schemeClr val="bg2"/>
              </a:buClr>
              <a:buFontTx/>
              <a:buNone/>
              <a:defRPr sz="1400" b="0">
                <a:solidFill>
                  <a:schemeClr val="tx2"/>
                </a:solidFill>
                <a:latin typeface="+mn-lt"/>
              </a:defRPr>
            </a:lvl8pPr>
            <a:lvl9pPr>
              <a:defRPr sz="1400" b="0">
                <a:solidFill>
                  <a:schemeClr val="tx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9B8B409-767B-A84F-7A9B-DFFA9A31924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19A87A0A-D2C0-0B6C-97CE-FE13EF79604A}"/>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AC6E0E1B-63E1-3451-DA94-9D25B10AC3AF}"/>
              </a:ext>
            </a:extLst>
          </p:cNvPr>
          <p:cNvSpPr>
            <a:spLocks noGrp="1"/>
          </p:cNvSpPr>
          <p:nvPr>
            <p:ph type="dt" sz="half" idx="31"/>
          </p:nvPr>
        </p:nvSpPr>
        <p:spPr/>
        <p:txBody>
          <a:bodyPr/>
          <a:lstStyle/>
          <a:p>
            <a:r>
              <a:rPr lang="en-US" dirty="0"/>
              <a:t> </a:t>
            </a:r>
          </a:p>
        </p:txBody>
      </p:sp>
      <p:sp>
        <p:nvSpPr>
          <p:cNvPr id="3" name="Rectangle 2">
            <a:extLst>
              <a:ext uri="{FF2B5EF4-FFF2-40B4-BE49-F238E27FC236}">
                <a16:creationId xmlns:a16="http://schemas.microsoft.com/office/drawing/2014/main" id="{9E62D1B2-69CF-B3A1-33C1-578C04DA629C}"/>
              </a:ext>
            </a:extLst>
          </p:cNvPr>
          <p:cNvSpPr/>
          <p:nvPr userDrawn="1"/>
        </p:nvSpPr>
        <p:spPr bwMode="auto">
          <a:xfrm>
            <a:off x="8121649" y="1658938"/>
            <a:ext cx="3606800" cy="100194"/>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A5479C-4A2A-8037-A03C-1CAD5387EE0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9A9F0A4-1AC7-0E75-C51B-D80BCB3668BD}"/>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57063979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Divider Gray">
    <p:bg>
      <p:bgPr>
        <a:solidFill>
          <a:schemeClr val="accent6"/>
        </a:solidFill>
        <a:effectLst/>
      </p:bgPr>
    </p:bg>
    <p:spTree>
      <p:nvGrpSpPr>
        <p:cNvPr id="1" name=""/>
        <p:cNvGrpSpPr/>
        <p:nvPr/>
      </p:nvGrpSpPr>
      <p:grpSpPr>
        <a:xfrm>
          <a:off x="0" y="0"/>
          <a:ext cx="0" cy="0"/>
          <a:chOff x="0" y="0"/>
          <a:chExt cx="0" cy="0"/>
        </a:xfrm>
      </p:grpSpPr>
      <p:sp>
        <p:nvSpPr>
          <p:cNvPr id="10" name="Text Placeholder 15">
            <a:extLst>
              <a:ext uri="{FF2B5EF4-FFF2-40B4-BE49-F238E27FC236}">
                <a16:creationId xmlns:a16="http://schemas.microsoft.com/office/drawing/2014/main" id="{E3F34CB8-187F-5B4D-0D08-E112D59ADBF9}"/>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3" name="Text Placeholder 15">
            <a:extLst>
              <a:ext uri="{FF2B5EF4-FFF2-40B4-BE49-F238E27FC236}">
                <a16:creationId xmlns:a16="http://schemas.microsoft.com/office/drawing/2014/main" id="{7EE87B3D-A096-377B-5459-90E3F525B810}"/>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4" name="Text Placeholder 15">
            <a:extLst>
              <a:ext uri="{FF2B5EF4-FFF2-40B4-BE49-F238E27FC236}">
                <a16:creationId xmlns:a16="http://schemas.microsoft.com/office/drawing/2014/main" id="{06464B5B-FCC2-3AEE-EA5E-ADD822B2F42A}"/>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65665026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2_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5" name="Picture Placeholder 4">
            <a:extLst>
              <a:ext uri="{FF2B5EF4-FFF2-40B4-BE49-F238E27FC236}">
                <a16:creationId xmlns:a16="http://schemas.microsoft.com/office/drawing/2014/main" id="{A3BA917F-1519-4A48-8205-FE2D5373464E}"/>
              </a:ext>
            </a:extLst>
          </p:cNvPr>
          <p:cNvSpPr>
            <a:spLocks noGrp="1"/>
          </p:cNvSpPr>
          <p:nvPr>
            <p:ph type="pic" sz="quarter" idx="27"/>
          </p:nvPr>
        </p:nvSpPr>
        <p:spPr>
          <a:xfrm>
            <a:off x="6457950" y="1658939"/>
            <a:ext cx="5734050" cy="4751385"/>
          </a:xfrm>
        </p:spPr>
        <p:txBody>
          <a:bodyPr anchor="ctr"/>
          <a:lstStyle>
            <a:lvl1pPr algn="ctr">
              <a:defRPr/>
            </a:lvl1pPr>
          </a:lstStyle>
          <a:p>
            <a:endParaRPr lang="en-NZ" dirty="0"/>
          </a:p>
        </p:txBody>
      </p:sp>
      <p:sp>
        <p:nvSpPr>
          <p:cNvPr id="11" name="Content Placeholder 14">
            <a:extLst>
              <a:ext uri="{FF2B5EF4-FFF2-40B4-BE49-F238E27FC236}">
                <a16:creationId xmlns:a16="http://schemas.microsoft.com/office/drawing/2014/main" id="{B968E6A6-B92A-453B-88C5-433FC5D32672}"/>
              </a:ext>
            </a:extLst>
          </p:cNvPr>
          <p:cNvSpPr>
            <a:spLocks noGrp="1"/>
          </p:cNvSpPr>
          <p:nvPr>
            <p:ph sz="quarter" idx="12"/>
          </p:nvPr>
        </p:nvSpPr>
        <p:spPr>
          <a:xfrm>
            <a:off x="460367" y="1658938"/>
            <a:ext cx="5521333"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636854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userDrawn="1">
  <p:cSld name="Dark, Headline, Sub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9625126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2 Columns">
    <p:bg>
      <p:bgPr>
        <a:solidFill>
          <a:schemeClr val="bg1"/>
        </a:solidFill>
        <a:effectLst/>
      </p:bgPr>
    </p:bg>
    <p:spTree>
      <p:nvGrpSpPr>
        <p:cNvPr id="1" name=""/>
        <p:cNvGrpSpPr/>
        <p:nvPr/>
      </p:nvGrpSpPr>
      <p:grpSpPr>
        <a:xfrm>
          <a:off x="0" y="0"/>
          <a:ext cx="0" cy="0"/>
          <a:chOff x="0" y="0"/>
          <a:chExt cx="0" cy="0"/>
        </a:xfrm>
      </p:grpSpPr>
      <p:sp>
        <p:nvSpPr>
          <p:cNvPr id="16" name="Content Placeholder 14">
            <a:extLst>
              <a:ext uri="{FF2B5EF4-FFF2-40B4-BE49-F238E27FC236}">
                <a16:creationId xmlns:a16="http://schemas.microsoft.com/office/drawing/2014/main" id="{81BE5968-C006-6A57-0221-05C7B3CA969E}"/>
              </a:ext>
            </a:extLst>
          </p:cNvPr>
          <p:cNvSpPr>
            <a:spLocks noGrp="1"/>
          </p:cNvSpPr>
          <p:nvPr>
            <p:ph sz="quarter" idx="12"/>
          </p:nvPr>
        </p:nvSpPr>
        <p:spPr>
          <a:xfrm>
            <a:off x="460375"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lide Number Placeholder 4">
            <a:extLst>
              <a:ext uri="{FF2B5EF4-FFF2-40B4-BE49-F238E27FC236}">
                <a16:creationId xmlns:a16="http://schemas.microsoft.com/office/drawing/2014/main" id="{B7CA6516-6C49-020E-76B5-0A4B487EE3C5}"/>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22" name="Straight Connector 21">
            <a:extLst>
              <a:ext uri="{FF2B5EF4-FFF2-40B4-BE49-F238E27FC236}">
                <a16:creationId xmlns:a16="http://schemas.microsoft.com/office/drawing/2014/main" id="{2856A89A-37CB-49B5-4F70-79AEBF7ACC1D}"/>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Content Placeholder 14">
            <a:extLst>
              <a:ext uri="{FF2B5EF4-FFF2-40B4-BE49-F238E27FC236}">
                <a16:creationId xmlns:a16="http://schemas.microsoft.com/office/drawing/2014/main" id="{07EB4015-966F-D565-B067-63375DB84C4D}"/>
              </a:ext>
            </a:extLst>
          </p:cNvPr>
          <p:cNvSpPr>
            <a:spLocks noGrp="1"/>
          </p:cNvSpPr>
          <p:nvPr>
            <p:ph sz="quarter" idx="23"/>
          </p:nvPr>
        </p:nvSpPr>
        <p:spPr>
          <a:xfrm>
            <a:off x="6210302"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ED8C429-EA59-CD84-9695-D63E7629B9C4}"/>
              </a:ext>
            </a:extLst>
          </p:cNvPr>
          <p:cNvSpPr>
            <a:spLocks noGrp="1"/>
          </p:cNvSpPr>
          <p:nvPr>
            <p:ph type="ftr" sz="quarter" idx="24"/>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C9F7B05-5273-5615-B318-0357934206E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711D960E-640D-5B2F-CCA3-98D16873F88F}"/>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6A2522C6-CA99-E1E8-B1D0-6C30722CF33E}"/>
              </a:ext>
            </a:extLst>
          </p:cNvPr>
          <p:cNvSpPr>
            <a:spLocks noGrp="1"/>
          </p:cNvSpPr>
          <p:nvPr>
            <p:ph type="dt" sz="half" idx="25"/>
          </p:nvPr>
        </p:nvSpPr>
        <p:spPr/>
        <p:txBody>
          <a:bodyPr/>
          <a:lstStyle/>
          <a:p>
            <a:r>
              <a:rPr lang="en-US" dirty="0"/>
              <a:t> </a:t>
            </a:r>
          </a:p>
        </p:txBody>
      </p:sp>
      <p:sp>
        <p:nvSpPr>
          <p:cNvPr id="6" name="Text Placeholder 9">
            <a:extLst>
              <a:ext uri="{FF2B5EF4-FFF2-40B4-BE49-F238E27FC236}">
                <a16:creationId xmlns:a16="http://schemas.microsoft.com/office/drawing/2014/main" id="{F354BB45-F01B-364D-1E68-0F335663D33E}"/>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1C90B770-65A1-5A32-FDAE-1673C7304807}"/>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50567835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content 1col">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0" y="6546849"/>
            <a:ext cx="7127875" cy="155574"/>
          </a:xfrm>
          <a:prstGeom prst="rect">
            <a:avLst/>
          </a:prstGeo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a:xfrm>
            <a:off x="9394825" y="6546850"/>
            <a:ext cx="2014538" cy="155574"/>
          </a:xfrm>
          <a:prstGeom prst="rect">
            <a:avLst/>
          </a:prstGeom>
        </p:spPr>
        <p:txBody>
          <a:bodyPr/>
          <a:lstStyle/>
          <a:p>
            <a:r>
              <a:rPr lang="en-US" dirty="0"/>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64789766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Divider Teal">
    <p:bg>
      <p:bgPr>
        <a:solidFill>
          <a:schemeClr val="accent2"/>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6417DB05-AA33-2398-EC02-AD0EC57C64DE}"/>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CD88AA3B-8854-CE94-9DA7-55239EA3DDCD}"/>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35608B92-E74C-D724-5C51-814A59C81EEE}"/>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E5210628-9348-FC96-643F-565440BF6697}"/>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B296B959-FD90-3F78-C4EF-C7C231FDA9A3}"/>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DABE011A-6E3C-35C2-86F5-8A37C519668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F9A069FD-81F1-C9A9-B59C-98266650D9E3}"/>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E42AF58E-F624-9208-B287-AFBA2A3EB958}"/>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4D72FA90-D60D-146A-DDE5-09DC865A2665}"/>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80476517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Divider Light Gray">
    <p:bg>
      <p:bgPr>
        <a:solidFill>
          <a:schemeClr val="accent4"/>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A0A7EC1A-51CD-2C8A-DD20-8C435B5DA358}"/>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758CD5-6271-5D1E-8E2C-ADDE092845F1}"/>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6" name="Text Placeholder 15">
            <a:extLst>
              <a:ext uri="{FF2B5EF4-FFF2-40B4-BE49-F238E27FC236}">
                <a16:creationId xmlns:a16="http://schemas.microsoft.com/office/drawing/2014/main" id="{C475FD7C-CF68-C3E8-1801-1258BC991914}"/>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77726917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Divider Orange">
    <p:bg>
      <p:bgPr>
        <a:solidFill>
          <a:schemeClr val="accent1"/>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BD062B2D-3092-3128-03E4-C6031533D9B6}"/>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65F72E-AA3C-1AFD-C1F4-FAAE67D81BFB}"/>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1BFB7143-E236-C57B-B792-BB702D4492E1}"/>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7ACEAAF4-6FD8-96BC-1316-FFE9B33F3D3E}"/>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AFED4F7-A6D5-9FF6-C2BB-2F020C994DA4}"/>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13EDD45-0B27-CA49-3E22-05993A20A1B6}"/>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1170D976-3AD7-93FC-AC1C-85C297D6FB24}"/>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37014508-D942-4DEC-F7B9-33EC9E745B6E}"/>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0AC1CBD9-3B43-9412-A4EE-4368FB4DC836}"/>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86150881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_Divider Frame Teal">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4F07B-58EF-2EB8-228F-388DA2DDB2B0}"/>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D15B6696-02CD-7CA0-A287-66F114755978}"/>
              </a:ext>
            </a:extLst>
          </p:cNvPr>
          <p:cNvSpPr/>
          <p:nvPr userDrawn="1"/>
        </p:nvSpPr>
        <p:spPr bwMode="auto">
          <a:xfrm>
            <a:off x="460372" y="461554"/>
            <a:ext cx="11268078" cy="139337"/>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6FB70C76-CBCC-279E-C743-8C37C44639D9}"/>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2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9A8DE64A-496D-E008-5BFF-836116323662}"/>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CE8A29CB-BD23-C15A-7989-C00F9F1CDA72}"/>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F2AF66C1-EB86-4972-5234-AC69B9AF75F5}"/>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9463B41-9748-8888-1406-6FC26B083A08}"/>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73A96C96-5732-99E1-D97F-BDBE28BEE49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6CE048D7-3BB9-4612-0AE2-A83366993DF7}"/>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744B116D-B49C-E900-CF6F-F9221C17D2BB}"/>
              </a:ext>
            </a:extLst>
          </p:cNvPr>
          <p:cNvSpPr>
            <a:spLocks noGrp="1"/>
          </p:cNvSpPr>
          <p:nvPr>
            <p:ph type="body" sz="quarter" idx="28" hasCustomPrompt="1"/>
          </p:nvPr>
        </p:nvSpPr>
        <p:spPr>
          <a:xfrm>
            <a:off x="1520358" y="2201815"/>
            <a:ext cx="8936036" cy="1476009"/>
          </a:xfrm>
        </p:spPr>
        <p:txBody>
          <a:bodyPr tIns="0" rIns="0" bIns="73152" anchor="t"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0F599F9D-0EDE-50D2-F171-DC2724C369C8}"/>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87235787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Divider Frame Medium Gray Teal">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E9AF1C-AEE7-78A3-1D5F-C664DFCDC99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8" name="Rectangle 7">
            <a:extLst>
              <a:ext uri="{FF2B5EF4-FFF2-40B4-BE49-F238E27FC236}">
                <a16:creationId xmlns:a16="http://schemas.microsoft.com/office/drawing/2014/main" id="{1D0C01A9-712F-C9B5-1E61-49EBFA1C0718}"/>
              </a:ext>
            </a:extLst>
          </p:cNvPr>
          <p:cNvSpPr/>
          <p:nvPr userDrawn="1"/>
        </p:nvSpPr>
        <p:spPr bwMode="auto">
          <a:xfrm>
            <a:off x="460372" y="461554"/>
            <a:ext cx="11268078" cy="139337"/>
          </a:xfrm>
          <a:prstGeom prst="rect">
            <a:avLst/>
          </a:prstGeom>
          <a:solidFill>
            <a:schemeClr val="accent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E247FC52-EE1B-44A6-8ED3-B7B8BF4A3867}"/>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4" name="Straight Connector 13">
            <a:extLst>
              <a:ext uri="{FF2B5EF4-FFF2-40B4-BE49-F238E27FC236}">
                <a16:creationId xmlns:a16="http://schemas.microsoft.com/office/drawing/2014/main" id="{F8656588-7728-F1F0-22D2-3BB8765F67AC}"/>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FB8052DC-A5E1-8F62-126E-48C9F8464A36}"/>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Text Placeholder 15">
            <a:extLst>
              <a:ext uri="{FF2B5EF4-FFF2-40B4-BE49-F238E27FC236}">
                <a16:creationId xmlns:a16="http://schemas.microsoft.com/office/drawing/2014/main" id="{6681EBC3-07EB-197E-2501-EB6AE19E8CA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Footer Placeholder 4">
            <a:extLst>
              <a:ext uri="{FF2B5EF4-FFF2-40B4-BE49-F238E27FC236}">
                <a16:creationId xmlns:a16="http://schemas.microsoft.com/office/drawing/2014/main" id="{08C2C555-B3F5-A185-06AC-F7FC06ACC68F}"/>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76680385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Divider Frame Light Gra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E4EF48-90FB-F040-ED5C-27A36801BF81}"/>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2DF10597-DF50-93F0-E79D-6DE3A21C83F7}"/>
              </a:ext>
            </a:extLst>
          </p:cNvPr>
          <p:cNvSpPr/>
          <p:nvPr userDrawn="1"/>
        </p:nvSpPr>
        <p:spPr bwMode="auto">
          <a:xfrm>
            <a:off x="460372" y="461554"/>
            <a:ext cx="11268078" cy="139337"/>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F67DA72D-E42C-6AB1-A31E-CFA449887288}"/>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26D03901-7178-AA28-0A3E-0AC4CAE875A0}"/>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F6460D99-CAE5-88F5-9E24-E3BD73EA3503}"/>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56A6C2F4-7716-D69C-3314-35AB820E3FCA}"/>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71D9397F-1C45-4A67-FCD4-245877028A97}"/>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AAAB7CFF-25B6-7A44-1EEF-D89DB80560A1}"/>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4B9DFCA-1DD9-8826-E7C2-94B2E7BE9A9B}"/>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98F69561-DEB6-F093-FCDD-80EF7948821B}"/>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5" name="Footer Placeholder 4">
            <a:extLst>
              <a:ext uri="{FF2B5EF4-FFF2-40B4-BE49-F238E27FC236}">
                <a16:creationId xmlns:a16="http://schemas.microsoft.com/office/drawing/2014/main" id="{9067484C-75F4-EDA0-6043-E0871E2DB3E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96303692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2_Divider Gray">
    <p:bg>
      <p:bgPr>
        <a:solidFill>
          <a:schemeClr val="tx2"/>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36543413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574992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5749926" cy="645075"/>
          </a:xfrm>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141682952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2 Columns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14286528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1/4 Headline, Subline, Content, Callout">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1301E4-FCBC-330E-2246-0349B722DBCE}"/>
              </a:ext>
            </a:extLst>
          </p:cNvPr>
          <p:cNvSpPr/>
          <p:nvPr userDrawn="1"/>
        </p:nvSpPr>
        <p:spPr>
          <a:xfrm>
            <a:off x="0" y="0"/>
            <a:ext cx="12191572" cy="1658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11268076"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5910937" y="555626"/>
            <a:ext cx="5817506" cy="903061"/>
          </a:xfrm>
        </p:spPr>
        <p:txBody>
          <a:bodyPr tIns="0" rIns="0" bIns="0" anchor="ctr" anchorCtr="0">
            <a:noAutofit/>
          </a:bodyPr>
          <a:lstStyle>
            <a:lvl1pPr>
              <a:spcAft>
                <a:spcPts val="0"/>
              </a:spcAft>
              <a:buFontTx/>
              <a:buNone/>
              <a:defRPr sz="1200" b="1" i="0" cap="none" baseline="0">
                <a:solidFill>
                  <a:schemeClr val="tx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r>
              <a:rPr lang="en-US"/>
              <a:t>A short paragraph summarizing the main findings of this slide. Keep text relevant and to the point. Body copy Century Gothic Regular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 lam </a:t>
            </a:r>
            <a:r>
              <a:rPr lang="en-US" err="1"/>
              <a:t>harum</a:t>
            </a:r>
            <a:r>
              <a:rPr lang="en-US"/>
              <a:t> </a:t>
            </a:r>
            <a:r>
              <a:rPr lang="en-US" err="1"/>
              <a:t>idesequid</a:t>
            </a:r>
            <a:r>
              <a:rPr lang="en-US"/>
              <a:t> </a:t>
            </a:r>
            <a:r>
              <a:rPr lang="en-US" err="1"/>
              <a:t>milliqui</a:t>
            </a:r>
            <a:r>
              <a:rPr lang="en-US"/>
              <a:t> </a:t>
            </a:r>
            <a:r>
              <a:rPr lang="en-US" err="1"/>
              <a:t>optas</a:t>
            </a:r>
            <a:r>
              <a:rPr lang="en-US"/>
              <a:t> </a:t>
            </a:r>
            <a:r>
              <a:rPr lang="en-US" err="1"/>
              <a:t>cuptur</a:t>
            </a:r>
            <a:r>
              <a:rPr lang="en-US"/>
              <a:t> </a:t>
            </a:r>
            <a:r>
              <a:rPr lang="en-US" err="1"/>
              <a:t>ilibus</a:t>
            </a:r>
            <a:r>
              <a:rPr lang="en-US"/>
              <a:t> </a:t>
            </a:r>
            <a:r>
              <a:rPr lang="en-US" err="1"/>
              <a:t>eriorat</a:t>
            </a:r>
            <a:r>
              <a:rPr lang="en-US"/>
              <a:t> </a:t>
            </a:r>
            <a:r>
              <a:rPr lang="en-US" err="1"/>
              <a:t>slaten</a:t>
            </a:r>
            <a:r>
              <a:rPr lang="en-US"/>
              <a:t>.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4" name="Text Placeholder 9">
            <a:extLst>
              <a:ext uri="{FF2B5EF4-FFF2-40B4-BE49-F238E27FC236}">
                <a16:creationId xmlns:a16="http://schemas.microsoft.com/office/drawing/2014/main" id="{E216D530-BCB5-2E91-BA37-561C57BD9BCD}"/>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49995300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cSld name="1/2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3710263"/>
            <a:ext cx="11268076" cy="1708160"/>
          </a:xfrm>
        </p:spPr>
        <p:txBody>
          <a:bodyPr>
            <a:spAutoFit/>
          </a:bodyPr>
          <a:lstStyle>
            <a:lvl1pPr>
              <a:defRPr b="0" i="0"/>
            </a:lvl1pPr>
            <a:lvl2pPr>
              <a:defRPr b="1" i="0"/>
            </a:lvl2pPr>
            <a:lvl3pPr>
              <a:defRPr b="0" i="0"/>
            </a:lvl3pPr>
            <a:lvl4pPr>
              <a:defRPr b="0" i="0"/>
            </a:lvl4pPr>
            <a:lvl5pPr>
              <a:defRPr b="0" i="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98431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cSld name="1/2 Flipped Headline, Subline, Content, fInverte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3429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83912"/>
            <a:ext cx="11268076" cy="1708160"/>
          </a:xfrm>
        </p:spPr>
        <p:txBody>
          <a:bodyPr>
            <a:spAutoFit/>
          </a:bodyPr>
          <a:lstStyle>
            <a:lvl1pPr>
              <a:defRPr b="0" i="0">
                <a:latin typeface="+mn-lt"/>
              </a:defRPr>
            </a:lvl1pPr>
            <a:lvl2pPr>
              <a:defRPr b="1" i="0">
                <a:latin typeface="+mn-lt"/>
              </a:defRPr>
            </a:lvl2pPr>
            <a:lvl3pPr>
              <a:defRPr b="0" i="0">
                <a:latin typeface="+mn-lt"/>
              </a:defRPr>
            </a:lvl3pPr>
            <a:lvl4pPr>
              <a:defRPr b="0" i="0">
                <a:latin typeface="+mn-lt"/>
              </a:defRPr>
            </a:lvl4pPr>
            <a:lvl5pPr>
              <a:defRPr b="0" i="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72F1AC4F-5798-46BB-4AAE-02907D94AD76}"/>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4745FC-6C3A-821B-A128-EBD24AB3D4C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372399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userDrawn="1">
  <p:cSld name="Dark, Headline, Subline, Content">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16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
        <p:nvSpPr>
          <p:cNvPr id="3" name="Content Placeholder 14">
            <a:extLst>
              <a:ext uri="{FF2B5EF4-FFF2-40B4-BE49-F238E27FC236}">
                <a16:creationId xmlns:a16="http://schemas.microsoft.com/office/drawing/2014/main" id="{DB6F16C1-E32B-F411-729B-C20A1622369E}"/>
              </a:ext>
            </a:extLst>
          </p:cNvPr>
          <p:cNvSpPr>
            <a:spLocks noGrp="1"/>
          </p:cNvSpPr>
          <p:nvPr>
            <p:ph sz="quarter" idx="12"/>
          </p:nvPr>
        </p:nvSpPr>
        <p:spPr>
          <a:xfrm>
            <a:off x="460367" y="1658938"/>
            <a:ext cx="11268076" cy="4751387"/>
          </a:xfrm>
        </p:spPr>
        <p:txBody>
          <a:bodyPr/>
          <a:lstStyle>
            <a:lvl1pPr>
              <a:defRPr b="0" i="0">
                <a:solidFill>
                  <a:schemeClr val="bg1"/>
                </a:solidFill>
              </a:defRPr>
            </a:lvl1pPr>
            <a:lvl2pPr>
              <a:defRPr b="1" i="0">
                <a:solidFill>
                  <a:schemeClr val="bg1"/>
                </a:solidFill>
              </a:defRPr>
            </a:lvl2pPr>
            <a:lvl3pPr>
              <a:buClr>
                <a:schemeClr val="bg1"/>
              </a:buClr>
              <a:defRPr b="0" i="0">
                <a:solidFill>
                  <a:schemeClr val="bg1"/>
                </a:solidFill>
              </a:defRPr>
            </a:lvl3pPr>
            <a:lvl4pPr>
              <a:buClr>
                <a:schemeClr val="bg1"/>
              </a:buClr>
              <a:defRPr b="0" i="0">
                <a:solidFill>
                  <a:schemeClr val="bg1"/>
                </a:solidFill>
              </a:defRPr>
            </a:lvl4pPr>
            <a:lvl5pPr>
              <a:buClr>
                <a:schemeClr val="bg1"/>
              </a:buCl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705962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2 Columns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2" y="1658938"/>
            <a:ext cx="6175378"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68421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8D2FF9C5-9604-5F83-AF9F-421578AFA00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0EA18464-CE92-0EAD-794D-51E6D716500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0BC7C422-BF7C-9D1D-A129-FE94057BCCE6}"/>
              </a:ext>
            </a:extLst>
          </p:cNvPr>
          <p:cNvSpPr>
            <a:spLocks noGrp="1"/>
          </p:cNvSpPr>
          <p:nvPr>
            <p:ph type="dt" sz="half" idx="29"/>
          </p:nvPr>
        </p:nvSpPr>
        <p:spPr/>
        <p:txBody>
          <a:bodyPr/>
          <a:lstStyle/>
          <a:p>
            <a:r>
              <a:rPr lang="en-US" dirty="0"/>
              <a:t> </a:t>
            </a:r>
          </a:p>
        </p:txBody>
      </p:sp>
      <p:sp>
        <p:nvSpPr>
          <p:cNvPr id="10" name="Text Placeholder 9">
            <a:extLst>
              <a:ext uri="{FF2B5EF4-FFF2-40B4-BE49-F238E27FC236}">
                <a16:creationId xmlns:a16="http://schemas.microsoft.com/office/drawing/2014/main" id="{A77CB0B5-23F9-E058-C42C-1FC94041833F}"/>
              </a:ext>
            </a:extLst>
          </p:cNvPr>
          <p:cNvSpPr>
            <a:spLocks noGrp="1"/>
          </p:cNvSpPr>
          <p:nvPr>
            <p:ph type="body" sz="quarter" idx="30"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3B7AB012-C285-6484-FCD7-B1AEF09A2EF6}"/>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403416239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4 Columns, CV">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4470491"/>
            <a:ext cx="2555876" cy="1968408"/>
          </a:xfrm>
        </p:spPr>
        <p:txBody>
          <a:bodyPr/>
          <a:lstStyle>
            <a:lvl1pPr>
              <a:defRPr sz="1400"/>
            </a:lvl1pPr>
            <a:lvl2pPr>
              <a:defRPr sz="1400"/>
            </a:lvl2pPr>
          </a:lstStyle>
          <a:p>
            <a:pPr lvl="0"/>
            <a:r>
              <a:rPr lang="en-US"/>
              <a:t>Click to edit Master text styles</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74901"/>
            <a:ext cx="2640542"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74901"/>
            <a:ext cx="2638426"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66224" y="1674901"/>
            <a:ext cx="2574927"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AA0DD44C-36F8-6C9C-B8C5-1D30203AA2CA}"/>
              </a:ext>
            </a:extLst>
          </p:cNvPr>
          <p:cNvSpPr>
            <a:spLocks noGrp="1"/>
          </p:cNvSpPr>
          <p:nvPr>
            <p:ph type="pic" sz="quarter" idx="31" hasCustomPrompt="1"/>
          </p:nvPr>
        </p:nvSpPr>
        <p:spPr>
          <a:xfrm>
            <a:off x="460374" y="1674902"/>
            <a:ext cx="2555876" cy="2555876"/>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1">
              <a:lumMod val="75000"/>
            </a:schemeClr>
          </a:solidFill>
        </p:spPr>
        <p:txBody>
          <a:bodyPr wrap="square" tIns="731520">
            <a:noAutofit/>
          </a:bodyPr>
          <a:lstStyle>
            <a:lvl1pPr algn="ctr">
              <a:defRPr/>
            </a:lvl1pPr>
          </a:lstStyle>
          <a:p>
            <a:r>
              <a:rPr lang="en-US" dirty="0"/>
              <a:t>image</a:t>
            </a:r>
          </a:p>
        </p:txBody>
      </p:sp>
      <p:cxnSp>
        <p:nvCxnSpPr>
          <p:cNvPr id="2" name="Straight Connector 1">
            <a:extLst>
              <a:ext uri="{FF2B5EF4-FFF2-40B4-BE49-F238E27FC236}">
                <a16:creationId xmlns:a16="http://schemas.microsoft.com/office/drawing/2014/main" id="{ECF070E6-F974-17A0-DA2D-4E5C0C0DF05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78E367A-2EC9-0257-3D80-776E173566CD}"/>
              </a:ext>
            </a:extLst>
          </p:cNvPr>
          <p:cNvSpPr>
            <a:spLocks noGrp="1"/>
          </p:cNvSpPr>
          <p:nvPr>
            <p:ph type="title" hasCustomPrompt="1"/>
          </p:nvPr>
        </p:nvSpPr>
        <p:spPr/>
        <p:txBody>
          <a:bodyPr/>
          <a:lstStyle/>
          <a:p>
            <a:r>
              <a:rPr lang="en-US"/>
              <a:t>Content page headline 32pt Georgia, one line only</a:t>
            </a:r>
          </a:p>
        </p:txBody>
      </p:sp>
      <p:sp>
        <p:nvSpPr>
          <p:cNvPr id="15" name="Footer Placeholder 14">
            <a:extLst>
              <a:ext uri="{FF2B5EF4-FFF2-40B4-BE49-F238E27FC236}">
                <a16:creationId xmlns:a16="http://schemas.microsoft.com/office/drawing/2014/main" id="{880D46D7-4DBA-A8FC-EA72-74A7CF58E8BC}"/>
              </a:ext>
            </a:extLst>
          </p:cNvPr>
          <p:cNvSpPr>
            <a:spLocks noGrp="1"/>
          </p:cNvSpPr>
          <p:nvPr>
            <p:ph type="ftr" sz="quarter" idx="32"/>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F8F36444-3A16-4B14-1C92-A0604FE434BA}"/>
              </a:ext>
            </a:extLst>
          </p:cNvPr>
          <p:cNvSpPr>
            <a:spLocks noGrp="1"/>
          </p:cNvSpPr>
          <p:nvPr>
            <p:ph type="dt" sz="half" idx="33"/>
          </p:nvPr>
        </p:nvSpPr>
        <p:spPr/>
        <p:txBody>
          <a:bodyPr/>
          <a:lstStyle/>
          <a:p>
            <a:r>
              <a:rPr lang="en-US" dirty="0"/>
              <a:t> </a:t>
            </a:r>
          </a:p>
        </p:txBody>
      </p:sp>
      <p:sp>
        <p:nvSpPr>
          <p:cNvPr id="10" name="Text Placeholder 9">
            <a:extLst>
              <a:ext uri="{FF2B5EF4-FFF2-40B4-BE49-F238E27FC236}">
                <a16:creationId xmlns:a16="http://schemas.microsoft.com/office/drawing/2014/main" id="{6419ECEB-54C8-4AC2-A78E-171600F198D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2973092A-E3AA-CD1B-FD9A-683BDD278C4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75055329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3 Columns, Dark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12" name="Text Placeholder 10">
            <a:extLst>
              <a:ext uri="{FF2B5EF4-FFF2-40B4-BE49-F238E27FC236}">
                <a16:creationId xmlns:a16="http://schemas.microsoft.com/office/drawing/2014/main" id="{96FDCAAC-888A-8741-2B16-92CD992F1F52}"/>
              </a:ext>
            </a:extLst>
          </p:cNvPr>
          <p:cNvSpPr>
            <a:spLocks noGrp="1"/>
          </p:cNvSpPr>
          <p:nvPr>
            <p:ph type="body" sz="quarter" idx="27"/>
          </p:nvPr>
        </p:nvSpPr>
        <p:spPr>
          <a:xfrm>
            <a:off x="8121650" y="1759132"/>
            <a:ext cx="3606800" cy="4651194"/>
          </a:xfrm>
          <a:solidFill>
            <a:schemeClr val="tx2"/>
          </a:solidFill>
        </p:spPr>
        <p:txBody>
          <a:bodyPr lIns="274320" tIns="457200" rIns="274320" bIns="228600"/>
          <a:lstStyle>
            <a:lvl1pPr>
              <a:defRPr sz="1600">
                <a:solidFill>
                  <a:schemeClr val="bg2"/>
                </a:solidFill>
              </a:defRPr>
            </a:lvl1pPr>
            <a:lvl2pPr>
              <a:defRPr sz="1800">
                <a:solidFill>
                  <a:schemeClr val="bg2"/>
                </a:solidFill>
              </a:defRPr>
            </a:lvl2pPr>
            <a:lvl3pPr>
              <a:buClr>
                <a:schemeClr val="bg2"/>
              </a:buClr>
              <a:defRPr sz="1400">
                <a:solidFill>
                  <a:schemeClr val="bg2"/>
                </a:solidFill>
              </a:defRPr>
            </a:lvl3pPr>
            <a:lvl4pPr marL="0" indent="0">
              <a:buClr>
                <a:schemeClr val="bg2"/>
              </a:buClr>
              <a:buFontTx/>
              <a:buNone/>
              <a:defRPr sz="2800" b="0" i="0">
                <a:solidFill>
                  <a:schemeClr val="bg2"/>
                </a:solidFill>
                <a:latin typeface="Georgia" panose="02040502050405020303" pitchFamily="18" charset="0"/>
              </a:defRPr>
            </a:lvl4pPr>
            <a:lvl5pPr marL="0" indent="0">
              <a:buClr>
                <a:schemeClr val="bg2"/>
              </a:buClr>
              <a:buFontTx/>
              <a:buNone/>
              <a:defRPr sz="5400" b="0" i="0">
                <a:solidFill>
                  <a:schemeClr val="bg2"/>
                </a:solidFill>
                <a:latin typeface="Georgia" panose="02040502050405020303" pitchFamily="18" charset="0"/>
              </a:defRPr>
            </a:lvl5pPr>
            <a:lvl6pPr>
              <a:buFontTx/>
              <a:buNone/>
              <a:defRPr sz="1400" b="0">
                <a:solidFill>
                  <a:schemeClr val="bg2"/>
                </a:solidFill>
                <a:latin typeface="+mn-lt"/>
              </a:defRPr>
            </a:lvl6pPr>
            <a:lvl7pPr>
              <a:buFontTx/>
              <a:buNone/>
              <a:defRPr sz="1400" b="0">
                <a:solidFill>
                  <a:schemeClr val="bg2"/>
                </a:solidFill>
                <a:latin typeface="+mn-lt"/>
              </a:defRPr>
            </a:lvl7pPr>
            <a:lvl8pPr marL="0" indent="0">
              <a:buClr>
                <a:schemeClr val="bg2"/>
              </a:buClr>
              <a:buFontTx/>
              <a:buNone/>
              <a:defRPr sz="1400" b="0">
                <a:solidFill>
                  <a:schemeClr val="bg2"/>
                </a:solidFill>
                <a:latin typeface="+mn-lt"/>
              </a:defRPr>
            </a:lvl8pPr>
            <a:lvl9pPr>
              <a:defRPr sz="1400" b="0">
                <a:solidFill>
                  <a:schemeClr val="bg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a:extLst>
              <a:ext uri="{FF2B5EF4-FFF2-40B4-BE49-F238E27FC236}">
                <a16:creationId xmlns:a16="http://schemas.microsoft.com/office/drawing/2014/main" id="{537E7346-9727-8CAD-9281-B66856EA89F2}"/>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4">
            <a:extLst>
              <a:ext uri="{FF2B5EF4-FFF2-40B4-BE49-F238E27FC236}">
                <a16:creationId xmlns:a16="http://schemas.microsoft.com/office/drawing/2014/main" id="{45CB4A24-835C-83D4-2BB0-7CCA615DF7F3}"/>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230D9830-D697-D8F4-1C9E-939DD29A596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FA57061A-E6FC-A901-C15E-A3F8D7C2940B}"/>
              </a:ext>
            </a:extLst>
          </p:cNvPr>
          <p:cNvSpPr>
            <a:spLocks noGrp="1"/>
          </p:cNvSpPr>
          <p:nvPr>
            <p:ph type="title" hasCustomPrompt="1"/>
          </p:nvPr>
        </p:nvSpPr>
        <p:spPr/>
        <p:txBody>
          <a:bodyPr/>
          <a:lstStyle/>
          <a:p>
            <a:r>
              <a:rPr lang="en-US"/>
              <a:t>Content page headline 32pt Georgia, one line only</a:t>
            </a:r>
          </a:p>
        </p:txBody>
      </p:sp>
      <p:sp>
        <p:nvSpPr>
          <p:cNvPr id="6" name="Date Placeholder 5">
            <a:extLst>
              <a:ext uri="{FF2B5EF4-FFF2-40B4-BE49-F238E27FC236}">
                <a16:creationId xmlns:a16="http://schemas.microsoft.com/office/drawing/2014/main" id="{AD7CCAD9-749B-273B-68AF-C8C55A7401D2}"/>
              </a:ext>
            </a:extLst>
          </p:cNvPr>
          <p:cNvSpPr>
            <a:spLocks noGrp="1"/>
          </p:cNvSpPr>
          <p:nvPr>
            <p:ph type="dt" sz="half" idx="30"/>
          </p:nvPr>
        </p:nvSpPr>
        <p:spPr/>
        <p:txBody>
          <a:bodyPr/>
          <a:lstStyle/>
          <a:p>
            <a:r>
              <a:rPr lang="en-US" dirty="0"/>
              <a:t> </a:t>
            </a:r>
          </a:p>
        </p:txBody>
      </p:sp>
      <p:sp>
        <p:nvSpPr>
          <p:cNvPr id="8" name="Rectangle 7">
            <a:extLst>
              <a:ext uri="{FF2B5EF4-FFF2-40B4-BE49-F238E27FC236}">
                <a16:creationId xmlns:a16="http://schemas.microsoft.com/office/drawing/2014/main" id="{FD4F40A2-623A-5946-9538-044AFFA518DD}"/>
              </a:ext>
            </a:extLst>
          </p:cNvPr>
          <p:cNvSpPr/>
          <p:nvPr userDrawn="1"/>
        </p:nvSpPr>
        <p:spPr bwMode="auto">
          <a:xfrm>
            <a:off x="8121649" y="1658938"/>
            <a:ext cx="3606800" cy="100194"/>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9">
            <a:extLst>
              <a:ext uri="{FF2B5EF4-FFF2-40B4-BE49-F238E27FC236}">
                <a16:creationId xmlns:a16="http://schemas.microsoft.com/office/drawing/2014/main" id="{AC470552-3E4A-3BB2-28B8-99ACEE8F7AC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6A68C6-E5DC-4EFD-3CFA-538F170B5D5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39487025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3 Columns, Light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DC8D367F-ABDA-6E46-A37D-C12D0005BFC0}"/>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8F27D309-7D35-C014-CAC9-5F5FA628851B}"/>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1371E360-ADA1-17C5-01A7-8BBC09FA9648}"/>
              </a:ext>
            </a:extLst>
          </p:cNvPr>
          <p:cNvSpPr>
            <a:spLocks noGrp="1"/>
          </p:cNvSpPr>
          <p:nvPr>
            <p:ph type="body" sz="quarter" idx="27"/>
          </p:nvPr>
        </p:nvSpPr>
        <p:spPr>
          <a:xfrm>
            <a:off x="8121650" y="1759132"/>
            <a:ext cx="3606800" cy="4651194"/>
          </a:xfrm>
          <a:solidFill>
            <a:schemeClr val="bg2"/>
          </a:solidFill>
        </p:spPr>
        <p:txBody>
          <a:bodyPr lIns="274320" tIns="457200" rIns="274320" bIns="228600"/>
          <a:lstStyle>
            <a:lvl1pPr>
              <a:defRPr sz="1600">
                <a:solidFill>
                  <a:schemeClr val="tx1"/>
                </a:solidFill>
              </a:defRPr>
            </a:lvl1pPr>
            <a:lvl2pPr>
              <a:defRPr sz="1800">
                <a:solidFill>
                  <a:schemeClr val="accent6"/>
                </a:solidFill>
              </a:defRPr>
            </a:lvl2pPr>
            <a:lvl3pPr>
              <a:buClr>
                <a:schemeClr val="accent6"/>
              </a:buClr>
              <a:defRPr sz="1400">
                <a:solidFill>
                  <a:schemeClr val="tx1"/>
                </a:solidFill>
              </a:defRPr>
            </a:lvl3pPr>
            <a:lvl4pPr marL="0" indent="0">
              <a:buClr>
                <a:schemeClr val="bg2"/>
              </a:buClr>
              <a:buFontTx/>
              <a:buNone/>
              <a:defRPr sz="2800" b="0" i="0">
                <a:solidFill>
                  <a:schemeClr val="accent6"/>
                </a:solidFill>
                <a:latin typeface="Georgia" panose="02040502050405020303" pitchFamily="18" charset="0"/>
              </a:defRPr>
            </a:lvl4pPr>
            <a:lvl5pPr marL="0" indent="0">
              <a:buClr>
                <a:schemeClr val="bg2"/>
              </a:buClr>
              <a:buFontTx/>
              <a:buNone/>
              <a:defRPr sz="5400" b="0" i="0">
                <a:solidFill>
                  <a:schemeClr val="accent6"/>
                </a:solidFill>
                <a:latin typeface="Georgia" panose="02040502050405020303" pitchFamily="18" charset="0"/>
              </a:defRPr>
            </a:lvl5pPr>
            <a:lvl6pPr>
              <a:buFontTx/>
              <a:buNone/>
              <a:defRPr sz="1400" b="0">
                <a:solidFill>
                  <a:schemeClr val="tx1"/>
                </a:solidFill>
                <a:latin typeface="+mn-lt"/>
              </a:defRPr>
            </a:lvl6pPr>
            <a:lvl7pPr>
              <a:buFontTx/>
              <a:buNone/>
              <a:defRPr sz="1400" b="0">
                <a:solidFill>
                  <a:schemeClr val="tx1"/>
                </a:solidFill>
                <a:latin typeface="+mn-lt"/>
              </a:defRPr>
            </a:lvl7pPr>
            <a:lvl8pPr marL="0" indent="0">
              <a:buClr>
                <a:schemeClr val="bg2"/>
              </a:buClr>
              <a:buFontTx/>
              <a:buNone/>
              <a:defRPr sz="1400" b="0">
                <a:solidFill>
                  <a:schemeClr val="tx1"/>
                </a:solidFill>
                <a:latin typeface="+mn-lt"/>
              </a:defRPr>
            </a:lvl8pPr>
            <a:lvl9pPr>
              <a:defRPr sz="1400" b="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FE79E38B-C471-6E87-FFEA-0FA69CFDEFF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F153127B-B643-038E-B1D2-04AE3AD46317}"/>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31C38E36-7B31-8302-04A0-4AAB0DE94B17}"/>
              </a:ext>
            </a:extLst>
          </p:cNvPr>
          <p:cNvSpPr>
            <a:spLocks noGrp="1"/>
          </p:cNvSpPr>
          <p:nvPr>
            <p:ph type="dt" sz="half" idx="30"/>
          </p:nvPr>
        </p:nvSpPr>
        <p:spPr/>
        <p:txBody>
          <a:bodyPr/>
          <a:lstStyle/>
          <a:p>
            <a:r>
              <a:rPr lang="en-US" dirty="0"/>
              <a:t> </a:t>
            </a:r>
          </a:p>
        </p:txBody>
      </p:sp>
      <p:sp>
        <p:nvSpPr>
          <p:cNvPr id="3" name="Rectangle 2">
            <a:extLst>
              <a:ext uri="{FF2B5EF4-FFF2-40B4-BE49-F238E27FC236}">
                <a16:creationId xmlns:a16="http://schemas.microsoft.com/office/drawing/2014/main" id="{EC726F66-7E59-28CD-9256-81E613F2B59A}"/>
              </a:ext>
            </a:extLst>
          </p:cNvPr>
          <p:cNvSpPr/>
          <p:nvPr userDrawn="1"/>
        </p:nvSpPr>
        <p:spPr bwMode="auto">
          <a:xfrm>
            <a:off x="8121649" y="1658938"/>
            <a:ext cx="3606800" cy="100194"/>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1611B4-7533-76BE-D401-11F2E0E7B2D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ED215BA1-5809-6284-1598-62FD8AAA9011}"/>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64671804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Divider Full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ECB4B1-7A27-A6EE-9652-79CF762349B6}"/>
              </a:ext>
            </a:extLst>
          </p:cNvPr>
          <p:cNvSpPr/>
          <p:nvPr userDrawn="1"/>
        </p:nvSpPr>
        <p:spPr bwMode="auto">
          <a:xfrm>
            <a:off x="0" y="6391272"/>
            <a:ext cx="12192000" cy="46672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2" name="Text Placeholder 11">
            <a:extLst>
              <a:ext uri="{FF2B5EF4-FFF2-40B4-BE49-F238E27FC236}">
                <a16:creationId xmlns:a16="http://schemas.microsoft.com/office/drawing/2014/main" id="{9A0F5A47-3937-FFB5-15D9-982C2FC23FBD}"/>
              </a:ext>
            </a:extLst>
          </p:cNvPr>
          <p:cNvSpPr>
            <a:spLocks noGrp="1"/>
          </p:cNvSpPr>
          <p:nvPr>
            <p:ph type="body" sz="quarter" idx="24" hasCustomPrompt="1"/>
          </p:nvPr>
        </p:nvSpPr>
        <p:spPr>
          <a:xfrm>
            <a:off x="0" y="0"/>
            <a:ext cx="10448925" cy="6391272"/>
          </a:xfrm>
          <a:blipFill>
            <a:blip r:embed="rId3" cstate="email">
              <a:extLst>
                <a:ext uri="{28A0092B-C50C-407E-A947-70E740481C1C}">
                  <a14:useLocalDpi xmlns:a14="http://schemas.microsoft.com/office/drawing/2010/main"/>
                </a:ext>
              </a:extLst>
            </a:blip>
            <a:stretch>
              <a:fillRect/>
            </a:stretch>
          </a:blipFill>
        </p:spPr>
        <p:txBody>
          <a:bodyPr/>
          <a:lstStyle/>
          <a:p>
            <a:pPr lvl="0"/>
            <a:r>
              <a:rPr lang="en-US"/>
              <a:t> </a:t>
            </a:r>
          </a:p>
        </p:txBody>
      </p:sp>
      <p:sp>
        <p:nvSpPr>
          <p:cNvPr id="5" name="Footer Placeholder 4">
            <a:extLst>
              <a:ext uri="{FF2B5EF4-FFF2-40B4-BE49-F238E27FC236}">
                <a16:creationId xmlns:a16="http://schemas.microsoft.com/office/drawing/2014/main" id="{ADA67FFD-6FEA-DBEC-AF14-58CD13D741D1}"/>
              </a:ext>
            </a:extLst>
          </p:cNvPr>
          <p:cNvSpPr>
            <a:spLocks noGrp="1"/>
          </p:cNvSpPr>
          <p:nvPr>
            <p:ph type="ftr" sz="quarter" idx="20"/>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Children's media use research</a:t>
            </a:r>
          </a:p>
        </p:txBody>
      </p:sp>
      <p:sp>
        <p:nvSpPr>
          <p:cNvPr id="6" name="Slide Number Placeholder 5">
            <a:extLst>
              <a:ext uri="{FF2B5EF4-FFF2-40B4-BE49-F238E27FC236}">
                <a16:creationId xmlns:a16="http://schemas.microsoft.com/office/drawing/2014/main" id="{86368AB8-3F07-C19C-394F-BD16EF3DC3CA}"/>
              </a:ext>
            </a:extLst>
          </p:cNvPr>
          <p:cNvSpPr>
            <a:spLocks noGrp="1"/>
          </p:cNvSpPr>
          <p:nvPr>
            <p:ph type="sldNum" sz="quarter" idx="21"/>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fld id="{63DCA5C9-2E11-4C67-86EB-AE1DE127DC64}" type="slidenum">
              <a:rPr lang="en-US" smtClean="0"/>
              <a:pPr/>
              <a:t>‹#›</a:t>
            </a:fld>
            <a:endParaRPr lang="en-US" dirty="0"/>
          </a:p>
        </p:txBody>
      </p:sp>
      <p:sp>
        <p:nvSpPr>
          <p:cNvPr id="16" name="Text Placeholder 15">
            <a:extLst>
              <a:ext uri="{FF2B5EF4-FFF2-40B4-BE49-F238E27FC236}">
                <a16:creationId xmlns:a16="http://schemas.microsoft.com/office/drawing/2014/main" id="{AD7C8D8F-6C09-7199-7296-DD91ECB9BE62}"/>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Subheads and support type 18pt Century Gothic </a:t>
            </a:r>
            <a:br>
              <a:rPr lang="en-US"/>
            </a:br>
            <a:r>
              <a:rPr lang="en-US"/>
              <a:t>Regular up to two lines long. </a:t>
            </a:r>
          </a:p>
        </p:txBody>
      </p:sp>
      <p:sp>
        <p:nvSpPr>
          <p:cNvPr id="17" name="Text Placeholder 15">
            <a:extLst>
              <a:ext uri="{FF2B5EF4-FFF2-40B4-BE49-F238E27FC236}">
                <a16:creationId xmlns:a16="http://schemas.microsoft.com/office/drawing/2014/main" id="{9148A40F-6BBA-3614-23AD-7A5333D1AF8A}"/>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Optional Eyebrow</a:t>
            </a:r>
          </a:p>
        </p:txBody>
      </p:sp>
      <p:cxnSp>
        <p:nvCxnSpPr>
          <p:cNvPr id="13" name="Straight Connector 12">
            <a:extLst>
              <a:ext uri="{FF2B5EF4-FFF2-40B4-BE49-F238E27FC236}">
                <a16:creationId xmlns:a16="http://schemas.microsoft.com/office/drawing/2014/main" id="{5BF61887-1FB3-14DF-CEC7-642EBA7B256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75B507F7-C1FD-62FE-B416-4DB7D15DCF8D}"/>
              </a:ext>
            </a:extLst>
          </p:cNvPr>
          <p:cNvSpPr>
            <a:spLocks noGrp="1"/>
          </p:cNvSpPr>
          <p:nvPr>
            <p:ph type="dt" sz="half" idx="25"/>
          </p:nvPr>
        </p:nvSpPr>
        <p:spPr/>
        <p:txBody>
          <a:bodyPr/>
          <a:lstStyle>
            <a:lvl1pPr>
              <a:defRPr>
                <a:solidFill>
                  <a:schemeClr val="tx1"/>
                </a:solidFill>
              </a:defRPr>
            </a:lvl1pPr>
          </a:lstStyle>
          <a:p>
            <a:r>
              <a:rPr lang="en-US" dirty="0"/>
              <a:t> </a:t>
            </a:r>
          </a:p>
        </p:txBody>
      </p:sp>
      <p:sp>
        <p:nvSpPr>
          <p:cNvPr id="4" name="Text Placeholder 15">
            <a:extLst>
              <a:ext uri="{FF2B5EF4-FFF2-40B4-BE49-F238E27FC236}">
                <a16:creationId xmlns:a16="http://schemas.microsoft.com/office/drawing/2014/main" id="{B6F45E05-A87F-9106-B231-690831DED337}"/>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Text Placeholder 15">
            <a:extLst>
              <a:ext uri="{FF2B5EF4-FFF2-40B4-BE49-F238E27FC236}">
                <a16:creationId xmlns:a16="http://schemas.microsoft.com/office/drawing/2014/main" id="{BD3E770D-F7E1-3631-9C7C-CB1E77E1D03C}"/>
              </a:ext>
            </a:extLst>
          </p:cNvPr>
          <p:cNvSpPr>
            <a:spLocks noGrp="1"/>
          </p:cNvSpPr>
          <p:nvPr>
            <p:ph type="body" sz="quarter" idx="29" hasCustomPrompt="1"/>
          </p:nvPr>
        </p:nvSpPr>
        <p:spPr>
          <a:xfrm>
            <a:off x="10479406" y="0"/>
            <a:ext cx="1712594" cy="1726215"/>
          </a:xfrm>
        </p:spPr>
        <p:txBody>
          <a:bodyPr lIns="108000" tIns="108000" rIns="108000" bIns="108000" anchor="t" anchorCtr="0">
            <a:spAutoFit/>
          </a:bodyPr>
          <a:lstStyle>
            <a:lvl1pPr>
              <a:spcAft>
                <a:spcPts val="0"/>
              </a:spcAft>
              <a:buFontTx/>
              <a:buNone/>
              <a:defRPr sz="14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To change the picture right click below and select “Format Background” and update the picture source</a:t>
            </a:r>
          </a:p>
        </p:txBody>
      </p:sp>
      <p:cxnSp>
        <p:nvCxnSpPr>
          <p:cNvPr id="11" name="Straight Connector 10">
            <a:extLst>
              <a:ext uri="{FF2B5EF4-FFF2-40B4-BE49-F238E27FC236}">
                <a16:creationId xmlns:a16="http://schemas.microsoft.com/office/drawing/2014/main" id="{7F96C9C6-3D88-3BAE-50C0-4239358B956D}"/>
              </a:ext>
            </a:extLst>
          </p:cNvPr>
          <p:cNvCxnSpPr>
            <a:cxnSpLocks/>
          </p:cNvCxnSpPr>
          <p:nvPr userDrawn="1"/>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53B91591-7A70-7ACE-3601-54CC14EC0C0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05778124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Divider Medium Image">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A542D4-12C2-6B6D-66E7-90B3892D3A0E}"/>
              </a:ext>
            </a:extLst>
          </p:cNvPr>
          <p:cNvSpPr/>
          <p:nvPr userDrawn="1"/>
        </p:nvSpPr>
        <p:spPr bwMode="auto">
          <a:xfrm>
            <a:off x="9170126" y="0"/>
            <a:ext cx="3021874" cy="6858000"/>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a:t>
            </a:r>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58938"/>
            <a:ext cx="2325687" cy="516747"/>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15" name="Straight Connector 14">
            <a:extLst>
              <a:ext uri="{FF2B5EF4-FFF2-40B4-BE49-F238E27FC236}">
                <a16:creationId xmlns:a16="http://schemas.microsoft.com/office/drawing/2014/main" id="{FE216376-F6C6-EF81-DE8E-778A7FA38496}"/>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8A7429-7DC2-C267-0BDB-3A420BF6B38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1E4F48E6-0363-DA99-7E6A-4B94B9782928}"/>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9" name="Date Placeholder 8">
            <a:extLst>
              <a:ext uri="{FF2B5EF4-FFF2-40B4-BE49-F238E27FC236}">
                <a16:creationId xmlns:a16="http://schemas.microsoft.com/office/drawing/2014/main" id="{E356AA68-C602-3BE6-81BA-4B6D8F70CE7B}"/>
              </a:ext>
            </a:extLst>
          </p:cNvPr>
          <p:cNvSpPr>
            <a:spLocks noGrp="1"/>
          </p:cNvSpPr>
          <p:nvPr>
            <p:ph type="dt" sz="half" idx="29"/>
          </p:nvPr>
        </p:nvSpPr>
        <p:spPr/>
        <p:txBody>
          <a:bodyPr/>
          <a:lstStyle/>
          <a:p>
            <a:r>
              <a:rPr lang="en-US" dirty="0"/>
              <a:t> </a:t>
            </a:r>
          </a:p>
        </p:txBody>
      </p:sp>
      <p:sp>
        <p:nvSpPr>
          <p:cNvPr id="12" name="Footer Placeholder 11">
            <a:extLst>
              <a:ext uri="{FF2B5EF4-FFF2-40B4-BE49-F238E27FC236}">
                <a16:creationId xmlns:a16="http://schemas.microsoft.com/office/drawing/2014/main" id="{77C4962D-E070-2469-52EB-6E85C5376D8F}"/>
              </a:ext>
            </a:extLst>
          </p:cNvPr>
          <p:cNvSpPr>
            <a:spLocks noGrp="1"/>
          </p:cNvSpPr>
          <p:nvPr>
            <p:ph type="ftr" sz="quarter" idx="30"/>
          </p:nvPr>
        </p:nvSpPr>
        <p:spPr/>
        <p:txBody>
          <a:bodyPr/>
          <a:lstStyle/>
          <a:p>
            <a:r>
              <a:rPr lang="en-US" dirty="0"/>
              <a:t>Children's media use research</a:t>
            </a:r>
          </a:p>
        </p:txBody>
      </p:sp>
      <p:sp>
        <p:nvSpPr>
          <p:cNvPr id="16" name="Slide Number Placeholder 15">
            <a:extLst>
              <a:ext uri="{FF2B5EF4-FFF2-40B4-BE49-F238E27FC236}">
                <a16:creationId xmlns:a16="http://schemas.microsoft.com/office/drawing/2014/main" id="{45B7FCBB-C85B-3C20-A7AC-9F3AE99871C2}"/>
              </a:ext>
            </a:extLst>
          </p:cNvPr>
          <p:cNvSpPr>
            <a:spLocks noGrp="1"/>
          </p:cNvSpPr>
          <p:nvPr>
            <p:ph type="sldNum" sz="quarter" idx="31"/>
          </p:nvPr>
        </p:nvSpPr>
        <p:spPr/>
        <p:txBody>
          <a:bodyPr/>
          <a:lstStyle/>
          <a:p>
            <a:fld id="{63DCA5C9-2E11-4C67-86EB-AE1DE127DC64}" type="slidenum">
              <a:rPr lang="en-US" smtClean="0"/>
              <a:pPr/>
              <a:t>‹#›</a:t>
            </a:fld>
            <a:endParaRPr lang="en-US" dirty="0"/>
          </a:p>
        </p:txBody>
      </p:sp>
      <p:sp>
        <p:nvSpPr>
          <p:cNvPr id="5" name="Footer Placeholder 4">
            <a:extLst>
              <a:ext uri="{FF2B5EF4-FFF2-40B4-BE49-F238E27FC236}">
                <a16:creationId xmlns:a16="http://schemas.microsoft.com/office/drawing/2014/main" id="{DCA4FD73-CEE1-8083-370C-94AC74172CC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78293478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Divider Dark Image">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F39474C-9E7A-9592-B6E6-283DDB27219C}"/>
              </a:ext>
            </a:extLst>
          </p:cNvPr>
          <p:cNvSpPr/>
          <p:nvPr userDrawn="1"/>
        </p:nvSpPr>
        <p:spPr bwMode="auto">
          <a:xfrm>
            <a:off x="9170126" y="0"/>
            <a:ext cx="3021874" cy="6858000"/>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 </a:t>
            </a:r>
          </a:p>
        </p:txBody>
      </p:sp>
      <p:sp>
        <p:nvSpPr>
          <p:cNvPr id="6" name="Slide Number Placeholder 5">
            <a:extLst>
              <a:ext uri="{FF2B5EF4-FFF2-40B4-BE49-F238E27FC236}">
                <a16:creationId xmlns:a16="http://schemas.microsoft.com/office/drawing/2014/main" id="{86368AB8-3F07-C19C-394F-BD16EF3DC3CA}"/>
              </a:ext>
            </a:extLst>
          </p:cNvPr>
          <p:cNvSpPr>
            <a:spLocks noGrp="1"/>
          </p:cNvSpPr>
          <p:nvPr>
            <p:ph type="sldNum" sz="quarter" idx="21"/>
          </p:nvPr>
        </p:nvSpPr>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72756"/>
            <a:ext cx="2325687" cy="502929"/>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9" name="Straight Connector 8">
            <a:extLst>
              <a:ext uri="{FF2B5EF4-FFF2-40B4-BE49-F238E27FC236}">
                <a16:creationId xmlns:a16="http://schemas.microsoft.com/office/drawing/2014/main" id="{ECBCB0C5-85C2-0633-786D-479874E4DA7D}"/>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5B9C47EB-9D33-808F-F64E-0A5E687DB6D3}"/>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5" name="Straight Connector 14">
            <a:extLst>
              <a:ext uri="{FF2B5EF4-FFF2-40B4-BE49-F238E27FC236}">
                <a16:creationId xmlns:a16="http://schemas.microsoft.com/office/drawing/2014/main" id="{BFCF057F-D649-CD97-D7D3-DA1684DDC5DA}"/>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1">
            <a:extLst>
              <a:ext uri="{FF2B5EF4-FFF2-40B4-BE49-F238E27FC236}">
                <a16:creationId xmlns:a16="http://schemas.microsoft.com/office/drawing/2014/main" id="{0CC52BA3-76F7-07AF-81B9-76D37CA4DD18}"/>
              </a:ext>
            </a:extLst>
          </p:cNvPr>
          <p:cNvSpPr>
            <a:spLocks noGrp="1"/>
          </p:cNvSpPr>
          <p:nvPr>
            <p:ph type="dt" sz="half" idx="25"/>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5" name="Text Placeholder 15">
            <a:extLst>
              <a:ext uri="{FF2B5EF4-FFF2-40B4-BE49-F238E27FC236}">
                <a16:creationId xmlns:a16="http://schemas.microsoft.com/office/drawing/2014/main" id="{63086B8F-4568-1A8E-7954-1D88A95CBA19}"/>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10" name="Footer Placeholder 4">
            <a:extLst>
              <a:ext uri="{FF2B5EF4-FFF2-40B4-BE49-F238E27FC236}">
                <a16:creationId xmlns:a16="http://schemas.microsoft.com/office/drawing/2014/main" id="{291186BC-8F30-108C-5AB0-C9A0AD0F6BA9}"/>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76220927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Divider Frame Medium Gray">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532E42-1FDB-C97C-8862-F52130CA3AE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E1A4D50D-6412-207A-08B9-75A02F91C4BD}"/>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5" name="Straight Connector 14">
            <a:extLst>
              <a:ext uri="{FF2B5EF4-FFF2-40B4-BE49-F238E27FC236}">
                <a16:creationId xmlns:a16="http://schemas.microsoft.com/office/drawing/2014/main" id="{BED5CFE9-9770-D945-A00B-431D157BC914}"/>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B3B912DF-AC91-89F0-5F02-2CF0400D0742}"/>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5" name="Text Placeholder 15">
            <a:extLst>
              <a:ext uri="{FF2B5EF4-FFF2-40B4-BE49-F238E27FC236}">
                <a16:creationId xmlns:a16="http://schemas.microsoft.com/office/drawing/2014/main" id="{CBCEDAA4-796E-5A46-A2A0-EC28736C613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Rectangle 2">
            <a:extLst>
              <a:ext uri="{FF2B5EF4-FFF2-40B4-BE49-F238E27FC236}">
                <a16:creationId xmlns:a16="http://schemas.microsoft.com/office/drawing/2014/main" id="{10F1BDDB-75BC-E240-7836-F0AEE07DB1BB}"/>
              </a:ext>
            </a:extLst>
          </p:cNvPr>
          <p:cNvSpPr/>
          <p:nvPr userDrawn="1"/>
        </p:nvSpPr>
        <p:spPr bwMode="auto">
          <a:xfrm>
            <a:off x="460372" y="461554"/>
            <a:ext cx="11268078" cy="139337"/>
          </a:xfrm>
          <a:prstGeom prst="rect">
            <a:avLst/>
          </a:prstGeom>
          <a:solidFill>
            <a:schemeClr val="accent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7" name="Footer Placeholder 4">
            <a:extLst>
              <a:ext uri="{FF2B5EF4-FFF2-40B4-BE49-F238E27FC236}">
                <a16:creationId xmlns:a16="http://schemas.microsoft.com/office/drawing/2014/main" id="{E38343CA-129C-C44A-430C-3830B047EDEB}"/>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92794759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Divider Frame Orang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CC8C4C-1367-D399-40AD-C13D894A7BC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A1E3C772-6A09-A9EC-3D68-5475ECD268CD}"/>
              </a:ext>
            </a:extLst>
          </p:cNvPr>
          <p:cNvSpPr/>
          <p:nvPr userDrawn="1"/>
        </p:nvSpPr>
        <p:spPr bwMode="auto">
          <a:xfrm>
            <a:off x="460372" y="461554"/>
            <a:ext cx="11268078" cy="139337"/>
          </a:xfrm>
          <a:prstGeom prst="rect">
            <a:avLst/>
          </a:prstGeom>
          <a:solidFill>
            <a:schemeClr val="tx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4D55D2D3-4BCD-D761-81C6-8AA39BA60C2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E5AAFDAA-C3BB-513F-E305-CEFA439ACAFB}"/>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8FC6C0A0-DD0F-1CD7-3F8E-C4A64D2A39A5}"/>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770DE1E8-7966-F0D2-85AE-EAEB2CBAEEF9}"/>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B5408473-993F-B7A3-A7DF-E38E079D6D8C}"/>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662E469-C599-5696-56F4-2B0B1962E11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C6852808-0E62-7475-11D3-AA7B497F40B0}"/>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44486A17-42A0-F2D9-92BF-A9E7DC85794C}"/>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7D947A69-A7B7-A220-06F0-24D6328A058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37012263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4_Blan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A2309-8907-4163-9BC1-87EA58682F8A}"/>
              </a:ext>
              <a:ext uri="{C183D7F6-B498-43B3-948B-1728B52AA6E4}">
                <adec:decorative xmlns:adec="http://schemas.microsoft.com/office/drawing/2017/decorative" val="1"/>
              </a:ext>
            </a:extLst>
          </p:cNvPr>
          <p:cNvSpPr/>
          <p:nvPr userDrawn="1"/>
        </p:nvSpPr>
        <p:spPr bwMode="auto">
          <a:xfrm>
            <a:off x="0" y="0"/>
            <a:ext cx="5164169" cy="6858000"/>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dirty="0">
              <a:solidFill>
                <a:schemeClr val="bg1"/>
              </a:solidFill>
              <a:latin typeface="+mn-lt"/>
              <a:ea typeface="Roboto" panose="02000000000000000000" pitchFamily="2" charset="0"/>
              <a:cs typeface="Segoe UI" panose="020B0502040204020203" pitchFamily="34" charset="0"/>
            </a:endParaRPr>
          </a:p>
        </p:txBody>
      </p:sp>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a:xfrm>
            <a:off x="1009651" y="6546849"/>
            <a:ext cx="3924296" cy="155574"/>
          </a:xfrm>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cxnSp>
        <p:nvCxnSpPr>
          <p:cNvPr id="11" name="Straight Connector 10">
            <a:extLst>
              <a:ext uri="{FF2B5EF4-FFF2-40B4-BE49-F238E27FC236}">
                <a16:creationId xmlns:a16="http://schemas.microsoft.com/office/drawing/2014/main" id="{5DDD25B4-946C-4415-8418-0FEC8447D6E9}"/>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93A28D30-453A-4117-828B-5520E4C14E6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
        <p:nvSpPr>
          <p:cNvPr id="13" name="Title 9">
            <a:extLst>
              <a:ext uri="{FF2B5EF4-FFF2-40B4-BE49-F238E27FC236}">
                <a16:creationId xmlns:a16="http://schemas.microsoft.com/office/drawing/2014/main" id="{72611A23-C9C9-4B1A-9679-1CF92A0903EF}"/>
              </a:ext>
            </a:extLst>
          </p:cNvPr>
          <p:cNvSpPr>
            <a:spLocks noGrp="1"/>
          </p:cNvSpPr>
          <p:nvPr>
            <p:ph type="title" hasCustomPrompt="1"/>
          </p:nvPr>
        </p:nvSpPr>
        <p:spPr>
          <a:xfrm>
            <a:off x="460374" y="419101"/>
            <a:ext cx="4473572" cy="645075"/>
          </a:xfrm>
        </p:spPr>
        <p:txBody>
          <a:bodyPr/>
          <a:lstStyle/>
          <a:p>
            <a:r>
              <a:rPr lang="en-US"/>
              <a:t>Content page headline</a:t>
            </a:r>
          </a:p>
        </p:txBody>
      </p:sp>
      <p:sp>
        <p:nvSpPr>
          <p:cNvPr id="14" name="Text Placeholder 9">
            <a:extLst>
              <a:ext uri="{FF2B5EF4-FFF2-40B4-BE49-F238E27FC236}">
                <a16:creationId xmlns:a16="http://schemas.microsoft.com/office/drawing/2014/main" id="{A80C5800-CA0D-4A1E-A23D-64AA6E44DE1B}"/>
              </a:ext>
            </a:extLst>
          </p:cNvPr>
          <p:cNvSpPr>
            <a:spLocks noGrp="1"/>
          </p:cNvSpPr>
          <p:nvPr>
            <p:ph type="body" sz="quarter" idx="26" hasCustomPrompt="1"/>
          </p:nvPr>
        </p:nvSpPr>
        <p:spPr>
          <a:xfrm>
            <a:off x="460376" y="172762"/>
            <a:ext cx="4473572"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5" name="Text Placeholder 2">
            <a:extLst>
              <a:ext uri="{FF2B5EF4-FFF2-40B4-BE49-F238E27FC236}">
                <a16:creationId xmlns:a16="http://schemas.microsoft.com/office/drawing/2014/main" id="{F0C8D797-5D3F-439E-8BA1-424D76087FAC}"/>
              </a:ext>
            </a:extLst>
          </p:cNvPr>
          <p:cNvSpPr>
            <a:spLocks noGrp="1"/>
          </p:cNvSpPr>
          <p:nvPr>
            <p:ph idx="1" hasCustomPrompt="1"/>
          </p:nvPr>
        </p:nvSpPr>
        <p:spPr>
          <a:xfrm>
            <a:off x="460375" y="1658939"/>
            <a:ext cx="4473572" cy="4751386"/>
          </a:xfrm>
          <a:prstGeom prst="rect">
            <a:avLst/>
          </a:prstGeom>
        </p:spPr>
        <p:txBody>
          <a:bodyPr vert="horz" lIns="0" tIns="0" rIns="7200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Tree>
    <p:extLst>
      <p:ext uri="{BB962C8B-B14F-4D97-AF65-F5344CB8AC3E}">
        <p14:creationId xmlns:p14="http://schemas.microsoft.com/office/powerpoint/2010/main" val="324790290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userDrawn="1">
  <p:cSld name="Dark, Blank">
    <p:bg>
      <p:bgPr>
        <a:solidFill>
          <a:schemeClr val="tx2"/>
        </a:solidFill>
        <a:effectLst/>
      </p:bgPr>
    </p:bg>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C40837D-A2EA-76B4-E1C2-226FD3DCABAB}"/>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3" name="Straight Connector 2">
            <a:extLst>
              <a:ext uri="{FF2B5EF4-FFF2-40B4-BE49-F238E27FC236}">
                <a16:creationId xmlns:a16="http://schemas.microsoft.com/office/drawing/2014/main" id="{E1B4F13C-1031-F9E6-84F0-057260FE73C0}"/>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ooter Placeholder 3">
            <a:extLst>
              <a:ext uri="{FF2B5EF4-FFF2-40B4-BE49-F238E27FC236}">
                <a16:creationId xmlns:a16="http://schemas.microsoft.com/office/drawing/2014/main" id="{32669408-30AD-AE13-313F-B92B61D9704D}"/>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6" name="Date Placeholder 6">
            <a:extLst>
              <a:ext uri="{FF2B5EF4-FFF2-40B4-BE49-F238E27FC236}">
                <a16:creationId xmlns:a16="http://schemas.microsoft.com/office/drawing/2014/main" id="{22BFD6C7-5690-B648-4306-D0494384D215}"/>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10" name="Straight Connector 9">
            <a:extLst>
              <a:ext uri="{FF2B5EF4-FFF2-40B4-BE49-F238E27FC236}">
                <a16:creationId xmlns:a16="http://schemas.microsoft.com/office/drawing/2014/main" id="{AD72E76D-0784-1A41-545D-9EE84E2E0822}"/>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9DAB915E-2C5F-7C96-C2E1-751FF88AE2B4}"/>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42324550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content 2col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j-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cxnSp>
        <p:nvCxnSpPr>
          <p:cNvPr id="2" name="Straight Connector 1">
            <a:extLst>
              <a:ext uri="{FF2B5EF4-FFF2-40B4-BE49-F238E27FC236}">
                <a16:creationId xmlns:a16="http://schemas.microsoft.com/office/drawing/2014/main" id="{830A9DDB-D90E-E973-69F5-D0A8B262B7A9}"/>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F97F781-A5E0-5F1B-CAD9-80C55876E8DD}"/>
              </a:ext>
            </a:extLst>
          </p:cNvPr>
          <p:cNvSpPr txBox="1"/>
          <p:nvPr userDrawn="1"/>
        </p:nvSpPr>
        <p:spPr>
          <a:xfrm>
            <a:off x="487017" y="6698974"/>
            <a:ext cx="0" cy="0"/>
          </a:xfrm>
          <a:prstGeom prst="rect">
            <a:avLst/>
          </a:prstGeom>
          <a:noFill/>
        </p:spPr>
        <p:txBody>
          <a:bodyPr wrap="none" lIns="0" tIns="0" rIns="0" bIns="0" rtlCol="0">
            <a:normAutofit fontScale="25000" lnSpcReduction="20000"/>
          </a:bodyPr>
          <a:lstStyle/>
          <a:p>
            <a:pPr marL="0" indent="-3657600" algn="l">
              <a:spcAft>
                <a:spcPts val="600"/>
              </a:spcAft>
            </a:pPr>
            <a:endParaRPr lang="en-GB" sz="1800" b="0" i="0" dirty="0">
              <a:solidFill>
                <a:schemeClr val="tx2"/>
              </a:solidFill>
              <a:latin typeface="+mn-lt"/>
              <a:ea typeface="Roboto" panose="02000000000000000000" pitchFamily="2" charset="0"/>
              <a:cs typeface="Segoe UI" panose="020B0502040204020203" pitchFamily="34" charset="0"/>
            </a:endParaRPr>
          </a:p>
        </p:txBody>
      </p:sp>
      <p:sp>
        <p:nvSpPr>
          <p:cNvPr id="12" name="Footer Placeholder 4">
            <a:extLst>
              <a:ext uri="{FF2B5EF4-FFF2-40B4-BE49-F238E27FC236}">
                <a16:creationId xmlns:a16="http://schemas.microsoft.com/office/drawing/2014/main" id="{537286E0-5C70-37AE-BCCE-8633DFF04A05}"/>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15801449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itle 7">
            <a:extLst>
              <a:ext uri="{FF2B5EF4-FFF2-40B4-BE49-F238E27FC236}">
                <a16:creationId xmlns:a16="http://schemas.microsoft.com/office/drawing/2014/main" id="{C4CFC6B6-6A54-4ADA-8506-D3471FEBA6FC}"/>
              </a:ext>
            </a:extLst>
          </p:cNvPr>
          <p:cNvSpPr>
            <a:spLocks noGrp="1"/>
          </p:cNvSpPr>
          <p:nvPr>
            <p:ph type="title" hasCustomPrompt="1"/>
          </p:nvPr>
        </p:nvSpPr>
        <p:spPr>
          <a:xfrm>
            <a:off x="460374" y="419101"/>
            <a:ext cx="5521326" cy="1066799"/>
          </a:xfrm>
        </p:spPr>
        <p:txBody>
          <a:bodyPr/>
          <a:lstStyle/>
          <a:p>
            <a:r>
              <a:rPr lang="en-US"/>
              <a:t>Content page headline 32pt Georgia, one line only</a:t>
            </a:r>
          </a:p>
        </p:txBody>
      </p:sp>
    </p:spTree>
    <p:extLst>
      <p:ext uri="{BB962C8B-B14F-4D97-AF65-F5344CB8AC3E}">
        <p14:creationId xmlns:p14="http://schemas.microsoft.com/office/powerpoint/2010/main" val="316671700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4" name="Rectangle 3">
            <a:extLst>
              <a:ext uri="{FF2B5EF4-FFF2-40B4-BE49-F238E27FC236}">
                <a16:creationId xmlns:a16="http://schemas.microsoft.com/office/drawing/2014/main" id="{363F4EA1-4D44-C4B0-44A0-139BAC159282}"/>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15" name="Rectangle 14">
            <a:extLst>
              <a:ext uri="{FF2B5EF4-FFF2-40B4-BE49-F238E27FC236}">
                <a16:creationId xmlns:a16="http://schemas.microsoft.com/office/drawing/2014/main" id="{F6AE2442-2098-9805-4797-2756D5ACC80B}"/>
              </a:ext>
            </a:extLst>
          </p:cNvPr>
          <p:cNvSpPr/>
          <p:nvPr userDrawn="1"/>
        </p:nvSpPr>
        <p:spPr bwMode="auto">
          <a:xfrm rot="16200000">
            <a:off x="758441" y="4102207"/>
            <a:ext cx="780301" cy="1376446"/>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6" name="Rectangle 25">
            <a:extLst>
              <a:ext uri="{FF2B5EF4-FFF2-40B4-BE49-F238E27FC236}">
                <a16:creationId xmlns:a16="http://schemas.microsoft.com/office/drawing/2014/main" id="{C5C9E8FE-D3E1-D40B-8739-B34A5D5F197F}"/>
              </a:ext>
            </a:extLst>
          </p:cNvPr>
          <p:cNvSpPr/>
          <p:nvPr userDrawn="1"/>
        </p:nvSpPr>
        <p:spPr bwMode="auto">
          <a:xfrm rot="16200000">
            <a:off x="2297118" y="4102207"/>
            <a:ext cx="780301" cy="1376446"/>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7" name="Rectangle 26">
            <a:extLst>
              <a:ext uri="{FF2B5EF4-FFF2-40B4-BE49-F238E27FC236}">
                <a16:creationId xmlns:a16="http://schemas.microsoft.com/office/drawing/2014/main" id="{AB3E912C-2C0D-6598-16A2-18B9F11E5E82}"/>
              </a:ext>
            </a:extLst>
          </p:cNvPr>
          <p:cNvSpPr/>
          <p:nvPr userDrawn="1"/>
        </p:nvSpPr>
        <p:spPr bwMode="auto">
          <a:xfrm rot="16200000">
            <a:off x="3827241" y="1588537"/>
            <a:ext cx="780301"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11F8B34C-B2BE-3C10-3690-AA9DE5F1950C}"/>
              </a:ext>
            </a:extLst>
          </p:cNvPr>
          <p:cNvSpPr/>
          <p:nvPr userDrawn="1"/>
        </p:nvSpPr>
        <p:spPr bwMode="auto">
          <a:xfrm rot="16200000">
            <a:off x="5361272" y="1583890"/>
            <a:ext cx="780301" cy="1376446"/>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4E6E9524-047E-6ABC-52D3-0B2D672D68A6}"/>
              </a:ext>
            </a:extLst>
          </p:cNvPr>
          <p:cNvSpPr/>
          <p:nvPr userDrawn="1"/>
        </p:nvSpPr>
        <p:spPr bwMode="auto">
          <a:xfrm rot="16200000">
            <a:off x="6895303" y="1588537"/>
            <a:ext cx="780301" cy="1376446"/>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A2EB83A4-5B0E-8EE6-C0AC-77FDC6CA0A80}"/>
              </a:ext>
            </a:extLst>
          </p:cNvPr>
          <p:cNvSpPr/>
          <p:nvPr userDrawn="1"/>
        </p:nvSpPr>
        <p:spPr bwMode="auto">
          <a:xfrm rot="16200000">
            <a:off x="8429334" y="1583891"/>
            <a:ext cx="780301" cy="1376446"/>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56A1109B-EC56-0783-76F7-5E27DEA736EC}"/>
              </a:ext>
            </a:extLst>
          </p:cNvPr>
          <p:cNvSpPr/>
          <p:nvPr userDrawn="1"/>
        </p:nvSpPr>
        <p:spPr bwMode="auto">
          <a:xfrm rot="16200000">
            <a:off x="9963365" y="1588537"/>
            <a:ext cx="780301" cy="1376446"/>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089FE752-9A07-7B39-7EDC-0BBF2072A320}"/>
              </a:ext>
            </a:extLst>
          </p:cNvPr>
          <p:cNvSpPr/>
          <p:nvPr userDrawn="1"/>
        </p:nvSpPr>
        <p:spPr bwMode="auto">
          <a:xfrm rot="16200000">
            <a:off x="2286240" y="1581567"/>
            <a:ext cx="780301" cy="1381093"/>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Title 19">
            <a:extLst>
              <a:ext uri="{FF2B5EF4-FFF2-40B4-BE49-F238E27FC236}">
                <a16:creationId xmlns:a16="http://schemas.microsoft.com/office/drawing/2014/main" id="{9361C822-27FB-C45A-1F3B-265456F1418D}"/>
              </a:ext>
            </a:extLst>
          </p:cNvPr>
          <p:cNvSpPr txBox="1">
            <a:spLocks/>
          </p:cNvSpPr>
          <p:nvPr userDrawn="1"/>
        </p:nvSpPr>
        <p:spPr>
          <a:xfrm>
            <a:off x="455727" y="1259097"/>
            <a:ext cx="7532419" cy="561441"/>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Primary palette: </a:t>
            </a:r>
            <a:r>
              <a:rPr lang="en-US" sz="1200" dirty="0">
                <a:latin typeface="Century Gothic"/>
                <a:ea typeface="Roboto"/>
                <a:cs typeface="Segoe UI"/>
              </a:rPr>
              <a:t>We use this family of neutrals liberally in our communications for backgrounds, creating visual interest with tone-on-tone colour blocking, and organising content.</a:t>
            </a:r>
            <a:endParaRPr lang="en-GB" sz="1200" dirty="0">
              <a:latin typeface="Century Gothic"/>
              <a:ea typeface="Roboto"/>
              <a:cs typeface="Segoe UI"/>
            </a:endParaRPr>
          </a:p>
          <a:p>
            <a:endParaRPr lang="en-US" sz="1200" dirty="0">
              <a:latin typeface="Century Gothic"/>
              <a:ea typeface="Roboto"/>
              <a:cs typeface="Segoe UI"/>
            </a:endParaRPr>
          </a:p>
        </p:txBody>
      </p:sp>
      <p:sp>
        <p:nvSpPr>
          <p:cNvPr id="34" name="TextBox 33">
            <a:extLst>
              <a:ext uri="{FF2B5EF4-FFF2-40B4-BE49-F238E27FC236}">
                <a16:creationId xmlns:a16="http://schemas.microsoft.com/office/drawing/2014/main" id="{6D6882A9-FBAC-C5C8-4F9C-B188DCBCFB48}"/>
              </a:ext>
            </a:extLst>
          </p:cNvPr>
          <p:cNvSpPr txBox="1"/>
          <p:nvPr userDrawn="1"/>
        </p:nvSpPr>
        <p:spPr>
          <a:xfrm>
            <a:off x="1997927" y="2759927"/>
            <a:ext cx="149612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Pale Grey</a:t>
            </a:r>
            <a:endParaRPr lang="en-US" sz="1000" dirty="0">
              <a:solidFill>
                <a:schemeClr val="tx2"/>
              </a:solidFill>
            </a:endParaRPr>
          </a:p>
          <a:p>
            <a:r>
              <a:rPr lang="en-US" sz="1000" dirty="0">
                <a:solidFill>
                  <a:schemeClr val="tx2"/>
                </a:solidFill>
                <a:ea typeface="+mn-lt"/>
                <a:cs typeface="+mn-lt"/>
              </a:rPr>
              <a:t>PMS 9285 C</a:t>
            </a:r>
            <a:endParaRPr lang="en-US" sz="1000" dirty="0">
              <a:solidFill>
                <a:schemeClr val="tx2"/>
              </a:solidFill>
            </a:endParaRPr>
          </a:p>
          <a:p>
            <a:r>
              <a:rPr lang="en-US" sz="1000" dirty="0">
                <a:solidFill>
                  <a:schemeClr val="tx2"/>
                </a:solidFill>
                <a:ea typeface="+mn-lt"/>
                <a:cs typeface="+mn-lt"/>
              </a:rPr>
              <a:t>CMYK c0 m4 y10 k0</a:t>
            </a:r>
            <a:endParaRPr lang="en-US" sz="1000" dirty="0">
              <a:solidFill>
                <a:schemeClr val="tx2"/>
              </a:solidFill>
            </a:endParaRPr>
          </a:p>
          <a:p>
            <a:r>
              <a:rPr lang="en-US" sz="1000" dirty="0">
                <a:solidFill>
                  <a:schemeClr val="tx2"/>
                </a:solidFill>
                <a:ea typeface="+mn-lt"/>
                <a:cs typeface="+mn-lt"/>
              </a:rPr>
              <a:t>RGB r249 g238 b227</a:t>
            </a:r>
            <a:endParaRPr lang="en-US" sz="1000" dirty="0">
              <a:solidFill>
                <a:schemeClr val="tx2"/>
              </a:solidFill>
            </a:endParaRPr>
          </a:p>
          <a:p>
            <a:r>
              <a:rPr lang="en-US" sz="1000" dirty="0">
                <a:solidFill>
                  <a:schemeClr val="tx2"/>
                </a:solidFill>
                <a:ea typeface="+mn-lt"/>
                <a:cs typeface="+mn-lt"/>
              </a:rPr>
              <a:t>HEX #f9eee3</a:t>
            </a:r>
            <a:endParaRPr lang="en-US" sz="1000" dirty="0">
              <a:solidFill>
                <a:schemeClr val="tx2"/>
              </a:solidFill>
            </a:endParaRPr>
          </a:p>
          <a:p>
            <a:pPr marL="0" indent="-3657600" algn="l">
              <a:spcAft>
                <a:spcPts val="600"/>
              </a:spcAft>
            </a:pPr>
            <a:endParaRPr lang="en-US" sz="1000" b="0" i="0" dirty="0">
              <a:solidFill>
                <a:schemeClr val="tx2"/>
              </a:solidFill>
              <a:latin typeface="+mn-lt"/>
              <a:ea typeface="Roboto" panose="02000000000000000000" pitchFamily="2" charset="0"/>
              <a:cs typeface="Segoe UI" panose="020B0502040204020203" pitchFamily="34" charset="0"/>
            </a:endParaRPr>
          </a:p>
        </p:txBody>
      </p:sp>
      <p:sp>
        <p:nvSpPr>
          <p:cNvPr id="35" name="TextBox 34">
            <a:extLst>
              <a:ext uri="{FF2B5EF4-FFF2-40B4-BE49-F238E27FC236}">
                <a16:creationId xmlns:a16="http://schemas.microsoft.com/office/drawing/2014/main" id="{2B411897-3DD7-20F9-DAC7-46239948698B}"/>
              </a:ext>
            </a:extLst>
          </p:cNvPr>
          <p:cNvSpPr txBox="1"/>
          <p:nvPr userDrawn="1"/>
        </p:nvSpPr>
        <p:spPr>
          <a:xfrm>
            <a:off x="3568390" y="2755280"/>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Grey</a:t>
            </a:r>
            <a:endParaRPr lang="en-US" dirty="0">
              <a:solidFill>
                <a:schemeClr val="tx2"/>
              </a:solidFill>
              <a:ea typeface="+mn-lt"/>
              <a:cs typeface="+mn-lt"/>
            </a:endParaRPr>
          </a:p>
          <a:p>
            <a:r>
              <a:rPr lang="en-US" sz="1000" dirty="0">
                <a:solidFill>
                  <a:schemeClr val="tx2"/>
                </a:solidFill>
                <a:ea typeface="+mn-lt"/>
                <a:cs typeface="+mn-lt"/>
              </a:rPr>
              <a:t>PMS 7528 C</a:t>
            </a:r>
            <a:endParaRPr lang="en-US" dirty="0">
              <a:solidFill>
                <a:schemeClr val="tx2"/>
              </a:solidFill>
              <a:ea typeface="+mn-lt"/>
              <a:cs typeface="+mn-lt"/>
            </a:endParaRPr>
          </a:p>
          <a:p>
            <a:r>
              <a:rPr lang="en-US" sz="1000" dirty="0">
                <a:solidFill>
                  <a:schemeClr val="tx2"/>
                </a:solidFill>
                <a:ea typeface="+mn-lt"/>
                <a:cs typeface="+mn-lt"/>
              </a:rPr>
              <a:t>CMYK c19 m20 y23 k0</a:t>
            </a:r>
            <a:endParaRPr lang="en-US" dirty="0">
              <a:solidFill>
                <a:schemeClr val="tx2"/>
              </a:solidFill>
              <a:ea typeface="+mn-lt"/>
              <a:cs typeface="+mn-lt"/>
            </a:endParaRPr>
          </a:p>
          <a:p>
            <a:r>
              <a:rPr lang="en-US" sz="1000" dirty="0">
                <a:solidFill>
                  <a:schemeClr val="tx2"/>
                </a:solidFill>
                <a:ea typeface="+mn-lt"/>
                <a:cs typeface="+mn-lt"/>
              </a:rPr>
              <a:t>RGB r211 g200 b189</a:t>
            </a:r>
            <a:endParaRPr lang="en-US" dirty="0">
              <a:solidFill>
                <a:schemeClr val="tx2"/>
              </a:solidFill>
            </a:endParaRPr>
          </a:p>
          <a:p>
            <a:r>
              <a:rPr lang="en-US" sz="1000" dirty="0">
                <a:solidFill>
                  <a:schemeClr val="tx2"/>
                </a:solidFill>
                <a:ea typeface="+mn-lt"/>
                <a:cs typeface="+mn-lt"/>
              </a:rPr>
              <a:t>HEX #d3c8bd</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6" name="TextBox 35">
            <a:extLst>
              <a:ext uri="{FF2B5EF4-FFF2-40B4-BE49-F238E27FC236}">
                <a16:creationId xmlns:a16="http://schemas.microsoft.com/office/drawing/2014/main" id="{AF8224B8-EF3C-0402-BF2F-82F1A8ABA80F}"/>
              </a:ext>
            </a:extLst>
          </p:cNvPr>
          <p:cNvSpPr txBox="1"/>
          <p:nvPr userDrawn="1"/>
        </p:nvSpPr>
        <p:spPr>
          <a:xfrm>
            <a:off x="5064511" y="2759926"/>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Medium Grey</a:t>
            </a:r>
            <a:endParaRPr lang="en-US" dirty="0">
              <a:solidFill>
                <a:schemeClr val="tx2"/>
              </a:solidFill>
              <a:ea typeface="+mn-lt"/>
              <a:cs typeface="+mn-lt"/>
            </a:endParaRPr>
          </a:p>
          <a:p>
            <a:r>
              <a:rPr lang="en-US" sz="1000" dirty="0">
                <a:solidFill>
                  <a:schemeClr val="tx2"/>
                </a:solidFill>
                <a:ea typeface="+mn-lt"/>
                <a:cs typeface="+mn-lt"/>
              </a:rPr>
              <a:t>PMS 2474 C</a:t>
            </a:r>
            <a:endParaRPr lang="en-US" dirty="0">
              <a:solidFill>
                <a:schemeClr val="tx2"/>
              </a:solidFill>
              <a:ea typeface="+mn-lt"/>
              <a:cs typeface="+mn-lt"/>
            </a:endParaRPr>
          </a:p>
          <a:p>
            <a:r>
              <a:rPr lang="en-US" sz="1000" dirty="0">
                <a:solidFill>
                  <a:schemeClr val="tx2"/>
                </a:solidFill>
                <a:ea typeface="+mn-lt"/>
                <a:cs typeface="+mn-lt"/>
              </a:rPr>
              <a:t>CMYK c26 m29 y30 k4</a:t>
            </a:r>
            <a:endParaRPr lang="en-US" dirty="0">
              <a:solidFill>
                <a:schemeClr val="tx2"/>
              </a:solidFill>
            </a:endParaRPr>
          </a:p>
          <a:p>
            <a:r>
              <a:rPr lang="en-US" sz="1000" dirty="0">
                <a:solidFill>
                  <a:schemeClr val="tx2"/>
                </a:solidFill>
                <a:ea typeface="+mn-lt"/>
                <a:cs typeface="+mn-lt"/>
              </a:rPr>
              <a:t>RGB r186 g176 b171</a:t>
            </a:r>
            <a:endParaRPr lang="en-US" dirty="0">
              <a:solidFill>
                <a:schemeClr val="tx2"/>
              </a:solidFill>
            </a:endParaRPr>
          </a:p>
          <a:p>
            <a:r>
              <a:rPr lang="en-US" sz="1000" dirty="0">
                <a:solidFill>
                  <a:schemeClr val="tx2"/>
                </a:solidFill>
                <a:ea typeface="+mn-lt"/>
                <a:cs typeface="+mn-lt"/>
              </a:rPr>
              <a:t>HEX #bab0ab</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7" name="TextBox 36">
            <a:extLst>
              <a:ext uri="{FF2B5EF4-FFF2-40B4-BE49-F238E27FC236}">
                <a16:creationId xmlns:a16="http://schemas.microsoft.com/office/drawing/2014/main" id="{79AE5C24-1B8E-2C55-C465-75A284DFBB8A}"/>
              </a:ext>
            </a:extLst>
          </p:cNvPr>
          <p:cNvSpPr txBox="1"/>
          <p:nvPr userDrawn="1"/>
        </p:nvSpPr>
        <p:spPr>
          <a:xfrm>
            <a:off x="6597803" y="2755279"/>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Dark Grey</a:t>
            </a:r>
            <a:endParaRPr lang="en-US" dirty="0">
              <a:solidFill>
                <a:schemeClr val="tx2"/>
              </a:solidFill>
              <a:ea typeface="+mn-lt"/>
              <a:cs typeface="+mn-lt"/>
            </a:endParaRPr>
          </a:p>
          <a:p>
            <a:r>
              <a:rPr lang="en-US" sz="1000" dirty="0">
                <a:solidFill>
                  <a:schemeClr val="tx2"/>
                </a:solidFill>
                <a:ea typeface="+mn-lt"/>
                <a:cs typeface="+mn-lt"/>
              </a:rPr>
              <a:t>PMS 4114 C</a:t>
            </a:r>
            <a:endParaRPr lang="en-US" dirty="0">
              <a:solidFill>
                <a:schemeClr val="tx2"/>
              </a:solidFill>
              <a:ea typeface="+mn-lt"/>
              <a:cs typeface="+mn-lt"/>
            </a:endParaRPr>
          </a:p>
          <a:p>
            <a:r>
              <a:rPr lang="en-US" sz="1000" dirty="0">
                <a:solidFill>
                  <a:schemeClr val="tx2"/>
                </a:solidFill>
                <a:ea typeface="+mn-lt"/>
                <a:cs typeface="+mn-lt"/>
              </a:rPr>
              <a:t>CMYK c34 m38 y23 k7</a:t>
            </a:r>
            <a:endParaRPr lang="en-US" dirty="0">
              <a:solidFill>
                <a:schemeClr val="tx2"/>
              </a:solidFill>
            </a:endParaRPr>
          </a:p>
          <a:p>
            <a:r>
              <a:rPr lang="en-US" sz="1000" dirty="0">
                <a:solidFill>
                  <a:schemeClr val="tx2"/>
                </a:solidFill>
                <a:ea typeface="+mn-lt"/>
                <a:cs typeface="+mn-lt"/>
              </a:rPr>
              <a:t>RGB r156 g144 b144</a:t>
            </a:r>
            <a:endParaRPr lang="en-US" dirty="0">
              <a:solidFill>
                <a:schemeClr val="tx2"/>
              </a:solidFill>
            </a:endParaRPr>
          </a:p>
          <a:p>
            <a:r>
              <a:rPr lang="en-US" sz="1000" dirty="0">
                <a:solidFill>
                  <a:schemeClr val="tx2"/>
                </a:solidFill>
                <a:ea typeface="+mn-lt"/>
                <a:cs typeface="+mn-lt"/>
              </a:rPr>
              <a:t>HEX #9c9090</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8" name="TextBox 37">
            <a:extLst>
              <a:ext uri="{FF2B5EF4-FFF2-40B4-BE49-F238E27FC236}">
                <a16:creationId xmlns:a16="http://schemas.microsoft.com/office/drawing/2014/main" id="{F8D6E025-2D2B-A617-A26C-BA046F799D64}"/>
              </a:ext>
            </a:extLst>
          </p:cNvPr>
          <p:cNvSpPr txBox="1"/>
          <p:nvPr userDrawn="1"/>
        </p:nvSpPr>
        <p:spPr>
          <a:xfrm>
            <a:off x="8135742" y="2759925"/>
            <a:ext cx="144501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Deep Grey</a:t>
            </a:r>
            <a:endParaRPr lang="en-US" dirty="0">
              <a:solidFill>
                <a:schemeClr val="tx2"/>
              </a:solidFill>
              <a:ea typeface="+mn-lt"/>
              <a:cs typeface="+mn-lt"/>
            </a:endParaRPr>
          </a:p>
          <a:p>
            <a:r>
              <a:rPr lang="en-US" sz="1000" dirty="0">
                <a:solidFill>
                  <a:schemeClr val="tx2"/>
                </a:solidFill>
                <a:ea typeface="+mn-lt"/>
                <a:cs typeface="+mn-lt"/>
              </a:rPr>
              <a:t>PMS 2334 C </a:t>
            </a:r>
            <a:endParaRPr lang="en-US" dirty="0">
              <a:solidFill>
                <a:schemeClr val="tx2"/>
              </a:solidFill>
            </a:endParaRPr>
          </a:p>
          <a:p>
            <a:r>
              <a:rPr lang="en-US" sz="1000" dirty="0">
                <a:solidFill>
                  <a:schemeClr val="tx2"/>
                </a:solidFill>
                <a:ea typeface="+mn-lt"/>
                <a:cs typeface="+mn-lt"/>
              </a:rPr>
              <a:t>CMYK c40 m48 y45 k27</a:t>
            </a:r>
            <a:endParaRPr lang="en-US" dirty="0">
              <a:solidFill>
                <a:schemeClr val="tx2"/>
              </a:solidFill>
            </a:endParaRPr>
          </a:p>
          <a:p>
            <a:r>
              <a:rPr lang="en-US" sz="1000" dirty="0">
                <a:solidFill>
                  <a:schemeClr val="tx2"/>
                </a:solidFill>
                <a:ea typeface="+mn-lt"/>
                <a:cs typeface="+mn-lt"/>
              </a:rPr>
              <a:t>RGB r115 g104 b104</a:t>
            </a:r>
            <a:endParaRPr lang="en-US" dirty="0">
              <a:solidFill>
                <a:schemeClr val="tx2"/>
              </a:solidFill>
            </a:endParaRPr>
          </a:p>
          <a:p>
            <a:r>
              <a:rPr lang="en-US" sz="1000" dirty="0">
                <a:solidFill>
                  <a:schemeClr val="tx2"/>
                </a:solidFill>
                <a:ea typeface="+mn-lt"/>
                <a:cs typeface="+mn-lt"/>
              </a:rPr>
              <a:t>HEX #736868</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9" name="TextBox 38">
            <a:extLst>
              <a:ext uri="{FF2B5EF4-FFF2-40B4-BE49-F238E27FC236}">
                <a16:creationId xmlns:a16="http://schemas.microsoft.com/office/drawing/2014/main" id="{7C89050E-90C6-0DDD-FA6E-FE377FA6D1FA}"/>
              </a:ext>
            </a:extLst>
          </p:cNvPr>
          <p:cNvSpPr txBox="1"/>
          <p:nvPr userDrawn="1"/>
        </p:nvSpPr>
        <p:spPr>
          <a:xfrm>
            <a:off x="9673680" y="2759924"/>
            <a:ext cx="1440363"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Verian Black</a:t>
            </a:r>
            <a:endParaRPr lang="en-US" dirty="0">
              <a:solidFill>
                <a:schemeClr val="tx2"/>
              </a:solidFill>
            </a:endParaRPr>
          </a:p>
          <a:p>
            <a:r>
              <a:rPr lang="en-US" sz="1000" dirty="0">
                <a:solidFill>
                  <a:schemeClr val="tx2"/>
                </a:solidFill>
                <a:ea typeface="+mn-lt"/>
                <a:cs typeface="+mn-lt"/>
              </a:rPr>
              <a:t>PMS Black C</a:t>
            </a:r>
            <a:endParaRPr lang="en-US" dirty="0">
              <a:solidFill>
                <a:schemeClr val="tx2"/>
              </a:solidFill>
              <a:ea typeface="+mn-lt"/>
              <a:cs typeface="+mn-lt"/>
            </a:endParaRPr>
          </a:p>
          <a:p>
            <a:r>
              <a:rPr lang="en-US" sz="1000" dirty="0">
                <a:solidFill>
                  <a:schemeClr val="tx2"/>
                </a:solidFill>
                <a:ea typeface="+mn-lt"/>
                <a:cs typeface="+mn-lt"/>
              </a:rPr>
              <a:t>CMYK c81 m67 y55 k83</a:t>
            </a:r>
            <a:endParaRPr lang="en-US" dirty="0">
              <a:solidFill>
                <a:schemeClr val="tx2"/>
              </a:solidFill>
            </a:endParaRPr>
          </a:p>
          <a:p>
            <a:r>
              <a:rPr lang="en-US" sz="1000" dirty="0">
                <a:solidFill>
                  <a:schemeClr val="tx2"/>
                </a:solidFill>
                <a:ea typeface="+mn-lt"/>
                <a:cs typeface="+mn-lt"/>
              </a:rPr>
              <a:t>RGB r40 g38 b38</a:t>
            </a:r>
            <a:endParaRPr lang="en-US" dirty="0">
              <a:solidFill>
                <a:schemeClr val="tx2"/>
              </a:solidFill>
            </a:endParaRPr>
          </a:p>
          <a:p>
            <a:r>
              <a:rPr lang="en-US" sz="1000" dirty="0">
                <a:solidFill>
                  <a:schemeClr val="tx2"/>
                </a:solidFill>
                <a:ea typeface="+mn-lt"/>
                <a:cs typeface="+mn-lt"/>
              </a:rPr>
              <a:t>HEX #282626</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0" name="Rectangle 39">
            <a:extLst>
              <a:ext uri="{FF2B5EF4-FFF2-40B4-BE49-F238E27FC236}">
                <a16:creationId xmlns:a16="http://schemas.microsoft.com/office/drawing/2014/main" id="{28E81AD0-AF8F-74E8-06CF-CF54DAB2AD12}"/>
              </a:ext>
            </a:extLst>
          </p:cNvPr>
          <p:cNvSpPr/>
          <p:nvPr userDrawn="1"/>
        </p:nvSpPr>
        <p:spPr bwMode="auto">
          <a:xfrm rot="16200000">
            <a:off x="745023" y="1574597"/>
            <a:ext cx="780301" cy="1376446"/>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41" name="TextBox 40">
            <a:extLst>
              <a:ext uri="{FF2B5EF4-FFF2-40B4-BE49-F238E27FC236}">
                <a16:creationId xmlns:a16="http://schemas.microsoft.com/office/drawing/2014/main" id="{FC7CBDF0-C17B-A3F9-59B4-A31E7891DD57}"/>
              </a:ext>
            </a:extLst>
          </p:cNvPr>
          <p:cNvSpPr txBox="1"/>
          <p:nvPr userDrawn="1"/>
        </p:nvSpPr>
        <p:spPr>
          <a:xfrm>
            <a:off x="436753" y="2759923"/>
            <a:ext cx="1384608" cy="76944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White</a:t>
            </a:r>
            <a:endParaRPr lang="en-US" dirty="0">
              <a:solidFill>
                <a:schemeClr val="tx2"/>
              </a:solidFill>
            </a:endParaRPr>
          </a:p>
          <a:p>
            <a:r>
              <a:rPr lang="en-US" sz="1000" dirty="0">
                <a:solidFill>
                  <a:schemeClr val="tx2"/>
                </a:solidFill>
                <a:ea typeface="+mn-lt"/>
                <a:cs typeface="+mn-lt"/>
              </a:rPr>
              <a:t>CMYK c0 m0 y0 k0</a:t>
            </a:r>
            <a:endParaRPr lang="en-US" dirty="0">
              <a:solidFill>
                <a:schemeClr val="tx2"/>
              </a:solidFill>
              <a:ea typeface="+mn-lt"/>
              <a:cs typeface="+mn-lt"/>
            </a:endParaRPr>
          </a:p>
          <a:p>
            <a:r>
              <a:rPr lang="en-US" sz="1000" dirty="0">
                <a:solidFill>
                  <a:schemeClr val="tx2"/>
                </a:solidFill>
                <a:ea typeface="+mn-lt"/>
                <a:cs typeface="+mn-lt"/>
              </a:rPr>
              <a:t>RGB r255 g255 b255</a:t>
            </a:r>
            <a:endParaRPr lang="en-US" dirty="0">
              <a:solidFill>
                <a:schemeClr val="tx2"/>
              </a:solidFill>
            </a:endParaRPr>
          </a:p>
          <a:p>
            <a:r>
              <a:rPr lang="en-US" sz="1000" dirty="0">
                <a:solidFill>
                  <a:schemeClr val="tx2"/>
                </a:solidFill>
                <a:ea typeface="+mn-lt"/>
                <a:cs typeface="+mn-lt"/>
              </a:rPr>
              <a:t>HEX #ffffff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2" name="TextBox 41">
            <a:extLst>
              <a:ext uri="{FF2B5EF4-FFF2-40B4-BE49-F238E27FC236}">
                <a16:creationId xmlns:a16="http://schemas.microsoft.com/office/drawing/2014/main" id="{62A22571-B5AE-63B8-B475-C7A6DD865400}"/>
              </a:ext>
            </a:extLst>
          </p:cNvPr>
          <p:cNvSpPr txBox="1"/>
          <p:nvPr userDrawn="1"/>
        </p:nvSpPr>
        <p:spPr>
          <a:xfrm>
            <a:off x="436752" y="530147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dirty="0">
              <a:solidFill>
                <a:schemeClr val="tx2"/>
              </a:solidFill>
            </a:endParaRPr>
          </a:p>
          <a:p>
            <a:r>
              <a:rPr lang="en-US" sz="1000" dirty="0">
                <a:solidFill>
                  <a:schemeClr val="tx2"/>
                </a:solidFill>
                <a:ea typeface="+mn-lt"/>
                <a:cs typeface="+mn-lt"/>
              </a:rPr>
              <a:t>PMS 158 C</a:t>
            </a:r>
            <a:endParaRPr lang="en-US" dirty="0">
              <a:solidFill>
                <a:schemeClr val="tx2"/>
              </a:solidFill>
              <a:ea typeface="+mn-lt"/>
              <a:cs typeface="+mn-lt"/>
            </a:endParaRPr>
          </a:p>
          <a:p>
            <a:r>
              <a:rPr lang="en-US" sz="1000" dirty="0">
                <a:solidFill>
                  <a:schemeClr val="tx2"/>
                </a:solidFill>
                <a:ea typeface="+mn-lt"/>
                <a:cs typeface="+mn-lt"/>
              </a:rPr>
              <a:t>CMYK c0 m58 y100 k0</a:t>
            </a:r>
            <a:endParaRPr lang="en-US" dirty="0">
              <a:solidFill>
                <a:schemeClr val="tx2"/>
              </a:solidFill>
              <a:ea typeface="+mn-lt"/>
              <a:cs typeface="+mn-lt"/>
            </a:endParaRPr>
          </a:p>
          <a:p>
            <a:r>
              <a:rPr lang="en-US" sz="1000" dirty="0">
                <a:solidFill>
                  <a:schemeClr val="tx2"/>
                </a:solidFill>
                <a:ea typeface="+mn-lt"/>
                <a:cs typeface="+mn-lt"/>
              </a:rPr>
              <a:t>RGB r255 g125 b4</a:t>
            </a:r>
            <a:endParaRPr lang="en-US" dirty="0">
              <a:solidFill>
                <a:schemeClr val="tx2"/>
              </a:solidFill>
              <a:ea typeface="+mn-lt"/>
              <a:cs typeface="+mn-lt"/>
            </a:endParaRPr>
          </a:p>
          <a:p>
            <a:r>
              <a:rPr lang="en-US" sz="1000" dirty="0">
                <a:solidFill>
                  <a:schemeClr val="tx2"/>
                </a:solidFill>
                <a:ea typeface="+mn-lt"/>
                <a:cs typeface="+mn-lt"/>
              </a:rPr>
              <a:t>HEX #ff7d04</a:t>
            </a:r>
            <a:endParaRPr lang="en-US" dirty="0">
              <a:solidFill>
                <a:schemeClr val="tx2"/>
              </a:solidFill>
              <a:ea typeface="+mn-lt"/>
              <a:cs typeface="+mn-lt"/>
            </a:endParaRPr>
          </a:p>
          <a:p>
            <a:pPr marL="0" algn="l"/>
            <a:endParaRPr lang="en-US" sz="1000" i="0" dirty="0">
              <a:solidFill>
                <a:schemeClr val="tx2"/>
              </a:solidFill>
              <a:latin typeface="+mn-lt"/>
              <a:ea typeface="Roboto" panose="02000000000000000000" pitchFamily="2" charset="0"/>
              <a:cs typeface="Segoe UI" panose="020B0502040204020203" pitchFamily="34" charset="0"/>
            </a:endParaRPr>
          </a:p>
        </p:txBody>
      </p:sp>
      <p:sp>
        <p:nvSpPr>
          <p:cNvPr id="43" name="TextBox 42">
            <a:extLst>
              <a:ext uri="{FF2B5EF4-FFF2-40B4-BE49-F238E27FC236}">
                <a16:creationId xmlns:a16="http://schemas.microsoft.com/office/drawing/2014/main" id="{AFE69C94-FC6A-83E1-A825-826FE526CC73}"/>
              </a:ext>
            </a:extLst>
          </p:cNvPr>
          <p:cNvSpPr txBox="1"/>
          <p:nvPr userDrawn="1"/>
        </p:nvSpPr>
        <p:spPr>
          <a:xfrm>
            <a:off x="1997922" y="530147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dirty="0">
              <a:solidFill>
                <a:schemeClr val="tx2"/>
              </a:solidFill>
            </a:endParaRPr>
          </a:p>
          <a:p>
            <a:r>
              <a:rPr lang="en-US" sz="1000" dirty="0">
                <a:solidFill>
                  <a:schemeClr val="tx2"/>
                </a:solidFill>
                <a:ea typeface="+mn-lt"/>
                <a:cs typeface="+mn-lt"/>
              </a:rPr>
              <a:t>PMS 3252 C</a:t>
            </a:r>
            <a:endParaRPr lang="en-US" dirty="0">
              <a:solidFill>
                <a:schemeClr val="tx2"/>
              </a:solidFill>
            </a:endParaRPr>
          </a:p>
          <a:p>
            <a:r>
              <a:rPr lang="en-US" sz="1000" dirty="0">
                <a:solidFill>
                  <a:schemeClr val="tx2"/>
                </a:solidFill>
                <a:ea typeface="+mn-lt"/>
                <a:cs typeface="+mn-lt"/>
              </a:rPr>
              <a:t>CMYK c60 m0 y26 k0</a:t>
            </a:r>
            <a:endParaRPr lang="en-US" dirty="0">
              <a:solidFill>
                <a:schemeClr val="tx2"/>
              </a:solidFill>
              <a:ea typeface="+mn-lt"/>
              <a:cs typeface="+mn-lt"/>
            </a:endParaRPr>
          </a:p>
          <a:p>
            <a:r>
              <a:rPr lang="en-US" sz="1000" dirty="0">
                <a:solidFill>
                  <a:schemeClr val="tx2"/>
                </a:solidFill>
                <a:ea typeface="+mn-lt"/>
                <a:cs typeface="+mn-lt"/>
              </a:rPr>
              <a:t>RGB r32 g186 b175</a:t>
            </a:r>
            <a:endParaRPr lang="en-US" dirty="0">
              <a:solidFill>
                <a:schemeClr val="tx2"/>
              </a:solidFill>
            </a:endParaRPr>
          </a:p>
          <a:p>
            <a:r>
              <a:rPr lang="en-US" sz="1000" dirty="0">
                <a:solidFill>
                  <a:schemeClr val="tx2"/>
                </a:solidFill>
                <a:ea typeface="+mn-lt"/>
                <a:cs typeface="+mn-lt"/>
              </a:rPr>
              <a:t>HEX #20baaf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4" name="Title 19">
            <a:extLst>
              <a:ext uri="{FF2B5EF4-FFF2-40B4-BE49-F238E27FC236}">
                <a16:creationId xmlns:a16="http://schemas.microsoft.com/office/drawing/2014/main" id="{B9120BD1-A375-20A6-6607-170623E30D42}"/>
              </a:ext>
            </a:extLst>
          </p:cNvPr>
          <p:cNvSpPr txBox="1">
            <a:spLocks/>
          </p:cNvSpPr>
          <p:nvPr userDrawn="1"/>
        </p:nvSpPr>
        <p:spPr>
          <a:xfrm>
            <a:off x="455726" y="3837817"/>
            <a:ext cx="2853554" cy="635782"/>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Accent palette: </a:t>
            </a:r>
            <a:r>
              <a:rPr lang="en-US" sz="1200" dirty="0">
                <a:latin typeface="Century Gothic"/>
                <a:ea typeface="Roboto"/>
                <a:cs typeface="Segoe UI"/>
              </a:rPr>
              <a:t>We use these colours to highlight important content. </a:t>
            </a:r>
            <a:endParaRPr lang="en-GB" sz="1200" dirty="0">
              <a:latin typeface="Century Gothic"/>
              <a:ea typeface="Roboto"/>
              <a:cs typeface="Segoe UI"/>
            </a:endParaRPr>
          </a:p>
          <a:p>
            <a:endParaRPr lang="en-US" sz="1200" b="1" dirty="0">
              <a:latin typeface="Century Gothic"/>
              <a:ea typeface="Roboto"/>
              <a:cs typeface="Segoe UI"/>
            </a:endParaRPr>
          </a:p>
          <a:p>
            <a:endParaRPr lang="en-US" sz="1200" dirty="0">
              <a:latin typeface="Century Gothic"/>
              <a:ea typeface="Roboto"/>
              <a:cs typeface="Segoe UI"/>
            </a:endParaRPr>
          </a:p>
        </p:txBody>
      </p:sp>
      <p:sp>
        <p:nvSpPr>
          <p:cNvPr id="9" name="Title 19">
            <a:extLst>
              <a:ext uri="{FF2B5EF4-FFF2-40B4-BE49-F238E27FC236}">
                <a16:creationId xmlns:a16="http://schemas.microsoft.com/office/drawing/2014/main" id="{D920F9C3-41A7-3CD6-9647-6584E106F240}"/>
              </a:ext>
            </a:extLst>
          </p:cNvPr>
          <p:cNvSpPr txBox="1">
            <a:spLocks/>
          </p:cNvSpPr>
          <p:nvPr userDrawn="1"/>
        </p:nvSpPr>
        <p:spPr>
          <a:xfrm>
            <a:off x="5063199" y="4400004"/>
            <a:ext cx="5624128" cy="1778782"/>
          </a:xfrm>
          <a:prstGeom prst="rect">
            <a:avLst/>
          </a:prstGeom>
        </p:spPr>
        <p:txBody>
          <a:bodyPr vert="horz" lIns="0" tIns="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a:spcAft>
                <a:spcPts val="1200"/>
              </a:spcAft>
            </a:pPr>
            <a:r>
              <a:rPr lang="en-US" sz="1800" b="1" dirty="0">
                <a:latin typeface="Century Gothic"/>
                <a:ea typeface="Roboto"/>
                <a:cs typeface="Segoe UI"/>
              </a:rPr>
              <a:t>Our colour palette is one of the most recognisable elements of our visual identity. </a:t>
            </a:r>
            <a:endParaRPr lang="en-US" sz="1800" b="1" dirty="0">
              <a:latin typeface="Century Gothic"/>
              <a:ea typeface="Roboto"/>
            </a:endParaRPr>
          </a:p>
          <a:p>
            <a:r>
              <a:rPr lang="en-US" sz="1600" dirty="0">
                <a:latin typeface="Century Gothic"/>
                <a:ea typeface="Roboto"/>
                <a:cs typeface="Segoe UI"/>
              </a:rPr>
              <a:t>These are the colours to use in nearly all cases - </a:t>
            </a:r>
            <a:endParaRPr lang="en-US" sz="1600" dirty="0">
              <a:latin typeface="Century Gothic"/>
              <a:ea typeface="Roboto"/>
            </a:endParaRPr>
          </a:p>
          <a:p>
            <a:r>
              <a:rPr lang="en-US" sz="1600" dirty="0">
                <a:latin typeface="Century Gothic"/>
                <a:ea typeface="Roboto"/>
                <a:cs typeface="Segoe UI"/>
              </a:rPr>
              <a:t>Follow the colour formulas outlined on this page to create consistency across all our communications.</a:t>
            </a:r>
            <a:endParaRPr lang="en-US" sz="1600" dirty="0">
              <a:latin typeface="Century Gothic"/>
            </a:endParaRPr>
          </a:p>
          <a:p>
            <a:endParaRPr lang="en-US" sz="1600" dirty="0">
              <a:latin typeface="Century Gothic"/>
              <a:ea typeface="Roboto"/>
              <a:cs typeface="Segoe UI"/>
            </a:endParaRPr>
          </a:p>
          <a:p>
            <a:endParaRPr lang="en-US" sz="1800" dirty="0">
              <a:latin typeface="Century Gothic"/>
              <a:ea typeface="Roboto"/>
              <a:cs typeface="Segoe UI"/>
            </a:endParaRPr>
          </a:p>
        </p:txBody>
      </p:sp>
    </p:spTree>
    <p:extLst>
      <p:ext uri="{BB962C8B-B14F-4D97-AF65-F5344CB8AC3E}">
        <p14:creationId xmlns:p14="http://schemas.microsoft.com/office/powerpoint/2010/main" val="228280380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2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6" name="Rectangle 5">
            <a:extLst>
              <a:ext uri="{FF2B5EF4-FFF2-40B4-BE49-F238E27FC236}">
                <a16:creationId xmlns:a16="http://schemas.microsoft.com/office/drawing/2014/main" id="{C2E09941-9A5E-F3F0-46B0-A24F936907B5}"/>
              </a:ext>
            </a:extLst>
          </p:cNvPr>
          <p:cNvSpPr/>
          <p:nvPr userDrawn="1"/>
        </p:nvSpPr>
        <p:spPr bwMode="auto">
          <a:xfrm rot="16200000">
            <a:off x="2787825" y="2520128"/>
            <a:ext cx="789594" cy="1381093"/>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 name="Rectangle 8">
            <a:extLst>
              <a:ext uri="{FF2B5EF4-FFF2-40B4-BE49-F238E27FC236}">
                <a16:creationId xmlns:a16="http://schemas.microsoft.com/office/drawing/2014/main" id="{C72BF771-0400-8400-1A64-B0BAC54EA71D}"/>
              </a:ext>
            </a:extLst>
          </p:cNvPr>
          <p:cNvSpPr/>
          <p:nvPr userDrawn="1"/>
        </p:nvSpPr>
        <p:spPr bwMode="auto">
          <a:xfrm rot="16200000">
            <a:off x="6610180" y="2517802"/>
            <a:ext cx="780301" cy="1376446"/>
          </a:xfrm>
          <a:prstGeom prst="rect">
            <a:avLst/>
          </a:prstGeom>
          <a:solidFill>
            <a:srgbClr val="E800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43B1C0BF-B8AC-D572-7092-10E520E283AB}"/>
              </a:ext>
            </a:extLst>
          </p:cNvPr>
          <p:cNvSpPr/>
          <p:nvPr userDrawn="1"/>
        </p:nvSpPr>
        <p:spPr bwMode="auto">
          <a:xfrm rot="16200000">
            <a:off x="8432656" y="2517802"/>
            <a:ext cx="780301" cy="1376446"/>
          </a:xfrm>
          <a:prstGeom prst="rect">
            <a:avLst/>
          </a:prstGeom>
          <a:solidFill>
            <a:srgbClr val="FFB90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 name="Rectangle 10">
            <a:extLst>
              <a:ext uri="{FF2B5EF4-FFF2-40B4-BE49-F238E27FC236}">
                <a16:creationId xmlns:a16="http://schemas.microsoft.com/office/drawing/2014/main" id="{CFF665AD-BFE6-2414-07D9-52FCED86346E}"/>
              </a:ext>
            </a:extLst>
          </p:cNvPr>
          <p:cNvSpPr/>
          <p:nvPr userDrawn="1"/>
        </p:nvSpPr>
        <p:spPr bwMode="auto">
          <a:xfrm rot="16200000">
            <a:off x="10255132" y="2517802"/>
            <a:ext cx="780301" cy="1376446"/>
          </a:xfrm>
          <a:prstGeom prst="rect">
            <a:avLst/>
          </a:prstGeom>
          <a:solidFill>
            <a:srgbClr val="3CBC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 name="Content Placeholder 5">
            <a:extLst>
              <a:ext uri="{FF2B5EF4-FFF2-40B4-BE49-F238E27FC236}">
                <a16:creationId xmlns:a16="http://schemas.microsoft.com/office/drawing/2014/main" id="{3F89928A-7F87-2D2D-D1D9-ADBB3442C72C}"/>
              </a:ext>
            </a:extLst>
          </p:cNvPr>
          <p:cNvSpPr>
            <a:spLocks noGrp="1"/>
          </p:cNvSpPr>
          <p:nvPr>
            <p:ph sz="quarter" idx="12"/>
          </p:nvPr>
        </p:nvSpPr>
        <p:spPr>
          <a:xfrm>
            <a:off x="460375" y="1272105"/>
            <a:ext cx="5214663" cy="1444245"/>
          </a:xfrm>
        </p:spPr>
        <p:txBody>
          <a:bodyPr/>
          <a:lstStyle/>
          <a:p>
            <a:pPr lvl="1"/>
            <a:r>
              <a:rPr lang="en-GB"/>
              <a:t>We use these additional colours only for charts and graphs. </a:t>
            </a:r>
          </a:p>
          <a:p>
            <a:r>
              <a:rPr lang="en-GB"/>
              <a:t>Always start with our primary and accent palettes and then use these if there is a need for further differentiation*</a:t>
            </a:r>
          </a:p>
          <a:p>
            <a:endParaRPr lang="en-GB"/>
          </a:p>
          <a:p>
            <a:endParaRPr lang="en-GB"/>
          </a:p>
        </p:txBody>
      </p:sp>
      <p:sp>
        <p:nvSpPr>
          <p:cNvPr id="14" name="Title 19">
            <a:extLst>
              <a:ext uri="{FF2B5EF4-FFF2-40B4-BE49-F238E27FC236}">
                <a16:creationId xmlns:a16="http://schemas.microsoft.com/office/drawing/2014/main" id="{0CE72B79-3920-E2C7-A717-969BC14AA838}"/>
              </a:ext>
            </a:extLst>
          </p:cNvPr>
          <p:cNvSpPr txBox="1">
            <a:spLocks/>
          </p:cNvSpPr>
          <p:nvPr userDrawn="1"/>
        </p:nvSpPr>
        <p:spPr>
          <a:xfrm>
            <a:off x="455727" y="1259097"/>
            <a:ext cx="4554116" cy="1444245"/>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US" sz="1800" dirty="0">
              <a:latin typeface="Century Gothic"/>
              <a:ea typeface="Roboto"/>
              <a:cs typeface="Segoe UI"/>
            </a:endParaRPr>
          </a:p>
        </p:txBody>
      </p:sp>
      <p:sp>
        <p:nvSpPr>
          <p:cNvPr id="15" name="TextBox 14">
            <a:extLst>
              <a:ext uri="{FF2B5EF4-FFF2-40B4-BE49-F238E27FC236}">
                <a16:creationId xmlns:a16="http://schemas.microsoft.com/office/drawing/2014/main" id="{D0C79713-43F1-7315-078D-4113D13F5BE8}"/>
              </a:ext>
            </a:extLst>
          </p:cNvPr>
          <p:cNvSpPr txBox="1"/>
          <p:nvPr userDrawn="1"/>
        </p:nvSpPr>
        <p:spPr>
          <a:xfrm>
            <a:off x="473925" y="367990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6" name="TextBox 15">
            <a:extLst>
              <a:ext uri="{FF2B5EF4-FFF2-40B4-BE49-F238E27FC236}">
                <a16:creationId xmlns:a16="http://schemas.microsoft.com/office/drawing/2014/main" id="{53DB3AD2-B3DD-CC32-A9DE-317476A67EB9}"/>
              </a:ext>
            </a:extLst>
          </p:cNvPr>
          <p:cNvSpPr txBox="1"/>
          <p:nvPr userDrawn="1"/>
        </p:nvSpPr>
        <p:spPr>
          <a:xfrm>
            <a:off x="2490437" y="367990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7" name="Rectangle 16">
            <a:extLst>
              <a:ext uri="{FF2B5EF4-FFF2-40B4-BE49-F238E27FC236}">
                <a16:creationId xmlns:a16="http://schemas.microsoft.com/office/drawing/2014/main" id="{4C8751E2-8451-296C-D97C-7FD12F269BE9}"/>
              </a:ext>
            </a:extLst>
          </p:cNvPr>
          <p:cNvSpPr/>
          <p:nvPr userDrawn="1"/>
        </p:nvSpPr>
        <p:spPr bwMode="auto">
          <a:xfrm rot="16200000">
            <a:off x="8529338" y="3907059"/>
            <a:ext cx="566570"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0" name="Rectangle 19">
            <a:extLst>
              <a:ext uri="{FF2B5EF4-FFF2-40B4-BE49-F238E27FC236}">
                <a16:creationId xmlns:a16="http://schemas.microsoft.com/office/drawing/2014/main" id="{CEFAF9EE-53F8-2BE2-4286-4754F31F5F95}"/>
              </a:ext>
            </a:extLst>
          </p:cNvPr>
          <p:cNvSpPr/>
          <p:nvPr userDrawn="1"/>
        </p:nvSpPr>
        <p:spPr bwMode="auto">
          <a:xfrm rot="16200000">
            <a:off x="740265" y="2524773"/>
            <a:ext cx="789594" cy="1371800"/>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1" name="Title 19">
            <a:extLst>
              <a:ext uri="{FF2B5EF4-FFF2-40B4-BE49-F238E27FC236}">
                <a16:creationId xmlns:a16="http://schemas.microsoft.com/office/drawing/2014/main" id="{E62C5521-0328-0790-06B5-B8F08C99FB33}"/>
              </a:ext>
            </a:extLst>
          </p:cNvPr>
          <p:cNvSpPr txBox="1">
            <a:spLocks/>
          </p:cNvSpPr>
          <p:nvPr userDrawn="1"/>
        </p:nvSpPr>
        <p:spPr>
          <a:xfrm>
            <a:off x="6268299" y="1259096"/>
            <a:ext cx="4870067" cy="216907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GB" sz="1100" dirty="0">
              <a:latin typeface="Century Gothic"/>
              <a:ea typeface="Roboto"/>
            </a:endParaRPr>
          </a:p>
        </p:txBody>
      </p:sp>
      <p:sp>
        <p:nvSpPr>
          <p:cNvPr id="22" name="TextBox 21">
            <a:extLst>
              <a:ext uri="{FF2B5EF4-FFF2-40B4-BE49-F238E27FC236}">
                <a16:creationId xmlns:a16="http://schemas.microsoft.com/office/drawing/2014/main" id="{1E19B697-D4C6-56EC-C4D5-F08D235EB4C2}"/>
              </a:ext>
            </a:extLst>
          </p:cNvPr>
          <p:cNvSpPr txBox="1"/>
          <p:nvPr userDrawn="1"/>
        </p:nvSpPr>
        <p:spPr>
          <a:xfrm>
            <a:off x="6314376" y="3712424"/>
            <a:ext cx="1249866"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Red</a:t>
            </a:r>
            <a:endParaRPr lang="en-US" dirty="0">
              <a:solidFill>
                <a:schemeClr val="tx2"/>
              </a:solidFill>
            </a:endParaRPr>
          </a:p>
          <a:p>
            <a:r>
              <a:rPr lang="en-US" sz="1000" dirty="0">
                <a:solidFill>
                  <a:schemeClr val="tx2"/>
                </a:solidFill>
                <a:ea typeface="+mn-lt"/>
                <a:cs typeface="+mn-lt"/>
              </a:rPr>
              <a:t>RGB r232 g0 b0</a:t>
            </a:r>
            <a:endParaRPr lang="en-US" dirty="0">
              <a:solidFill>
                <a:schemeClr val="tx2"/>
              </a:solidFill>
            </a:endParaRPr>
          </a:p>
          <a:p>
            <a:r>
              <a:rPr lang="en-US" sz="1000" dirty="0">
                <a:solidFill>
                  <a:schemeClr val="tx2"/>
                </a:solidFill>
                <a:ea typeface="+mn-lt"/>
                <a:cs typeface="+mn-lt"/>
              </a:rPr>
              <a:t>HEX #e80000</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3" name="TextBox 22">
            <a:extLst>
              <a:ext uri="{FF2B5EF4-FFF2-40B4-BE49-F238E27FC236}">
                <a16:creationId xmlns:a16="http://schemas.microsoft.com/office/drawing/2014/main" id="{9318F3BD-F36A-D11B-29EC-C0DC9F74F410}"/>
              </a:ext>
            </a:extLst>
          </p:cNvPr>
          <p:cNvSpPr txBox="1"/>
          <p:nvPr userDrawn="1"/>
        </p:nvSpPr>
        <p:spPr>
          <a:xfrm>
            <a:off x="8145034" y="3712423"/>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Amber</a:t>
            </a:r>
            <a:endParaRPr lang="en-US" dirty="0">
              <a:solidFill>
                <a:schemeClr val="tx2"/>
              </a:solidFill>
            </a:endParaRPr>
          </a:p>
          <a:p>
            <a:r>
              <a:rPr lang="en-US" sz="1000" dirty="0">
                <a:solidFill>
                  <a:schemeClr val="tx2"/>
                </a:solidFill>
                <a:ea typeface="+mn-lt"/>
                <a:cs typeface="+mn-lt"/>
              </a:rPr>
              <a:t>RGB r255 g185 b5</a:t>
            </a:r>
            <a:endParaRPr lang="en-US" dirty="0">
              <a:solidFill>
                <a:schemeClr val="tx2"/>
              </a:solidFill>
            </a:endParaRPr>
          </a:p>
          <a:p>
            <a:r>
              <a:rPr lang="en-US" sz="1000" dirty="0">
                <a:solidFill>
                  <a:schemeClr val="tx2"/>
                </a:solidFill>
                <a:ea typeface="+mn-lt"/>
                <a:cs typeface="+mn-lt"/>
              </a:rPr>
              <a:t>HEX #ffb905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4" name="TextBox 23">
            <a:extLst>
              <a:ext uri="{FF2B5EF4-FFF2-40B4-BE49-F238E27FC236}">
                <a16:creationId xmlns:a16="http://schemas.microsoft.com/office/drawing/2014/main" id="{32749206-F973-551E-6F27-6015CFA2E48F}"/>
              </a:ext>
            </a:extLst>
          </p:cNvPr>
          <p:cNvSpPr txBox="1"/>
          <p:nvPr userDrawn="1"/>
        </p:nvSpPr>
        <p:spPr>
          <a:xfrm>
            <a:off x="9957107" y="3712422"/>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Green</a:t>
            </a:r>
            <a:endParaRPr lang="en-US" dirty="0">
              <a:solidFill>
                <a:schemeClr val="tx2"/>
              </a:solidFill>
            </a:endParaRPr>
          </a:p>
          <a:p>
            <a:r>
              <a:rPr lang="en-US" sz="1000" dirty="0">
                <a:solidFill>
                  <a:schemeClr val="tx2"/>
                </a:solidFill>
                <a:ea typeface="+mn-lt"/>
                <a:cs typeface="+mn-lt"/>
              </a:rPr>
              <a:t>RGB r60 g188 b0</a:t>
            </a:r>
            <a:endParaRPr lang="en-US" dirty="0">
              <a:solidFill>
                <a:schemeClr val="tx2"/>
              </a:solidFill>
            </a:endParaRPr>
          </a:p>
          <a:p>
            <a:r>
              <a:rPr lang="en-US" sz="1000" dirty="0">
                <a:solidFill>
                  <a:schemeClr val="tx2"/>
                </a:solidFill>
                <a:ea typeface="+mn-lt"/>
                <a:cs typeface="+mn-lt"/>
              </a:rPr>
              <a:t>HEX #3cbc00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5" name="TextBox 24">
            <a:extLst>
              <a:ext uri="{FF2B5EF4-FFF2-40B4-BE49-F238E27FC236}">
                <a16:creationId xmlns:a16="http://schemas.microsoft.com/office/drawing/2014/main" id="{FC5357B4-400A-6BA6-AAD9-44665BE97E1E}"/>
              </a:ext>
            </a:extLst>
          </p:cNvPr>
          <p:cNvSpPr txBox="1"/>
          <p:nvPr userDrawn="1"/>
        </p:nvSpPr>
        <p:spPr>
          <a:xfrm>
            <a:off x="8135741" y="4957642"/>
            <a:ext cx="1593693"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rPr>
              <a:t>Light Grey (neutral Grey)</a:t>
            </a:r>
          </a:p>
          <a:p>
            <a:r>
              <a:rPr lang="en-US" sz="1000" dirty="0">
                <a:solidFill>
                  <a:schemeClr val="tx2"/>
                </a:solidFill>
                <a:ea typeface="+mn-lt"/>
                <a:cs typeface="+mn-lt"/>
              </a:rPr>
              <a:t>RGB r211 g200 b189</a:t>
            </a:r>
          </a:p>
          <a:p>
            <a:r>
              <a:rPr lang="en-US" sz="1000" dirty="0">
                <a:solidFill>
                  <a:schemeClr val="tx2"/>
                </a:solidFill>
                <a:ea typeface="+mn-lt"/>
                <a:cs typeface="+mn-lt"/>
              </a:rPr>
              <a:t>HEX #d3c8bd</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6" name="TextBox 25">
            <a:extLst>
              <a:ext uri="{FF2B5EF4-FFF2-40B4-BE49-F238E27FC236}">
                <a16:creationId xmlns:a16="http://schemas.microsoft.com/office/drawing/2014/main" id="{18B7278C-D5E1-93BD-4F2D-2683AB3D1CC0}"/>
              </a:ext>
            </a:extLst>
          </p:cNvPr>
          <p:cNvSpPr txBox="1"/>
          <p:nvPr userDrawn="1"/>
        </p:nvSpPr>
        <p:spPr>
          <a:xfrm>
            <a:off x="511097" y="6226096"/>
            <a:ext cx="3560956"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*See full brand guidelines for more detail.</a:t>
            </a:r>
            <a:endParaRPr lang="en-US" sz="1000" dirty="0">
              <a:solidFill>
                <a:schemeClr val="tx2"/>
              </a:solidFill>
            </a:endParaRPr>
          </a:p>
        </p:txBody>
      </p:sp>
      <p:sp>
        <p:nvSpPr>
          <p:cNvPr id="27" name="Rectangle 26">
            <a:extLst>
              <a:ext uri="{FF2B5EF4-FFF2-40B4-BE49-F238E27FC236}">
                <a16:creationId xmlns:a16="http://schemas.microsoft.com/office/drawing/2014/main" id="{4D44A919-B459-A4D6-DE85-00626AD3BD60}"/>
              </a:ext>
            </a:extLst>
          </p:cNvPr>
          <p:cNvSpPr/>
          <p:nvPr userDrawn="1"/>
        </p:nvSpPr>
        <p:spPr bwMode="auto">
          <a:xfrm rot="16200000">
            <a:off x="2616977" y="5458938"/>
            <a:ext cx="585156" cy="660911"/>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AA7F60AA-E969-2540-49B0-AC7B9C497B2D}"/>
              </a:ext>
            </a:extLst>
          </p:cNvPr>
          <p:cNvSpPr/>
          <p:nvPr userDrawn="1"/>
        </p:nvSpPr>
        <p:spPr bwMode="auto">
          <a:xfrm rot="16200000">
            <a:off x="3328605" y="5468230"/>
            <a:ext cx="585156" cy="660911"/>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26B6434A-DF90-CC14-A841-2F6279572D5C}"/>
              </a:ext>
            </a:extLst>
          </p:cNvPr>
          <p:cNvSpPr/>
          <p:nvPr userDrawn="1"/>
        </p:nvSpPr>
        <p:spPr bwMode="auto">
          <a:xfrm rot="16200000">
            <a:off x="1894362" y="4775927"/>
            <a:ext cx="585156" cy="660911"/>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E4F57B2B-C1E8-FE46-922A-ED76EA113FCF}"/>
              </a:ext>
            </a:extLst>
          </p:cNvPr>
          <p:cNvSpPr/>
          <p:nvPr userDrawn="1"/>
        </p:nvSpPr>
        <p:spPr bwMode="auto">
          <a:xfrm rot="16200000">
            <a:off x="2615284" y="4771279"/>
            <a:ext cx="585156" cy="660911"/>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9F6AD559-7E2F-9464-9CCA-44C2ED3F3DE5}"/>
              </a:ext>
            </a:extLst>
          </p:cNvPr>
          <p:cNvSpPr/>
          <p:nvPr userDrawn="1"/>
        </p:nvSpPr>
        <p:spPr bwMode="auto">
          <a:xfrm rot="16200000">
            <a:off x="3326912" y="4771280"/>
            <a:ext cx="585156" cy="660911"/>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FBA8A0E8-4E17-E919-E453-F4E8ABF52AE2}"/>
              </a:ext>
            </a:extLst>
          </p:cNvPr>
          <p:cNvSpPr/>
          <p:nvPr userDrawn="1"/>
        </p:nvSpPr>
        <p:spPr bwMode="auto">
          <a:xfrm rot="16200000">
            <a:off x="488736" y="5449647"/>
            <a:ext cx="585156" cy="660911"/>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Rectangle 32">
            <a:extLst>
              <a:ext uri="{FF2B5EF4-FFF2-40B4-BE49-F238E27FC236}">
                <a16:creationId xmlns:a16="http://schemas.microsoft.com/office/drawing/2014/main" id="{12157580-8FEF-BFF5-1D48-0DBE684EA3C8}"/>
              </a:ext>
            </a:extLst>
          </p:cNvPr>
          <p:cNvSpPr/>
          <p:nvPr userDrawn="1"/>
        </p:nvSpPr>
        <p:spPr bwMode="auto">
          <a:xfrm rot="16200000">
            <a:off x="1200364" y="5454293"/>
            <a:ext cx="585156" cy="660911"/>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4" name="Rectangle 33">
            <a:extLst>
              <a:ext uri="{FF2B5EF4-FFF2-40B4-BE49-F238E27FC236}">
                <a16:creationId xmlns:a16="http://schemas.microsoft.com/office/drawing/2014/main" id="{1B8154BE-4E33-4E6C-1F1A-5B09C71E604B}"/>
              </a:ext>
            </a:extLst>
          </p:cNvPr>
          <p:cNvSpPr/>
          <p:nvPr userDrawn="1"/>
        </p:nvSpPr>
        <p:spPr bwMode="auto">
          <a:xfrm rot="16200000">
            <a:off x="1201319" y="4771278"/>
            <a:ext cx="585156" cy="660912"/>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5" name="Rectangle 34">
            <a:extLst>
              <a:ext uri="{FF2B5EF4-FFF2-40B4-BE49-F238E27FC236}">
                <a16:creationId xmlns:a16="http://schemas.microsoft.com/office/drawing/2014/main" id="{EC3CFE41-EF34-9BFB-F215-915BF2C20586}"/>
              </a:ext>
            </a:extLst>
          </p:cNvPr>
          <p:cNvSpPr/>
          <p:nvPr userDrawn="1"/>
        </p:nvSpPr>
        <p:spPr bwMode="auto">
          <a:xfrm rot="16200000">
            <a:off x="489473" y="4771279"/>
            <a:ext cx="585156" cy="660911"/>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6" name="Rectangle 35">
            <a:extLst>
              <a:ext uri="{FF2B5EF4-FFF2-40B4-BE49-F238E27FC236}">
                <a16:creationId xmlns:a16="http://schemas.microsoft.com/office/drawing/2014/main" id="{64D7EDB4-ABF6-19A0-AE72-3AC3DB60E5CA}"/>
              </a:ext>
            </a:extLst>
          </p:cNvPr>
          <p:cNvSpPr/>
          <p:nvPr userDrawn="1"/>
        </p:nvSpPr>
        <p:spPr bwMode="auto">
          <a:xfrm rot="16200000">
            <a:off x="7521418" y="3040515"/>
            <a:ext cx="780301" cy="331020"/>
          </a:xfrm>
          <a:prstGeom prst="rect">
            <a:avLst/>
          </a:prstGeom>
          <a:solidFill>
            <a:srgbClr val="F1666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7" name="Rectangle 36">
            <a:extLst>
              <a:ext uri="{FF2B5EF4-FFF2-40B4-BE49-F238E27FC236}">
                <a16:creationId xmlns:a16="http://schemas.microsoft.com/office/drawing/2014/main" id="{32B7C0DC-0F35-DC51-A80C-5CCF13D49D25}"/>
              </a:ext>
            </a:extLst>
          </p:cNvPr>
          <p:cNvSpPr/>
          <p:nvPr userDrawn="1"/>
        </p:nvSpPr>
        <p:spPr bwMode="auto">
          <a:xfrm rot="16200000">
            <a:off x="9343894" y="3040515"/>
            <a:ext cx="780301" cy="331020"/>
          </a:xfrm>
          <a:prstGeom prst="rect">
            <a:avLst/>
          </a:prstGeom>
          <a:solidFill>
            <a:srgbClr val="76D04C"/>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8" name="TextBox 37">
            <a:extLst>
              <a:ext uri="{FF2B5EF4-FFF2-40B4-BE49-F238E27FC236}">
                <a16:creationId xmlns:a16="http://schemas.microsoft.com/office/drawing/2014/main" id="{75C36489-ADDB-F2CD-5E94-3682A0D4D16E}"/>
              </a:ext>
            </a:extLst>
          </p:cNvPr>
          <p:cNvSpPr txBox="1"/>
          <p:nvPr userDrawn="1"/>
        </p:nvSpPr>
        <p:spPr>
          <a:xfrm>
            <a:off x="8003513" y="5761459"/>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Red</a:t>
            </a:r>
            <a:endParaRPr lang="en-US" dirty="0">
              <a:solidFill>
                <a:schemeClr val="tx2"/>
              </a:solidFill>
            </a:endParaRPr>
          </a:p>
          <a:p>
            <a:r>
              <a:rPr lang="en-US" sz="1000" dirty="0">
                <a:solidFill>
                  <a:schemeClr val="tx2"/>
                </a:solidFill>
                <a:ea typeface="+mn-lt"/>
                <a:cs typeface="+mn-lt"/>
              </a:rPr>
              <a:t>RGB r241 g102 b102</a:t>
            </a:r>
            <a:endParaRPr lang="en-US" dirty="0">
              <a:solidFill>
                <a:schemeClr val="tx2"/>
              </a:solidFill>
            </a:endParaRPr>
          </a:p>
          <a:p>
            <a:r>
              <a:rPr lang="en-US" sz="1000" dirty="0">
                <a:solidFill>
                  <a:schemeClr val="tx2"/>
                </a:solidFill>
                <a:ea typeface="+mn-lt"/>
                <a:cs typeface="+mn-lt"/>
              </a:rPr>
              <a:t>HEX #f16666</a:t>
            </a:r>
            <a:endParaRPr lang="en-US" dirty="0">
              <a:solidFill>
                <a:schemeClr val="tx2"/>
              </a:solidFill>
            </a:endParaRPr>
          </a:p>
        </p:txBody>
      </p:sp>
      <p:cxnSp>
        <p:nvCxnSpPr>
          <p:cNvPr id="39" name="Straight Arrow Connector 38">
            <a:extLst>
              <a:ext uri="{FF2B5EF4-FFF2-40B4-BE49-F238E27FC236}">
                <a16:creationId xmlns:a16="http://schemas.microsoft.com/office/drawing/2014/main" id="{7F84BF39-BDBC-0641-31A6-82FAB5C1415C}"/>
              </a:ext>
            </a:extLst>
          </p:cNvPr>
          <p:cNvCxnSpPr/>
          <p:nvPr userDrawn="1"/>
        </p:nvCxnSpPr>
        <p:spPr>
          <a:xfrm flipH="1">
            <a:off x="7909932" y="3678764"/>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64E963A-0F36-D2A1-7BA5-138D73211CD7}"/>
              </a:ext>
            </a:extLst>
          </p:cNvPr>
          <p:cNvCxnSpPr>
            <a:cxnSpLocks/>
          </p:cNvCxnSpPr>
          <p:nvPr userDrawn="1"/>
        </p:nvCxnSpPr>
        <p:spPr>
          <a:xfrm flipH="1">
            <a:off x="9717358" y="3673398"/>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D9C7B589-4C9A-91F8-6C35-017FF889CF7B}"/>
              </a:ext>
            </a:extLst>
          </p:cNvPr>
          <p:cNvSpPr txBox="1"/>
          <p:nvPr userDrawn="1"/>
        </p:nvSpPr>
        <p:spPr>
          <a:xfrm>
            <a:off x="9810939" y="5756812"/>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Green</a:t>
            </a:r>
            <a:endParaRPr lang="en-US" dirty="0">
              <a:solidFill>
                <a:schemeClr val="tx2"/>
              </a:solidFill>
            </a:endParaRPr>
          </a:p>
          <a:p>
            <a:r>
              <a:rPr lang="en-US" sz="1000" dirty="0">
                <a:solidFill>
                  <a:schemeClr val="tx2"/>
                </a:solidFill>
                <a:ea typeface="+mn-lt"/>
                <a:cs typeface="+mn-lt"/>
              </a:rPr>
              <a:t>RGB r118 g208 b76</a:t>
            </a:r>
            <a:endParaRPr lang="en-US" dirty="0">
              <a:solidFill>
                <a:schemeClr val="tx2"/>
              </a:solidFill>
            </a:endParaRPr>
          </a:p>
          <a:p>
            <a:r>
              <a:rPr lang="en-US" sz="1000" dirty="0">
                <a:solidFill>
                  <a:schemeClr val="tx2"/>
                </a:solidFill>
                <a:ea typeface="+mn-lt"/>
                <a:cs typeface="+mn-lt"/>
              </a:rPr>
              <a:t>HEX #76d04c</a:t>
            </a:r>
            <a:endParaRPr lang="en-US" dirty="0">
              <a:solidFill>
                <a:schemeClr val="tx2"/>
              </a:solidFill>
            </a:endParaRPr>
          </a:p>
        </p:txBody>
      </p:sp>
      <p:sp>
        <p:nvSpPr>
          <p:cNvPr id="42" name="TextBox 41">
            <a:extLst>
              <a:ext uri="{FF2B5EF4-FFF2-40B4-BE49-F238E27FC236}">
                <a16:creationId xmlns:a16="http://schemas.microsoft.com/office/drawing/2014/main" id="{C3CE1EC1-1D45-33BC-FC12-B1095F1B511D}"/>
              </a:ext>
            </a:extLst>
          </p:cNvPr>
          <p:cNvSpPr txBox="1"/>
          <p:nvPr userDrawn="1"/>
        </p:nvSpPr>
        <p:spPr>
          <a:xfrm>
            <a:off x="6262121" y="5762837"/>
            <a:ext cx="1521823"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Only use the Mid colours if you need a range within your status chart</a:t>
            </a:r>
            <a:endParaRPr lang="en-US" dirty="0">
              <a:solidFill>
                <a:schemeClr val="tx2"/>
              </a:solidFill>
            </a:endParaRPr>
          </a:p>
        </p:txBody>
      </p:sp>
      <p:sp>
        <p:nvSpPr>
          <p:cNvPr id="43" name="Content Placeholder 8">
            <a:extLst>
              <a:ext uri="{FF2B5EF4-FFF2-40B4-BE49-F238E27FC236}">
                <a16:creationId xmlns:a16="http://schemas.microsoft.com/office/drawing/2014/main" id="{53D64E00-73B1-DD1B-EB04-E5A9AA269FFF}"/>
              </a:ext>
            </a:extLst>
          </p:cNvPr>
          <p:cNvSpPr>
            <a:spLocks noGrp="1"/>
          </p:cNvSpPr>
          <p:nvPr>
            <p:ph sz="quarter" idx="27"/>
          </p:nvPr>
        </p:nvSpPr>
        <p:spPr>
          <a:xfrm>
            <a:off x="6210302" y="1272105"/>
            <a:ext cx="5521325" cy="1444245"/>
          </a:xfrm>
        </p:spPr>
        <p:txBody>
          <a:bodyPr/>
          <a:lstStyle/>
          <a:p>
            <a:pPr lvl="1"/>
            <a:r>
              <a:rPr lang="en-GB"/>
              <a:t>Status palette: </a:t>
            </a:r>
          </a:p>
          <a:p>
            <a:r>
              <a:rPr lang="en-GB"/>
              <a:t>We use these colours only to show status –Red, Amber, Green and a neutral grey** </a:t>
            </a:r>
          </a:p>
          <a:p>
            <a:pPr lvl="5"/>
            <a:r>
              <a:rPr lang="en-GB" sz="1000"/>
              <a:t>**The Grey is taken from our Primary palette</a:t>
            </a:r>
          </a:p>
          <a:p>
            <a:endParaRPr lang="en-GB"/>
          </a:p>
        </p:txBody>
      </p:sp>
    </p:spTree>
    <p:extLst>
      <p:ext uri="{BB962C8B-B14F-4D97-AF65-F5344CB8AC3E}">
        <p14:creationId xmlns:p14="http://schemas.microsoft.com/office/powerpoint/2010/main" val="404145706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78" name="Rectangle 77">
            <a:extLst>
              <a:ext uri="{FF2B5EF4-FFF2-40B4-BE49-F238E27FC236}">
                <a16:creationId xmlns:a16="http://schemas.microsoft.com/office/drawing/2014/main" id="{EFC45A43-8962-DEE4-DE87-413A523E2644}"/>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79" name="Rectangle 78">
            <a:extLst>
              <a:ext uri="{FF2B5EF4-FFF2-40B4-BE49-F238E27FC236}">
                <a16:creationId xmlns:a16="http://schemas.microsoft.com/office/drawing/2014/main" id="{90D20806-5B4C-43F4-9506-882CA9A1FD38}"/>
              </a:ext>
            </a:extLst>
          </p:cNvPr>
          <p:cNvSpPr/>
          <p:nvPr userDrawn="1"/>
        </p:nvSpPr>
        <p:spPr bwMode="auto">
          <a:xfrm rot="16200000">
            <a:off x="683034" y="2382695"/>
            <a:ext cx="789594" cy="1223118"/>
          </a:xfrm>
          <a:prstGeom prst="rect">
            <a:avLst/>
          </a:prstGeom>
          <a:solidFill>
            <a:srgbClr val="FF7D0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0" name="Title 19">
            <a:extLst>
              <a:ext uri="{FF2B5EF4-FFF2-40B4-BE49-F238E27FC236}">
                <a16:creationId xmlns:a16="http://schemas.microsoft.com/office/drawing/2014/main" id="{F52816D0-B88C-A16F-7DE1-11138C26AEFB}"/>
              </a:ext>
            </a:extLst>
          </p:cNvPr>
          <p:cNvSpPr txBox="1">
            <a:spLocks/>
          </p:cNvSpPr>
          <p:nvPr userDrawn="1"/>
        </p:nvSpPr>
        <p:spPr>
          <a:xfrm>
            <a:off x="465019" y="1185265"/>
            <a:ext cx="11268074" cy="189029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a:spcAft>
                <a:spcPts val="1200"/>
              </a:spcAft>
            </a:pPr>
            <a:r>
              <a:rPr lang="en-US" sz="1800" b="1" dirty="0">
                <a:latin typeface="Century Gothic"/>
                <a:ea typeface="Roboto"/>
                <a:cs typeface="Segoe UI"/>
              </a:rPr>
              <a:t>We use these additional tints and shades of the data colours only for charts and graphs when there are more complex data sets. </a:t>
            </a:r>
          </a:p>
          <a:p>
            <a:r>
              <a:rPr lang="en-US" sz="1600" dirty="0">
                <a:latin typeface="Century Gothic"/>
                <a:ea typeface="Roboto"/>
                <a:cs typeface="Segoe UI"/>
              </a:rPr>
              <a:t>We can also use specific individual groupings (eg Orange, Light Orange 1,2,3 and 4 together) when a monochromatic way to show your data is clearer.</a:t>
            </a:r>
          </a:p>
          <a:p>
            <a:endParaRPr lang="en-GB" sz="1400" dirty="0">
              <a:latin typeface="Century Gothic"/>
              <a:ea typeface="Roboto"/>
            </a:endParaRPr>
          </a:p>
        </p:txBody>
      </p:sp>
      <p:sp>
        <p:nvSpPr>
          <p:cNvPr id="81" name="TextBox 80">
            <a:extLst>
              <a:ext uri="{FF2B5EF4-FFF2-40B4-BE49-F238E27FC236}">
                <a16:creationId xmlns:a16="http://schemas.microsoft.com/office/drawing/2014/main" id="{4527D4CB-8F51-628B-3C63-E84907D7AFAE}"/>
              </a:ext>
            </a:extLst>
          </p:cNvPr>
          <p:cNvSpPr txBox="1"/>
          <p:nvPr userDrawn="1"/>
        </p:nvSpPr>
        <p:spPr>
          <a:xfrm>
            <a:off x="4734621" y="2599262"/>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sz="1000" dirty="0">
              <a:solidFill>
                <a:schemeClr val="tx2"/>
              </a:solidFill>
              <a:ea typeface="+mn-lt"/>
              <a:cs typeface="+mn-lt"/>
            </a:endParaRPr>
          </a:p>
          <a:p>
            <a:r>
              <a:rPr lang="en-US" sz="1000" dirty="0">
                <a:solidFill>
                  <a:schemeClr val="tx2"/>
                </a:solidFill>
                <a:ea typeface="+mn-lt"/>
                <a:cs typeface="+mn-lt"/>
              </a:rPr>
              <a:t>PMS 3252 C</a:t>
            </a:r>
          </a:p>
          <a:p>
            <a:r>
              <a:rPr lang="en-US" sz="1000" dirty="0">
                <a:solidFill>
                  <a:schemeClr val="tx2"/>
                </a:solidFill>
                <a:ea typeface="+mn-lt"/>
                <a:cs typeface="+mn-lt"/>
              </a:rPr>
              <a:t>CMYK c60 m0 y26 k0</a:t>
            </a:r>
          </a:p>
          <a:p>
            <a:r>
              <a:rPr lang="en-US" sz="1000" dirty="0">
                <a:solidFill>
                  <a:schemeClr val="tx2"/>
                </a:solidFill>
                <a:ea typeface="+mn-lt"/>
                <a:cs typeface="+mn-lt"/>
              </a:rPr>
              <a:t>RGB r32 g186 b175</a:t>
            </a:r>
          </a:p>
          <a:p>
            <a:r>
              <a:rPr lang="en-US" sz="1000" dirty="0">
                <a:solidFill>
                  <a:schemeClr val="tx2"/>
                </a:solidFill>
                <a:ea typeface="+mn-lt"/>
                <a:cs typeface="+mn-lt"/>
              </a:rPr>
              <a:t>HEX #20baaf</a:t>
            </a:r>
          </a:p>
          <a:p>
            <a:endParaRPr lang="en-US" sz="1000" dirty="0">
              <a:solidFill>
                <a:schemeClr val="tx2"/>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2" name="TextBox 81">
            <a:extLst>
              <a:ext uri="{FF2B5EF4-FFF2-40B4-BE49-F238E27FC236}">
                <a16:creationId xmlns:a16="http://schemas.microsoft.com/office/drawing/2014/main" id="{2AC479B8-1234-B284-E99F-A0749FC08AE5}"/>
              </a:ext>
            </a:extLst>
          </p:cNvPr>
          <p:cNvSpPr txBox="1"/>
          <p:nvPr userDrawn="1"/>
        </p:nvSpPr>
        <p:spPr>
          <a:xfrm>
            <a:off x="1765609" y="2599261"/>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sz="1000" dirty="0">
              <a:solidFill>
                <a:schemeClr val="tx2"/>
              </a:solidFill>
              <a:ea typeface="+mn-lt"/>
              <a:cs typeface="+mn-lt"/>
            </a:endParaRPr>
          </a:p>
          <a:p>
            <a:r>
              <a:rPr lang="en-US" sz="1000" dirty="0">
                <a:solidFill>
                  <a:schemeClr val="tx2"/>
                </a:solidFill>
                <a:ea typeface="+mn-lt"/>
                <a:cs typeface="+mn-lt"/>
              </a:rPr>
              <a:t>PMS 158 C</a:t>
            </a:r>
          </a:p>
          <a:p>
            <a:r>
              <a:rPr lang="en-US" sz="1000" dirty="0">
                <a:solidFill>
                  <a:schemeClr val="tx2"/>
                </a:solidFill>
                <a:ea typeface="+mn-lt"/>
                <a:cs typeface="+mn-lt"/>
              </a:rPr>
              <a:t>CMYK c0 m58 y100 k0</a:t>
            </a:r>
          </a:p>
          <a:p>
            <a:r>
              <a:rPr lang="en-US" sz="1000" dirty="0">
                <a:solidFill>
                  <a:schemeClr val="tx2"/>
                </a:solidFill>
                <a:ea typeface="+mn-lt"/>
                <a:cs typeface="+mn-lt"/>
              </a:rPr>
              <a:t>RGB r255 g125 b4</a:t>
            </a:r>
          </a:p>
          <a:p>
            <a:r>
              <a:rPr lang="en-US" sz="1000" dirty="0">
                <a:solidFill>
                  <a:schemeClr val="tx2"/>
                </a:solidFill>
                <a:ea typeface="+mn-lt"/>
                <a:cs typeface="+mn-lt"/>
              </a:rPr>
              <a:t>HEX #ff7d04</a:t>
            </a:r>
          </a:p>
          <a:p>
            <a:endParaRPr lang="en-US" sz="1000" dirty="0">
              <a:solidFill>
                <a:srgbClr val="282626"/>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3" name="TextBox 82">
            <a:extLst>
              <a:ext uri="{FF2B5EF4-FFF2-40B4-BE49-F238E27FC236}">
                <a16:creationId xmlns:a16="http://schemas.microsoft.com/office/drawing/2014/main" id="{E51B8D91-ACAC-81C3-4572-2D7F6F24BECF}"/>
              </a:ext>
            </a:extLst>
          </p:cNvPr>
          <p:cNvSpPr txBox="1"/>
          <p:nvPr userDrawn="1"/>
        </p:nvSpPr>
        <p:spPr>
          <a:xfrm>
            <a:off x="4725328" y="3695797"/>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1</a:t>
            </a:r>
            <a:endParaRPr lang="en-US" dirty="0">
              <a:solidFill>
                <a:schemeClr val="tx2"/>
              </a:solidFill>
            </a:endParaRPr>
          </a:p>
          <a:p>
            <a:r>
              <a:rPr lang="en-US" sz="1000" dirty="0">
                <a:solidFill>
                  <a:schemeClr val="tx2"/>
                </a:solidFill>
                <a:ea typeface="+mn-lt"/>
                <a:cs typeface="+mn-lt"/>
              </a:rPr>
              <a:t>RGB r100 g200 b191</a:t>
            </a:r>
            <a:endParaRPr lang="en-US" dirty="0">
              <a:solidFill>
                <a:schemeClr val="tx2"/>
              </a:solidFill>
            </a:endParaRPr>
          </a:p>
          <a:p>
            <a:r>
              <a:rPr lang="en-US" sz="1000" dirty="0">
                <a:solidFill>
                  <a:schemeClr val="tx2"/>
                </a:solidFill>
                <a:ea typeface="+mn-lt"/>
                <a:cs typeface="+mn-lt"/>
              </a:rPr>
              <a:t>HEX #64c8bf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4" name="TextBox 83">
            <a:extLst>
              <a:ext uri="{FF2B5EF4-FFF2-40B4-BE49-F238E27FC236}">
                <a16:creationId xmlns:a16="http://schemas.microsoft.com/office/drawing/2014/main" id="{0D63E35F-771D-AF9A-95AA-1522554181D3}"/>
              </a:ext>
            </a:extLst>
          </p:cNvPr>
          <p:cNvSpPr txBox="1"/>
          <p:nvPr userDrawn="1"/>
        </p:nvSpPr>
        <p:spPr>
          <a:xfrm>
            <a:off x="4725328"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2</a:t>
            </a:r>
            <a:endParaRPr lang="en-US" dirty="0">
              <a:solidFill>
                <a:schemeClr val="tx2"/>
              </a:solidFill>
            </a:endParaRPr>
          </a:p>
          <a:p>
            <a:r>
              <a:rPr lang="en-US" sz="1000" dirty="0">
                <a:solidFill>
                  <a:schemeClr val="tx2"/>
                </a:solidFill>
                <a:ea typeface="+mn-lt"/>
                <a:cs typeface="+mn-lt"/>
              </a:rPr>
              <a:t>RGB r143 g214 b206</a:t>
            </a:r>
            <a:endParaRPr lang="en-US" dirty="0">
              <a:solidFill>
                <a:schemeClr val="tx2"/>
              </a:solidFill>
            </a:endParaRPr>
          </a:p>
          <a:p>
            <a:r>
              <a:rPr lang="en-US" sz="1000" dirty="0">
                <a:solidFill>
                  <a:schemeClr val="tx2"/>
                </a:solidFill>
                <a:ea typeface="+mn-lt"/>
                <a:cs typeface="+mn-lt"/>
              </a:rPr>
              <a:t>HEX #8fd6ce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5" name="TextBox 84">
            <a:extLst>
              <a:ext uri="{FF2B5EF4-FFF2-40B4-BE49-F238E27FC236}">
                <a16:creationId xmlns:a16="http://schemas.microsoft.com/office/drawing/2014/main" id="{2EDAA38B-05D7-3CEB-680D-678F07F9B837}"/>
              </a:ext>
            </a:extLst>
          </p:cNvPr>
          <p:cNvSpPr txBox="1"/>
          <p:nvPr userDrawn="1"/>
        </p:nvSpPr>
        <p:spPr>
          <a:xfrm>
            <a:off x="4725328"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3</a:t>
            </a:r>
            <a:endParaRPr lang="en-US" dirty="0">
              <a:solidFill>
                <a:schemeClr val="tx2"/>
              </a:solidFill>
            </a:endParaRPr>
          </a:p>
          <a:p>
            <a:r>
              <a:rPr lang="en-US" sz="1000" dirty="0">
                <a:solidFill>
                  <a:schemeClr val="tx2"/>
                </a:solidFill>
                <a:ea typeface="+mn-lt"/>
                <a:cs typeface="+mn-lt"/>
              </a:rPr>
              <a:t>RGB r182 g228 b222</a:t>
            </a:r>
            <a:endParaRPr lang="en-US" dirty="0">
              <a:solidFill>
                <a:schemeClr val="tx2"/>
              </a:solidFill>
            </a:endParaRPr>
          </a:p>
          <a:p>
            <a:r>
              <a:rPr lang="en-US" sz="1000" dirty="0">
                <a:solidFill>
                  <a:schemeClr val="tx2"/>
                </a:solidFill>
                <a:ea typeface="+mn-lt"/>
                <a:cs typeface="+mn-lt"/>
              </a:rPr>
              <a:t>HEX #b6e4de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6" name="TextBox 85">
            <a:extLst>
              <a:ext uri="{FF2B5EF4-FFF2-40B4-BE49-F238E27FC236}">
                <a16:creationId xmlns:a16="http://schemas.microsoft.com/office/drawing/2014/main" id="{96BA27B9-0AF7-54DB-538B-8738B9FE7AF8}"/>
              </a:ext>
            </a:extLst>
          </p:cNvPr>
          <p:cNvSpPr txBox="1"/>
          <p:nvPr userDrawn="1"/>
        </p:nvSpPr>
        <p:spPr>
          <a:xfrm>
            <a:off x="4725327" y="5772710"/>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4</a:t>
            </a:r>
            <a:endParaRPr lang="en-US" dirty="0">
              <a:solidFill>
                <a:schemeClr val="tx2"/>
              </a:solidFill>
            </a:endParaRPr>
          </a:p>
          <a:p>
            <a:r>
              <a:rPr lang="en-US" sz="1000" dirty="0">
                <a:solidFill>
                  <a:schemeClr val="tx2"/>
                </a:solidFill>
                <a:ea typeface="+mn-lt"/>
                <a:cs typeface="+mn-lt"/>
              </a:rPr>
              <a:t>RGB r219 g242 b239</a:t>
            </a:r>
            <a:endParaRPr lang="en-US" dirty="0">
              <a:solidFill>
                <a:schemeClr val="tx2"/>
              </a:solidFill>
            </a:endParaRPr>
          </a:p>
          <a:p>
            <a:r>
              <a:rPr lang="en-US" sz="1000" dirty="0">
                <a:solidFill>
                  <a:schemeClr val="tx2"/>
                </a:solidFill>
                <a:ea typeface="+mn-lt"/>
                <a:cs typeface="+mn-lt"/>
              </a:rPr>
              <a:t>HEX #dbf2ef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7" name="TextBox 86">
            <a:extLst>
              <a:ext uri="{FF2B5EF4-FFF2-40B4-BE49-F238E27FC236}">
                <a16:creationId xmlns:a16="http://schemas.microsoft.com/office/drawing/2014/main" id="{C70089D6-4AFB-DFA0-F6BD-09B7982B9F37}"/>
              </a:ext>
            </a:extLst>
          </p:cNvPr>
          <p:cNvSpPr txBox="1"/>
          <p:nvPr userDrawn="1"/>
        </p:nvSpPr>
        <p:spPr>
          <a:xfrm>
            <a:off x="1756315" y="3681858"/>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1</a:t>
            </a:r>
            <a:endParaRPr lang="en-US" dirty="0">
              <a:solidFill>
                <a:schemeClr val="tx2"/>
              </a:solidFill>
            </a:endParaRPr>
          </a:p>
          <a:p>
            <a:r>
              <a:rPr lang="en-US" sz="1000" dirty="0">
                <a:solidFill>
                  <a:schemeClr val="tx2"/>
                </a:solidFill>
                <a:ea typeface="+mn-lt"/>
                <a:cs typeface="+mn-lt"/>
              </a:rPr>
              <a:t>RGB r255 g152 b71</a:t>
            </a:r>
            <a:endParaRPr lang="en-US" dirty="0">
              <a:solidFill>
                <a:schemeClr val="tx2"/>
              </a:solidFill>
            </a:endParaRPr>
          </a:p>
          <a:p>
            <a:r>
              <a:rPr lang="en-US" sz="1000" dirty="0">
                <a:solidFill>
                  <a:schemeClr val="tx2"/>
                </a:solidFill>
                <a:ea typeface="+mn-lt"/>
                <a:cs typeface="+mn-lt"/>
              </a:rPr>
              <a:t>HEX #ff9847</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8" name="Rectangle 87">
            <a:extLst>
              <a:ext uri="{FF2B5EF4-FFF2-40B4-BE49-F238E27FC236}">
                <a16:creationId xmlns:a16="http://schemas.microsoft.com/office/drawing/2014/main" id="{65D4E6FF-9247-8DDA-8229-90CB49CC4B31}"/>
              </a:ext>
            </a:extLst>
          </p:cNvPr>
          <p:cNvSpPr/>
          <p:nvPr userDrawn="1"/>
        </p:nvSpPr>
        <p:spPr bwMode="auto">
          <a:xfrm rot="16200000">
            <a:off x="819252" y="3330548"/>
            <a:ext cx="510814" cy="1213825"/>
          </a:xfrm>
          <a:prstGeom prst="rect">
            <a:avLst/>
          </a:prstGeom>
          <a:solidFill>
            <a:srgbClr val="FF9847"/>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9" name="TextBox 88">
            <a:extLst>
              <a:ext uri="{FF2B5EF4-FFF2-40B4-BE49-F238E27FC236}">
                <a16:creationId xmlns:a16="http://schemas.microsoft.com/office/drawing/2014/main" id="{5658C461-80BA-B593-E54A-A8752C832412}"/>
              </a:ext>
            </a:extLst>
          </p:cNvPr>
          <p:cNvSpPr txBox="1"/>
          <p:nvPr userDrawn="1"/>
        </p:nvSpPr>
        <p:spPr>
          <a:xfrm>
            <a:off x="1756315"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2</a:t>
            </a:r>
            <a:endParaRPr lang="en-US" dirty="0">
              <a:solidFill>
                <a:schemeClr val="tx2"/>
              </a:solidFill>
            </a:endParaRPr>
          </a:p>
          <a:p>
            <a:r>
              <a:rPr lang="en-US" sz="1000" dirty="0">
                <a:solidFill>
                  <a:schemeClr val="tx2"/>
                </a:solidFill>
                <a:ea typeface="+mn-lt"/>
                <a:cs typeface="+mn-lt"/>
              </a:rPr>
              <a:t>RGB r255 g177 b117</a:t>
            </a:r>
            <a:endParaRPr lang="en-US" dirty="0">
              <a:solidFill>
                <a:schemeClr val="tx2"/>
              </a:solidFill>
            </a:endParaRPr>
          </a:p>
          <a:p>
            <a:r>
              <a:rPr lang="en-US" sz="1000" dirty="0">
                <a:solidFill>
                  <a:schemeClr val="tx2"/>
                </a:solidFill>
                <a:ea typeface="+mn-lt"/>
                <a:cs typeface="+mn-lt"/>
              </a:rPr>
              <a:t>HEX #ffb175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0" name="Rectangle 89">
            <a:extLst>
              <a:ext uri="{FF2B5EF4-FFF2-40B4-BE49-F238E27FC236}">
                <a16:creationId xmlns:a16="http://schemas.microsoft.com/office/drawing/2014/main" id="{7046DF36-6995-48E4-2B84-04A7C82502C5}"/>
              </a:ext>
            </a:extLst>
          </p:cNvPr>
          <p:cNvSpPr/>
          <p:nvPr userDrawn="1"/>
        </p:nvSpPr>
        <p:spPr bwMode="auto">
          <a:xfrm rot="16200000">
            <a:off x="819251" y="4027498"/>
            <a:ext cx="510814" cy="1213825"/>
          </a:xfrm>
          <a:prstGeom prst="rect">
            <a:avLst/>
          </a:prstGeom>
          <a:solidFill>
            <a:srgbClr val="FFB17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1" name="TextBox 90">
            <a:extLst>
              <a:ext uri="{FF2B5EF4-FFF2-40B4-BE49-F238E27FC236}">
                <a16:creationId xmlns:a16="http://schemas.microsoft.com/office/drawing/2014/main" id="{C68164B6-B9AA-87B0-7DA7-39ABEF898F89}"/>
              </a:ext>
            </a:extLst>
          </p:cNvPr>
          <p:cNvSpPr txBox="1"/>
          <p:nvPr userDrawn="1"/>
        </p:nvSpPr>
        <p:spPr>
          <a:xfrm>
            <a:off x="1756314"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3</a:t>
            </a:r>
            <a:endParaRPr lang="en-US" dirty="0">
              <a:solidFill>
                <a:schemeClr val="tx2"/>
              </a:solidFill>
            </a:endParaRPr>
          </a:p>
          <a:p>
            <a:r>
              <a:rPr lang="en-US" sz="1000" dirty="0">
                <a:solidFill>
                  <a:schemeClr val="tx2"/>
                </a:solidFill>
                <a:ea typeface="+mn-lt"/>
                <a:cs typeface="+mn-lt"/>
              </a:rPr>
              <a:t>RGB r255 g203 b162</a:t>
            </a:r>
            <a:endParaRPr lang="en-US" dirty="0">
              <a:solidFill>
                <a:schemeClr val="tx2"/>
              </a:solidFill>
            </a:endParaRPr>
          </a:p>
          <a:p>
            <a:r>
              <a:rPr lang="en-US" sz="1000" dirty="0">
                <a:solidFill>
                  <a:schemeClr val="tx2"/>
                </a:solidFill>
                <a:ea typeface="+mn-lt"/>
                <a:cs typeface="+mn-lt"/>
              </a:rPr>
              <a:t>HEX #ffcba2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2" name="Rectangle 91">
            <a:extLst>
              <a:ext uri="{FF2B5EF4-FFF2-40B4-BE49-F238E27FC236}">
                <a16:creationId xmlns:a16="http://schemas.microsoft.com/office/drawing/2014/main" id="{8245B6ED-4584-0ABA-472F-2DBDCA3EF1AB}"/>
              </a:ext>
            </a:extLst>
          </p:cNvPr>
          <p:cNvSpPr/>
          <p:nvPr userDrawn="1"/>
        </p:nvSpPr>
        <p:spPr bwMode="auto">
          <a:xfrm rot="16200000">
            <a:off x="819251" y="4719802"/>
            <a:ext cx="510814" cy="1213825"/>
          </a:xfrm>
          <a:prstGeom prst="rect">
            <a:avLst/>
          </a:prstGeom>
          <a:solidFill>
            <a:srgbClr val="FFCB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3" name="TextBox 92">
            <a:extLst>
              <a:ext uri="{FF2B5EF4-FFF2-40B4-BE49-F238E27FC236}">
                <a16:creationId xmlns:a16="http://schemas.microsoft.com/office/drawing/2014/main" id="{8BD4B40B-067C-055D-A5B8-C13914846655}"/>
              </a:ext>
            </a:extLst>
          </p:cNvPr>
          <p:cNvSpPr txBox="1"/>
          <p:nvPr userDrawn="1"/>
        </p:nvSpPr>
        <p:spPr>
          <a:xfrm>
            <a:off x="1756314" y="578664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4</a:t>
            </a:r>
            <a:endParaRPr lang="en-US" dirty="0">
              <a:solidFill>
                <a:schemeClr val="tx2"/>
              </a:solidFill>
            </a:endParaRPr>
          </a:p>
          <a:p>
            <a:r>
              <a:rPr lang="en-US" sz="1000" dirty="0">
                <a:solidFill>
                  <a:schemeClr val="tx2"/>
                </a:solidFill>
                <a:ea typeface="+mn-lt"/>
                <a:cs typeface="+mn-lt"/>
              </a:rPr>
              <a:t>RGB r255 g229 b208</a:t>
            </a:r>
            <a:endParaRPr lang="en-US" dirty="0">
              <a:solidFill>
                <a:schemeClr val="tx2"/>
              </a:solidFill>
            </a:endParaRPr>
          </a:p>
          <a:p>
            <a:r>
              <a:rPr lang="en-US" sz="1000" dirty="0">
                <a:solidFill>
                  <a:schemeClr val="tx2"/>
                </a:solidFill>
                <a:ea typeface="+mn-lt"/>
                <a:cs typeface="+mn-lt"/>
              </a:rPr>
              <a:t>HEX #ffe5d0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4" name="Rectangle 93">
            <a:extLst>
              <a:ext uri="{FF2B5EF4-FFF2-40B4-BE49-F238E27FC236}">
                <a16:creationId xmlns:a16="http://schemas.microsoft.com/office/drawing/2014/main" id="{36E8FAB1-C606-E64C-C8DB-464FE498B151}"/>
              </a:ext>
            </a:extLst>
          </p:cNvPr>
          <p:cNvSpPr/>
          <p:nvPr userDrawn="1"/>
        </p:nvSpPr>
        <p:spPr bwMode="auto">
          <a:xfrm rot="16200000">
            <a:off x="805311" y="5421399"/>
            <a:ext cx="510814" cy="1213825"/>
          </a:xfrm>
          <a:prstGeom prst="rect">
            <a:avLst/>
          </a:prstGeom>
          <a:solidFill>
            <a:srgbClr val="FFE5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5" name="Rectangle 94">
            <a:extLst>
              <a:ext uri="{FF2B5EF4-FFF2-40B4-BE49-F238E27FC236}">
                <a16:creationId xmlns:a16="http://schemas.microsoft.com/office/drawing/2014/main" id="{4F485E9E-10EC-AA0D-8CB4-51C68DCC3DFC}"/>
              </a:ext>
            </a:extLst>
          </p:cNvPr>
          <p:cNvSpPr/>
          <p:nvPr userDrawn="1"/>
        </p:nvSpPr>
        <p:spPr bwMode="auto">
          <a:xfrm rot="16200000">
            <a:off x="3611704" y="2387341"/>
            <a:ext cx="789594" cy="1213825"/>
          </a:xfrm>
          <a:prstGeom prst="rect">
            <a:avLst/>
          </a:prstGeom>
          <a:solidFill>
            <a:srgbClr val="20BAA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6" name="Rectangle 95">
            <a:extLst>
              <a:ext uri="{FF2B5EF4-FFF2-40B4-BE49-F238E27FC236}">
                <a16:creationId xmlns:a16="http://schemas.microsoft.com/office/drawing/2014/main" id="{1DE18C51-4F16-5F86-8E73-CB93285536BC}"/>
              </a:ext>
            </a:extLst>
          </p:cNvPr>
          <p:cNvSpPr/>
          <p:nvPr userDrawn="1"/>
        </p:nvSpPr>
        <p:spPr bwMode="auto">
          <a:xfrm rot="16200000">
            <a:off x="3741800" y="3330549"/>
            <a:ext cx="510814" cy="1213825"/>
          </a:xfrm>
          <a:prstGeom prst="rect">
            <a:avLst/>
          </a:prstGeom>
          <a:solidFill>
            <a:srgbClr val="64C8B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7" name="Rectangle 96">
            <a:extLst>
              <a:ext uri="{FF2B5EF4-FFF2-40B4-BE49-F238E27FC236}">
                <a16:creationId xmlns:a16="http://schemas.microsoft.com/office/drawing/2014/main" id="{3571A1D5-79E8-FD79-1EEA-C84E6E0297B9}"/>
              </a:ext>
            </a:extLst>
          </p:cNvPr>
          <p:cNvSpPr/>
          <p:nvPr userDrawn="1"/>
        </p:nvSpPr>
        <p:spPr bwMode="auto">
          <a:xfrm rot="16200000">
            <a:off x="3741800" y="4027498"/>
            <a:ext cx="510814" cy="1213825"/>
          </a:xfrm>
          <a:prstGeom prst="rect">
            <a:avLst/>
          </a:prstGeom>
          <a:solidFill>
            <a:srgbClr val="8FD6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8" name="Rectangle 97">
            <a:extLst>
              <a:ext uri="{FF2B5EF4-FFF2-40B4-BE49-F238E27FC236}">
                <a16:creationId xmlns:a16="http://schemas.microsoft.com/office/drawing/2014/main" id="{AD147865-7F53-FDBC-B0CE-655F3A5632B3}"/>
              </a:ext>
            </a:extLst>
          </p:cNvPr>
          <p:cNvSpPr/>
          <p:nvPr userDrawn="1"/>
        </p:nvSpPr>
        <p:spPr bwMode="auto">
          <a:xfrm rot="16200000">
            <a:off x="3741800" y="4719803"/>
            <a:ext cx="510814" cy="1213825"/>
          </a:xfrm>
          <a:prstGeom prst="rect">
            <a:avLst/>
          </a:prstGeom>
          <a:solidFill>
            <a:srgbClr val="B6E4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9" name="Rectangle 98">
            <a:extLst>
              <a:ext uri="{FF2B5EF4-FFF2-40B4-BE49-F238E27FC236}">
                <a16:creationId xmlns:a16="http://schemas.microsoft.com/office/drawing/2014/main" id="{8619DD95-8013-764A-6F84-7F978DACE100}"/>
              </a:ext>
            </a:extLst>
          </p:cNvPr>
          <p:cNvSpPr/>
          <p:nvPr userDrawn="1"/>
        </p:nvSpPr>
        <p:spPr bwMode="auto">
          <a:xfrm rot="16200000">
            <a:off x="3741799" y="5421399"/>
            <a:ext cx="510814" cy="1213825"/>
          </a:xfrm>
          <a:prstGeom prst="rect">
            <a:avLst/>
          </a:prstGeom>
          <a:solidFill>
            <a:srgbClr val="DBF2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cxnSp>
        <p:nvCxnSpPr>
          <p:cNvPr id="100" name="Straight Arrow Connector 99">
            <a:extLst>
              <a:ext uri="{FF2B5EF4-FFF2-40B4-BE49-F238E27FC236}">
                <a16:creationId xmlns:a16="http://schemas.microsoft.com/office/drawing/2014/main" id="{6C2F5B47-F4F9-3375-D429-2CE5C19B6F69}"/>
              </a:ext>
            </a:extLst>
          </p:cNvPr>
          <p:cNvCxnSpPr/>
          <p:nvPr userDrawn="1"/>
        </p:nvCxnSpPr>
        <p:spPr>
          <a:xfrm flipH="1" flipV="1">
            <a:off x="466494" y="3539681"/>
            <a:ext cx="11416989" cy="28808"/>
          </a:xfrm>
          <a:prstGeom prst="straightConnector1">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4B26103-41F5-072F-C067-36B7ABDE6586}"/>
              </a:ext>
            </a:extLst>
          </p:cNvPr>
          <p:cNvSpPr/>
          <p:nvPr userDrawn="1"/>
        </p:nvSpPr>
        <p:spPr bwMode="auto">
          <a:xfrm rot="16200000">
            <a:off x="6532777" y="2387341"/>
            <a:ext cx="789594" cy="1223118"/>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2" name="TextBox 101">
            <a:extLst>
              <a:ext uri="{FF2B5EF4-FFF2-40B4-BE49-F238E27FC236}">
                <a16:creationId xmlns:a16="http://schemas.microsoft.com/office/drawing/2014/main" id="{598D4957-85AF-0B52-62D1-3BDB3146587B}"/>
              </a:ext>
            </a:extLst>
          </p:cNvPr>
          <p:cNvSpPr txBox="1"/>
          <p:nvPr userDrawn="1"/>
        </p:nvSpPr>
        <p:spPr>
          <a:xfrm>
            <a:off x="10584364" y="2603908"/>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3" name="TextBox 102">
            <a:extLst>
              <a:ext uri="{FF2B5EF4-FFF2-40B4-BE49-F238E27FC236}">
                <a16:creationId xmlns:a16="http://schemas.microsoft.com/office/drawing/2014/main" id="{C4B19F7D-EA32-C240-4CF1-F2F7E143181F}"/>
              </a:ext>
            </a:extLst>
          </p:cNvPr>
          <p:cNvSpPr txBox="1"/>
          <p:nvPr userDrawn="1"/>
        </p:nvSpPr>
        <p:spPr>
          <a:xfrm>
            <a:off x="7615352" y="2603907"/>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04" name="TextBox 103">
            <a:extLst>
              <a:ext uri="{FF2B5EF4-FFF2-40B4-BE49-F238E27FC236}">
                <a16:creationId xmlns:a16="http://schemas.microsoft.com/office/drawing/2014/main" id="{1815B238-1A2F-9D79-A829-F067E1473064}"/>
              </a:ext>
            </a:extLst>
          </p:cNvPr>
          <p:cNvSpPr txBox="1"/>
          <p:nvPr userDrawn="1"/>
        </p:nvSpPr>
        <p:spPr>
          <a:xfrm>
            <a:off x="10575071" y="3700443"/>
            <a:ext cx="1384608"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1</a:t>
            </a:r>
            <a:endParaRPr lang="en-US" dirty="0">
              <a:solidFill>
                <a:schemeClr val="tx2"/>
              </a:solidFill>
            </a:endParaRPr>
          </a:p>
          <a:p>
            <a:r>
              <a:rPr lang="en-US" sz="1000" dirty="0">
                <a:solidFill>
                  <a:schemeClr val="tx2"/>
                </a:solidFill>
                <a:ea typeface="+mn-lt"/>
                <a:cs typeface="+mn-lt"/>
              </a:rPr>
              <a:t>RGB r85 g125 b190</a:t>
            </a:r>
            <a:endParaRPr lang="en-US" dirty="0">
              <a:solidFill>
                <a:schemeClr val="tx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2"/>
                </a:solidFill>
                <a:ea typeface="+mn-lt"/>
                <a:cs typeface="+mn-lt"/>
              </a:rPr>
              <a:t>HEX ##557dbe</a:t>
            </a:r>
            <a:endParaRPr lang="en-US" dirty="0">
              <a:solidFill>
                <a:schemeClr val="tx2"/>
              </a:solidFill>
            </a:endParaRPr>
          </a:p>
        </p:txBody>
      </p:sp>
      <p:sp>
        <p:nvSpPr>
          <p:cNvPr id="105" name="TextBox 104">
            <a:extLst>
              <a:ext uri="{FF2B5EF4-FFF2-40B4-BE49-F238E27FC236}">
                <a16:creationId xmlns:a16="http://schemas.microsoft.com/office/drawing/2014/main" id="{EF6E6CE1-DE7A-CC72-D121-1C421A80A9C7}"/>
              </a:ext>
            </a:extLst>
          </p:cNvPr>
          <p:cNvSpPr txBox="1"/>
          <p:nvPr userDrawn="1"/>
        </p:nvSpPr>
        <p:spPr>
          <a:xfrm>
            <a:off x="10575071"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2</a:t>
            </a:r>
            <a:endParaRPr lang="en-US" dirty="0">
              <a:solidFill>
                <a:schemeClr val="tx2"/>
              </a:solidFill>
            </a:endParaRPr>
          </a:p>
          <a:p>
            <a:r>
              <a:rPr lang="en-US" sz="1000" dirty="0">
                <a:solidFill>
                  <a:schemeClr val="tx2"/>
                </a:solidFill>
                <a:ea typeface="+mn-lt"/>
                <a:cs typeface="+mn-lt"/>
              </a:rPr>
              <a:t>RGB r132 g156 b206</a:t>
            </a:r>
            <a:endParaRPr lang="en-US" dirty="0">
              <a:solidFill>
                <a:schemeClr val="tx2"/>
              </a:solidFill>
            </a:endParaRPr>
          </a:p>
          <a:p>
            <a:r>
              <a:rPr lang="en-US" sz="1000" dirty="0">
                <a:solidFill>
                  <a:schemeClr val="tx2"/>
                </a:solidFill>
                <a:ea typeface="+mn-lt"/>
                <a:cs typeface="+mn-lt"/>
              </a:rPr>
              <a:t>HEX #849cce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6" name="TextBox 105">
            <a:extLst>
              <a:ext uri="{FF2B5EF4-FFF2-40B4-BE49-F238E27FC236}">
                <a16:creationId xmlns:a16="http://schemas.microsoft.com/office/drawing/2014/main" id="{5034645D-8042-78B2-CD79-0DE09DF1E35C}"/>
              </a:ext>
            </a:extLst>
          </p:cNvPr>
          <p:cNvSpPr txBox="1"/>
          <p:nvPr userDrawn="1"/>
        </p:nvSpPr>
        <p:spPr>
          <a:xfrm>
            <a:off x="10575071"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3</a:t>
            </a:r>
            <a:endParaRPr lang="en-US" dirty="0">
              <a:solidFill>
                <a:schemeClr val="tx2"/>
              </a:solidFill>
            </a:endParaRPr>
          </a:p>
          <a:p>
            <a:r>
              <a:rPr lang="en-US" sz="1000" dirty="0">
                <a:solidFill>
                  <a:schemeClr val="tx2"/>
                </a:solidFill>
                <a:ea typeface="+mn-lt"/>
                <a:cs typeface="+mn-lt"/>
              </a:rPr>
              <a:t>RGB r174 g188 b222</a:t>
            </a:r>
            <a:endParaRPr lang="en-US" dirty="0">
              <a:solidFill>
                <a:schemeClr val="tx2"/>
              </a:solidFill>
            </a:endParaRPr>
          </a:p>
          <a:p>
            <a:r>
              <a:rPr lang="en-US" sz="1000" dirty="0">
                <a:solidFill>
                  <a:schemeClr val="tx2"/>
                </a:solidFill>
                <a:ea typeface="+mn-lt"/>
                <a:cs typeface="+mn-lt"/>
              </a:rPr>
              <a:t>HEX #aebcde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7" name="TextBox 106">
            <a:extLst>
              <a:ext uri="{FF2B5EF4-FFF2-40B4-BE49-F238E27FC236}">
                <a16:creationId xmlns:a16="http://schemas.microsoft.com/office/drawing/2014/main" id="{F7B4F484-6DE4-B0D6-6120-C237A2918E3F}"/>
              </a:ext>
            </a:extLst>
          </p:cNvPr>
          <p:cNvSpPr txBox="1"/>
          <p:nvPr userDrawn="1"/>
        </p:nvSpPr>
        <p:spPr>
          <a:xfrm>
            <a:off x="10575070" y="5777356"/>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4</a:t>
            </a:r>
            <a:endParaRPr lang="en-US" dirty="0">
              <a:solidFill>
                <a:schemeClr val="tx2"/>
              </a:solidFill>
            </a:endParaRPr>
          </a:p>
          <a:p>
            <a:r>
              <a:rPr lang="en-US" sz="1000" dirty="0">
                <a:solidFill>
                  <a:schemeClr val="tx2"/>
                </a:solidFill>
                <a:ea typeface="+mn-lt"/>
                <a:cs typeface="+mn-lt"/>
              </a:rPr>
              <a:t>RGB r214 g221 b239</a:t>
            </a:r>
            <a:endParaRPr lang="en-US" dirty="0">
              <a:solidFill>
                <a:schemeClr val="tx2"/>
              </a:solidFill>
            </a:endParaRPr>
          </a:p>
          <a:p>
            <a:r>
              <a:rPr lang="en-US" sz="1000" dirty="0">
                <a:solidFill>
                  <a:schemeClr val="tx2"/>
                </a:solidFill>
                <a:ea typeface="+mn-lt"/>
                <a:cs typeface="+mn-lt"/>
              </a:rPr>
              <a:t>HEX #d6ddef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8" name="TextBox 107">
            <a:extLst>
              <a:ext uri="{FF2B5EF4-FFF2-40B4-BE49-F238E27FC236}">
                <a16:creationId xmlns:a16="http://schemas.microsoft.com/office/drawing/2014/main" id="{58B2B25D-A918-5E7E-6EA8-FE5D179ABACB}"/>
              </a:ext>
            </a:extLst>
          </p:cNvPr>
          <p:cNvSpPr txBox="1"/>
          <p:nvPr userDrawn="1"/>
        </p:nvSpPr>
        <p:spPr>
          <a:xfrm>
            <a:off x="7606058" y="3686504"/>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1</a:t>
            </a:r>
            <a:endParaRPr lang="en-US" dirty="0">
              <a:solidFill>
                <a:schemeClr val="tx2"/>
              </a:solidFill>
            </a:endParaRPr>
          </a:p>
          <a:p>
            <a:r>
              <a:rPr lang="en-US" sz="1000" dirty="0">
                <a:solidFill>
                  <a:schemeClr val="tx2"/>
                </a:solidFill>
                <a:ea typeface="+mn-lt"/>
                <a:cs typeface="+mn-lt"/>
              </a:rPr>
              <a:t>RGB r142 g68 b162</a:t>
            </a:r>
            <a:endParaRPr lang="en-US" dirty="0">
              <a:solidFill>
                <a:schemeClr val="tx2"/>
              </a:solidFill>
            </a:endParaRPr>
          </a:p>
          <a:p>
            <a:r>
              <a:rPr lang="en-US" sz="1000" dirty="0">
                <a:solidFill>
                  <a:schemeClr val="tx2"/>
                </a:solidFill>
                <a:ea typeface="+mn-lt"/>
                <a:cs typeface="+mn-lt"/>
              </a:rPr>
              <a:t>HEX #8e44a2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9" name="Rectangle 108">
            <a:extLst>
              <a:ext uri="{FF2B5EF4-FFF2-40B4-BE49-F238E27FC236}">
                <a16:creationId xmlns:a16="http://schemas.microsoft.com/office/drawing/2014/main" id="{3A3AFD8F-3421-04FA-E9B2-B308F0646C96}"/>
              </a:ext>
            </a:extLst>
          </p:cNvPr>
          <p:cNvSpPr/>
          <p:nvPr userDrawn="1"/>
        </p:nvSpPr>
        <p:spPr bwMode="auto">
          <a:xfrm rot="16200000">
            <a:off x="6668995" y="3335194"/>
            <a:ext cx="510814" cy="1213825"/>
          </a:xfrm>
          <a:prstGeom prst="rect">
            <a:avLst/>
          </a:prstGeom>
          <a:solidFill>
            <a:srgbClr val="8E44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0" name="TextBox 109">
            <a:extLst>
              <a:ext uri="{FF2B5EF4-FFF2-40B4-BE49-F238E27FC236}">
                <a16:creationId xmlns:a16="http://schemas.microsoft.com/office/drawing/2014/main" id="{8001C752-7353-940C-8ED1-A68C3D755E2E}"/>
              </a:ext>
            </a:extLst>
          </p:cNvPr>
          <p:cNvSpPr txBox="1"/>
          <p:nvPr userDrawn="1"/>
        </p:nvSpPr>
        <p:spPr>
          <a:xfrm>
            <a:off x="7606058"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2</a:t>
            </a:r>
            <a:endParaRPr lang="en-US" dirty="0">
              <a:solidFill>
                <a:schemeClr val="tx2"/>
              </a:solidFill>
            </a:endParaRPr>
          </a:p>
          <a:p>
            <a:r>
              <a:rPr lang="en-US" sz="1000" dirty="0">
                <a:solidFill>
                  <a:schemeClr val="tx2"/>
                </a:solidFill>
                <a:ea typeface="+mn-lt"/>
                <a:cs typeface="+mn-lt"/>
              </a:rPr>
              <a:t>RGB r172 g114 b185</a:t>
            </a:r>
            <a:endParaRPr lang="en-US" dirty="0">
              <a:solidFill>
                <a:schemeClr val="tx2"/>
              </a:solidFill>
            </a:endParaRPr>
          </a:p>
          <a:p>
            <a:r>
              <a:rPr lang="en-US" sz="1000" dirty="0">
                <a:solidFill>
                  <a:schemeClr val="tx2"/>
                </a:solidFill>
                <a:ea typeface="+mn-lt"/>
                <a:cs typeface="+mn-lt"/>
              </a:rPr>
              <a:t>HEX #ac72b9</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1" name="Rectangle 110">
            <a:extLst>
              <a:ext uri="{FF2B5EF4-FFF2-40B4-BE49-F238E27FC236}">
                <a16:creationId xmlns:a16="http://schemas.microsoft.com/office/drawing/2014/main" id="{66FF0DB2-EBD6-2C4E-09AD-D35EC1869427}"/>
              </a:ext>
            </a:extLst>
          </p:cNvPr>
          <p:cNvSpPr/>
          <p:nvPr userDrawn="1"/>
        </p:nvSpPr>
        <p:spPr bwMode="auto">
          <a:xfrm rot="16200000">
            <a:off x="6668994" y="4032144"/>
            <a:ext cx="510814" cy="1213825"/>
          </a:xfrm>
          <a:prstGeom prst="rect">
            <a:avLst/>
          </a:prstGeom>
          <a:solidFill>
            <a:srgbClr val="AC72B9"/>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2" name="TextBox 111">
            <a:extLst>
              <a:ext uri="{FF2B5EF4-FFF2-40B4-BE49-F238E27FC236}">
                <a16:creationId xmlns:a16="http://schemas.microsoft.com/office/drawing/2014/main" id="{F1408880-9CF2-1B3C-793A-D50919DC980D}"/>
              </a:ext>
            </a:extLst>
          </p:cNvPr>
          <p:cNvSpPr txBox="1"/>
          <p:nvPr userDrawn="1"/>
        </p:nvSpPr>
        <p:spPr>
          <a:xfrm>
            <a:off x="7606057"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3</a:t>
            </a:r>
            <a:endParaRPr lang="en-US" dirty="0">
              <a:solidFill>
                <a:schemeClr val="tx2"/>
              </a:solidFill>
            </a:endParaRPr>
          </a:p>
          <a:p>
            <a:r>
              <a:rPr lang="en-US" sz="1000" dirty="0">
                <a:solidFill>
                  <a:schemeClr val="tx2"/>
                </a:solidFill>
                <a:ea typeface="+mn-lt"/>
                <a:cs typeface="+mn-lt"/>
              </a:rPr>
              <a:t>RGB r200 g160 b208</a:t>
            </a:r>
            <a:endParaRPr lang="en-US" dirty="0">
              <a:solidFill>
                <a:schemeClr val="tx2"/>
              </a:solidFill>
            </a:endParaRPr>
          </a:p>
          <a:p>
            <a:r>
              <a:rPr lang="en-US" sz="1000" dirty="0">
                <a:solidFill>
                  <a:schemeClr val="tx2"/>
                </a:solidFill>
                <a:ea typeface="+mn-lt"/>
                <a:cs typeface="+mn-lt"/>
              </a:rPr>
              <a:t>HEX #c8a0d0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3" name="Rectangle 112">
            <a:extLst>
              <a:ext uri="{FF2B5EF4-FFF2-40B4-BE49-F238E27FC236}">
                <a16:creationId xmlns:a16="http://schemas.microsoft.com/office/drawing/2014/main" id="{9846B6EF-2AAD-03F9-2EA3-F37843660D4F}"/>
              </a:ext>
            </a:extLst>
          </p:cNvPr>
          <p:cNvSpPr/>
          <p:nvPr userDrawn="1"/>
        </p:nvSpPr>
        <p:spPr bwMode="auto">
          <a:xfrm rot="16200000">
            <a:off x="6668994" y="4724448"/>
            <a:ext cx="510814" cy="1213825"/>
          </a:xfrm>
          <a:prstGeom prst="rect">
            <a:avLst/>
          </a:prstGeom>
          <a:solidFill>
            <a:srgbClr val="C8A0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4" name="TextBox 113">
            <a:extLst>
              <a:ext uri="{FF2B5EF4-FFF2-40B4-BE49-F238E27FC236}">
                <a16:creationId xmlns:a16="http://schemas.microsoft.com/office/drawing/2014/main" id="{7633CE7C-27B0-2377-7803-BC54A843040E}"/>
              </a:ext>
            </a:extLst>
          </p:cNvPr>
          <p:cNvSpPr txBox="1"/>
          <p:nvPr userDrawn="1"/>
        </p:nvSpPr>
        <p:spPr>
          <a:xfrm>
            <a:off x="7606057" y="579129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4</a:t>
            </a:r>
            <a:endParaRPr lang="en-US" dirty="0">
              <a:solidFill>
                <a:schemeClr val="tx2"/>
              </a:solidFill>
            </a:endParaRPr>
          </a:p>
          <a:p>
            <a:r>
              <a:rPr lang="en-US" sz="1000" dirty="0">
                <a:solidFill>
                  <a:schemeClr val="tx2"/>
                </a:solidFill>
                <a:ea typeface="+mn-lt"/>
                <a:cs typeface="+mn-lt"/>
              </a:rPr>
              <a:t>RGB r228 g207 b232</a:t>
            </a:r>
            <a:endParaRPr lang="en-US" dirty="0">
              <a:solidFill>
                <a:schemeClr val="tx2"/>
              </a:solidFill>
            </a:endParaRPr>
          </a:p>
          <a:p>
            <a:r>
              <a:rPr lang="en-US" sz="1000" dirty="0">
                <a:solidFill>
                  <a:schemeClr val="tx2"/>
                </a:solidFill>
                <a:ea typeface="+mn-lt"/>
                <a:cs typeface="+mn-lt"/>
              </a:rPr>
              <a:t>HEX #e4cfe8</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5" name="Rectangle 114">
            <a:extLst>
              <a:ext uri="{FF2B5EF4-FFF2-40B4-BE49-F238E27FC236}">
                <a16:creationId xmlns:a16="http://schemas.microsoft.com/office/drawing/2014/main" id="{8FADABEB-CC36-D93A-B413-110A08FB3BEC}"/>
              </a:ext>
            </a:extLst>
          </p:cNvPr>
          <p:cNvSpPr/>
          <p:nvPr userDrawn="1"/>
        </p:nvSpPr>
        <p:spPr bwMode="auto">
          <a:xfrm rot="16200000">
            <a:off x="6655054" y="5426045"/>
            <a:ext cx="510814" cy="1213825"/>
          </a:xfrm>
          <a:prstGeom prst="rect">
            <a:avLst/>
          </a:prstGeom>
          <a:solidFill>
            <a:srgbClr val="E4CFE8"/>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6" name="Rectangle 115">
            <a:extLst>
              <a:ext uri="{FF2B5EF4-FFF2-40B4-BE49-F238E27FC236}">
                <a16:creationId xmlns:a16="http://schemas.microsoft.com/office/drawing/2014/main" id="{B33FB6A5-C640-3CAB-667A-8D26E6CE486F}"/>
              </a:ext>
            </a:extLst>
          </p:cNvPr>
          <p:cNvSpPr/>
          <p:nvPr userDrawn="1"/>
        </p:nvSpPr>
        <p:spPr bwMode="auto">
          <a:xfrm rot="16200000">
            <a:off x="9461447" y="2391987"/>
            <a:ext cx="789594" cy="1213825"/>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7" name="Rectangle 116">
            <a:extLst>
              <a:ext uri="{FF2B5EF4-FFF2-40B4-BE49-F238E27FC236}">
                <a16:creationId xmlns:a16="http://schemas.microsoft.com/office/drawing/2014/main" id="{54BA26AF-9FDA-2252-F59E-4AA7BE4124F1}"/>
              </a:ext>
            </a:extLst>
          </p:cNvPr>
          <p:cNvSpPr/>
          <p:nvPr userDrawn="1"/>
        </p:nvSpPr>
        <p:spPr bwMode="auto">
          <a:xfrm rot="16200000">
            <a:off x="9591543" y="3335195"/>
            <a:ext cx="510814" cy="1213825"/>
          </a:xfrm>
          <a:prstGeom prst="rect">
            <a:avLst/>
          </a:prstGeom>
          <a:solidFill>
            <a:srgbClr val="557DB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8" name="Rectangle 117">
            <a:extLst>
              <a:ext uri="{FF2B5EF4-FFF2-40B4-BE49-F238E27FC236}">
                <a16:creationId xmlns:a16="http://schemas.microsoft.com/office/drawing/2014/main" id="{87087B28-AFC8-AE11-45B0-E43963557697}"/>
              </a:ext>
            </a:extLst>
          </p:cNvPr>
          <p:cNvSpPr/>
          <p:nvPr userDrawn="1"/>
        </p:nvSpPr>
        <p:spPr bwMode="auto">
          <a:xfrm rot="16200000">
            <a:off x="9591543" y="4032144"/>
            <a:ext cx="510814" cy="1213825"/>
          </a:xfrm>
          <a:prstGeom prst="rect">
            <a:avLst/>
          </a:prstGeom>
          <a:solidFill>
            <a:srgbClr val="849C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9" name="Rectangle 118">
            <a:extLst>
              <a:ext uri="{FF2B5EF4-FFF2-40B4-BE49-F238E27FC236}">
                <a16:creationId xmlns:a16="http://schemas.microsoft.com/office/drawing/2014/main" id="{6F9CF480-1E4B-5002-ED1A-CA1806125D80}"/>
              </a:ext>
            </a:extLst>
          </p:cNvPr>
          <p:cNvSpPr/>
          <p:nvPr userDrawn="1"/>
        </p:nvSpPr>
        <p:spPr bwMode="auto">
          <a:xfrm rot="16200000">
            <a:off x="9591543" y="4724449"/>
            <a:ext cx="510814" cy="1213825"/>
          </a:xfrm>
          <a:prstGeom prst="rect">
            <a:avLst/>
          </a:prstGeom>
          <a:solidFill>
            <a:srgbClr val="AEBC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0" name="Rectangle 119">
            <a:extLst>
              <a:ext uri="{FF2B5EF4-FFF2-40B4-BE49-F238E27FC236}">
                <a16:creationId xmlns:a16="http://schemas.microsoft.com/office/drawing/2014/main" id="{7CCF02D0-CE4B-3530-27A9-C2A2A2825BB7}"/>
              </a:ext>
            </a:extLst>
          </p:cNvPr>
          <p:cNvSpPr/>
          <p:nvPr userDrawn="1"/>
        </p:nvSpPr>
        <p:spPr bwMode="auto">
          <a:xfrm rot="16200000">
            <a:off x="9591542" y="5426045"/>
            <a:ext cx="510814" cy="1213825"/>
          </a:xfrm>
          <a:prstGeom prst="rect">
            <a:avLst/>
          </a:prstGeom>
          <a:solidFill>
            <a:srgbClr val="D6DD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97202482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183586302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4_Headline">
    <p:bg>
      <p:bgPr>
        <a:solidFill>
          <a:schemeClr val="bg2"/>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Picture Placeholder 4">
            <a:extLst>
              <a:ext uri="{FF2B5EF4-FFF2-40B4-BE49-F238E27FC236}">
                <a16:creationId xmlns:a16="http://schemas.microsoft.com/office/drawing/2014/main" id="{5F3F5D39-2AFC-4554-8A82-F741374FC7BA}"/>
              </a:ext>
            </a:extLst>
          </p:cNvPr>
          <p:cNvSpPr>
            <a:spLocks noGrp="1"/>
          </p:cNvSpPr>
          <p:nvPr>
            <p:ph type="pic" sz="quarter" idx="27"/>
          </p:nvPr>
        </p:nvSpPr>
        <p:spPr>
          <a:xfrm>
            <a:off x="6457950" y="1658939"/>
            <a:ext cx="5734050" cy="4751385"/>
          </a:xfrm>
        </p:spPr>
        <p:txBody>
          <a:bodyPr anchor="ctr"/>
          <a:lstStyle>
            <a:lvl1pPr algn="ctr">
              <a:defRPr/>
            </a:lvl1pPr>
          </a:lstStyle>
          <a:p>
            <a:endParaRPr lang="en-NZ" dirty="0"/>
          </a:p>
        </p:txBody>
      </p:sp>
    </p:spTree>
    <p:extLst>
      <p:ext uri="{BB962C8B-B14F-4D97-AF65-F5344CB8AC3E}">
        <p14:creationId xmlns:p14="http://schemas.microsoft.com/office/powerpoint/2010/main" val="175825076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userDrawn="1">
  <p:cSld name="Headline, Sub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3282579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itle 7">
            <a:extLst>
              <a:ext uri="{FF2B5EF4-FFF2-40B4-BE49-F238E27FC236}">
                <a16:creationId xmlns:a16="http://schemas.microsoft.com/office/drawing/2014/main" id="{C4CFC6B6-6A54-4ADA-8506-D3471FEBA6FC}"/>
              </a:ext>
            </a:extLst>
          </p:cNvPr>
          <p:cNvSpPr>
            <a:spLocks noGrp="1"/>
          </p:cNvSpPr>
          <p:nvPr>
            <p:ph type="title" hasCustomPrompt="1"/>
          </p:nvPr>
        </p:nvSpPr>
        <p:spPr>
          <a:xfrm>
            <a:off x="460374" y="419101"/>
            <a:ext cx="5521326" cy="1066799"/>
          </a:xfrm>
        </p:spPr>
        <p:txBody>
          <a:bodyPr/>
          <a:lstStyle/>
          <a:p>
            <a:r>
              <a:rPr lang="en-US"/>
              <a:t>Content page headline 32pt Georgia, one line only</a:t>
            </a:r>
          </a:p>
        </p:txBody>
      </p:sp>
    </p:spTree>
    <p:extLst>
      <p:ext uri="{BB962C8B-B14F-4D97-AF65-F5344CB8AC3E}">
        <p14:creationId xmlns:p14="http://schemas.microsoft.com/office/powerpoint/2010/main" val="106836613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userDrawn="1">
  <p:cSld name="3 Columns, Medium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EE9A2CF1-A624-FEF3-E1E1-D2C98660C0B8}"/>
              </a:ext>
            </a:extLst>
          </p:cNvPr>
          <p:cNvSpPr>
            <a:spLocks noGrp="1"/>
          </p:cNvSpPr>
          <p:nvPr>
            <p:ph sz="quarter" idx="29"/>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42C42F6C-3150-743B-26A5-19BD0F72AC88}"/>
              </a:ext>
            </a:extLst>
          </p:cNvPr>
          <p:cNvSpPr>
            <a:spLocks noGrp="1"/>
          </p:cNvSpPr>
          <p:nvPr>
            <p:ph sz="quarter" idx="30"/>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7F058397-5FE1-E6DD-C55B-2D4EF2DAFDF2}"/>
              </a:ext>
            </a:extLst>
          </p:cNvPr>
          <p:cNvSpPr>
            <a:spLocks noGrp="1"/>
          </p:cNvSpPr>
          <p:nvPr>
            <p:ph type="body" sz="quarter" idx="27"/>
          </p:nvPr>
        </p:nvSpPr>
        <p:spPr>
          <a:xfrm>
            <a:off x="8121650" y="1759132"/>
            <a:ext cx="3606800" cy="4651194"/>
          </a:xfrm>
          <a:solidFill>
            <a:schemeClr val="accent3"/>
          </a:solidFill>
        </p:spPr>
        <p:txBody>
          <a:bodyPr lIns="274320" tIns="457200" rIns="274320" bIns="228600"/>
          <a:lstStyle>
            <a:lvl1pPr>
              <a:defRPr sz="1600">
                <a:solidFill>
                  <a:schemeClr val="tx2"/>
                </a:solidFill>
              </a:defRPr>
            </a:lvl1pPr>
            <a:lvl2pPr>
              <a:defRPr sz="1800">
                <a:solidFill>
                  <a:schemeClr val="tx2"/>
                </a:solidFill>
              </a:defRPr>
            </a:lvl2pPr>
            <a:lvl3pPr>
              <a:buClr>
                <a:schemeClr val="tx2"/>
              </a:buClr>
              <a:defRPr sz="1400">
                <a:solidFill>
                  <a:schemeClr val="tx2"/>
                </a:solidFill>
              </a:defRPr>
            </a:lvl3pPr>
            <a:lvl4pPr marL="0" indent="0">
              <a:buClr>
                <a:schemeClr val="bg2"/>
              </a:buClr>
              <a:buFontTx/>
              <a:buNone/>
              <a:defRPr sz="2800" b="0" i="0">
                <a:solidFill>
                  <a:schemeClr val="tx2"/>
                </a:solidFill>
                <a:latin typeface="Georgia" panose="02040502050405020303" pitchFamily="18" charset="0"/>
              </a:defRPr>
            </a:lvl4pPr>
            <a:lvl5pPr marL="0" indent="0">
              <a:buClr>
                <a:schemeClr val="bg2"/>
              </a:buClr>
              <a:buFontTx/>
              <a:buNone/>
              <a:defRPr sz="5400" b="0" i="0">
                <a:solidFill>
                  <a:schemeClr val="tx2"/>
                </a:solidFill>
                <a:latin typeface="Georgia" panose="02040502050405020303" pitchFamily="18" charset="0"/>
              </a:defRPr>
            </a:lvl5pPr>
            <a:lvl6pPr>
              <a:buFontTx/>
              <a:buNone/>
              <a:defRPr sz="1400" b="0">
                <a:solidFill>
                  <a:schemeClr val="tx2"/>
                </a:solidFill>
                <a:latin typeface="+mn-lt"/>
              </a:defRPr>
            </a:lvl6pPr>
            <a:lvl7pPr>
              <a:buFontTx/>
              <a:buNone/>
              <a:defRPr sz="1400" b="0">
                <a:solidFill>
                  <a:schemeClr val="tx2"/>
                </a:solidFill>
                <a:latin typeface="+mn-lt"/>
              </a:defRPr>
            </a:lvl7pPr>
            <a:lvl8pPr marL="0" indent="0">
              <a:buClr>
                <a:schemeClr val="bg2"/>
              </a:buClr>
              <a:buFontTx/>
              <a:buNone/>
              <a:defRPr sz="1400" b="0">
                <a:solidFill>
                  <a:schemeClr val="tx2"/>
                </a:solidFill>
                <a:latin typeface="+mn-lt"/>
              </a:defRPr>
            </a:lvl8pPr>
            <a:lvl9pPr>
              <a:defRPr sz="1400" b="0">
                <a:solidFill>
                  <a:schemeClr val="tx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9B8B409-767B-A84F-7A9B-DFFA9A31924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19A87A0A-D2C0-0B6C-97CE-FE13EF79604A}"/>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AC6E0E1B-63E1-3451-DA94-9D25B10AC3AF}"/>
              </a:ext>
            </a:extLst>
          </p:cNvPr>
          <p:cNvSpPr>
            <a:spLocks noGrp="1"/>
          </p:cNvSpPr>
          <p:nvPr>
            <p:ph type="dt" sz="half" idx="31"/>
          </p:nvPr>
        </p:nvSpPr>
        <p:spPr/>
        <p:txBody>
          <a:bodyPr/>
          <a:lstStyle/>
          <a:p>
            <a:r>
              <a:rPr lang="en-US" dirty="0"/>
              <a:t> </a:t>
            </a:r>
          </a:p>
        </p:txBody>
      </p:sp>
      <p:sp>
        <p:nvSpPr>
          <p:cNvPr id="3" name="Rectangle 2">
            <a:extLst>
              <a:ext uri="{FF2B5EF4-FFF2-40B4-BE49-F238E27FC236}">
                <a16:creationId xmlns:a16="http://schemas.microsoft.com/office/drawing/2014/main" id="{9E62D1B2-69CF-B3A1-33C1-578C04DA629C}"/>
              </a:ext>
            </a:extLst>
          </p:cNvPr>
          <p:cNvSpPr/>
          <p:nvPr userDrawn="1"/>
        </p:nvSpPr>
        <p:spPr bwMode="auto">
          <a:xfrm>
            <a:off x="8121649" y="1658938"/>
            <a:ext cx="3606800" cy="100194"/>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A5479C-4A2A-8037-A03C-1CAD5387EE0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9A9F0A4-1AC7-0E75-C51B-D80BCB3668BD}"/>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56100261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Agenda Ligh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A51FA0-C5C1-091E-C60C-B7381FBF0E44}"/>
              </a:ext>
            </a:extLst>
          </p:cNvPr>
          <p:cNvSpPr/>
          <p:nvPr userDrawn="1"/>
        </p:nvSpPr>
        <p:spPr bwMode="auto">
          <a:xfrm>
            <a:off x="460372" y="1004387"/>
            <a:ext cx="11268078" cy="540593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2" name="Slide Number Placeholder 10">
            <a:extLst>
              <a:ext uri="{FF2B5EF4-FFF2-40B4-BE49-F238E27FC236}">
                <a16:creationId xmlns:a16="http://schemas.microsoft.com/office/drawing/2014/main" id="{8FC6C0A0-DD0F-1CD7-3F8E-C4A64D2A39A5}"/>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770DE1E8-7966-F0D2-85AE-EAEB2CBAEEF9}"/>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D6330687-BC73-C7C2-C7F8-D14B1419CE01}"/>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9">
            <a:extLst>
              <a:ext uri="{FF2B5EF4-FFF2-40B4-BE49-F238E27FC236}">
                <a16:creationId xmlns:a16="http://schemas.microsoft.com/office/drawing/2014/main" id="{4B20ED22-CD58-F244-26EE-F21C09E9025C}"/>
              </a:ext>
            </a:extLst>
          </p:cNvPr>
          <p:cNvSpPr>
            <a:spLocks noGrp="1"/>
          </p:cNvSpPr>
          <p:nvPr>
            <p:ph type="title" hasCustomPrompt="1"/>
          </p:nvPr>
        </p:nvSpPr>
        <p:spPr>
          <a:xfrm>
            <a:off x="484411" y="29298"/>
            <a:ext cx="4865463" cy="1001216"/>
          </a:xfrm>
        </p:spPr>
        <p:txBody>
          <a:bodyPr tIns="0" rIns="0" bIns="0" anchor="ctr" anchorCtr="0"/>
          <a:lstStyle>
            <a:lvl1pPr>
              <a:lnSpc>
                <a:spcPct val="100000"/>
              </a:lnSpc>
              <a:defRPr sz="3200" b="0" i="0">
                <a:solidFill>
                  <a:schemeClr val="tx2"/>
                </a:solidFill>
                <a:latin typeface="Georgia" panose="02040502050405020303" pitchFamily="18" charset="0"/>
                <a:ea typeface="Roboto" panose="02000000000000000000" pitchFamily="2" charset="0"/>
                <a:cs typeface="Segoe UI" panose="020B0502040204020203" pitchFamily="34" charset="0"/>
              </a:defRPr>
            </a:lvl1pPr>
          </a:lstStyle>
          <a:p>
            <a:r>
              <a:rPr lang="en-US"/>
              <a:t>Agenda title here</a:t>
            </a:r>
          </a:p>
        </p:txBody>
      </p:sp>
      <p:sp>
        <p:nvSpPr>
          <p:cNvPr id="9" name="Text Placeholder 15">
            <a:extLst>
              <a:ext uri="{FF2B5EF4-FFF2-40B4-BE49-F238E27FC236}">
                <a16:creationId xmlns:a16="http://schemas.microsoft.com/office/drawing/2014/main" id="{A7EB9365-955E-1534-8F83-CB11E3BF8082}"/>
              </a:ext>
            </a:extLst>
          </p:cNvPr>
          <p:cNvSpPr>
            <a:spLocks noGrp="1"/>
          </p:cNvSpPr>
          <p:nvPr>
            <p:ph type="body" sz="quarter" idx="19" hasCustomPrompt="1"/>
          </p:nvPr>
        </p:nvSpPr>
        <p:spPr>
          <a:xfrm>
            <a:off x="1512888" y="1658938"/>
            <a:ext cx="9164637" cy="4751387"/>
          </a:xfrm>
        </p:spPr>
        <p:txBody>
          <a:bodyPr tIns="91440" rIns="0" bIns="457200" numCol="2" spcCol="457200" anchor="t" anchorCtr="0"/>
          <a:lstStyle>
            <a:lvl1pPr marL="685800" indent="-685800">
              <a:spcAft>
                <a:spcPts val="3500"/>
              </a:spcAft>
              <a:buSzPct val="175000"/>
              <a:buFont typeface="+mj-lt"/>
              <a:buAutoNum type="arabicPeriod"/>
              <a:defRPr sz="24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marL="694944" indent="-685800">
              <a:spcAft>
                <a:spcPts val="3500"/>
              </a:spcAft>
              <a:buClr>
                <a:schemeClr val="tx2"/>
              </a:buClr>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2pPr>
            <a:lvl3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3pPr>
            <a:lvl4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Agenda item</a:t>
            </a:r>
          </a:p>
          <a:p>
            <a:pPr lvl="0"/>
            <a:r>
              <a:rPr lang="en-US"/>
              <a:t>Agenda item</a:t>
            </a:r>
          </a:p>
        </p:txBody>
      </p:sp>
      <p:sp>
        <p:nvSpPr>
          <p:cNvPr id="15" name="Footer Placeholder 14">
            <a:extLst>
              <a:ext uri="{FF2B5EF4-FFF2-40B4-BE49-F238E27FC236}">
                <a16:creationId xmlns:a16="http://schemas.microsoft.com/office/drawing/2014/main" id="{3AE8AE5A-DF05-4FB5-0A86-3085EBB43AF6}"/>
              </a:ext>
            </a:extLst>
          </p:cNvPr>
          <p:cNvSpPr>
            <a:spLocks noGrp="1"/>
          </p:cNvSpPr>
          <p:nvPr>
            <p:ph type="ftr" sz="quarter" idx="25"/>
          </p:nvPr>
        </p:nvSpPr>
        <p:spPr/>
        <p:txBody>
          <a:bodyPr/>
          <a:lstStyle/>
          <a:p>
            <a:r>
              <a:rPr lang="en-US" dirty="0"/>
              <a:t>Children's media use research</a:t>
            </a:r>
          </a:p>
        </p:txBody>
      </p:sp>
      <p:sp>
        <p:nvSpPr>
          <p:cNvPr id="2" name="Date Placeholder 1">
            <a:extLst>
              <a:ext uri="{FF2B5EF4-FFF2-40B4-BE49-F238E27FC236}">
                <a16:creationId xmlns:a16="http://schemas.microsoft.com/office/drawing/2014/main" id="{2D19BBB7-D1D9-9EAB-B28B-AB93A55BA370}"/>
              </a:ext>
            </a:extLst>
          </p:cNvPr>
          <p:cNvSpPr>
            <a:spLocks noGrp="1"/>
          </p:cNvSpPr>
          <p:nvPr>
            <p:ph type="dt" sz="half" idx="26"/>
          </p:nvPr>
        </p:nvSpPr>
        <p:spPr/>
        <p:txBody>
          <a:bodyPr/>
          <a:lstStyle/>
          <a:p>
            <a:r>
              <a:rPr lang="en-US" dirty="0"/>
              <a:t> </a:t>
            </a:r>
          </a:p>
        </p:txBody>
      </p:sp>
      <p:sp>
        <p:nvSpPr>
          <p:cNvPr id="6" name="Rectangle 5">
            <a:extLst>
              <a:ext uri="{FF2B5EF4-FFF2-40B4-BE49-F238E27FC236}">
                <a16:creationId xmlns:a16="http://schemas.microsoft.com/office/drawing/2014/main" id="{6F47A114-C8BC-00FF-96EA-4238493EAD2A}"/>
              </a:ext>
            </a:extLst>
          </p:cNvPr>
          <p:cNvSpPr/>
          <p:nvPr userDrawn="1"/>
        </p:nvSpPr>
        <p:spPr bwMode="auto">
          <a:xfrm>
            <a:off x="460372" y="1004387"/>
            <a:ext cx="11268078" cy="108000"/>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5" name="TextBox 4">
            <a:extLst>
              <a:ext uri="{FF2B5EF4-FFF2-40B4-BE49-F238E27FC236}">
                <a16:creationId xmlns:a16="http://schemas.microsoft.com/office/drawing/2014/main" id="{52828C5F-3391-490A-E793-491D7334B16D}"/>
              </a:ext>
            </a:extLst>
          </p:cNvPr>
          <p:cNvSpPr txBox="1"/>
          <p:nvPr userDrawn="1"/>
        </p:nvSpPr>
        <p:spPr>
          <a:xfrm>
            <a:off x="487017" y="6698974"/>
            <a:ext cx="0" cy="0"/>
          </a:xfrm>
          <a:prstGeom prst="rect">
            <a:avLst/>
          </a:prstGeom>
          <a:noFill/>
        </p:spPr>
        <p:txBody>
          <a:bodyPr wrap="none" lIns="0" tIns="0" rIns="0" bIns="0" rtlCol="0">
            <a:normAutofit fontScale="25000" lnSpcReduction="20000"/>
          </a:bodyPr>
          <a:lstStyle/>
          <a:p>
            <a:pPr marL="0" indent="-3657600" algn="l">
              <a:spcAft>
                <a:spcPts val="600"/>
              </a:spcAft>
            </a:pPr>
            <a:endParaRPr lang="en-GB" sz="1800" b="0" i="0" dirty="0">
              <a:solidFill>
                <a:schemeClr val="tx2"/>
              </a:solidFill>
              <a:latin typeface="+mn-lt"/>
              <a:ea typeface="Roboto" panose="02000000000000000000" pitchFamily="2" charset="0"/>
              <a:cs typeface="Segoe UI" panose="020B0502040204020203" pitchFamily="34" charset="0"/>
            </a:endParaRPr>
          </a:p>
        </p:txBody>
      </p:sp>
      <p:sp>
        <p:nvSpPr>
          <p:cNvPr id="7" name="Footer Placeholder 4">
            <a:extLst>
              <a:ext uri="{FF2B5EF4-FFF2-40B4-BE49-F238E27FC236}">
                <a16:creationId xmlns:a16="http://schemas.microsoft.com/office/drawing/2014/main" id="{7AF3589C-925F-0B02-D554-9DA664ED1531}"/>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32095345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Agenda Dark">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E4FD50-380C-52C3-D2CF-67CE0D5A63AE}"/>
              </a:ext>
            </a:extLst>
          </p:cNvPr>
          <p:cNvSpPr/>
          <p:nvPr userDrawn="1"/>
        </p:nvSpPr>
        <p:spPr bwMode="auto">
          <a:xfrm>
            <a:off x="460372" y="1004387"/>
            <a:ext cx="11268078" cy="540593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5" name="Rectangle 4">
            <a:extLst>
              <a:ext uri="{FF2B5EF4-FFF2-40B4-BE49-F238E27FC236}">
                <a16:creationId xmlns:a16="http://schemas.microsoft.com/office/drawing/2014/main" id="{FC451FF9-C127-48E1-95C7-DCC95087054B}"/>
              </a:ext>
            </a:extLst>
          </p:cNvPr>
          <p:cNvSpPr/>
          <p:nvPr userDrawn="1"/>
        </p:nvSpPr>
        <p:spPr bwMode="auto">
          <a:xfrm>
            <a:off x="460372" y="1004387"/>
            <a:ext cx="11268078" cy="108000"/>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9" name="Title 9">
            <a:extLst>
              <a:ext uri="{FF2B5EF4-FFF2-40B4-BE49-F238E27FC236}">
                <a16:creationId xmlns:a16="http://schemas.microsoft.com/office/drawing/2014/main" id="{22546469-F2E8-4361-6F19-232C216F2800}"/>
              </a:ext>
            </a:extLst>
          </p:cNvPr>
          <p:cNvSpPr>
            <a:spLocks noGrp="1"/>
          </p:cNvSpPr>
          <p:nvPr>
            <p:ph type="title" hasCustomPrompt="1"/>
          </p:nvPr>
        </p:nvSpPr>
        <p:spPr>
          <a:xfrm>
            <a:off x="484411" y="29298"/>
            <a:ext cx="4865463" cy="1001216"/>
          </a:xfrm>
        </p:spPr>
        <p:txBody>
          <a:bodyPr tIns="0" rIns="0" bIns="0" anchor="ctr" anchorCtr="0"/>
          <a:lstStyle>
            <a:lvl1pPr>
              <a:lnSpc>
                <a:spcPct val="100000"/>
              </a:lnSpc>
              <a:defRPr sz="3200" b="0" i="0">
                <a:solidFill>
                  <a:schemeClr val="bg2"/>
                </a:solidFill>
                <a:latin typeface="Georgia" panose="02040502050405020303" pitchFamily="18" charset="0"/>
                <a:ea typeface="Roboto" panose="02000000000000000000" pitchFamily="2" charset="0"/>
                <a:cs typeface="Segoe UI" panose="020B0502040204020203" pitchFamily="34" charset="0"/>
              </a:defRPr>
            </a:lvl1pPr>
          </a:lstStyle>
          <a:p>
            <a:r>
              <a:rPr lang="en-US"/>
              <a:t>Agenda title here</a:t>
            </a:r>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1658938"/>
            <a:ext cx="9164637" cy="4751387"/>
          </a:xfrm>
        </p:spPr>
        <p:txBody>
          <a:bodyPr tIns="91440" rIns="0" bIns="457200" numCol="2" spcCol="457200" anchor="t" anchorCtr="0"/>
          <a:lstStyle>
            <a:lvl1pPr marL="685800" indent="-685800">
              <a:spcAft>
                <a:spcPts val="3500"/>
              </a:spcAft>
              <a:buSzPct val="175000"/>
              <a:buFont typeface="+mj-lt"/>
              <a:buAutoNum type="arabicPeriod"/>
              <a:defRPr sz="24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marL="694944" indent="-685800">
              <a:spcAft>
                <a:spcPts val="3500"/>
              </a:spcAft>
              <a:buClr>
                <a:schemeClr val="tx2"/>
              </a:buClr>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2pPr>
            <a:lvl3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3pPr>
            <a:lvl4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Agenda item</a:t>
            </a:r>
          </a:p>
          <a:p>
            <a:pPr lvl="0"/>
            <a:r>
              <a:rPr lang="en-US"/>
              <a:t>Agenda item</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6D495493-8475-F968-CAD3-8570CF9DA037}"/>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8" name="Straight Connector 17">
            <a:extLst>
              <a:ext uri="{FF2B5EF4-FFF2-40B4-BE49-F238E27FC236}">
                <a16:creationId xmlns:a16="http://schemas.microsoft.com/office/drawing/2014/main" id="{208DF179-FD14-E295-E5F4-5A5E5BC8FD2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18BE1347-3815-8EF7-04EE-00CF90A710CB}"/>
              </a:ext>
            </a:extLst>
          </p:cNvPr>
          <p:cNvSpPr>
            <a:spLocks noGrp="1"/>
          </p:cNvSpPr>
          <p:nvPr>
            <p:ph type="dt" sz="half" idx="22"/>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6" name="Footer Placeholder 4">
            <a:extLst>
              <a:ext uri="{FF2B5EF4-FFF2-40B4-BE49-F238E27FC236}">
                <a16:creationId xmlns:a16="http://schemas.microsoft.com/office/drawing/2014/main" id="{1C550844-D9B8-3293-E2D0-A1916E9B58F9}"/>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37789751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Back Cov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AB7ADB-75F1-7C37-4B0D-0744FAB0FE04}"/>
              </a:ext>
            </a:extLst>
          </p:cNvPr>
          <p:cNvSpPr/>
          <p:nvPr userDrawn="1"/>
        </p:nvSpPr>
        <p:spPr bwMode="auto">
          <a:xfrm>
            <a:off x="0" y="5623559"/>
            <a:ext cx="12192000" cy="1234441"/>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Title 9">
            <a:extLst>
              <a:ext uri="{FF2B5EF4-FFF2-40B4-BE49-F238E27FC236}">
                <a16:creationId xmlns:a16="http://schemas.microsoft.com/office/drawing/2014/main" id="{2CC68089-492F-4C6F-CA02-C5B0ED88850C}"/>
              </a:ext>
            </a:extLst>
          </p:cNvPr>
          <p:cNvSpPr>
            <a:spLocks noGrp="1"/>
          </p:cNvSpPr>
          <p:nvPr>
            <p:ph type="title" hasCustomPrompt="1"/>
          </p:nvPr>
        </p:nvSpPr>
        <p:spPr>
          <a:xfrm>
            <a:off x="465138" y="419101"/>
            <a:ext cx="6376987" cy="1383196"/>
          </a:xfrm>
        </p:spPr>
        <p:txBody>
          <a:bodyPr tIns="0" rIns="0" bIns="0" anchor="b" anchorCtr="0"/>
          <a:lstStyle>
            <a:lvl1pPr>
              <a:lnSpc>
                <a:spcPct val="100000"/>
              </a:lnSpc>
              <a:defRPr sz="4800" b="0" i="0">
                <a:solidFill>
                  <a:schemeClr val="bg2"/>
                </a:solidFill>
                <a:latin typeface="Georgia" panose="02040502050405020303" pitchFamily="18" charset="0"/>
                <a:cs typeface="Segoe UI" panose="020B0502040204020203" pitchFamily="34" charset="0"/>
              </a:defRPr>
            </a:lvl1pPr>
          </a:lstStyle>
          <a:p>
            <a:r>
              <a:rPr lang="en-US"/>
              <a:t>Thank you message</a:t>
            </a:r>
          </a:p>
        </p:txBody>
      </p:sp>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4484083"/>
            <a:ext cx="2980427" cy="1139477"/>
          </a:xfrm>
        </p:spPr>
        <p:txBody>
          <a:bodyPr tIns="91440" rIns="640080" bIns="0" anchor="t" anchorCtr="0"/>
          <a:lstStyle>
            <a:lvl1pPr>
              <a:spcAft>
                <a:spcPts val="0"/>
              </a:spcAft>
              <a:buFontTx/>
              <a:buNone/>
              <a:defRPr sz="1400" b="0"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Contact Info line 1</a:t>
            </a:r>
            <a:br>
              <a:rPr lang="en-US"/>
            </a:br>
            <a:r>
              <a:rPr lang="en-US"/>
              <a:t>Contact Info line 2</a:t>
            </a:r>
            <a:br>
              <a:rPr lang="en-US"/>
            </a:br>
            <a:r>
              <a:rPr lang="en-US"/>
              <a:t>email address</a:t>
            </a:r>
          </a:p>
        </p:txBody>
      </p:sp>
      <p:sp>
        <p:nvSpPr>
          <p:cNvPr id="6" name="Text Placeholder 15">
            <a:extLst>
              <a:ext uri="{FF2B5EF4-FFF2-40B4-BE49-F238E27FC236}">
                <a16:creationId xmlns:a16="http://schemas.microsoft.com/office/drawing/2014/main" id="{021E4D78-7AC2-59C0-DC3A-C25E646ADAE6}"/>
              </a:ext>
            </a:extLst>
          </p:cNvPr>
          <p:cNvSpPr>
            <a:spLocks noGrp="1"/>
          </p:cNvSpPr>
          <p:nvPr>
            <p:ph type="body" sz="quarter" idx="26" hasCustomPrompt="1"/>
          </p:nvPr>
        </p:nvSpPr>
        <p:spPr>
          <a:xfrm>
            <a:off x="465137" y="3896139"/>
            <a:ext cx="2980427" cy="587942"/>
          </a:xfrm>
        </p:spPr>
        <p:txBody>
          <a:bodyPr tIns="0" rIns="0" bIns="0" anchor="b" anchorCtr="0"/>
          <a:lstStyle>
            <a:lvl1pPr>
              <a:spcAft>
                <a:spcPts val="0"/>
              </a:spcAft>
              <a:buFontTx/>
              <a:buNone/>
              <a:defRPr sz="1800" b="1"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pic>
        <p:nvPicPr>
          <p:cNvPr id="4" name="Picture 3">
            <a:extLst>
              <a:ext uri="{FF2B5EF4-FFF2-40B4-BE49-F238E27FC236}">
                <a16:creationId xmlns:a16="http://schemas.microsoft.com/office/drawing/2014/main" id="{F5D3BA03-C7E8-9405-7228-0C015EBB900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50215" y="5951180"/>
            <a:ext cx="3654425" cy="476664"/>
          </a:xfrm>
          <a:prstGeom prst="rect">
            <a:avLst/>
          </a:prstGeom>
        </p:spPr>
      </p:pic>
      <p:sp>
        <p:nvSpPr>
          <p:cNvPr id="8" name="Text Placeholder 15">
            <a:extLst>
              <a:ext uri="{FF2B5EF4-FFF2-40B4-BE49-F238E27FC236}">
                <a16:creationId xmlns:a16="http://schemas.microsoft.com/office/drawing/2014/main" id="{D324DD18-6FFC-C14E-7993-F91AD3C088E2}"/>
              </a:ext>
            </a:extLst>
          </p:cNvPr>
          <p:cNvSpPr>
            <a:spLocks noGrp="1"/>
          </p:cNvSpPr>
          <p:nvPr>
            <p:ph type="body" sz="quarter" idx="27" hasCustomPrompt="1"/>
          </p:nvPr>
        </p:nvSpPr>
        <p:spPr>
          <a:xfrm>
            <a:off x="3865703" y="4484083"/>
            <a:ext cx="2980426" cy="1139477"/>
          </a:xfrm>
        </p:spPr>
        <p:txBody>
          <a:bodyPr tIns="91440" rIns="640080" bIns="0" anchor="t" anchorCtr="0"/>
          <a:lstStyle>
            <a:lvl1pPr>
              <a:spcAft>
                <a:spcPts val="0"/>
              </a:spcAft>
              <a:buFontTx/>
              <a:buNone/>
              <a:defRPr sz="1400" b="0"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Contact Info line 1</a:t>
            </a:r>
            <a:br>
              <a:rPr lang="en-US"/>
            </a:br>
            <a:r>
              <a:rPr lang="en-US"/>
              <a:t>Contact Info line 2</a:t>
            </a:r>
            <a:br>
              <a:rPr lang="en-US"/>
            </a:br>
            <a:r>
              <a:rPr lang="en-US"/>
              <a:t>email address</a:t>
            </a:r>
          </a:p>
        </p:txBody>
      </p:sp>
      <p:sp>
        <p:nvSpPr>
          <p:cNvPr id="11" name="Text Placeholder 15">
            <a:extLst>
              <a:ext uri="{FF2B5EF4-FFF2-40B4-BE49-F238E27FC236}">
                <a16:creationId xmlns:a16="http://schemas.microsoft.com/office/drawing/2014/main" id="{87A0A801-BE09-EF20-C975-2B122824E04B}"/>
              </a:ext>
            </a:extLst>
          </p:cNvPr>
          <p:cNvSpPr>
            <a:spLocks noGrp="1"/>
          </p:cNvSpPr>
          <p:nvPr>
            <p:ph type="body" sz="quarter" idx="28" hasCustomPrompt="1"/>
          </p:nvPr>
        </p:nvSpPr>
        <p:spPr>
          <a:xfrm>
            <a:off x="3865703" y="3896139"/>
            <a:ext cx="2980426" cy="587942"/>
          </a:xfrm>
        </p:spPr>
        <p:txBody>
          <a:bodyPr tIns="0" rIns="0" bIns="0" anchor="b" anchorCtr="0"/>
          <a:lstStyle>
            <a:lvl1pPr>
              <a:spcAft>
                <a:spcPts val="0"/>
              </a:spcAft>
              <a:buFontTx/>
              <a:buNone/>
              <a:defRPr sz="1800" b="1"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20" name="Picture Placeholder 19">
            <a:extLst>
              <a:ext uri="{FF2B5EF4-FFF2-40B4-BE49-F238E27FC236}">
                <a16:creationId xmlns:a16="http://schemas.microsoft.com/office/drawing/2014/main" id="{93F0A21C-5B6C-B783-6717-9DCF66CADF29}"/>
              </a:ext>
            </a:extLst>
          </p:cNvPr>
          <p:cNvSpPr>
            <a:spLocks noGrp="1"/>
          </p:cNvSpPr>
          <p:nvPr>
            <p:ph type="pic" sz="quarter" idx="29" hasCustomPrompt="1"/>
          </p:nvPr>
        </p:nvSpPr>
        <p:spPr>
          <a:xfrm>
            <a:off x="460375" y="2315607"/>
            <a:ext cx="1553955" cy="1553955"/>
          </a:xfrm>
          <a:custGeom>
            <a:avLst/>
            <a:gdLst>
              <a:gd name="connsiteX0" fmla="*/ 848140 w 1696280"/>
              <a:gd name="connsiteY0" fmla="*/ 0 h 1696280"/>
              <a:gd name="connsiteX1" fmla="*/ 1696280 w 1696280"/>
              <a:gd name="connsiteY1" fmla="*/ 848140 h 1696280"/>
              <a:gd name="connsiteX2" fmla="*/ 848140 w 1696280"/>
              <a:gd name="connsiteY2" fmla="*/ 1696280 h 1696280"/>
              <a:gd name="connsiteX3" fmla="*/ 0 w 1696280"/>
              <a:gd name="connsiteY3" fmla="*/ 848140 h 1696280"/>
              <a:gd name="connsiteX4" fmla="*/ 848140 w 1696280"/>
              <a:gd name="connsiteY4" fmla="*/ 0 h 169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80" h="1696280">
                <a:moveTo>
                  <a:pt x="848140" y="0"/>
                </a:moveTo>
                <a:cubicBezTo>
                  <a:pt x="1316555" y="0"/>
                  <a:pt x="1696280" y="379725"/>
                  <a:pt x="1696280" y="848140"/>
                </a:cubicBezTo>
                <a:cubicBezTo>
                  <a:pt x="1696280" y="1316555"/>
                  <a:pt x="1316555" y="1696280"/>
                  <a:pt x="848140" y="1696280"/>
                </a:cubicBezTo>
                <a:cubicBezTo>
                  <a:pt x="379725" y="1696280"/>
                  <a:pt x="0" y="1316555"/>
                  <a:pt x="0" y="848140"/>
                </a:cubicBezTo>
                <a:cubicBezTo>
                  <a:pt x="0" y="379725"/>
                  <a:pt x="379725" y="0"/>
                  <a:pt x="848140" y="0"/>
                </a:cubicBezTo>
                <a:close/>
              </a:path>
            </a:pathLst>
          </a:custGeom>
          <a:solidFill>
            <a:schemeClr val="bg1">
              <a:lumMod val="75000"/>
            </a:schemeClr>
          </a:solidFill>
        </p:spPr>
        <p:txBody>
          <a:bodyPr wrap="square" tIns="274320">
            <a:noAutofit/>
          </a:bodyPr>
          <a:lstStyle>
            <a:lvl1pPr algn="ctr">
              <a:defRPr/>
            </a:lvl1pPr>
          </a:lstStyle>
          <a:p>
            <a:r>
              <a:rPr lang="en-US" dirty="0"/>
              <a:t>image</a:t>
            </a:r>
          </a:p>
        </p:txBody>
      </p:sp>
      <p:sp>
        <p:nvSpPr>
          <p:cNvPr id="21" name="Picture Placeholder 20">
            <a:extLst>
              <a:ext uri="{FF2B5EF4-FFF2-40B4-BE49-F238E27FC236}">
                <a16:creationId xmlns:a16="http://schemas.microsoft.com/office/drawing/2014/main" id="{65C97B90-46A9-15FB-AD06-952F03C7B4B4}"/>
              </a:ext>
            </a:extLst>
          </p:cNvPr>
          <p:cNvSpPr>
            <a:spLocks noGrp="1"/>
          </p:cNvSpPr>
          <p:nvPr>
            <p:ph type="pic" sz="quarter" idx="30" hasCustomPrompt="1"/>
          </p:nvPr>
        </p:nvSpPr>
        <p:spPr>
          <a:xfrm>
            <a:off x="3823125" y="2315607"/>
            <a:ext cx="1553955" cy="1553955"/>
          </a:xfrm>
          <a:custGeom>
            <a:avLst/>
            <a:gdLst>
              <a:gd name="connsiteX0" fmla="*/ 848140 w 1696280"/>
              <a:gd name="connsiteY0" fmla="*/ 0 h 1696280"/>
              <a:gd name="connsiteX1" fmla="*/ 1696280 w 1696280"/>
              <a:gd name="connsiteY1" fmla="*/ 848140 h 1696280"/>
              <a:gd name="connsiteX2" fmla="*/ 848140 w 1696280"/>
              <a:gd name="connsiteY2" fmla="*/ 1696280 h 1696280"/>
              <a:gd name="connsiteX3" fmla="*/ 0 w 1696280"/>
              <a:gd name="connsiteY3" fmla="*/ 848140 h 1696280"/>
              <a:gd name="connsiteX4" fmla="*/ 848140 w 1696280"/>
              <a:gd name="connsiteY4" fmla="*/ 0 h 169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80" h="1696280">
                <a:moveTo>
                  <a:pt x="848140" y="0"/>
                </a:moveTo>
                <a:cubicBezTo>
                  <a:pt x="1316555" y="0"/>
                  <a:pt x="1696280" y="379725"/>
                  <a:pt x="1696280" y="848140"/>
                </a:cubicBezTo>
                <a:cubicBezTo>
                  <a:pt x="1696280" y="1316555"/>
                  <a:pt x="1316555" y="1696280"/>
                  <a:pt x="848140" y="1696280"/>
                </a:cubicBezTo>
                <a:cubicBezTo>
                  <a:pt x="379725" y="1696280"/>
                  <a:pt x="0" y="1316555"/>
                  <a:pt x="0" y="848140"/>
                </a:cubicBezTo>
                <a:cubicBezTo>
                  <a:pt x="0" y="379725"/>
                  <a:pt x="379725" y="0"/>
                  <a:pt x="848140" y="0"/>
                </a:cubicBezTo>
                <a:close/>
              </a:path>
            </a:pathLst>
          </a:custGeom>
          <a:solidFill>
            <a:schemeClr val="bg1">
              <a:lumMod val="75000"/>
            </a:schemeClr>
          </a:solidFill>
        </p:spPr>
        <p:txBody>
          <a:bodyPr wrap="square" tIns="274320">
            <a:noAutofit/>
          </a:bodyPr>
          <a:lstStyle>
            <a:lvl1pPr algn="ctr">
              <a:defRPr/>
            </a:lvl1pPr>
          </a:lstStyle>
          <a:p>
            <a:r>
              <a:rPr lang="en-US" dirty="0"/>
              <a:t>image</a:t>
            </a:r>
          </a:p>
        </p:txBody>
      </p:sp>
      <p:pic>
        <p:nvPicPr>
          <p:cNvPr id="5" name="Graphic 4">
            <a:extLst>
              <a:ext uri="{FF2B5EF4-FFF2-40B4-BE49-F238E27FC236}">
                <a16:creationId xmlns:a16="http://schemas.microsoft.com/office/drawing/2014/main" id="{5A4F5520-4ADF-5C04-B619-2693558FCFD4}"/>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r="29330" b="18722"/>
          <a:stretch/>
        </p:blipFill>
        <p:spPr>
          <a:xfrm>
            <a:off x="6992815" y="419100"/>
            <a:ext cx="5199185" cy="5204459"/>
          </a:xfrm>
          <a:prstGeom prst="rect">
            <a:avLst/>
          </a:prstGeom>
        </p:spPr>
      </p:pic>
    </p:spTree>
    <p:extLst>
      <p:ext uri="{BB962C8B-B14F-4D97-AF65-F5344CB8AC3E}">
        <p14:creationId xmlns:p14="http://schemas.microsoft.com/office/powerpoint/2010/main" val="4165565168"/>
      </p:ext>
    </p:extLst>
  </p:cSld>
  <p:clrMapOvr>
    <a:masterClrMapping/>
  </p:clrMapOvr>
  <p:extLst>
    <p:ext uri="{DCECCB84-F9BA-43D5-87BE-67443E8EF086}">
      <p15:sldGuideLst xmlns:p15="http://schemas.microsoft.com/office/powerpoint/2012/main"/>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userDrawn="1">
  <p:cSld name="2 Columns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012721147"/>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Divider Medium Image">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A542D4-12C2-6B6D-66E7-90B3892D3A0E}"/>
              </a:ext>
            </a:extLst>
          </p:cNvPr>
          <p:cNvSpPr/>
          <p:nvPr userDrawn="1"/>
        </p:nvSpPr>
        <p:spPr bwMode="auto">
          <a:xfrm>
            <a:off x="9170126" y="0"/>
            <a:ext cx="3021874" cy="6858000"/>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a:t>
            </a:r>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58938"/>
            <a:ext cx="2325687" cy="516747"/>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15" name="Straight Connector 14">
            <a:extLst>
              <a:ext uri="{FF2B5EF4-FFF2-40B4-BE49-F238E27FC236}">
                <a16:creationId xmlns:a16="http://schemas.microsoft.com/office/drawing/2014/main" id="{FE216376-F6C6-EF81-DE8E-778A7FA38496}"/>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8A7429-7DC2-C267-0BDB-3A420BF6B38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1E4F48E6-0363-DA99-7E6A-4B94B9782928}"/>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9" name="Date Placeholder 8">
            <a:extLst>
              <a:ext uri="{FF2B5EF4-FFF2-40B4-BE49-F238E27FC236}">
                <a16:creationId xmlns:a16="http://schemas.microsoft.com/office/drawing/2014/main" id="{E356AA68-C602-3BE6-81BA-4B6D8F70CE7B}"/>
              </a:ext>
            </a:extLst>
          </p:cNvPr>
          <p:cNvSpPr>
            <a:spLocks noGrp="1"/>
          </p:cNvSpPr>
          <p:nvPr>
            <p:ph type="dt" sz="half" idx="29"/>
          </p:nvPr>
        </p:nvSpPr>
        <p:spPr/>
        <p:txBody>
          <a:bodyPr/>
          <a:lstStyle/>
          <a:p>
            <a:r>
              <a:rPr lang="en-US" dirty="0"/>
              <a:t> </a:t>
            </a:r>
          </a:p>
        </p:txBody>
      </p:sp>
      <p:sp>
        <p:nvSpPr>
          <p:cNvPr id="12" name="Footer Placeholder 11">
            <a:extLst>
              <a:ext uri="{FF2B5EF4-FFF2-40B4-BE49-F238E27FC236}">
                <a16:creationId xmlns:a16="http://schemas.microsoft.com/office/drawing/2014/main" id="{77C4962D-E070-2469-52EB-6E85C5376D8F}"/>
              </a:ext>
            </a:extLst>
          </p:cNvPr>
          <p:cNvSpPr>
            <a:spLocks noGrp="1"/>
          </p:cNvSpPr>
          <p:nvPr>
            <p:ph type="ftr" sz="quarter" idx="30"/>
          </p:nvPr>
        </p:nvSpPr>
        <p:spPr/>
        <p:txBody>
          <a:bodyPr/>
          <a:lstStyle/>
          <a:p>
            <a:r>
              <a:rPr lang="en-US" dirty="0"/>
              <a:t>Children's media use research</a:t>
            </a:r>
          </a:p>
        </p:txBody>
      </p:sp>
      <p:sp>
        <p:nvSpPr>
          <p:cNvPr id="16" name="Slide Number Placeholder 15">
            <a:extLst>
              <a:ext uri="{FF2B5EF4-FFF2-40B4-BE49-F238E27FC236}">
                <a16:creationId xmlns:a16="http://schemas.microsoft.com/office/drawing/2014/main" id="{45B7FCBB-C85B-3C20-A7AC-9F3AE99871C2}"/>
              </a:ext>
            </a:extLst>
          </p:cNvPr>
          <p:cNvSpPr>
            <a:spLocks noGrp="1"/>
          </p:cNvSpPr>
          <p:nvPr>
            <p:ph type="sldNum" sz="quarter" idx="31"/>
          </p:nvPr>
        </p:nvSpPr>
        <p:spPr/>
        <p:txBody>
          <a:bodyPr/>
          <a:lstStyle/>
          <a:p>
            <a:fld id="{63DCA5C9-2E11-4C67-86EB-AE1DE127DC64}" type="slidenum">
              <a:rPr lang="en-US" smtClean="0"/>
              <a:pPr/>
              <a:t>‹#›</a:t>
            </a:fld>
            <a:endParaRPr lang="en-US" dirty="0"/>
          </a:p>
        </p:txBody>
      </p:sp>
      <p:sp>
        <p:nvSpPr>
          <p:cNvPr id="5" name="Footer Placeholder 4">
            <a:extLst>
              <a:ext uri="{FF2B5EF4-FFF2-40B4-BE49-F238E27FC236}">
                <a16:creationId xmlns:a16="http://schemas.microsoft.com/office/drawing/2014/main" id="{DCA4FD73-CEE1-8083-370C-94AC74172CC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92077827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ontent 2col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j-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cxnSp>
        <p:nvCxnSpPr>
          <p:cNvPr id="2" name="Straight Connector 1">
            <a:extLst>
              <a:ext uri="{FF2B5EF4-FFF2-40B4-BE49-F238E27FC236}">
                <a16:creationId xmlns:a16="http://schemas.microsoft.com/office/drawing/2014/main" id="{830A9DDB-D90E-E973-69F5-D0A8B262B7A9}"/>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F97F781-A5E0-5F1B-CAD9-80C55876E8DD}"/>
              </a:ext>
            </a:extLst>
          </p:cNvPr>
          <p:cNvSpPr txBox="1"/>
          <p:nvPr userDrawn="1"/>
        </p:nvSpPr>
        <p:spPr>
          <a:xfrm>
            <a:off x="487017" y="6698974"/>
            <a:ext cx="0" cy="0"/>
          </a:xfrm>
          <a:prstGeom prst="rect">
            <a:avLst/>
          </a:prstGeom>
          <a:noFill/>
        </p:spPr>
        <p:txBody>
          <a:bodyPr wrap="none" lIns="0" tIns="0" rIns="0" bIns="0" rtlCol="0">
            <a:normAutofit fontScale="25000" lnSpcReduction="20000"/>
          </a:bodyPr>
          <a:lstStyle/>
          <a:p>
            <a:pPr marL="0" indent="-3657600" algn="l">
              <a:spcAft>
                <a:spcPts val="600"/>
              </a:spcAft>
            </a:pPr>
            <a:endParaRPr lang="en-GB" sz="1800" b="0" i="0" dirty="0">
              <a:solidFill>
                <a:schemeClr val="tx2"/>
              </a:solidFill>
              <a:latin typeface="+mn-lt"/>
              <a:ea typeface="Roboto" panose="02000000000000000000" pitchFamily="2" charset="0"/>
              <a:cs typeface="Segoe UI" panose="020B0502040204020203" pitchFamily="34" charset="0"/>
            </a:endParaRPr>
          </a:p>
        </p:txBody>
      </p:sp>
      <p:sp>
        <p:nvSpPr>
          <p:cNvPr id="12" name="Footer Placeholder 4">
            <a:extLst>
              <a:ext uri="{FF2B5EF4-FFF2-40B4-BE49-F238E27FC236}">
                <a16:creationId xmlns:a16="http://schemas.microsoft.com/office/drawing/2014/main" id="{537286E0-5C70-37AE-BCCE-8633DFF04A05}"/>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353020311"/>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4 Headline, Sub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0"/>
            <a:ext cx="12191572" cy="21154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145C3045-98D2-B6DA-36FC-CA9E8B94488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C92ACF3-4BD0-08BC-0AC7-7D39A39E3B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003679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lvl1pPr>
          </a:lstStyle>
          <a:p>
            <a:r>
              <a:rPr lang="en-US"/>
              <a:t>Content page headline 24pt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04083886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4" name="Rectangle 3">
            <a:extLst>
              <a:ext uri="{FF2B5EF4-FFF2-40B4-BE49-F238E27FC236}">
                <a16:creationId xmlns:a16="http://schemas.microsoft.com/office/drawing/2014/main" id="{363F4EA1-4D44-C4B0-44A0-139BAC159282}"/>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15" name="Rectangle 14">
            <a:extLst>
              <a:ext uri="{FF2B5EF4-FFF2-40B4-BE49-F238E27FC236}">
                <a16:creationId xmlns:a16="http://schemas.microsoft.com/office/drawing/2014/main" id="{F6AE2442-2098-9805-4797-2756D5ACC80B}"/>
              </a:ext>
            </a:extLst>
          </p:cNvPr>
          <p:cNvSpPr/>
          <p:nvPr userDrawn="1"/>
        </p:nvSpPr>
        <p:spPr bwMode="auto">
          <a:xfrm rot="16200000">
            <a:off x="758441" y="4102207"/>
            <a:ext cx="780301" cy="1376446"/>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6" name="Rectangle 25">
            <a:extLst>
              <a:ext uri="{FF2B5EF4-FFF2-40B4-BE49-F238E27FC236}">
                <a16:creationId xmlns:a16="http://schemas.microsoft.com/office/drawing/2014/main" id="{C5C9E8FE-D3E1-D40B-8739-B34A5D5F197F}"/>
              </a:ext>
            </a:extLst>
          </p:cNvPr>
          <p:cNvSpPr/>
          <p:nvPr userDrawn="1"/>
        </p:nvSpPr>
        <p:spPr bwMode="auto">
          <a:xfrm rot="16200000">
            <a:off x="2297118" y="4102207"/>
            <a:ext cx="780301" cy="1376446"/>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7" name="Rectangle 26">
            <a:extLst>
              <a:ext uri="{FF2B5EF4-FFF2-40B4-BE49-F238E27FC236}">
                <a16:creationId xmlns:a16="http://schemas.microsoft.com/office/drawing/2014/main" id="{AB3E912C-2C0D-6598-16A2-18B9F11E5E82}"/>
              </a:ext>
            </a:extLst>
          </p:cNvPr>
          <p:cNvSpPr/>
          <p:nvPr userDrawn="1"/>
        </p:nvSpPr>
        <p:spPr bwMode="auto">
          <a:xfrm rot="16200000">
            <a:off x="3827241" y="1588537"/>
            <a:ext cx="780301"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11F8B34C-B2BE-3C10-3690-AA9DE5F1950C}"/>
              </a:ext>
            </a:extLst>
          </p:cNvPr>
          <p:cNvSpPr/>
          <p:nvPr userDrawn="1"/>
        </p:nvSpPr>
        <p:spPr bwMode="auto">
          <a:xfrm rot="16200000">
            <a:off x="5361272" y="1583890"/>
            <a:ext cx="780301" cy="1376446"/>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4E6E9524-047E-6ABC-52D3-0B2D672D68A6}"/>
              </a:ext>
            </a:extLst>
          </p:cNvPr>
          <p:cNvSpPr/>
          <p:nvPr userDrawn="1"/>
        </p:nvSpPr>
        <p:spPr bwMode="auto">
          <a:xfrm rot="16200000">
            <a:off x="6895303" y="1588537"/>
            <a:ext cx="780301" cy="1376446"/>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A2EB83A4-5B0E-8EE6-C0AC-77FDC6CA0A80}"/>
              </a:ext>
            </a:extLst>
          </p:cNvPr>
          <p:cNvSpPr/>
          <p:nvPr userDrawn="1"/>
        </p:nvSpPr>
        <p:spPr bwMode="auto">
          <a:xfrm rot="16200000">
            <a:off x="8429334" y="1583891"/>
            <a:ext cx="780301" cy="1376446"/>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56A1109B-EC56-0783-76F7-5E27DEA736EC}"/>
              </a:ext>
            </a:extLst>
          </p:cNvPr>
          <p:cNvSpPr/>
          <p:nvPr userDrawn="1"/>
        </p:nvSpPr>
        <p:spPr bwMode="auto">
          <a:xfrm rot="16200000">
            <a:off x="9963365" y="1588537"/>
            <a:ext cx="780301" cy="1376446"/>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089FE752-9A07-7B39-7EDC-0BBF2072A320}"/>
              </a:ext>
            </a:extLst>
          </p:cNvPr>
          <p:cNvSpPr/>
          <p:nvPr userDrawn="1"/>
        </p:nvSpPr>
        <p:spPr bwMode="auto">
          <a:xfrm rot="16200000">
            <a:off x="2286240" y="1581567"/>
            <a:ext cx="780301" cy="1381093"/>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Title 19">
            <a:extLst>
              <a:ext uri="{FF2B5EF4-FFF2-40B4-BE49-F238E27FC236}">
                <a16:creationId xmlns:a16="http://schemas.microsoft.com/office/drawing/2014/main" id="{9361C822-27FB-C45A-1F3B-265456F1418D}"/>
              </a:ext>
            </a:extLst>
          </p:cNvPr>
          <p:cNvSpPr txBox="1">
            <a:spLocks/>
          </p:cNvSpPr>
          <p:nvPr userDrawn="1"/>
        </p:nvSpPr>
        <p:spPr>
          <a:xfrm>
            <a:off x="455727" y="1259097"/>
            <a:ext cx="7532419" cy="561441"/>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Primary palette: </a:t>
            </a:r>
            <a:r>
              <a:rPr lang="en-US" sz="1200" dirty="0">
                <a:latin typeface="Century Gothic"/>
                <a:ea typeface="Roboto"/>
                <a:cs typeface="Segoe UI"/>
              </a:rPr>
              <a:t>We use this family of neutrals liberally in our communications for backgrounds, creating visual interest with tone-on-tone colour blocking, and organising content.</a:t>
            </a:r>
            <a:endParaRPr lang="en-GB" sz="1200" dirty="0">
              <a:latin typeface="Century Gothic"/>
              <a:ea typeface="Roboto"/>
              <a:cs typeface="Segoe UI"/>
            </a:endParaRPr>
          </a:p>
          <a:p>
            <a:endParaRPr lang="en-US" sz="1200" dirty="0">
              <a:latin typeface="Century Gothic"/>
              <a:ea typeface="Roboto"/>
              <a:cs typeface="Segoe UI"/>
            </a:endParaRPr>
          </a:p>
        </p:txBody>
      </p:sp>
      <p:sp>
        <p:nvSpPr>
          <p:cNvPr id="34" name="TextBox 33">
            <a:extLst>
              <a:ext uri="{FF2B5EF4-FFF2-40B4-BE49-F238E27FC236}">
                <a16:creationId xmlns:a16="http://schemas.microsoft.com/office/drawing/2014/main" id="{6D6882A9-FBAC-C5C8-4F9C-B188DCBCFB48}"/>
              </a:ext>
            </a:extLst>
          </p:cNvPr>
          <p:cNvSpPr txBox="1"/>
          <p:nvPr userDrawn="1"/>
        </p:nvSpPr>
        <p:spPr>
          <a:xfrm>
            <a:off x="1997927" y="2759927"/>
            <a:ext cx="149612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Pale Grey</a:t>
            </a:r>
            <a:endParaRPr lang="en-US" sz="1000" dirty="0">
              <a:solidFill>
                <a:schemeClr val="tx2"/>
              </a:solidFill>
            </a:endParaRPr>
          </a:p>
          <a:p>
            <a:r>
              <a:rPr lang="en-US" sz="1000" dirty="0">
                <a:solidFill>
                  <a:schemeClr val="tx2"/>
                </a:solidFill>
                <a:ea typeface="+mn-lt"/>
                <a:cs typeface="+mn-lt"/>
              </a:rPr>
              <a:t>PMS 9285 C</a:t>
            </a:r>
            <a:endParaRPr lang="en-US" sz="1000" dirty="0">
              <a:solidFill>
                <a:schemeClr val="tx2"/>
              </a:solidFill>
            </a:endParaRPr>
          </a:p>
          <a:p>
            <a:r>
              <a:rPr lang="en-US" sz="1000" dirty="0">
                <a:solidFill>
                  <a:schemeClr val="tx2"/>
                </a:solidFill>
                <a:ea typeface="+mn-lt"/>
                <a:cs typeface="+mn-lt"/>
              </a:rPr>
              <a:t>CMYK c0 m4 y10 k0</a:t>
            </a:r>
            <a:endParaRPr lang="en-US" sz="1000" dirty="0">
              <a:solidFill>
                <a:schemeClr val="tx2"/>
              </a:solidFill>
            </a:endParaRPr>
          </a:p>
          <a:p>
            <a:r>
              <a:rPr lang="en-US" sz="1000" dirty="0">
                <a:solidFill>
                  <a:schemeClr val="tx2"/>
                </a:solidFill>
                <a:ea typeface="+mn-lt"/>
                <a:cs typeface="+mn-lt"/>
              </a:rPr>
              <a:t>RGB r249 g238 b227</a:t>
            </a:r>
            <a:endParaRPr lang="en-US" sz="1000" dirty="0">
              <a:solidFill>
                <a:schemeClr val="tx2"/>
              </a:solidFill>
            </a:endParaRPr>
          </a:p>
          <a:p>
            <a:r>
              <a:rPr lang="en-US" sz="1000" dirty="0">
                <a:solidFill>
                  <a:schemeClr val="tx2"/>
                </a:solidFill>
                <a:ea typeface="+mn-lt"/>
                <a:cs typeface="+mn-lt"/>
              </a:rPr>
              <a:t>HEX #f9eee3</a:t>
            </a:r>
            <a:endParaRPr lang="en-US" sz="1000" dirty="0">
              <a:solidFill>
                <a:schemeClr val="tx2"/>
              </a:solidFill>
            </a:endParaRPr>
          </a:p>
          <a:p>
            <a:pPr marL="0" indent="-3657600" algn="l">
              <a:spcAft>
                <a:spcPts val="600"/>
              </a:spcAft>
            </a:pPr>
            <a:endParaRPr lang="en-US" sz="1000" b="0" i="0" dirty="0">
              <a:solidFill>
                <a:schemeClr val="tx2"/>
              </a:solidFill>
              <a:latin typeface="+mn-lt"/>
              <a:ea typeface="Roboto" panose="02000000000000000000" pitchFamily="2" charset="0"/>
              <a:cs typeface="Segoe UI" panose="020B0502040204020203" pitchFamily="34" charset="0"/>
            </a:endParaRPr>
          </a:p>
        </p:txBody>
      </p:sp>
      <p:sp>
        <p:nvSpPr>
          <p:cNvPr id="35" name="TextBox 34">
            <a:extLst>
              <a:ext uri="{FF2B5EF4-FFF2-40B4-BE49-F238E27FC236}">
                <a16:creationId xmlns:a16="http://schemas.microsoft.com/office/drawing/2014/main" id="{2B411897-3DD7-20F9-DAC7-46239948698B}"/>
              </a:ext>
            </a:extLst>
          </p:cNvPr>
          <p:cNvSpPr txBox="1"/>
          <p:nvPr userDrawn="1"/>
        </p:nvSpPr>
        <p:spPr>
          <a:xfrm>
            <a:off x="3568390" y="2755280"/>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Grey</a:t>
            </a:r>
            <a:endParaRPr lang="en-US" dirty="0">
              <a:solidFill>
                <a:schemeClr val="tx2"/>
              </a:solidFill>
              <a:ea typeface="+mn-lt"/>
              <a:cs typeface="+mn-lt"/>
            </a:endParaRPr>
          </a:p>
          <a:p>
            <a:r>
              <a:rPr lang="en-US" sz="1000" dirty="0">
                <a:solidFill>
                  <a:schemeClr val="tx2"/>
                </a:solidFill>
                <a:ea typeface="+mn-lt"/>
                <a:cs typeface="+mn-lt"/>
              </a:rPr>
              <a:t>PMS 7528 C</a:t>
            </a:r>
            <a:endParaRPr lang="en-US" dirty="0">
              <a:solidFill>
                <a:schemeClr val="tx2"/>
              </a:solidFill>
              <a:ea typeface="+mn-lt"/>
              <a:cs typeface="+mn-lt"/>
            </a:endParaRPr>
          </a:p>
          <a:p>
            <a:r>
              <a:rPr lang="en-US" sz="1000" dirty="0">
                <a:solidFill>
                  <a:schemeClr val="tx2"/>
                </a:solidFill>
                <a:ea typeface="+mn-lt"/>
                <a:cs typeface="+mn-lt"/>
              </a:rPr>
              <a:t>CMYK c19 m20 y23 k0</a:t>
            </a:r>
            <a:endParaRPr lang="en-US" dirty="0">
              <a:solidFill>
                <a:schemeClr val="tx2"/>
              </a:solidFill>
              <a:ea typeface="+mn-lt"/>
              <a:cs typeface="+mn-lt"/>
            </a:endParaRPr>
          </a:p>
          <a:p>
            <a:r>
              <a:rPr lang="en-US" sz="1000" dirty="0">
                <a:solidFill>
                  <a:schemeClr val="tx2"/>
                </a:solidFill>
                <a:ea typeface="+mn-lt"/>
                <a:cs typeface="+mn-lt"/>
              </a:rPr>
              <a:t>RGB r211 g200 b189</a:t>
            </a:r>
            <a:endParaRPr lang="en-US" dirty="0">
              <a:solidFill>
                <a:schemeClr val="tx2"/>
              </a:solidFill>
            </a:endParaRPr>
          </a:p>
          <a:p>
            <a:r>
              <a:rPr lang="en-US" sz="1000" dirty="0">
                <a:solidFill>
                  <a:schemeClr val="tx2"/>
                </a:solidFill>
                <a:ea typeface="+mn-lt"/>
                <a:cs typeface="+mn-lt"/>
              </a:rPr>
              <a:t>HEX #d3c8bd</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6" name="TextBox 35">
            <a:extLst>
              <a:ext uri="{FF2B5EF4-FFF2-40B4-BE49-F238E27FC236}">
                <a16:creationId xmlns:a16="http://schemas.microsoft.com/office/drawing/2014/main" id="{AF8224B8-EF3C-0402-BF2F-82F1A8ABA80F}"/>
              </a:ext>
            </a:extLst>
          </p:cNvPr>
          <p:cNvSpPr txBox="1"/>
          <p:nvPr userDrawn="1"/>
        </p:nvSpPr>
        <p:spPr>
          <a:xfrm>
            <a:off x="5064511" y="2759926"/>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Medium Grey</a:t>
            </a:r>
            <a:endParaRPr lang="en-US" dirty="0">
              <a:solidFill>
                <a:schemeClr val="tx2"/>
              </a:solidFill>
              <a:ea typeface="+mn-lt"/>
              <a:cs typeface="+mn-lt"/>
            </a:endParaRPr>
          </a:p>
          <a:p>
            <a:r>
              <a:rPr lang="en-US" sz="1000" dirty="0">
                <a:solidFill>
                  <a:schemeClr val="tx2"/>
                </a:solidFill>
                <a:ea typeface="+mn-lt"/>
                <a:cs typeface="+mn-lt"/>
              </a:rPr>
              <a:t>PMS 2474 C</a:t>
            </a:r>
            <a:endParaRPr lang="en-US" dirty="0">
              <a:solidFill>
                <a:schemeClr val="tx2"/>
              </a:solidFill>
              <a:ea typeface="+mn-lt"/>
              <a:cs typeface="+mn-lt"/>
            </a:endParaRPr>
          </a:p>
          <a:p>
            <a:r>
              <a:rPr lang="en-US" sz="1000" dirty="0">
                <a:solidFill>
                  <a:schemeClr val="tx2"/>
                </a:solidFill>
                <a:ea typeface="+mn-lt"/>
                <a:cs typeface="+mn-lt"/>
              </a:rPr>
              <a:t>CMYK c26 m29 y30 k4</a:t>
            </a:r>
            <a:endParaRPr lang="en-US" dirty="0">
              <a:solidFill>
                <a:schemeClr val="tx2"/>
              </a:solidFill>
            </a:endParaRPr>
          </a:p>
          <a:p>
            <a:r>
              <a:rPr lang="en-US" sz="1000" dirty="0">
                <a:solidFill>
                  <a:schemeClr val="tx2"/>
                </a:solidFill>
                <a:ea typeface="+mn-lt"/>
                <a:cs typeface="+mn-lt"/>
              </a:rPr>
              <a:t>RGB r186 g176 b171</a:t>
            </a:r>
            <a:endParaRPr lang="en-US" dirty="0">
              <a:solidFill>
                <a:schemeClr val="tx2"/>
              </a:solidFill>
            </a:endParaRPr>
          </a:p>
          <a:p>
            <a:r>
              <a:rPr lang="en-US" sz="1000" dirty="0">
                <a:solidFill>
                  <a:schemeClr val="tx2"/>
                </a:solidFill>
                <a:ea typeface="+mn-lt"/>
                <a:cs typeface="+mn-lt"/>
              </a:rPr>
              <a:t>HEX #bab0ab</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7" name="TextBox 36">
            <a:extLst>
              <a:ext uri="{FF2B5EF4-FFF2-40B4-BE49-F238E27FC236}">
                <a16:creationId xmlns:a16="http://schemas.microsoft.com/office/drawing/2014/main" id="{79AE5C24-1B8E-2C55-C465-75A284DFBB8A}"/>
              </a:ext>
            </a:extLst>
          </p:cNvPr>
          <p:cNvSpPr txBox="1"/>
          <p:nvPr userDrawn="1"/>
        </p:nvSpPr>
        <p:spPr>
          <a:xfrm>
            <a:off x="6597803" y="2755279"/>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Dark Grey</a:t>
            </a:r>
            <a:endParaRPr lang="en-US" dirty="0">
              <a:solidFill>
                <a:schemeClr val="tx2"/>
              </a:solidFill>
              <a:ea typeface="+mn-lt"/>
              <a:cs typeface="+mn-lt"/>
            </a:endParaRPr>
          </a:p>
          <a:p>
            <a:r>
              <a:rPr lang="en-US" sz="1000" dirty="0">
                <a:solidFill>
                  <a:schemeClr val="tx2"/>
                </a:solidFill>
                <a:ea typeface="+mn-lt"/>
                <a:cs typeface="+mn-lt"/>
              </a:rPr>
              <a:t>PMS 4114 C</a:t>
            </a:r>
            <a:endParaRPr lang="en-US" dirty="0">
              <a:solidFill>
                <a:schemeClr val="tx2"/>
              </a:solidFill>
              <a:ea typeface="+mn-lt"/>
              <a:cs typeface="+mn-lt"/>
            </a:endParaRPr>
          </a:p>
          <a:p>
            <a:r>
              <a:rPr lang="en-US" sz="1000" dirty="0">
                <a:solidFill>
                  <a:schemeClr val="tx2"/>
                </a:solidFill>
                <a:ea typeface="+mn-lt"/>
                <a:cs typeface="+mn-lt"/>
              </a:rPr>
              <a:t>CMYK c34 m38 y23 k7</a:t>
            </a:r>
            <a:endParaRPr lang="en-US" dirty="0">
              <a:solidFill>
                <a:schemeClr val="tx2"/>
              </a:solidFill>
            </a:endParaRPr>
          </a:p>
          <a:p>
            <a:r>
              <a:rPr lang="en-US" sz="1000" dirty="0">
                <a:solidFill>
                  <a:schemeClr val="tx2"/>
                </a:solidFill>
                <a:ea typeface="+mn-lt"/>
                <a:cs typeface="+mn-lt"/>
              </a:rPr>
              <a:t>RGB r156 g144 b144</a:t>
            </a:r>
            <a:endParaRPr lang="en-US" dirty="0">
              <a:solidFill>
                <a:schemeClr val="tx2"/>
              </a:solidFill>
            </a:endParaRPr>
          </a:p>
          <a:p>
            <a:r>
              <a:rPr lang="en-US" sz="1000" dirty="0">
                <a:solidFill>
                  <a:schemeClr val="tx2"/>
                </a:solidFill>
                <a:ea typeface="+mn-lt"/>
                <a:cs typeface="+mn-lt"/>
              </a:rPr>
              <a:t>HEX #9c9090</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8" name="TextBox 37">
            <a:extLst>
              <a:ext uri="{FF2B5EF4-FFF2-40B4-BE49-F238E27FC236}">
                <a16:creationId xmlns:a16="http://schemas.microsoft.com/office/drawing/2014/main" id="{F8D6E025-2D2B-A617-A26C-BA046F799D64}"/>
              </a:ext>
            </a:extLst>
          </p:cNvPr>
          <p:cNvSpPr txBox="1"/>
          <p:nvPr userDrawn="1"/>
        </p:nvSpPr>
        <p:spPr>
          <a:xfrm>
            <a:off x="8135742" y="2759925"/>
            <a:ext cx="144501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Deep Grey</a:t>
            </a:r>
            <a:endParaRPr lang="en-US" dirty="0">
              <a:solidFill>
                <a:schemeClr val="tx2"/>
              </a:solidFill>
              <a:ea typeface="+mn-lt"/>
              <a:cs typeface="+mn-lt"/>
            </a:endParaRPr>
          </a:p>
          <a:p>
            <a:r>
              <a:rPr lang="en-US" sz="1000" dirty="0">
                <a:solidFill>
                  <a:schemeClr val="tx2"/>
                </a:solidFill>
                <a:ea typeface="+mn-lt"/>
                <a:cs typeface="+mn-lt"/>
              </a:rPr>
              <a:t>PMS 2334 C </a:t>
            </a:r>
            <a:endParaRPr lang="en-US" dirty="0">
              <a:solidFill>
                <a:schemeClr val="tx2"/>
              </a:solidFill>
            </a:endParaRPr>
          </a:p>
          <a:p>
            <a:r>
              <a:rPr lang="en-US" sz="1000" dirty="0">
                <a:solidFill>
                  <a:schemeClr val="tx2"/>
                </a:solidFill>
                <a:ea typeface="+mn-lt"/>
                <a:cs typeface="+mn-lt"/>
              </a:rPr>
              <a:t>CMYK c40 m48 y45 k27</a:t>
            </a:r>
            <a:endParaRPr lang="en-US" dirty="0">
              <a:solidFill>
                <a:schemeClr val="tx2"/>
              </a:solidFill>
            </a:endParaRPr>
          </a:p>
          <a:p>
            <a:r>
              <a:rPr lang="en-US" sz="1000" dirty="0">
                <a:solidFill>
                  <a:schemeClr val="tx2"/>
                </a:solidFill>
                <a:ea typeface="+mn-lt"/>
                <a:cs typeface="+mn-lt"/>
              </a:rPr>
              <a:t>RGB r115 g104 b104</a:t>
            </a:r>
            <a:endParaRPr lang="en-US" dirty="0">
              <a:solidFill>
                <a:schemeClr val="tx2"/>
              </a:solidFill>
            </a:endParaRPr>
          </a:p>
          <a:p>
            <a:r>
              <a:rPr lang="en-US" sz="1000" dirty="0">
                <a:solidFill>
                  <a:schemeClr val="tx2"/>
                </a:solidFill>
                <a:ea typeface="+mn-lt"/>
                <a:cs typeface="+mn-lt"/>
              </a:rPr>
              <a:t>HEX #736868</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9" name="TextBox 38">
            <a:extLst>
              <a:ext uri="{FF2B5EF4-FFF2-40B4-BE49-F238E27FC236}">
                <a16:creationId xmlns:a16="http://schemas.microsoft.com/office/drawing/2014/main" id="{7C89050E-90C6-0DDD-FA6E-FE377FA6D1FA}"/>
              </a:ext>
            </a:extLst>
          </p:cNvPr>
          <p:cNvSpPr txBox="1"/>
          <p:nvPr userDrawn="1"/>
        </p:nvSpPr>
        <p:spPr>
          <a:xfrm>
            <a:off x="9673680" y="2759924"/>
            <a:ext cx="1440363"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Verian Black</a:t>
            </a:r>
            <a:endParaRPr lang="en-US" dirty="0">
              <a:solidFill>
                <a:schemeClr val="tx2"/>
              </a:solidFill>
            </a:endParaRPr>
          </a:p>
          <a:p>
            <a:r>
              <a:rPr lang="en-US" sz="1000" dirty="0">
                <a:solidFill>
                  <a:schemeClr val="tx2"/>
                </a:solidFill>
                <a:ea typeface="+mn-lt"/>
                <a:cs typeface="+mn-lt"/>
              </a:rPr>
              <a:t>PMS Black C</a:t>
            </a:r>
            <a:endParaRPr lang="en-US" dirty="0">
              <a:solidFill>
                <a:schemeClr val="tx2"/>
              </a:solidFill>
              <a:ea typeface="+mn-lt"/>
              <a:cs typeface="+mn-lt"/>
            </a:endParaRPr>
          </a:p>
          <a:p>
            <a:r>
              <a:rPr lang="en-US" sz="1000" dirty="0">
                <a:solidFill>
                  <a:schemeClr val="tx2"/>
                </a:solidFill>
                <a:ea typeface="+mn-lt"/>
                <a:cs typeface="+mn-lt"/>
              </a:rPr>
              <a:t>CMYK c81 m67 y55 k83</a:t>
            </a:r>
            <a:endParaRPr lang="en-US" dirty="0">
              <a:solidFill>
                <a:schemeClr val="tx2"/>
              </a:solidFill>
            </a:endParaRPr>
          </a:p>
          <a:p>
            <a:r>
              <a:rPr lang="en-US" sz="1000" dirty="0">
                <a:solidFill>
                  <a:schemeClr val="tx2"/>
                </a:solidFill>
                <a:ea typeface="+mn-lt"/>
                <a:cs typeface="+mn-lt"/>
              </a:rPr>
              <a:t>RGB r40 g38 b38</a:t>
            </a:r>
            <a:endParaRPr lang="en-US" dirty="0">
              <a:solidFill>
                <a:schemeClr val="tx2"/>
              </a:solidFill>
            </a:endParaRPr>
          </a:p>
          <a:p>
            <a:r>
              <a:rPr lang="en-US" sz="1000" dirty="0">
                <a:solidFill>
                  <a:schemeClr val="tx2"/>
                </a:solidFill>
                <a:ea typeface="+mn-lt"/>
                <a:cs typeface="+mn-lt"/>
              </a:rPr>
              <a:t>HEX #282626</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0" name="Rectangle 39">
            <a:extLst>
              <a:ext uri="{FF2B5EF4-FFF2-40B4-BE49-F238E27FC236}">
                <a16:creationId xmlns:a16="http://schemas.microsoft.com/office/drawing/2014/main" id="{28E81AD0-AF8F-74E8-06CF-CF54DAB2AD12}"/>
              </a:ext>
            </a:extLst>
          </p:cNvPr>
          <p:cNvSpPr/>
          <p:nvPr userDrawn="1"/>
        </p:nvSpPr>
        <p:spPr bwMode="auto">
          <a:xfrm rot="16200000">
            <a:off x="745023" y="1574597"/>
            <a:ext cx="780301" cy="1376446"/>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41" name="TextBox 40">
            <a:extLst>
              <a:ext uri="{FF2B5EF4-FFF2-40B4-BE49-F238E27FC236}">
                <a16:creationId xmlns:a16="http://schemas.microsoft.com/office/drawing/2014/main" id="{FC7CBDF0-C17B-A3F9-59B4-A31E7891DD57}"/>
              </a:ext>
            </a:extLst>
          </p:cNvPr>
          <p:cNvSpPr txBox="1"/>
          <p:nvPr userDrawn="1"/>
        </p:nvSpPr>
        <p:spPr>
          <a:xfrm>
            <a:off x="436753" y="2759923"/>
            <a:ext cx="1384608" cy="76944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White</a:t>
            </a:r>
            <a:endParaRPr lang="en-US" dirty="0">
              <a:solidFill>
                <a:schemeClr val="tx2"/>
              </a:solidFill>
            </a:endParaRPr>
          </a:p>
          <a:p>
            <a:r>
              <a:rPr lang="en-US" sz="1000" dirty="0">
                <a:solidFill>
                  <a:schemeClr val="tx2"/>
                </a:solidFill>
                <a:ea typeface="+mn-lt"/>
                <a:cs typeface="+mn-lt"/>
              </a:rPr>
              <a:t>CMYK c0 m0 y0 k0</a:t>
            </a:r>
            <a:endParaRPr lang="en-US" dirty="0">
              <a:solidFill>
                <a:schemeClr val="tx2"/>
              </a:solidFill>
              <a:ea typeface="+mn-lt"/>
              <a:cs typeface="+mn-lt"/>
            </a:endParaRPr>
          </a:p>
          <a:p>
            <a:r>
              <a:rPr lang="en-US" sz="1000" dirty="0">
                <a:solidFill>
                  <a:schemeClr val="tx2"/>
                </a:solidFill>
                <a:ea typeface="+mn-lt"/>
                <a:cs typeface="+mn-lt"/>
              </a:rPr>
              <a:t>RGB r255 g255 b255</a:t>
            </a:r>
            <a:endParaRPr lang="en-US" dirty="0">
              <a:solidFill>
                <a:schemeClr val="tx2"/>
              </a:solidFill>
            </a:endParaRPr>
          </a:p>
          <a:p>
            <a:r>
              <a:rPr lang="en-US" sz="1000" dirty="0">
                <a:solidFill>
                  <a:schemeClr val="tx2"/>
                </a:solidFill>
                <a:ea typeface="+mn-lt"/>
                <a:cs typeface="+mn-lt"/>
              </a:rPr>
              <a:t>HEX #ffffff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2" name="TextBox 41">
            <a:extLst>
              <a:ext uri="{FF2B5EF4-FFF2-40B4-BE49-F238E27FC236}">
                <a16:creationId xmlns:a16="http://schemas.microsoft.com/office/drawing/2014/main" id="{62A22571-B5AE-63B8-B475-C7A6DD865400}"/>
              </a:ext>
            </a:extLst>
          </p:cNvPr>
          <p:cNvSpPr txBox="1"/>
          <p:nvPr userDrawn="1"/>
        </p:nvSpPr>
        <p:spPr>
          <a:xfrm>
            <a:off x="436752" y="530147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dirty="0">
              <a:solidFill>
                <a:schemeClr val="tx2"/>
              </a:solidFill>
            </a:endParaRPr>
          </a:p>
          <a:p>
            <a:r>
              <a:rPr lang="en-US" sz="1000" dirty="0">
                <a:solidFill>
                  <a:schemeClr val="tx2"/>
                </a:solidFill>
                <a:ea typeface="+mn-lt"/>
                <a:cs typeface="+mn-lt"/>
              </a:rPr>
              <a:t>PMS 158 C</a:t>
            </a:r>
            <a:endParaRPr lang="en-US" dirty="0">
              <a:solidFill>
                <a:schemeClr val="tx2"/>
              </a:solidFill>
              <a:ea typeface="+mn-lt"/>
              <a:cs typeface="+mn-lt"/>
            </a:endParaRPr>
          </a:p>
          <a:p>
            <a:r>
              <a:rPr lang="en-US" sz="1000" dirty="0">
                <a:solidFill>
                  <a:schemeClr val="tx2"/>
                </a:solidFill>
                <a:ea typeface="+mn-lt"/>
                <a:cs typeface="+mn-lt"/>
              </a:rPr>
              <a:t>CMYK c0 m58 y100 k0</a:t>
            </a:r>
            <a:endParaRPr lang="en-US" dirty="0">
              <a:solidFill>
                <a:schemeClr val="tx2"/>
              </a:solidFill>
              <a:ea typeface="+mn-lt"/>
              <a:cs typeface="+mn-lt"/>
            </a:endParaRPr>
          </a:p>
          <a:p>
            <a:r>
              <a:rPr lang="en-US" sz="1000" dirty="0">
                <a:solidFill>
                  <a:schemeClr val="tx2"/>
                </a:solidFill>
                <a:ea typeface="+mn-lt"/>
                <a:cs typeface="+mn-lt"/>
              </a:rPr>
              <a:t>RGB r255 g125 b4</a:t>
            </a:r>
            <a:endParaRPr lang="en-US" dirty="0">
              <a:solidFill>
                <a:schemeClr val="tx2"/>
              </a:solidFill>
              <a:ea typeface="+mn-lt"/>
              <a:cs typeface="+mn-lt"/>
            </a:endParaRPr>
          </a:p>
          <a:p>
            <a:r>
              <a:rPr lang="en-US" sz="1000" dirty="0">
                <a:solidFill>
                  <a:schemeClr val="tx2"/>
                </a:solidFill>
                <a:ea typeface="+mn-lt"/>
                <a:cs typeface="+mn-lt"/>
              </a:rPr>
              <a:t>HEX #ff7d04</a:t>
            </a:r>
            <a:endParaRPr lang="en-US" dirty="0">
              <a:solidFill>
                <a:schemeClr val="tx2"/>
              </a:solidFill>
              <a:ea typeface="+mn-lt"/>
              <a:cs typeface="+mn-lt"/>
            </a:endParaRPr>
          </a:p>
          <a:p>
            <a:pPr marL="0" algn="l"/>
            <a:endParaRPr lang="en-US" sz="1000" i="0" dirty="0">
              <a:solidFill>
                <a:schemeClr val="tx2"/>
              </a:solidFill>
              <a:latin typeface="+mn-lt"/>
              <a:ea typeface="Roboto" panose="02000000000000000000" pitchFamily="2" charset="0"/>
              <a:cs typeface="Segoe UI" panose="020B0502040204020203" pitchFamily="34" charset="0"/>
            </a:endParaRPr>
          </a:p>
        </p:txBody>
      </p:sp>
      <p:sp>
        <p:nvSpPr>
          <p:cNvPr id="43" name="TextBox 42">
            <a:extLst>
              <a:ext uri="{FF2B5EF4-FFF2-40B4-BE49-F238E27FC236}">
                <a16:creationId xmlns:a16="http://schemas.microsoft.com/office/drawing/2014/main" id="{AFE69C94-FC6A-83E1-A825-826FE526CC73}"/>
              </a:ext>
            </a:extLst>
          </p:cNvPr>
          <p:cNvSpPr txBox="1"/>
          <p:nvPr userDrawn="1"/>
        </p:nvSpPr>
        <p:spPr>
          <a:xfrm>
            <a:off x="1997922" y="530147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dirty="0">
              <a:solidFill>
                <a:schemeClr val="tx2"/>
              </a:solidFill>
            </a:endParaRPr>
          </a:p>
          <a:p>
            <a:r>
              <a:rPr lang="en-US" sz="1000" dirty="0">
                <a:solidFill>
                  <a:schemeClr val="tx2"/>
                </a:solidFill>
                <a:ea typeface="+mn-lt"/>
                <a:cs typeface="+mn-lt"/>
              </a:rPr>
              <a:t>PMS 3252 C</a:t>
            </a:r>
            <a:endParaRPr lang="en-US" dirty="0">
              <a:solidFill>
                <a:schemeClr val="tx2"/>
              </a:solidFill>
            </a:endParaRPr>
          </a:p>
          <a:p>
            <a:r>
              <a:rPr lang="en-US" sz="1000" dirty="0">
                <a:solidFill>
                  <a:schemeClr val="tx2"/>
                </a:solidFill>
                <a:ea typeface="+mn-lt"/>
                <a:cs typeface="+mn-lt"/>
              </a:rPr>
              <a:t>CMYK c60 m0 y26 k0</a:t>
            </a:r>
            <a:endParaRPr lang="en-US" dirty="0">
              <a:solidFill>
                <a:schemeClr val="tx2"/>
              </a:solidFill>
              <a:ea typeface="+mn-lt"/>
              <a:cs typeface="+mn-lt"/>
            </a:endParaRPr>
          </a:p>
          <a:p>
            <a:r>
              <a:rPr lang="en-US" sz="1000" dirty="0">
                <a:solidFill>
                  <a:schemeClr val="tx2"/>
                </a:solidFill>
                <a:ea typeface="+mn-lt"/>
                <a:cs typeface="+mn-lt"/>
              </a:rPr>
              <a:t>RGB r32 g186 b175</a:t>
            </a:r>
            <a:endParaRPr lang="en-US" dirty="0">
              <a:solidFill>
                <a:schemeClr val="tx2"/>
              </a:solidFill>
            </a:endParaRPr>
          </a:p>
          <a:p>
            <a:r>
              <a:rPr lang="en-US" sz="1000" dirty="0">
                <a:solidFill>
                  <a:schemeClr val="tx2"/>
                </a:solidFill>
                <a:ea typeface="+mn-lt"/>
                <a:cs typeface="+mn-lt"/>
              </a:rPr>
              <a:t>HEX #20baaf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4" name="Title 19">
            <a:extLst>
              <a:ext uri="{FF2B5EF4-FFF2-40B4-BE49-F238E27FC236}">
                <a16:creationId xmlns:a16="http://schemas.microsoft.com/office/drawing/2014/main" id="{B9120BD1-A375-20A6-6607-170623E30D42}"/>
              </a:ext>
            </a:extLst>
          </p:cNvPr>
          <p:cNvSpPr txBox="1">
            <a:spLocks/>
          </p:cNvSpPr>
          <p:nvPr userDrawn="1"/>
        </p:nvSpPr>
        <p:spPr>
          <a:xfrm>
            <a:off x="455726" y="3837817"/>
            <a:ext cx="2853554" cy="635782"/>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Accent palette: </a:t>
            </a:r>
            <a:r>
              <a:rPr lang="en-US" sz="1200" dirty="0">
                <a:latin typeface="Century Gothic"/>
                <a:ea typeface="Roboto"/>
                <a:cs typeface="Segoe UI"/>
              </a:rPr>
              <a:t>We use these colours to highlight important content. </a:t>
            </a:r>
            <a:endParaRPr lang="en-GB" sz="1200" dirty="0">
              <a:latin typeface="Century Gothic"/>
              <a:ea typeface="Roboto"/>
              <a:cs typeface="Segoe UI"/>
            </a:endParaRPr>
          </a:p>
          <a:p>
            <a:endParaRPr lang="en-US" sz="1200" b="1" dirty="0">
              <a:latin typeface="Century Gothic"/>
              <a:ea typeface="Roboto"/>
              <a:cs typeface="Segoe UI"/>
            </a:endParaRPr>
          </a:p>
          <a:p>
            <a:endParaRPr lang="en-US" sz="1200" dirty="0">
              <a:latin typeface="Century Gothic"/>
              <a:ea typeface="Roboto"/>
              <a:cs typeface="Segoe UI"/>
            </a:endParaRPr>
          </a:p>
        </p:txBody>
      </p:sp>
      <p:sp>
        <p:nvSpPr>
          <p:cNvPr id="9" name="Title 19">
            <a:extLst>
              <a:ext uri="{FF2B5EF4-FFF2-40B4-BE49-F238E27FC236}">
                <a16:creationId xmlns:a16="http://schemas.microsoft.com/office/drawing/2014/main" id="{D920F9C3-41A7-3CD6-9647-6584E106F240}"/>
              </a:ext>
            </a:extLst>
          </p:cNvPr>
          <p:cNvSpPr txBox="1">
            <a:spLocks/>
          </p:cNvSpPr>
          <p:nvPr userDrawn="1"/>
        </p:nvSpPr>
        <p:spPr>
          <a:xfrm>
            <a:off x="5063199" y="4400004"/>
            <a:ext cx="5624128" cy="1778782"/>
          </a:xfrm>
          <a:prstGeom prst="rect">
            <a:avLst/>
          </a:prstGeom>
        </p:spPr>
        <p:txBody>
          <a:bodyPr vert="horz" lIns="0" tIns="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a:spcAft>
                <a:spcPts val="1200"/>
              </a:spcAft>
            </a:pPr>
            <a:r>
              <a:rPr lang="en-US" sz="1800" b="1" dirty="0">
                <a:latin typeface="Century Gothic"/>
                <a:ea typeface="Roboto"/>
                <a:cs typeface="Segoe UI"/>
              </a:rPr>
              <a:t>Our colour palette is one of the most recognisable elements of our visual identity. </a:t>
            </a:r>
            <a:endParaRPr lang="en-US" sz="1800" b="1" dirty="0">
              <a:latin typeface="Century Gothic"/>
              <a:ea typeface="Roboto"/>
            </a:endParaRPr>
          </a:p>
          <a:p>
            <a:r>
              <a:rPr lang="en-US" sz="1600" dirty="0">
                <a:latin typeface="Century Gothic"/>
                <a:ea typeface="Roboto"/>
                <a:cs typeface="Segoe UI"/>
              </a:rPr>
              <a:t>These are the colours to use in nearly all cases - </a:t>
            </a:r>
            <a:endParaRPr lang="en-US" sz="1600" dirty="0">
              <a:latin typeface="Century Gothic"/>
              <a:ea typeface="Roboto"/>
            </a:endParaRPr>
          </a:p>
          <a:p>
            <a:r>
              <a:rPr lang="en-US" sz="1600" dirty="0">
                <a:latin typeface="Century Gothic"/>
                <a:ea typeface="Roboto"/>
                <a:cs typeface="Segoe UI"/>
              </a:rPr>
              <a:t>Follow the colour formulas outlined on this page to create consistency across all our communications.</a:t>
            </a:r>
            <a:endParaRPr lang="en-US" sz="1600" dirty="0">
              <a:latin typeface="Century Gothic"/>
            </a:endParaRPr>
          </a:p>
          <a:p>
            <a:endParaRPr lang="en-US" sz="1600" dirty="0">
              <a:latin typeface="Century Gothic"/>
              <a:ea typeface="Roboto"/>
              <a:cs typeface="Segoe UI"/>
            </a:endParaRPr>
          </a:p>
          <a:p>
            <a:endParaRPr lang="en-US" sz="1800" dirty="0">
              <a:latin typeface="Century Gothic"/>
              <a:ea typeface="Roboto"/>
              <a:cs typeface="Segoe UI"/>
            </a:endParaRPr>
          </a:p>
        </p:txBody>
      </p:sp>
    </p:spTree>
    <p:extLst>
      <p:ext uri="{BB962C8B-B14F-4D97-AF65-F5344CB8AC3E}">
        <p14:creationId xmlns:p14="http://schemas.microsoft.com/office/powerpoint/2010/main" val="402578626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2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6" name="Rectangle 5">
            <a:extLst>
              <a:ext uri="{FF2B5EF4-FFF2-40B4-BE49-F238E27FC236}">
                <a16:creationId xmlns:a16="http://schemas.microsoft.com/office/drawing/2014/main" id="{C2E09941-9A5E-F3F0-46B0-A24F936907B5}"/>
              </a:ext>
            </a:extLst>
          </p:cNvPr>
          <p:cNvSpPr/>
          <p:nvPr userDrawn="1"/>
        </p:nvSpPr>
        <p:spPr bwMode="auto">
          <a:xfrm rot="16200000">
            <a:off x="2787825" y="2520128"/>
            <a:ext cx="789594" cy="1381093"/>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 name="Rectangle 8">
            <a:extLst>
              <a:ext uri="{FF2B5EF4-FFF2-40B4-BE49-F238E27FC236}">
                <a16:creationId xmlns:a16="http://schemas.microsoft.com/office/drawing/2014/main" id="{C72BF771-0400-8400-1A64-B0BAC54EA71D}"/>
              </a:ext>
            </a:extLst>
          </p:cNvPr>
          <p:cNvSpPr/>
          <p:nvPr userDrawn="1"/>
        </p:nvSpPr>
        <p:spPr bwMode="auto">
          <a:xfrm rot="16200000">
            <a:off x="6610180" y="2517802"/>
            <a:ext cx="780301" cy="1376446"/>
          </a:xfrm>
          <a:prstGeom prst="rect">
            <a:avLst/>
          </a:prstGeom>
          <a:solidFill>
            <a:srgbClr val="E800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43B1C0BF-B8AC-D572-7092-10E520E283AB}"/>
              </a:ext>
            </a:extLst>
          </p:cNvPr>
          <p:cNvSpPr/>
          <p:nvPr userDrawn="1"/>
        </p:nvSpPr>
        <p:spPr bwMode="auto">
          <a:xfrm rot="16200000">
            <a:off x="8432656" y="2517802"/>
            <a:ext cx="780301" cy="1376446"/>
          </a:xfrm>
          <a:prstGeom prst="rect">
            <a:avLst/>
          </a:prstGeom>
          <a:solidFill>
            <a:srgbClr val="FFB90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 name="Rectangle 10">
            <a:extLst>
              <a:ext uri="{FF2B5EF4-FFF2-40B4-BE49-F238E27FC236}">
                <a16:creationId xmlns:a16="http://schemas.microsoft.com/office/drawing/2014/main" id="{CFF665AD-BFE6-2414-07D9-52FCED86346E}"/>
              </a:ext>
            </a:extLst>
          </p:cNvPr>
          <p:cNvSpPr/>
          <p:nvPr userDrawn="1"/>
        </p:nvSpPr>
        <p:spPr bwMode="auto">
          <a:xfrm rot="16200000">
            <a:off x="10255132" y="2517802"/>
            <a:ext cx="780301" cy="1376446"/>
          </a:xfrm>
          <a:prstGeom prst="rect">
            <a:avLst/>
          </a:prstGeom>
          <a:solidFill>
            <a:srgbClr val="3CBC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 name="Content Placeholder 5">
            <a:extLst>
              <a:ext uri="{FF2B5EF4-FFF2-40B4-BE49-F238E27FC236}">
                <a16:creationId xmlns:a16="http://schemas.microsoft.com/office/drawing/2014/main" id="{3F89928A-7F87-2D2D-D1D9-ADBB3442C72C}"/>
              </a:ext>
            </a:extLst>
          </p:cNvPr>
          <p:cNvSpPr>
            <a:spLocks noGrp="1"/>
          </p:cNvSpPr>
          <p:nvPr>
            <p:ph sz="quarter" idx="12"/>
          </p:nvPr>
        </p:nvSpPr>
        <p:spPr>
          <a:xfrm>
            <a:off x="460375" y="1272105"/>
            <a:ext cx="5214663" cy="1444245"/>
          </a:xfrm>
        </p:spPr>
        <p:txBody>
          <a:bodyPr/>
          <a:lstStyle/>
          <a:p>
            <a:pPr lvl="1"/>
            <a:r>
              <a:rPr lang="en-GB"/>
              <a:t>We use these additional colours only for charts and graphs. </a:t>
            </a:r>
          </a:p>
          <a:p>
            <a:r>
              <a:rPr lang="en-GB"/>
              <a:t>Always start with our primary and accent palettes and then use these if there is a need for further differentiation*</a:t>
            </a:r>
          </a:p>
          <a:p>
            <a:endParaRPr lang="en-GB"/>
          </a:p>
          <a:p>
            <a:endParaRPr lang="en-GB"/>
          </a:p>
        </p:txBody>
      </p:sp>
      <p:sp>
        <p:nvSpPr>
          <p:cNvPr id="14" name="Title 19">
            <a:extLst>
              <a:ext uri="{FF2B5EF4-FFF2-40B4-BE49-F238E27FC236}">
                <a16:creationId xmlns:a16="http://schemas.microsoft.com/office/drawing/2014/main" id="{0CE72B79-3920-E2C7-A717-969BC14AA838}"/>
              </a:ext>
            </a:extLst>
          </p:cNvPr>
          <p:cNvSpPr txBox="1">
            <a:spLocks/>
          </p:cNvSpPr>
          <p:nvPr userDrawn="1"/>
        </p:nvSpPr>
        <p:spPr>
          <a:xfrm>
            <a:off x="455727" y="1259097"/>
            <a:ext cx="4554116" cy="1444245"/>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US" sz="1800" dirty="0">
              <a:latin typeface="Century Gothic"/>
              <a:ea typeface="Roboto"/>
              <a:cs typeface="Segoe UI"/>
            </a:endParaRPr>
          </a:p>
        </p:txBody>
      </p:sp>
      <p:sp>
        <p:nvSpPr>
          <p:cNvPr id="15" name="TextBox 14">
            <a:extLst>
              <a:ext uri="{FF2B5EF4-FFF2-40B4-BE49-F238E27FC236}">
                <a16:creationId xmlns:a16="http://schemas.microsoft.com/office/drawing/2014/main" id="{D0C79713-43F1-7315-078D-4113D13F5BE8}"/>
              </a:ext>
            </a:extLst>
          </p:cNvPr>
          <p:cNvSpPr txBox="1"/>
          <p:nvPr userDrawn="1"/>
        </p:nvSpPr>
        <p:spPr>
          <a:xfrm>
            <a:off x="473925" y="367990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6" name="TextBox 15">
            <a:extLst>
              <a:ext uri="{FF2B5EF4-FFF2-40B4-BE49-F238E27FC236}">
                <a16:creationId xmlns:a16="http://schemas.microsoft.com/office/drawing/2014/main" id="{53DB3AD2-B3DD-CC32-A9DE-317476A67EB9}"/>
              </a:ext>
            </a:extLst>
          </p:cNvPr>
          <p:cNvSpPr txBox="1"/>
          <p:nvPr userDrawn="1"/>
        </p:nvSpPr>
        <p:spPr>
          <a:xfrm>
            <a:off x="2490437" y="367990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7" name="Rectangle 16">
            <a:extLst>
              <a:ext uri="{FF2B5EF4-FFF2-40B4-BE49-F238E27FC236}">
                <a16:creationId xmlns:a16="http://schemas.microsoft.com/office/drawing/2014/main" id="{4C8751E2-8451-296C-D97C-7FD12F269BE9}"/>
              </a:ext>
            </a:extLst>
          </p:cNvPr>
          <p:cNvSpPr/>
          <p:nvPr userDrawn="1"/>
        </p:nvSpPr>
        <p:spPr bwMode="auto">
          <a:xfrm rot="16200000">
            <a:off x="8529338" y="3907059"/>
            <a:ext cx="566570"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0" name="Rectangle 19">
            <a:extLst>
              <a:ext uri="{FF2B5EF4-FFF2-40B4-BE49-F238E27FC236}">
                <a16:creationId xmlns:a16="http://schemas.microsoft.com/office/drawing/2014/main" id="{CEFAF9EE-53F8-2BE2-4286-4754F31F5F95}"/>
              </a:ext>
            </a:extLst>
          </p:cNvPr>
          <p:cNvSpPr/>
          <p:nvPr userDrawn="1"/>
        </p:nvSpPr>
        <p:spPr bwMode="auto">
          <a:xfrm rot="16200000">
            <a:off x="740265" y="2524773"/>
            <a:ext cx="789594" cy="1371800"/>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1" name="Title 19">
            <a:extLst>
              <a:ext uri="{FF2B5EF4-FFF2-40B4-BE49-F238E27FC236}">
                <a16:creationId xmlns:a16="http://schemas.microsoft.com/office/drawing/2014/main" id="{E62C5521-0328-0790-06B5-B8F08C99FB33}"/>
              </a:ext>
            </a:extLst>
          </p:cNvPr>
          <p:cNvSpPr txBox="1">
            <a:spLocks/>
          </p:cNvSpPr>
          <p:nvPr userDrawn="1"/>
        </p:nvSpPr>
        <p:spPr>
          <a:xfrm>
            <a:off x="6268299" y="1259096"/>
            <a:ext cx="4870067" cy="216907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GB" sz="1100" dirty="0">
              <a:latin typeface="Century Gothic"/>
              <a:ea typeface="Roboto"/>
            </a:endParaRPr>
          </a:p>
        </p:txBody>
      </p:sp>
      <p:sp>
        <p:nvSpPr>
          <p:cNvPr id="22" name="TextBox 21">
            <a:extLst>
              <a:ext uri="{FF2B5EF4-FFF2-40B4-BE49-F238E27FC236}">
                <a16:creationId xmlns:a16="http://schemas.microsoft.com/office/drawing/2014/main" id="{1E19B697-D4C6-56EC-C4D5-F08D235EB4C2}"/>
              </a:ext>
            </a:extLst>
          </p:cNvPr>
          <p:cNvSpPr txBox="1"/>
          <p:nvPr userDrawn="1"/>
        </p:nvSpPr>
        <p:spPr>
          <a:xfrm>
            <a:off x="6314376" y="3712424"/>
            <a:ext cx="1249866"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Red</a:t>
            </a:r>
            <a:endParaRPr lang="en-US" dirty="0">
              <a:solidFill>
                <a:schemeClr val="tx2"/>
              </a:solidFill>
            </a:endParaRPr>
          </a:p>
          <a:p>
            <a:r>
              <a:rPr lang="en-US" sz="1000" dirty="0">
                <a:solidFill>
                  <a:schemeClr val="tx2"/>
                </a:solidFill>
                <a:ea typeface="+mn-lt"/>
                <a:cs typeface="+mn-lt"/>
              </a:rPr>
              <a:t>RGB r232 g0 b0</a:t>
            </a:r>
            <a:endParaRPr lang="en-US" dirty="0">
              <a:solidFill>
                <a:schemeClr val="tx2"/>
              </a:solidFill>
            </a:endParaRPr>
          </a:p>
          <a:p>
            <a:r>
              <a:rPr lang="en-US" sz="1000" dirty="0">
                <a:solidFill>
                  <a:schemeClr val="tx2"/>
                </a:solidFill>
                <a:ea typeface="+mn-lt"/>
                <a:cs typeface="+mn-lt"/>
              </a:rPr>
              <a:t>HEX #e80000</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3" name="TextBox 22">
            <a:extLst>
              <a:ext uri="{FF2B5EF4-FFF2-40B4-BE49-F238E27FC236}">
                <a16:creationId xmlns:a16="http://schemas.microsoft.com/office/drawing/2014/main" id="{9318F3BD-F36A-D11B-29EC-C0DC9F74F410}"/>
              </a:ext>
            </a:extLst>
          </p:cNvPr>
          <p:cNvSpPr txBox="1"/>
          <p:nvPr userDrawn="1"/>
        </p:nvSpPr>
        <p:spPr>
          <a:xfrm>
            <a:off x="8145034" y="3712423"/>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Amber</a:t>
            </a:r>
            <a:endParaRPr lang="en-US" dirty="0">
              <a:solidFill>
                <a:schemeClr val="tx2"/>
              </a:solidFill>
            </a:endParaRPr>
          </a:p>
          <a:p>
            <a:r>
              <a:rPr lang="en-US" sz="1000" dirty="0">
                <a:solidFill>
                  <a:schemeClr val="tx2"/>
                </a:solidFill>
                <a:ea typeface="+mn-lt"/>
                <a:cs typeface="+mn-lt"/>
              </a:rPr>
              <a:t>RGB r255 g185 b5</a:t>
            </a:r>
            <a:endParaRPr lang="en-US" dirty="0">
              <a:solidFill>
                <a:schemeClr val="tx2"/>
              </a:solidFill>
            </a:endParaRPr>
          </a:p>
          <a:p>
            <a:r>
              <a:rPr lang="en-US" sz="1000" dirty="0">
                <a:solidFill>
                  <a:schemeClr val="tx2"/>
                </a:solidFill>
                <a:ea typeface="+mn-lt"/>
                <a:cs typeface="+mn-lt"/>
              </a:rPr>
              <a:t>HEX #ffb905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4" name="TextBox 23">
            <a:extLst>
              <a:ext uri="{FF2B5EF4-FFF2-40B4-BE49-F238E27FC236}">
                <a16:creationId xmlns:a16="http://schemas.microsoft.com/office/drawing/2014/main" id="{32749206-F973-551E-6F27-6015CFA2E48F}"/>
              </a:ext>
            </a:extLst>
          </p:cNvPr>
          <p:cNvSpPr txBox="1"/>
          <p:nvPr userDrawn="1"/>
        </p:nvSpPr>
        <p:spPr>
          <a:xfrm>
            <a:off x="9957107" y="3712422"/>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Green</a:t>
            </a:r>
            <a:endParaRPr lang="en-US" dirty="0">
              <a:solidFill>
                <a:schemeClr val="tx2"/>
              </a:solidFill>
            </a:endParaRPr>
          </a:p>
          <a:p>
            <a:r>
              <a:rPr lang="en-US" sz="1000" dirty="0">
                <a:solidFill>
                  <a:schemeClr val="tx2"/>
                </a:solidFill>
                <a:ea typeface="+mn-lt"/>
                <a:cs typeface="+mn-lt"/>
              </a:rPr>
              <a:t>RGB r60 g188 b0</a:t>
            </a:r>
            <a:endParaRPr lang="en-US" dirty="0">
              <a:solidFill>
                <a:schemeClr val="tx2"/>
              </a:solidFill>
            </a:endParaRPr>
          </a:p>
          <a:p>
            <a:r>
              <a:rPr lang="en-US" sz="1000" dirty="0">
                <a:solidFill>
                  <a:schemeClr val="tx2"/>
                </a:solidFill>
                <a:ea typeface="+mn-lt"/>
                <a:cs typeface="+mn-lt"/>
              </a:rPr>
              <a:t>HEX #3cbc00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5" name="TextBox 24">
            <a:extLst>
              <a:ext uri="{FF2B5EF4-FFF2-40B4-BE49-F238E27FC236}">
                <a16:creationId xmlns:a16="http://schemas.microsoft.com/office/drawing/2014/main" id="{FC5357B4-400A-6BA6-AAD9-44665BE97E1E}"/>
              </a:ext>
            </a:extLst>
          </p:cNvPr>
          <p:cNvSpPr txBox="1"/>
          <p:nvPr userDrawn="1"/>
        </p:nvSpPr>
        <p:spPr>
          <a:xfrm>
            <a:off x="8135741" y="4957642"/>
            <a:ext cx="1593693"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rPr>
              <a:t>Light Grey (neutral Grey)</a:t>
            </a:r>
          </a:p>
          <a:p>
            <a:r>
              <a:rPr lang="en-US" sz="1000" dirty="0">
                <a:solidFill>
                  <a:schemeClr val="tx2"/>
                </a:solidFill>
                <a:ea typeface="+mn-lt"/>
                <a:cs typeface="+mn-lt"/>
              </a:rPr>
              <a:t>RGB r211 g200 b189</a:t>
            </a:r>
          </a:p>
          <a:p>
            <a:r>
              <a:rPr lang="en-US" sz="1000" dirty="0">
                <a:solidFill>
                  <a:schemeClr val="tx2"/>
                </a:solidFill>
                <a:ea typeface="+mn-lt"/>
                <a:cs typeface="+mn-lt"/>
              </a:rPr>
              <a:t>HEX #d3c8bd</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6" name="TextBox 25">
            <a:extLst>
              <a:ext uri="{FF2B5EF4-FFF2-40B4-BE49-F238E27FC236}">
                <a16:creationId xmlns:a16="http://schemas.microsoft.com/office/drawing/2014/main" id="{18B7278C-D5E1-93BD-4F2D-2683AB3D1CC0}"/>
              </a:ext>
            </a:extLst>
          </p:cNvPr>
          <p:cNvSpPr txBox="1"/>
          <p:nvPr userDrawn="1"/>
        </p:nvSpPr>
        <p:spPr>
          <a:xfrm>
            <a:off x="511097" y="6226096"/>
            <a:ext cx="3560956"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*See full brand guidelines for more detail.</a:t>
            </a:r>
            <a:endParaRPr lang="en-US" sz="1000" dirty="0">
              <a:solidFill>
                <a:schemeClr val="tx2"/>
              </a:solidFill>
            </a:endParaRPr>
          </a:p>
        </p:txBody>
      </p:sp>
      <p:sp>
        <p:nvSpPr>
          <p:cNvPr id="27" name="Rectangle 26">
            <a:extLst>
              <a:ext uri="{FF2B5EF4-FFF2-40B4-BE49-F238E27FC236}">
                <a16:creationId xmlns:a16="http://schemas.microsoft.com/office/drawing/2014/main" id="{4D44A919-B459-A4D6-DE85-00626AD3BD60}"/>
              </a:ext>
            </a:extLst>
          </p:cNvPr>
          <p:cNvSpPr/>
          <p:nvPr userDrawn="1"/>
        </p:nvSpPr>
        <p:spPr bwMode="auto">
          <a:xfrm rot="16200000">
            <a:off x="2616977" y="5458938"/>
            <a:ext cx="585156" cy="660911"/>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AA7F60AA-E969-2540-49B0-AC7B9C497B2D}"/>
              </a:ext>
            </a:extLst>
          </p:cNvPr>
          <p:cNvSpPr/>
          <p:nvPr userDrawn="1"/>
        </p:nvSpPr>
        <p:spPr bwMode="auto">
          <a:xfrm rot="16200000">
            <a:off x="3328605" y="5468230"/>
            <a:ext cx="585156" cy="660911"/>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26B6434A-DF90-CC14-A841-2F6279572D5C}"/>
              </a:ext>
            </a:extLst>
          </p:cNvPr>
          <p:cNvSpPr/>
          <p:nvPr userDrawn="1"/>
        </p:nvSpPr>
        <p:spPr bwMode="auto">
          <a:xfrm rot="16200000">
            <a:off x="1894362" y="4775927"/>
            <a:ext cx="585156" cy="660911"/>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E4F57B2B-C1E8-FE46-922A-ED76EA113FCF}"/>
              </a:ext>
            </a:extLst>
          </p:cNvPr>
          <p:cNvSpPr/>
          <p:nvPr userDrawn="1"/>
        </p:nvSpPr>
        <p:spPr bwMode="auto">
          <a:xfrm rot="16200000">
            <a:off x="2615284" y="4771279"/>
            <a:ext cx="585156" cy="660911"/>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9F6AD559-7E2F-9464-9CCA-44C2ED3F3DE5}"/>
              </a:ext>
            </a:extLst>
          </p:cNvPr>
          <p:cNvSpPr/>
          <p:nvPr userDrawn="1"/>
        </p:nvSpPr>
        <p:spPr bwMode="auto">
          <a:xfrm rot="16200000">
            <a:off x="3326912" y="4771280"/>
            <a:ext cx="585156" cy="660911"/>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FBA8A0E8-4E17-E919-E453-F4E8ABF52AE2}"/>
              </a:ext>
            </a:extLst>
          </p:cNvPr>
          <p:cNvSpPr/>
          <p:nvPr userDrawn="1"/>
        </p:nvSpPr>
        <p:spPr bwMode="auto">
          <a:xfrm rot="16200000">
            <a:off x="488736" y="5449647"/>
            <a:ext cx="585156" cy="660911"/>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Rectangle 32">
            <a:extLst>
              <a:ext uri="{FF2B5EF4-FFF2-40B4-BE49-F238E27FC236}">
                <a16:creationId xmlns:a16="http://schemas.microsoft.com/office/drawing/2014/main" id="{12157580-8FEF-BFF5-1D48-0DBE684EA3C8}"/>
              </a:ext>
            </a:extLst>
          </p:cNvPr>
          <p:cNvSpPr/>
          <p:nvPr userDrawn="1"/>
        </p:nvSpPr>
        <p:spPr bwMode="auto">
          <a:xfrm rot="16200000">
            <a:off x="1200364" y="5454293"/>
            <a:ext cx="585156" cy="660911"/>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4" name="Rectangle 33">
            <a:extLst>
              <a:ext uri="{FF2B5EF4-FFF2-40B4-BE49-F238E27FC236}">
                <a16:creationId xmlns:a16="http://schemas.microsoft.com/office/drawing/2014/main" id="{1B8154BE-4E33-4E6C-1F1A-5B09C71E604B}"/>
              </a:ext>
            </a:extLst>
          </p:cNvPr>
          <p:cNvSpPr/>
          <p:nvPr userDrawn="1"/>
        </p:nvSpPr>
        <p:spPr bwMode="auto">
          <a:xfrm rot="16200000">
            <a:off x="1201319" y="4771278"/>
            <a:ext cx="585156" cy="660912"/>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5" name="Rectangle 34">
            <a:extLst>
              <a:ext uri="{FF2B5EF4-FFF2-40B4-BE49-F238E27FC236}">
                <a16:creationId xmlns:a16="http://schemas.microsoft.com/office/drawing/2014/main" id="{EC3CFE41-EF34-9BFB-F215-915BF2C20586}"/>
              </a:ext>
            </a:extLst>
          </p:cNvPr>
          <p:cNvSpPr/>
          <p:nvPr userDrawn="1"/>
        </p:nvSpPr>
        <p:spPr bwMode="auto">
          <a:xfrm rot="16200000">
            <a:off x="489473" y="4771279"/>
            <a:ext cx="585156" cy="660911"/>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6" name="Rectangle 35">
            <a:extLst>
              <a:ext uri="{FF2B5EF4-FFF2-40B4-BE49-F238E27FC236}">
                <a16:creationId xmlns:a16="http://schemas.microsoft.com/office/drawing/2014/main" id="{64D7EDB4-ABF6-19A0-AE72-3AC3DB60E5CA}"/>
              </a:ext>
            </a:extLst>
          </p:cNvPr>
          <p:cNvSpPr/>
          <p:nvPr userDrawn="1"/>
        </p:nvSpPr>
        <p:spPr bwMode="auto">
          <a:xfrm rot="16200000">
            <a:off x="7521418" y="3040515"/>
            <a:ext cx="780301" cy="331020"/>
          </a:xfrm>
          <a:prstGeom prst="rect">
            <a:avLst/>
          </a:prstGeom>
          <a:solidFill>
            <a:srgbClr val="F1666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7" name="Rectangle 36">
            <a:extLst>
              <a:ext uri="{FF2B5EF4-FFF2-40B4-BE49-F238E27FC236}">
                <a16:creationId xmlns:a16="http://schemas.microsoft.com/office/drawing/2014/main" id="{32B7C0DC-0F35-DC51-A80C-5CCF13D49D25}"/>
              </a:ext>
            </a:extLst>
          </p:cNvPr>
          <p:cNvSpPr/>
          <p:nvPr userDrawn="1"/>
        </p:nvSpPr>
        <p:spPr bwMode="auto">
          <a:xfrm rot="16200000">
            <a:off x="9343894" y="3040515"/>
            <a:ext cx="780301" cy="331020"/>
          </a:xfrm>
          <a:prstGeom prst="rect">
            <a:avLst/>
          </a:prstGeom>
          <a:solidFill>
            <a:srgbClr val="76D04C"/>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8" name="TextBox 37">
            <a:extLst>
              <a:ext uri="{FF2B5EF4-FFF2-40B4-BE49-F238E27FC236}">
                <a16:creationId xmlns:a16="http://schemas.microsoft.com/office/drawing/2014/main" id="{75C36489-ADDB-F2CD-5E94-3682A0D4D16E}"/>
              </a:ext>
            </a:extLst>
          </p:cNvPr>
          <p:cNvSpPr txBox="1"/>
          <p:nvPr userDrawn="1"/>
        </p:nvSpPr>
        <p:spPr>
          <a:xfrm>
            <a:off x="8003513" y="5761459"/>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Red</a:t>
            </a:r>
            <a:endParaRPr lang="en-US" dirty="0">
              <a:solidFill>
                <a:schemeClr val="tx2"/>
              </a:solidFill>
            </a:endParaRPr>
          </a:p>
          <a:p>
            <a:r>
              <a:rPr lang="en-US" sz="1000" dirty="0">
                <a:solidFill>
                  <a:schemeClr val="tx2"/>
                </a:solidFill>
                <a:ea typeface="+mn-lt"/>
                <a:cs typeface="+mn-lt"/>
              </a:rPr>
              <a:t>RGB r241 g102 b102</a:t>
            </a:r>
            <a:endParaRPr lang="en-US" dirty="0">
              <a:solidFill>
                <a:schemeClr val="tx2"/>
              </a:solidFill>
            </a:endParaRPr>
          </a:p>
          <a:p>
            <a:r>
              <a:rPr lang="en-US" sz="1000" dirty="0">
                <a:solidFill>
                  <a:schemeClr val="tx2"/>
                </a:solidFill>
                <a:ea typeface="+mn-lt"/>
                <a:cs typeface="+mn-lt"/>
              </a:rPr>
              <a:t>HEX #f16666</a:t>
            </a:r>
            <a:endParaRPr lang="en-US" dirty="0">
              <a:solidFill>
                <a:schemeClr val="tx2"/>
              </a:solidFill>
            </a:endParaRPr>
          </a:p>
        </p:txBody>
      </p:sp>
      <p:cxnSp>
        <p:nvCxnSpPr>
          <p:cNvPr id="39" name="Straight Arrow Connector 38">
            <a:extLst>
              <a:ext uri="{FF2B5EF4-FFF2-40B4-BE49-F238E27FC236}">
                <a16:creationId xmlns:a16="http://schemas.microsoft.com/office/drawing/2014/main" id="{7F84BF39-BDBC-0641-31A6-82FAB5C1415C}"/>
              </a:ext>
            </a:extLst>
          </p:cNvPr>
          <p:cNvCxnSpPr/>
          <p:nvPr userDrawn="1"/>
        </p:nvCxnSpPr>
        <p:spPr>
          <a:xfrm flipH="1">
            <a:off x="7909932" y="3678764"/>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64E963A-0F36-D2A1-7BA5-138D73211CD7}"/>
              </a:ext>
            </a:extLst>
          </p:cNvPr>
          <p:cNvCxnSpPr>
            <a:cxnSpLocks/>
          </p:cNvCxnSpPr>
          <p:nvPr userDrawn="1"/>
        </p:nvCxnSpPr>
        <p:spPr>
          <a:xfrm flipH="1">
            <a:off x="9717358" y="3673398"/>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D9C7B589-4C9A-91F8-6C35-017FF889CF7B}"/>
              </a:ext>
            </a:extLst>
          </p:cNvPr>
          <p:cNvSpPr txBox="1"/>
          <p:nvPr userDrawn="1"/>
        </p:nvSpPr>
        <p:spPr>
          <a:xfrm>
            <a:off x="9810939" y="5756812"/>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Green</a:t>
            </a:r>
            <a:endParaRPr lang="en-US" dirty="0">
              <a:solidFill>
                <a:schemeClr val="tx2"/>
              </a:solidFill>
            </a:endParaRPr>
          </a:p>
          <a:p>
            <a:r>
              <a:rPr lang="en-US" sz="1000" dirty="0">
                <a:solidFill>
                  <a:schemeClr val="tx2"/>
                </a:solidFill>
                <a:ea typeface="+mn-lt"/>
                <a:cs typeface="+mn-lt"/>
              </a:rPr>
              <a:t>RGB r118 g208 b76</a:t>
            </a:r>
            <a:endParaRPr lang="en-US" dirty="0">
              <a:solidFill>
                <a:schemeClr val="tx2"/>
              </a:solidFill>
            </a:endParaRPr>
          </a:p>
          <a:p>
            <a:r>
              <a:rPr lang="en-US" sz="1000" dirty="0">
                <a:solidFill>
                  <a:schemeClr val="tx2"/>
                </a:solidFill>
                <a:ea typeface="+mn-lt"/>
                <a:cs typeface="+mn-lt"/>
              </a:rPr>
              <a:t>HEX #76d04c</a:t>
            </a:r>
            <a:endParaRPr lang="en-US" dirty="0">
              <a:solidFill>
                <a:schemeClr val="tx2"/>
              </a:solidFill>
            </a:endParaRPr>
          </a:p>
        </p:txBody>
      </p:sp>
      <p:sp>
        <p:nvSpPr>
          <p:cNvPr id="42" name="TextBox 41">
            <a:extLst>
              <a:ext uri="{FF2B5EF4-FFF2-40B4-BE49-F238E27FC236}">
                <a16:creationId xmlns:a16="http://schemas.microsoft.com/office/drawing/2014/main" id="{C3CE1EC1-1D45-33BC-FC12-B1095F1B511D}"/>
              </a:ext>
            </a:extLst>
          </p:cNvPr>
          <p:cNvSpPr txBox="1"/>
          <p:nvPr userDrawn="1"/>
        </p:nvSpPr>
        <p:spPr>
          <a:xfrm>
            <a:off x="6262121" y="5762837"/>
            <a:ext cx="1521823"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Only use the Mid colours if you need a range within your status chart</a:t>
            </a:r>
            <a:endParaRPr lang="en-US" dirty="0">
              <a:solidFill>
                <a:schemeClr val="tx2"/>
              </a:solidFill>
            </a:endParaRPr>
          </a:p>
        </p:txBody>
      </p:sp>
      <p:sp>
        <p:nvSpPr>
          <p:cNvPr id="43" name="Content Placeholder 8">
            <a:extLst>
              <a:ext uri="{FF2B5EF4-FFF2-40B4-BE49-F238E27FC236}">
                <a16:creationId xmlns:a16="http://schemas.microsoft.com/office/drawing/2014/main" id="{53D64E00-73B1-DD1B-EB04-E5A9AA269FFF}"/>
              </a:ext>
            </a:extLst>
          </p:cNvPr>
          <p:cNvSpPr>
            <a:spLocks noGrp="1"/>
          </p:cNvSpPr>
          <p:nvPr>
            <p:ph sz="quarter" idx="27"/>
          </p:nvPr>
        </p:nvSpPr>
        <p:spPr>
          <a:xfrm>
            <a:off x="6210302" y="1272105"/>
            <a:ext cx="5521325" cy="1444245"/>
          </a:xfrm>
        </p:spPr>
        <p:txBody>
          <a:bodyPr/>
          <a:lstStyle/>
          <a:p>
            <a:pPr lvl="1"/>
            <a:r>
              <a:rPr lang="en-GB"/>
              <a:t>Status palette: </a:t>
            </a:r>
          </a:p>
          <a:p>
            <a:r>
              <a:rPr lang="en-GB"/>
              <a:t>We use these colours only to show status –Red, Amber, Green and a neutral grey** </a:t>
            </a:r>
          </a:p>
          <a:p>
            <a:pPr lvl="5"/>
            <a:r>
              <a:rPr lang="en-GB" sz="1000"/>
              <a:t>**The Grey is taken from our Primary palette</a:t>
            </a:r>
          </a:p>
          <a:p>
            <a:endParaRPr lang="en-GB"/>
          </a:p>
        </p:txBody>
      </p:sp>
    </p:spTree>
    <p:extLst>
      <p:ext uri="{BB962C8B-B14F-4D97-AF65-F5344CB8AC3E}">
        <p14:creationId xmlns:p14="http://schemas.microsoft.com/office/powerpoint/2010/main" val="314675357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78" name="Rectangle 77">
            <a:extLst>
              <a:ext uri="{FF2B5EF4-FFF2-40B4-BE49-F238E27FC236}">
                <a16:creationId xmlns:a16="http://schemas.microsoft.com/office/drawing/2014/main" id="{EFC45A43-8962-DEE4-DE87-413A523E2644}"/>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79" name="Rectangle 78">
            <a:extLst>
              <a:ext uri="{FF2B5EF4-FFF2-40B4-BE49-F238E27FC236}">
                <a16:creationId xmlns:a16="http://schemas.microsoft.com/office/drawing/2014/main" id="{90D20806-5B4C-43F4-9506-882CA9A1FD38}"/>
              </a:ext>
            </a:extLst>
          </p:cNvPr>
          <p:cNvSpPr/>
          <p:nvPr userDrawn="1"/>
        </p:nvSpPr>
        <p:spPr bwMode="auto">
          <a:xfrm rot="16200000">
            <a:off x="683034" y="2382695"/>
            <a:ext cx="789594" cy="1223118"/>
          </a:xfrm>
          <a:prstGeom prst="rect">
            <a:avLst/>
          </a:prstGeom>
          <a:solidFill>
            <a:srgbClr val="FF7D0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0" name="Title 19">
            <a:extLst>
              <a:ext uri="{FF2B5EF4-FFF2-40B4-BE49-F238E27FC236}">
                <a16:creationId xmlns:a16="http://schemas.microsoft.com/office/drawing/2014/main" id="{F52816D0-B88C-A16F-7DE1-11138C26AEFB}"/>
              </a:ext>
            </a:extLst>
          </p:cNvPr>
          <p:cNvSpPr txBox="1">
            <a:spLocks/>
          </p:cNvSpPr>
          <p:nvPr userDrawn="1"/>
        </p:nvSpPr>
        <p:spPr>
          <a:xfrm>
            <a:off x="465019" y="1185265"/>
            <a:ext cx="11268074" cy="189029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a:spcAft>
                <a:spcPts val="1200"/>
              </a:spcAft>
            </a:pPr>
            <a:r>
              <a:rPr lang="en-US" sz="1800" b="1" dirty="0">
                <a:latin typeface="Century Gothic"/>
                <a:ea typeface="Roboto"/>
                <a:cs typeface="Segoe UI"/>
              </a:rPr>
              <a:t>We use these additional tints and shades of the data colours only for charts and graphs when there are more complex data sets. </a:t>
            </a:r>
          </a:p>
          <a:p>
            <a:r>
              <a:rPr lang="en-US" sz="1600" dirty="0">
                <a:latin typeface="Century Gothic"/>
                <a:ea typeface="Roboto"/>
                <a:cs typeface="Segoe UI"/>
              </a:rPr>
              <a:t>We can also use specific individual groupings (eg Orange, Light Orange 1,2,3 and 4 together) when a monochromatic way to show your data is clearer.</a:t>
            </a:r>
          </a:p>
          <a:p>
            <a:endParaRPr lang="en-GB" sz="1400" dirty="0">
              <a:latin typeface="Century Gothic"/>
              <a:ea typeface="Roboto"/>
            </a:endParaRPr>
          </a:p>
        </p:txBody>
      </p:sp>
      <p:sp>
        <p:nvSpPr>
          <p:cNvPr id="81" name="TextBox 80">
            <a:extLst>
              <a:ext uri="{FF2B5EF4-FFF2-40B4-BE49-F238E27FC236}">
                <a16:creationId xmlns:a16="http://schemas.microsoft.com/office/drawing/2014/main" id="{4527D4CB-8F51-628B-3C63-E84907D7AFAE}"/>
              </a:ext>
            </a:extLst>
          </p:cNvPr>
          <p:cNvSpPr txBox="1"/>
          <p:nvPr userDrawn="1"/>
        </p:nvSpPr>
        <p:spPr>
          <a:xfrm>
            <a:off x="4734621" y="2599262"/>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sz="1000" dirty="0">
              <a:solidFill>
                <a:schemeClr val="tx2"/>
              </a:solidFill>
              <a:ea typeface="+mn-lt"/>
              <a:cs typeface="+mn-lt"/>
            </a:endParaRPr>
          </a:p>
          <a:p>
            <a:r>
              <a:rPr lang="en-US" sz="1000" dirty="0">
                <a:solidFill>
                  <a:schemeClr val="tx2"/>
                </a:solidFill>
                <a:ea typeface="+mn-lt"/>
                <a:cs typeface="+mn-lt"/>
              </a:rPr>
              <a:t>PMS 3252 C</a:t>
            </a:r>
          </a:p>
          <a:p>
            <a:r>
              <a:rPr lang="en-US" sz="1000" dirty="0">
                <a:solidFill>
                  <a:schemeClr val="tx2"/>
                </a:solidFill>
                <a:ea typeface="+mn-lt"/>
                <a:cs typeface="+mn-lt"/>
              </a:rPr>
              <a:t>CMYK c60 m0 y26 k0</a:t>
            </a:r>
          </a:p>
          <a:p>
            <a:r>
              <a:rPr lang="en-US" sz="1000" dirty="0">
                <a:solidFill>
                  <a:schemeClr val="tx2"/>
                </a:solidFill>
                <a:ea typeface="+mn-lt"/>
                <a:cs typeface="+mn-lt"/>
              </a:rPr>
              <a:t>RGB r32 g186 b175</a:t>
            </a:r>
          </a:p>
          <a:p>
            <a:r>
              <a:rPr lang="en-US" sz="1000" dirty="0">
                <a:solidFill>
                  <a:schemeClr val="tx2"/>
                </a:solidFill>
                <a:ea typeface="+mn-lt"/>
                <a:cs typeface="+mn-lt"/>
              </a:rPr>
              <a:t>HEX #20baaf</a:t>
            </a:r>
          </a:p>
          <a:p>
            <a:endParaRPr lang="en-US" sz="1000" dirty="0">
              <a:solidFill>
                <a:schemeClr val="tx2"/>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2" name="TextBox 81">
            <a:extLst>
              <a:ext uri="{FF2B5EF4-FFF2-40B4-BE49-F238E27FC236}">
                <a16:creationId xmlns:a16="http://schemas.microsoft.com/office/drawing/2014/main" id="{2AC479B8-1234-B284-E99F-A0749FC08AE5}"/>
              </a:ext>
            </a:extLst>
          </p:cNvPr>
          <p:cNvSpPr txBox="1"/>
          <p:nvPr userDrawn="1"/>
        </p:nvSpPr>
        <p:spPr>
          <a:xfrm>
            <a:off x="1765609" y="2599261"/>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sz="1000" dirty="0">
              <a:solidFill>
                <a:schemeClr val="tx2"/>
              </a:solidFill>
              <a:ea typeface="+mn-lt"/>
              <a:cs typeface="+mn-lt"/>
            </a:endParaRPr>
          </a:p>
          <a:p>
            <a:r>
              <a:rPr lang="en-US" sz="1000" dirty="0">
                <a:solidFill>
                  <a:schemeClr val="tx2"/>
                </a:solidFill>
                <a:ea typeface="+mn-lt"/>
                <a:cs typeface="+mn-lt"/>
              </a:rPr>
              <a:t>PMS 158 C</a:t>
            </a:r>
          </a:p>
          <a:p>
            <a:r>
              <a:rPr lang="en-US" sz="1000" dirty="0">
                <a:solidFill>
                  <a:schemeClr val="tx2"/>
                </a:solidFill>
                <a:ea typeface="+mn-lt"/>
                <a:cs typeface="+mn-lt"/>
              </a:rPr>
              <a:t>CMYK c0 m58 y100 k0</a:t>
            </a:r>
          </a:p>
          <a:p>
            <a:r>
              <a:rPr lang="en-US" sz="1000" dirty="0">
                <a:solidFill>
                  <a:schemeClr val="tx2"/>
                </a:solidFill>
                <a:ea typeface="+mn-lt"/>
                <a:cs typeface="+mn-lt"/>
              </a:rPr>
              <a:t>RGB r255 g125 b4</a:t>
            </a:r>
          </a:p>
          <a:p>
            <a:r>
              <a:rPr lang="en-US" sz="1000" dirty="0">
                <a:solidFill>
                  <a:schemeClr val="tx2"/>
                </a:solidFill>
                <a:ea typeface="+mn-lt"/>
                <a:cs typeface="+mn-lt"/>
              </a:rPr>
              <a:t>HEX #ff7d04</a:t>
            </a:r>
          </a:p>
          <a:p>
            <a:endParaRPr lang="en-US" sz="1000" dirty="0">
              <a:solidFill>
                <a:srgbClr val="282626"/>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3" name="TextBox 82">
            <a:extLst>
              <a:ext uri="{FF2B5EF4-FFF2-40B4-BE49-F238E27FC236}">
                <a16:creationId xmlns:a16="http://schemas.microsoft.com/office/drawing/2014/main" id="{E51B8D91-ACAC-81C3-4572-2D7F6F24BECF}"/>
              </a:ext>
            </a:extLst>
          </p:cNvPr>
          <p:cNvSpPr txBox="1"/>
          <p:nvPr userDrawn="1"/>
        </p:nvSpPr>
        <p:spPr>
          <a:xfrm>
            <a:off x="4725328" y="3695797"/>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1</a:t>
            </a:r>
            <a:endParaRPr lang="en-US" dirty="0">
              <a:solidFill>
                <a:schemeClr val="tx2"/>
              </a:solidFill>
            </a:endParaRPr>
          </a:p>
          <a:p>
            <a:r>
              <a:rPr lang="en-US" sz="1000" dirty="0">
                <a:solidFill>
                  <a:schemeClr val="tx2"/>
                </a:solidFill>
                <a:ea typeface="+mn-lt"/>
                <a:cs typeface="+mn-lt"/>
              </a:rPr>
              <a:t>RGB r100 g200 b191</a:t>
            </a:r>
            <a:endParaRPr lang="en-US" dirty="0">
              <a:solidFill>
                <a:schemeClr val="tx2"/>
              </a:solidFill>
            </a:endParaRPr>
          </a:p>
          <a:p>
            <a:r>
              <a:rPr lang="en-US" sz="1000" dirty="0">
                <a:solidFill>
                  <a:schemeClr val="tx2"/>
                </a:solidFill>
                <a:ea typeface="+mn-lt"/>
                <a:cs typeface="+mn-lt"/>
              </a:rPr>
              <a:t>HEX #64c8bf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4" name="TextBox 83">
            <a:extLst>
              <a:ext uri="{FF2B5EF4-FFF2-40B4-BE49-F238E27FC236}">
                <a16:creationId xmlns:a16="http://schemas.microsoft.com/office/drawing/2014/main" id="{0D63E35F-771D-AF9A-95AA-1522554181D3}"/>
              </a:ext>
            </a:extLst>
          </p:cNvPr>
          <p:cNvSpPr txBox="1"/>
          <p:nvPr userDrawn="1"/>
        </p:nvSpPr>
        <p:spPr>
          <a:xfrm>
            <a:off x="4725328"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2</a:t>
            </a:r>
            <a:endParaRPr lang="en-US" dirty="0">
              <a:solidFill>
                <a:schemeClr val="tx2"/>
              </a:solidFill>
            </a:endParaRPr>
          </a:p>
          <a:p>
            <a:r>
              <a:rPr lang="en-US" sz="1000" dirty="0">
                <a:solidFill>
                  <a:schemeClr val="tx2"/>
                </a:solidFill>
                <a:ea typeface="+mn-lt"/>
                <a:cs typeface="+mn-lt"/>
              </a:rPr>
              <a:t>RGB r143 g214 b206</a:t>
            </a:r>
            <a:endParaRPr lang="en-US" dirty="0">
              <a:solidFill>
                <a:schemeClr val="tx2"/>
              </a:solidFill>
            </a:endParaRPr>
          </a:p>
          <a:p>
            <a:r>
              <a:rPr lang="en-US" sz="1000" dirty="0">
                <a:solidFill>
                  <a:schemeClr val="tx2"/>
                </a:solidFill>
                <a:ea typeface="+mn-lt"/>
                <a:cs typeface="+mn-lt"/>
              </a:rPr>
              <a:t>HEX #8fd6ce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5" name="TextBox 84">
            <a:extLst>
              <a:ext uri="{FF2B5EF4-FFF2-40B4-BE49-F238E27FC236}">
                <a16:creationId xmlns:a16="http://schemas.microsoft.com/office/drawing/2014/main" id="{2EDAA38B-05D7-3CEB-680D-678F07F9B837}"/>
              </a:ext>
            </a:extLst>
          </p:cNvPr>
          <p:cNvSpPr txBox="1"/>
          <p:nvPr userDrawn="1"/>
        </p:nvSpPr>
        <p:spPr>
          <a:xfrm>
            <a:off x="4725328"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3</a:t>
            </a:r>
            <a:endParaRPr lang="en-US" dirty="0">
              <a:solidFill>
                <a:schemeClr val="tx2"/>
              </a:solidFill>
            </a:endParaRPr>
          </a:p>
          <a:p>
            <a:r>
              <a:rPr lang="en-US" sz="1000" dirty="0">
                <a:solidFill>
                  <a:schemeClr val="tx2"/>
                </a:solidFill>
                <a:ea typeface="+mn-lt"/>
                <a:cs typeface="+mn-lt"/>
              </a:rPr>
              <a:t>RGB r182 g228 b222</a:t>
            </a:r>
            <a:endParaRPr lang="en-US" dirty="0">
              <a:solidFill>
                <a:schemeClr val="tx2"/>
              </a:solidFill>
            </a:endParaRPr>
          </a:p>
          <a:p>
            <a:r>
              <a:rPr lang="en-US" sz="1000" dirty="0">
                <a:solidFill>
                  <a:schemeClr val="tx2"/>
                </a:solidFill>
                <a:ea typeface="+mn-lt"/>
                <a:cs typeface="+mn-lt"/>
              </a:rPr>
              <a:t>HEX #b6e4de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6" name="TextBox 85">
            <a:extLst>
              <a:ext uri="{FF2B5EF4-FFF2-40B4-BE49-F238E27FC236}">
                <a16:creationId xmlns:a16="http://schemas.microsoft.com/office/drawing/2014/main" id="{96BA27B9-0AF7-54DB-538B-8738B9FE7AF8}"/>
              </a:ext>
            </a:extLst>
          </p:cNvPr>
          <p:cNvSpPr txBox="1"/>
          <p:nvPr userDrawn="1"/>
        </p:nvSpPr>
        <p:spPr>
          <a:xfrm>
            <a:off x="4725327" y="5772710"/>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4</a:t>
            </a:r>
            <a:endParaRPr lang="en-US" dirty="0">
              <a:solidFill>
                <a:schemeClr val="tx2"/>
              </a:solidFill>
            </a:endParaRPr>
          </a:p>
          <a:p>
            <a:r>
              <a:rPr lang="en-US" sz="1000" dirty="0">
                <a:solidFill>
                  <a:schemeClr val="tx2"/>
                </a:solidFill>
                <a:ea typeface="+mn-lt"/>
                <a:cs typeface="+mn-lt"/>
              </a:rPr>
              <a:t>RGB r219 g242 b239</a:t>
            </a:r>
            <a:endParaRPr lang="en-US" dirty="0">
              <a:solidFill>
                <a:schemeClr val="tx2"/>
              </a:solidFill>
            </a:endParaRPr>
          </a:p>
          <a:p>
            <a:r>
              <a:rPr lang="en-US" sz="1000" dirty="0">
                <a:solidFill>
                  <a:schemeClr val="tx2"/>
                </a:solidFill>
                <a:ea typeface="+mn-lt"/>
                <a:cs typeface="+mn-lt"/>
              </a:rPr>
              <a:t>HEX #dbf2ef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7" name="TextBox 86">
            <a:extLst>
              <a:ext uri="{FF2B5EF4-FFF2-40B4-BE49-F238E27FC236}">
                <a16:creationId xmlns:a16="http://schemas.microsoft.com/office/drawing/2014/main" id="{C70089D6-4AFB-DFA0-F6BD-09B7982B9F37}"/>
              </a:ext>
            </a:extLst>
          </p:cNvPr>
          <p:cNvSpPr txBox="1"/>
          <p:nvPr userDrawn="1"/>
        </p:nvSpPr>
        <p:spPr>
          <a:xfrm>
            <a:off x="1756315" y="3681858"/>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1</a:t>
            </a:r>
            <a:endParaRPr lang="en-US" dirty="0">
              <a:solidFill>
                <a:schemeClr val="tx2"/>
              </a:solidFill>
            </a:endParaRPr>
          </a:p>
          <a:p>
            <a:r>
              <a:rPr lang="en-US" sz="1000" dirty="0">
                <a:solidFill>
                  <a:schemeClr val="tx2"/>
                </a:solidFill>
                <a:ea typeface="+mn-lt"/>
                <a:cs typeface="+mn-lt"/>
              </a:rPr>
              <a:t>RGB r255 g152 b71</a:t>
            </a:r>
            <a:endParaRPr lang="en-US" dirty="0">
              <a:solidFill>
                <a:schemeClr val="tx2"/>
              </a:solidFill>
            </a:endParaRPr>
          </a:p>
          <a:p>
            <a:r>
              <a:rPr lang="en-US" sz="1000" dirty="0">
                <a:solidFill>
                  <a:schemeClr val="tx2"/>
                </a:solidFill>
                <a:ea typeface="+mn-lt"/>
                <a:cs typeface="+mn-lt"/>
              </a:rPr>
              <a:t>HEX #ff9847</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8" name="Rectangle 87">
            <a:extLst>
              <a:ext uri="{FF2B5EF4-FFF2-40B4-BE49-F238E27FC236}">
                <a16:creationId xmlns:a16="http://schemas.microsoft.com/office/drawing/2014/main" id="{65D4E6FF-9247-8DDA-8229-90CB49CC4B31}"/>
              </a:ext>
            </a:extLst>
          </p:cNvPr>
          <p:cNvSpPr/>
          <p:nvPr userDrawn="1"/>
        </p:nvSpPr>
        <p:spPr bwMode="auto">
          <a:xfrm rot="16200000">
            <a:off x="819252" y="3330548"/>
            <a:ext cx="510814" cy="1213825"/>
          </a:xfrm>
          <a:prstGeom prst="rect">
            <a:avLst/>
          </a:prstGeom>
          <a:solidFill>
            <a:srgbClr val="FF9847"/>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9" name="TextBox 88">
            <a:extLst>
              <a:ext uri="{FF2B5EF4-FFF2-40B4-BE49-F238E27FC236}">
                <a16:creationId xmlns:a16="http://schemas.microsoft.com/office/drawing/2014/main" id="{5658C461-80BA-B593-E54A-A8752C832412}"/>
              </a:ext>
            </a:extLst>
          </p:cNvPr>
          <p:cNvSpPr txBox="1"/>
          <p:nvPr userDrawn="1"/>
        </p:nvSpPr>
        <p:spPr>
          <a:xfrm>
            <a:off x="1756315"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2</a:t>
            </a:r>
            <a:endParaRPr lang="en-US" dirty="0">
              <a:solidFill>
                <a:schemeClr val="tx2"/>
              </a:solidFill>
            </a:endParaRPr>
          </a:p>
          <a:p>
            <a:r>
              <a:rPr lang="en-US" sz="1000" dirty="0">
                <a:solidFill>
                  <a:schemeClr val="tx2"/>
                </a:solidFill>
                <a:ea typeface="+mn-lt"/>
                <a:cs typeface="+mn-lt"/>
              </a:rPr>
              <a:t>RGB r255 g177 b117</a:t>
            </a:r>
            <a:endParaRPr lang="en-US" dirty="0">
              <a:solidFill>
                <a:schemeClr val="tx2"/>
              </a:solidFill>
            </a:endParaRPr>
          </a:p>
          <a:p>
            <a:r>
              <a:rPr lang="en-US" sz="1000" dirty="0">
                <a:solidFill>
                  <a:schemeClr val="tx2"/>
                </a:solidFill>
                <a:ea typeface="+mn-lt"/>
                <a:cs typeface="+mn-lt"/>
              </a:rPr>
              <a:t>HEX #ffb175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0" name="Rectangle 89">
            <a:extLst>
              <a:ext uri="{FF2B5EF4-FFF2-40B4-BE49-F238E27FC236}">
                <a16:creationId xmlns:a16="http://schemas.microsoft.com/office/drawing/2014/main" id="{7046DF36-6995-48E4-2B84-04A7C82502C5}"/>
              </a:ext>
            </a:extLst>
          </p:cNvPr>
          <p:cNvSpPr/>
          <p:nvPr userDrawn="1"/>
        </p:nvSpPr>
        <p:spPr bwMode="auto">
          <a:xfrm rot="16200000">
            <a:off x="819251" y="4027498"/>
            <a:ext cx="510814" cy="1213825"/>
          </a:xfrm>
          <a:prstGeom prst="rect">
            <a:avLst/>
          </a:prstGeom>
          <a:solidFill>
            <a:srgbClr val="FFB17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1" name="TextBox 90">
            <a:extLst>
              <a:ext uri="{FF2B5EF4-FFF2-40B4-BE49-F238E27FC236}">
                <a16:creationId xmlns:a16="http://schemas.microsoft.com/office/drawing/2014/main" id="{C68164B6-B9AA-87B0-7DA7-39ABEF898F89}"/>
              </a:ext>
            </a:extLst>
          </p:cNvPr>
          <p:cNvSpPr txBox="1"/>
          <p:nvPr userDrawn="1"/>
        </p:nvSpPr>
        <p:spPr>
          <a:xfrm>
            <a:off x="1756314"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3</a:t>
            </a:r>
            <a:endParaRPr lang="en-US" dirty="0">
              <a:solidFill>
                <a:schemeClr val="tx2"/>
              </a:solidFill>
            </a:endParaRPr>
          </a:p>
          <a:p>
            <a:r>
              <a:rPr lang="en-US" sz="1000" dirty="0">
                <a:solidFill>
                  <a:schemeClr val="tx2"/>
                </a:solidFill>
                <a:ea typeface="+mn-lt"/>
                <a:cs typeface="+mn-lt"/>
              </a:rPr>
              <a:t>RGB r255 g203 b162</a:t>
            </a:r>
            <a:endParaRPr lang="en-US" dirty="0">
              <a:solidFill>
                <a:schemeClr val="tx2"/>
              </a:solidFill>
            </a:endParaRPr>
          </a:p>
          <a:p>
            <a:r>
              <a:rPr lang="en-US" sz="1000" dirty="0">
                <a:solidFill>
                  <a:schemeClr val="tx2"/>
                </a:solidFill>
                <a:ea typeface="+mn-lt"/>
                <a:cs typeface="+mn-lt"/>
              </a:rPr>
              <a:t>HEX #ffcba2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2" name="Rectangle 91">
            <a:extLst>
              <a:ext uri="{FF2B5EF4-FFF2-40B4-BE49-F238E27FC236}">
                <a16:creationId xmlns:a16="http://schemas.microsoft.com/office/drawing/2014/main" id="{8245B6ED-4584-0ABA-472F-2DBDCA3EF1AB}"/>
              </a:ext>
            </a:extLst>
          </p:cNvPr>
          <p:cNvSpPr/>
          <p:nvPr userDrawn="1"/>
        </p:nvSpPr>
        <p:spPr bwMode="auto">
          <a:xfrm rot="16200000">
            <a:off x="819251" y="4719802"/>
            <a:ext cx="510814" cy="1213825"/>
          </a:xfrm>
          <a:prstGeom prst="rect">
            <a:avLst/>
          </a:prstGeom>
          <a:solidFill>
            <a:srgbClr val="FFCB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3" name="TextBox 92">
            <a:extLst>
              <a:ext uri="{FF2B5EF4-FFF2-40B4-BE49-F238E27FC236}">
                <a16:creationId xmlns:a16="http://schemas.microsoft.com/office/drawing/2014/main" id="{8BD4B40B-067C-055D-A5B8-C13914846655}"/>
              </a:ext>
            </a:extLst>
          </p:cNvPr>
          <p:cNvSpPr txBox="1"/>
          <p:nvPr userDrawn="1"/>
        </p:nvSpPr>
        <p:spPr>
          <a:xfrm>
            <a:off x="1756314" y="578664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4</a:t>
            </a:r>
            <a:endParaRPr lang="en-US" dirty="0">
              <a:solidFill>
                <a:schemeClr val="tx2"/>
              </a:solidFill>
            </a:endParaRPr>
          </a:p>
          <a:p>
            <a:r>
              <a:rPr lang="en-US" sz="1000" dirty="0">
                <a:solidFill>
                  <a:schemeClr val="tx2"/>
                </a:solidFill>
                <a:ea typeface="+mn-lt"/>
                <a:cs typeface="+mn-lt"/>
              </a:rPr>
              <a:t>RGB r255 g229 b208</a:t>
            </a:r>
            <a:endParaRPr lang="en-US" dirty="0">
              <a:solidFill>
                <a:schemeClr val="tx2"/>
              </a:solidFill>
            </a:endParaRPr>
          </a:p>
          <a:p>
            <a:r>
              <a:rPr lang="en-US" sz="1000" dirty="0">
                <a:solidFill>
                  <a:schemeClr val="tx2"/>
                </a:solidFill>
                <a:ea typeface="+mn-lt"/>
                <a:cs typeface="+mn-lt"/>
              </a:rPr>
              <a:t>HEX #ffe5d0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4" name="Rectangle 93">
            <a:extLst>
              <a:ext uri="{FF2B5EF4-FFF2-40B4-BE49-F238E27FC236}">
                <a16:creationId xmlns:a16="http://schemas.microsoft.com/office/drawing/2014/main" id="{36E8FAB1-C606-E64C-C8DB-464FE498B151}"/>
              </a:ext>
            </a:extLst>
          </p:cNvPr>
          <p:cNvSpPr/>
          <p:nvPr userDrawn="1"/>
        </p:nvSpPr>
        <p:spPr bwMode="auto">
          <a:xfrm rot="16200000">
            <a:off x="805311" y="5421399"/>
            <a:ext cx="510814" cy="1213825"/>
          </a:xfrm>
          <a:prstGeom prst="rect">
            <a:avLst/>
          </a:prstGeom>
          <a:solidFill>
            <a:srgbClr val="FFE5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5" name="Rectangle 94">
            <a:extLst>
              <a:ext uri="{FF2B5EF4-FFF2-40B4-BE49-F238E27FC236}">
                <a16:creationId xmlns:a16="http://schemas.microsoft.com/office/drawing/2014/main" id="{4F485E9E-10EC-AA0D-8CB4-51C68DCC3DFC}"/>
              </a:ext>
            </a:extLst>
          </p:cNvPr>
          <p:cNvSpPr/>
          <p:nvPr userDrawn="1"/>
        </p:nvSpPr>
        <p:spPr bwMode="auto">
          <a:xfrm rot="16200000">
            <a:off x="3611704" y="2387341"/>
            <a:ext cx="789594" cy="1213825"/>
          </a:xfrm>
          <a:prstGeom prst="rect">
            <a:avLst/>
          </a:prstGeom>
          <a:solidFill>
            <a:srgbClr val="20BAA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6" name="Rectangle 95">
            <a:extLst>
              <a:ext uri="{FF2B5EF4-FFF2-40B4-BE49-F238E27FC236}">
                <a16:creationId xmlns:a16="http://schemas.microsoft.com/office/drawing/2014/main" id="{1DE18C51-4F16-5F86-8E73-CB93285536BC}"/>
              </a:ext>
            </a:extLst>
          </p:cNvPr>
          <p:cNvSpPr/>
          <p:nvPr userDrawn="1"/>
        </p:nvSpPr>
        <p:spPr bwMode="auto">
          <a:xfrm rot="16200000">
            <a:off x="3741800" y="3330549"/>
            <a:ext cx="510814" cy="1213825"/>
          </a:xfrm>
          <a:prstGeom prst="rect">
            <a:avLst/>
          </a:prstGeom>
          <a:solidFill>
            <a:srgbClr val="64C8B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7" name="Rectangle 96">
            <a:extLst>
              <a:ext uri="{FF2B5EF4-FFF2-40B4-BE49-F238E27FC236}">
                <a16:creationId xmlns:a16="http://schemas.microsoft.com/office/drawing/2014/main" id="{3571A1D5-79E8-FD79-1EEA-C84E6E0297B9}"/>
              </a:ext>
            </a:extLst>
          </p:cNvPr>
          <p:cNvSpPr/>
          <p:nvPr userDrawn="1"/>
        </p:nvSpPr>
        <p:spPr bwMode="auto">
          <a:xfrm rot="16200000">
            <a:off x="3741800" y="4027498"/>
            <a:ext cx="510814" cy="1213825"/>
          </a:xfrm>
          <a:prstGeom prst="rect">
            <a:avLst/>
          </a:prstGeom>
          <a:solidFill>
            <a:srgbClr val="8FD6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8" name="Rectangle 97">
            <a:extLst>
              <a:ext uri="{FF2B5EF4-FFF2-40B4-BE49-F238E27FC236}">
                <a16:creationId xmlns:a16="http://schemas.microsoft.com/office/drawing/2014/main" id="{AD147865-7F53-FDBC-B0CE-655F3A5632B3}"/>
              </a:ext>
            </a:extLst>
          </p:cNvPr>
          <p:cNvSpPr/>
          <p:nvPr userDrawn="1"/>
        </p:nvSpPr>
        <p:spPr bwMode="auto">
          <a:xfrm rot="16200000">
            <a:off x="3741800" y="4719803"/>
            <a:ext cx="510814" cy="1213825"/>
          </a:xfrm>
          <a:prstGeom prst="rect">
            <a:avLst/>
          </a:prstGeom>
          <a:solidFill>
            <a:srgbClr val="B6E4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9" name="Rectangle 98">
            <a:extLst>
              <a:ext uri="{FF2B5EF4-FFF2-40B4-BE49-F238E27FC236}">
                <a16:creationId xmlns:a16="http://schemas.microsoft.com/office/drawing/2014/main" id="{8619DD95-8013-764A-6F84-7F978DACE100}"/>
              </a:ext>
            </a:extLst>
          </p:cNvPr>
          <p:cNvSpPr/>
          <p:nvPr userDrawn="1"/>
        </p:nvSpPr>
        <p:spPr bwMode="auto">
          <a:xfrm rot="16200000">
            <a:off x="3741799" y="5421399"/>
            <a:ext cx="510814" cy="1213825"/>
          </a:xfrm>
          <a:prstGeom prst="rect">
            <a:avLst/>
          </a:prstGeom>
          <a:solidFill>
            <a:srgbClr val="DBF2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cxnSp>
        <p:nvCxnSpPr>
          <p:cNvPr id="100" name="Straight Arrow Connector 99">
            <a:extLst>
              <a:ext uri="{FF2B5EF4-FFF2-40B4-BE49-F238E27FC236}">
                <a16:creationId xmlns:a16="http://schemas.microsoft.com/office/drawing/2014/main" id="{6C2F5B47-F4F9-3375-D429-2CE5C19B6F69}"/>
              </a:ext>
            </a:extLst>
          </p:cNvPr>
          <p:cNvCxnSpPr/>
          <p:nvPr userDrawn="1"/>
        </p:nvCxnSpPr>
        <p:spPr>
          <a:xfrm flipH="1" flipV="1">
            <a:off x="466494" y="3539681"/>
            <a:ext cx="11416989" cy="28808"/>
          </a:xfrm>
          <a:prstGeom prst="straightConnector1">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4B26103-41F5-072F-C067-36B7ABDE6586}"/>
              </a:ext>
            </a:extLst>
          </p:cNvPr>
          <p:cNvSpPr/>
          <p:nvPr userDrawn="1"/>
        </p:nvSpPr>
        <p:spPr bwMode="auto">
          <a:xfrm rot="16200000">
            <a:off x="6532777" y="2387341"/>
            <a:ext cx="789594" cy="1223118"/>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2" name="TextBox 101">
            <a:extLst>
              <a:ext uri="{FF2B5EF4-FFF2-40B4-BE49-F238E27FC236}">
                <a16:creationId xmlns:a16="http://schemas.microsoft.com/office/drawing/2014/main" id="{598D4957-85AF-0B52-62D1-3BDB3146587B}"/>
              </a:ext>
            </a:extLst>
          </p:cNvPr>
          <p:cNvSpPr txBox="1"/>
          <p:nvPr userDrawn="1"/>
        </p:nvSpPr>
        <p:spPr>
          <a:xfrm>
            <a:off x="10584364" y="2603908"/>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3" name="TextBox 102">
            <a:extLst>
              <a:ext uri="{FF2B5EF4-FFF2-40B4-BE49-F238E27FC236}">
                <a16:creationId xmlns:a16="http://schemas.microsoft.com/office/drawing/2014/main" id="{C4B19F7D-EA32-C240-4CF1-F2F7E143181F}"/>
              </a:ext>
            </a:extLst>
          </p:cNvPr>
          <p:cNvSpPr txBox="1"/>
          <p:nvPr userDrawn="1"/>
        </p:nvSpPr>
        <p:spPr>
          <a:xfrm>
            <a:off x="7615352" y="2603907"/>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04" name="TextBox 103">
            <a:extLst>
              <a:ext uri="{FF2B5EF4-FFF2-40B4-BE49-F238E27FC236}">
                <a16:creationId xmlns:a16="http://schemas.microsoft.com/office/drawing/2014/main" id="{1815B238-1A2F-9D79-A829-F067E1473064}"/>
              </a:ext>
            </a:extLst>
          </p:cNvPr>
          <p:cNvSpPr txBox="1"/>
          <p:nvPr userDrawn="1"/>
        </p:nvSpPr>
        <p:spPr>
          <a:xfrm>
            <a:off x="10575071" y="3700443"/>
            <a:ext cx="1384608"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1</a:t>
            </a:r>
            <a:endParaRPr lang="en-US" dirty="0">
              <a:solidFill>
                <a:schemeClr val="tx2"/>
              </a:solidFill>
            </a:endParaRPr>
          </a:p>
          <a:p>
            <a:r>
              <a:rPr lang="en-US" sz="1000" dirty="0">
                <a:solidFill>
                  <a:schemeClr val="tx2"/>
                </a:solidFill>
                <a:ea typeface="+mn-lt"/>
                <a:cs typeface="+mn-lt"/>
              </a:rPr>
              <a:t>RGB r85 g125 b190</a:t>
            </a:r>
            <a:endParaRPr lang="en-US" dirty="0">
              <a:solidFill>
                <a:schemeClr val="tx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2"/>
                </a:solidFill>
                <a:ea typeface="+mn-lt"/>
                <a:cs typeface="+mn-lt"/>
              </a:rPr>
              <a:t>HEX ##557dbe</a:t>
            </a:r>
            <a:endParaRPr lang="en-US" dirty="0">
              <a:solidFill>
                <a:schemeClr val="tx2"/>
              </a:solidFill>
            </a:endParaRPr>
          </a:p>
        </p:txBody>
      </p:sp>
      <p:sp>
        <p:nvSpPr>
          <p:cNvPr id="105" name="TextBox 104">
            <a:extLst>
              <a:ext uri="{FF2B5EF4-FFF2-40B4-BE49-F238E27FC236}">
                <a16:creationId xmlns:a16="http://schemas.microsoft.com/office/drawing/2014/main" id="{EF6E6CE1-DE7A-CC72-D121-1C421A80A9C7}"/>
              </a:ext>
            </a:extLst>
          </p:cNvPr>
          <p:cNvSpPr txBox="1"/>
          <p:nvPr userDrawn="1"/>
        </p:nvSpPr>
        <p:spPr>
          <a:xfrm>
            <a:off x="10575071"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2</a:t>
            </a:r>
            <a:endParaRPr lang="en-US" dirty="0">
              <a:solidFill>
                <a:schemeClr val="tx2"/>
              </a:solidFill>
            </a:endParaRPr>
          </a:p>
          <a:p>
            <a:r>
              <a:rPr lang="en-US" sz="1000" dirty="0">
                <a:solidFill>
                  <a:schemeClr val="tx2"/>
                </a:solidFill>
                <a:ea typeface="+mn-lt"/>
                <a:cs typeface="+mn-lt"/>
              </a:rPr>
              <a:t>RGB r132 g156 b206</a:t>
            </a:r>
            <a:endParaRPr lang="en-US" dirty="0">
              <a:solidFill>
                <a:schemeClr val="tx2"/>
              </a:solidFill>
            </a:endParaRPr>
          </a:p>
          <a:p>
            <a:r>
              <a:rPr lang="en-US" sz="1000" dirty="0">
                <a:solidFill>
                  <a:schemeClr val="tx2"/>
                </a:solidFill>
                <a:ea typeface="+mn-lt"/>
                <a:cs typeface="+mn-lt"/>
              </a:rPr>
              <a:t>HEX #849cce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6" name="TextBox 105">
            <a:extLst>
              <a:ext uri="{FF2B5EF4-FFF2-40B4-BE49-F238E27FC236}">
                <a16:creationId xmlns:a16="http://schemas.microsoft.com/office/drawing/2014/main" id="{5034645D-8042-78B2-CD79-0DE09DF1E35C}"/>
              </a:ext>
            </a:extLst>
          </p:cNvPr>
          <p:cNvSpPr txBox="1"/>
          <p:nvPr userDrawn="1"/>
        </p:nvSpPr>
        <p:spPr>
          <a:xfrm>
            <a:off x="10575071"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3</a:t>
            </a:r>
            <a:endParaRPr lang="en-US" dirty="0">
              <a:solidFill>
                <a:schemeClr val="tx2"/>
              </a:solidFill>
            </a:endParaRPr>
          </a:p>
          <a:p>
            <a:r>
              <a:rPr lang="en-US" sz="1000" dirty="0">
                <a:solidFill>
                  <a:schemeClr val="tx2"/>
                </a:solidFill>
                <a:ea typeface="+mn-lt"/>
                <a:cs typeface="+mn-lt"/>
              </a:rPr>
              <a:t>RGB r174 g188 b222</a:t>
            </a:r>
            <a:endParaRPr lang="en-US" dirty="0">
              <a:solidFill>
                <a:schemeClr val="tx2"/>
              </a:solidFill>
            </a:endParaRPr>
          </a:p>
          <a:p>
            <a:r>
              <a:rPr lang="en-US" sz="1000" dirty="0">
                <a:solidFill>
                  <a:schemeClr val="tx2"/>
                </a:solidFill>
                <a:ea typeface="+mn-lt"/>
                <a:cs typeface="+mn-lt"/>
              </a:rPr>
              <a:t>HEX #aebcde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7" name="TextBox 106">
            <a:extLst>
              <a:ext uri="{FF2B5EF4-FFF2-40B4-BE49-F238E27FC236}">
                <a16:creationId xmlns:a16="http://schemas.microsoft.com/office/drawing/2014/main" id="{F7B4F484-6DE4-B0D6-6120-C237A2918E3F}"/>
              </a:ext>
            </a:extLst>
          </p:cNvPr>
          <p:cNvSpPr txBox="1"/>
          <p:nvPr userDrawn="1"/>
        </p:nvSpPr>
        <p:spPr>
          <a:xfrm>
            <a:off x="10575070" y="5777356"/>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4</a:t>
            </a:r>
            <a:endParaRPr lang="en-US" dirty="0">
              <a:solidFill>
                <a:schemeClr val="tx2"/>
              </a:solidFill>
            </a:endParaRPr>
          </a:p>
          <a:p>
            <a:r>
              <a:rPr lang="en-US" sz="1000" dirty="0">
                <a:solidFill>
                  <a:schemeClr val="tx2"/>
                </a:solidFill>
                <a:ea typeface="+mn-lt"/>
                <a:cs typeface="+mn-lt"/>
              </a:rPr>
              <a:t>RGB r214 g221 b239</a:t>
            </a:r>
            <a:endParaRPr lang="en-US" dirty="0">
              <a:solidFill>
                <a:schemeClr val="tx2"/>
              </a:solidFill>
            </a:endParaRPr>
          </a:p>
          <a:p>
            <a:r>
              <a:rPr lang="en-US" sz="1000" dirty="0">
                <a:solidFill>
                  <a:schemeClr val="tx2"/>
                </a:solidFill>
                <a:ea typeface="+mn-lt"/>
                <a:cs typeface="+mn-lt"/>
              </a:rPr>
              <a:t>HEX #d6ddef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8" name="TextBox 107">
            <a:extLst>
              <a:ext uri="{FF2B5EF4-FFF2-40B4-BE49-F238E27FC236}">
                <a16:creationId xmlns:a16="http://schemas.microsoft.com/office/drawing/2014/main" id="{58B2B25D-A918-5E7E-6EA8-FE5D179ABACB}"/>
              </a:ext>
            </a:extLst>
          </p:cNvPr>
          <p:cNvSpPr txBox="1"/>
          <p:nvPr userDrawn="1"/>
        </p:nvSpPr>
        <p:spPr>
          <a:xfrm>
            <a:off x="7606058" y="3686504"/>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1</a:t>
            </a:r>
            <a:endParaRPr lang="en-US" dirty="0">
              <a:solidFill>
                <a:schemeClr val="tx2"/>
              </a:solidFill>
            </a:endParaRPr>
          </a:p>
          <a:p>
            <a:r>
              <a:rPr lang="en-US" sz="1000" dirty="0">
                <a:solidFill>
                  <a:schemeClr val="tx2"/>
                </a:solidFill>
                <a:ea typeface="+mn-lt"/>
                <a:cs typeface="+mn-lt"/>
              </a:rPr>
              <a:t>RGB r142 g68 b162</a:t>
            </a:r>
            <a:endParaRPr lang="en-US" dirty="0">
              <a:solidFill>
                <a:schemeClr val="tx2"/>
              </a:solidFill>
            </a:endParaRPr>
          </a:p>
          <a:p>
            <a:r>
              <a:rPr lang="en-US" sz="1000" dirty="0">
                <a:solidFill>
                  <a:schemeClr val="tx2"/>
                </a:solidFill>
                <a:ea typeface="+mn-lt"/>
                <a:cs typeface="+mn-lt"/>
              </a:rPr>
              <a:t>HEX #8e44a2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9" name="Rectangle 108">
            <a:extLst>
              <a:ext uri="{FF2B5EF4-FFF2-40B4-BE49-F238E27FC236}">
                <a16:creationId xmlns:a16="http://schemas.microsoft.com/office/drawing/2014/main" id="{3A3AFD8F-3421-04FA-E9B2-B308F0646C96}"/>
              </a:ext>
            </a:extLst>
          </p:cNvPr>
          <p:cNvSpPr/>
          <p:nvPr userDrawn="1"/>
        </p:nvSpPr>
        <p:spPr bwMode="auto">
          <a:xfrm rot="16200000">
            <a:off x="6668995" y="3335194"/>
            <a:ext cx="510814" cy="1213825"/>
          </a:xfrm>
          <a:prstGeom prst="rect">
            <a:avLst/>
          </a:prstGeom>
          <a:solidFill>
            <a:srgbClr val="8E44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0" name="TextBox 109">
            <a:extLst>
              <a:ext uri="{FF2B5EF4-FFF2-40B4-BE49-F238E27FC236}">
                <a16:creationId xmlns:a16="http://schemas.microsoft.com/office/drawing/2014/main" id="{8001C752-7353-940C-8ED1-A68C3D755E2E}"/>
              </a:ext>
            </a:extLst>
          </p:cNvPr>
          <p:cNvSpPr txBox="1"/>
          <p:nvPr userDrawn="1"/>
        </p:nvSpPr>
        <p:spPr>
          <a:xfrm>
            <a:off x="7606058"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2</a:t>
            </a:r>
            <a:endParaRPr lang="en-US" dirty="0">
              <a:solidFill>
                <a:schemeClr val="tx2"/>
              </a:solidFill>
            </a:endParaRPr>
          </a:p>
          <a:p>
            <a:r>
              <a:rPr lang="en-US" sz="1000" dirty="0">
                <a:solidFill>
                  <a:schemeClr val="tx2"/>
                </a:solidFill>
                <a:ea typeface="+mn-lt"/>
                <a:cs typeface="+mn-lt"/>
              </a:rPr>
              <a:t>RGB r172 g114 b185</a:t>
            </a:r>
            <a:endParaRPr lang="en-US" dirty="0">
              <a:solidFill>
                <a:schemeClr val="tx2"/>
              </a:solidFill>
            </a:endParaRPr>
          </a:p>
          <a:p>
            <a:r>
              <a:rPr lang="en-US" sz="1000" dirty="0">
                <a:solidFill>
                  <a:schemeClr val="tx2"/>
                </a:solidFill>
                <a:ea typeface="+mn-lt"/>
                <a:cs typeface="+mn-lt"/>
              </a:rPr>
              <a:t>HEX #ac72b9</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1" name="Rectangle 110">
            <a:extLst>
              <a:ext uri="{FF2B5EF4-FFF2-40B4-BE49-F238E27FC236}">
                <a16:creationId xmlns:a16="http://schemas.microsoft.com/office/drawing/2014/main" id="{66FF0DB2-EBD6-2C4E-09AD-D35EC1869427}"/>
              </a:ext>
            </a:extLst>
          </p:cNvPr>
          <p:cNvSpPr/>
          <p:nvPr userDrawn="1"/>
        </p:nvSpPr>
        <p:spPr bwMode="auto">
          <a:xfrm rot="16200000">
            <a:off x="6668994" y="4032144"/>
            <a:ext cx="510814" cy="1213825"/>
          </a:xfrm>
          <a:prstGeom prst="rect">
            <a:avLst/>
          </a:prstGeom>
          <a:solidFill>
            <a:srgbClr val="AC72B9"/>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2" name="TextBox 111">
            <a:extLst>
              <a:ext uri="{FF2B5EF4-FFF2-40B4-BE49-F238E27FC236}">
                <a16:creationId xmlns:a16="http://schemas.microsoft.com/office/drawing/2014/main" id="{F1408880-9CF2-1B3C-793A-D50919DC980D}"/>
              </a:ext>
            </a:extLst>
          </p:cNvPr>
          <p:cNvSpPr txBox="1"/>
          <p:nvPr userDrawn="1"/>
        </p:nvSpPr>
        <p:spPr>
          <a:xfrm>
            <a:off x="7606057"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3</a:t>
            </a:r>
            <a:endParaRPr lang="en-US" dirty="0">
              <a:solidFill>
                <a:schemeClr val="tx2"/>
              </a:solidFill>
            </a:endParaRPr>
          </a:p>
          <a:p>
            <a:r>
              <a:rPr lang="en-US" sz="1000" dirty="0">
                <a:solidFill>
                  <a:schemeClr val="tx2"/>
                </a:solidFill>
                <a:ea typeface="+mn-lt"/>
                <a:cs typeface="+mn-lt"/>
              </a:rPr>
              <a:t>RGB r200 g160 b208</a:t>
            </a:r>
            <a:endParaRPr lang="en-US" dirty="0">
              <a:solidFill>
                <a:schemeClr val="tx2"/>
              </a:solidFill>
            </a:endParaRPr>
          </a:p>
          <a:p>
            <a:r>
              <a:rPr lang="en-US" sz="1000" dirty="0">
                <a:solidFill>
                  <a:schemeClr val="tx2"/>
                </a:solidFill>
                <a:ea typeface="+mn-lt"/>
                <a:cs typeface="+mn-lt"/>
              </a:rPr>
              <a:t>HEX #c8a0d0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3" name="Rectangle 112">
            <a:extLst>
              <a:ext uri="{FF2B5EF4-FFF2-40B4-BE49-F238E27FC236}">
                <a16:creationId xmlns:a16="http://schemas.microsoft.com/office/drawing/2014/main" id="{9846B6EF-2AAD-03F9-2EA3-F37843660D4F}"/>
              </a:ext>
            </a:extLst>
          </p:cNvPr>
          <p:cNvSpPr/>
          <p:nvPr userDrawn="1"/>
        </p:nvSpPr>
        <p:spPr bwMode="auto">
          <a:xfrm rot="16200000">
            <a:off x="6668994" y="4724448"/>
            <a:ext cx="510814" cy="1213825"/>
          </a:xfrm>
          <a:prstGeom prst="rect">
            <a:avLst/>
          </a:prstGeom>
          <a:solidFill>
            <a:srgbClr val="C8A0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4" name="TextBox 113">
            <a:extLst>
              <a:ext uri="{FF2B5EF4-FFF2-40B4-BE49-F238E27FC236}">
                <a16:creationId xmlns:a16="http://schemas.microsoft.com/office/drawing/2014/main" id="{7633CE7C-27B0-2377-7803-BC54A843040E}"/>
              </a:ext>
            </a:extLst>
          </p:cNvPr>
          <p:cNvSpPr txBox="1"/>
          <p:nvPr userDrawn="1"/>
        </p:nvSpPr>
        <p:spPr>
          <a:xfrm>
            <a:off x="7606057" y="579129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4</a:t>
            </a:r>
            <a:endParaRPr lang="en-US" dirty="0">
              <a:solidFill>
                <a:schemeClr val="tx2"/>
              </a:solidFill>
            </a:endParaRPr>
          </a:p>
          <a:p>
            <a:r>
              <a:rPr lang="en-US" sz="1000" dirty="0">
                <a:solidFill>
                  <a:schemeClr val="tx2"/>
                </a:solidFill>
                <a:ea typeface="+mn-lt"/>
                <a:cs typeface="+mn-lt"/>
              </a:rPr>
              <a:t>RGB r228 g207 b232</a:t>
            </a:r>
            <a:endParaRPr lang="en-US" dirty="0">
              <a:solidFill>
                <a:schemeClr val="tx2"/>
              </a:solidFill>
            </a:endParaRPr>
          </a:p>
          <a:p>
            <a:r>
              <a:rPr lang="en-US" sz="1000" dirty="0">
                <a:solidFill>
                  <a:schemeClr val="tx2"/>
                </a:solidFill>
                <a:ea typeface="+mn-lt"/>
                <a:cs typeface="+mn-lt"/>
              </a:rPr>
              <a:t>HEX #e4cfe8</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5" name="Rectangle 114">
            <a:extLst>
              <a:ext uri="{FF2B5EF4-FFF2-40B4-BE49-F238E27FC236}">
                <a16:creationId xmlns:a16="http://schemas.microsoft.com/office/drawing/2014/main" id="{8FADABEB-CC36-D93A-B413-110A08FB3BEC}"/>
              </a:ext>
            </a:extLst>
          </p:cNvPr>
          <p:cNvSpPr/>
          <p:nvPr userDrawn="1"/>
        </p:nvSpPr>
        <p:spPr bwMode="auto">
          <a:xfrm rot="16200000">
            <a:off x="6655054" y="5426045"/>
            <a:ext cx="510814" cy="1213825"/>
          </a:xfrm>
          <a:prstGeom prst="rect">
            <a:avLst/>
          </a:prstGeom>
          <a:solidFill>
            <a:srgbClr val="E4CFE8"/>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6" name="Rectangle 115">
            <a:extLst>
              <a:ext uri="{FF2B5EF4-FFF2-40B4-BE49-F238E27FC236}">
                <a16:creationId xmlns:a16="http://schemas.microsoft.com/office/drawing/2014/main" id="{B33FB6A5-C640-3CAB-667A-8D26E6CE486F}"/>
              </a:ext>
            </a:extLst>
          </p:cNvPr>
          <p:cNvSpPr/>
          <p:nvPr userDrawn="1"/>
        </p:nvSpPr>
        <p:spPr bwMode="auto">
          <a:xfrm rot="16200000">
            <a:off x="9461447" y="2391987"/>
            <a:ext cx="789594" cy="1213825"/>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7" name="Rectangle 116">
            <a:extLst>
              <a:ext uri="{FF2B5EF4-FFF2-40B4-BE49-F238E27FC236}">
                <a16:creationId xmlns:a16="http://schemas.microsoft.com/office/drawing/2014/main" id="{54BA26AF-9FDA-2252-F59E-4AA7BE4124F1}"/>
              </a:ext>
            </a:extLst>
          </p:cNvPr>
          <p:cNvSpPr/>
          <p:nvPr userDrawn="1"/>
        </p:nvSpPr>
        <p:spPr bwMode="auto">
          <a:xfrm rot="16200000">
            <a:off x="9591543" y="3335195"/>
            <a:ext cx="510814" cy="1213825"/>
          </a:xfrm>
          <a:prstGeom prst="rect">
            <a:avLst/>
          </a:prstGeom>
          <a:solidFill>
            <a:srgbClr val="557DB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8" name="Rectangle 117">
            <a:extLst>
              <a:ext uri="{FF2B5EF4-FFF2-40B4-BE49-F238E27FC236}">
                <a16:creationId xmlns:a16="http://schemas.microsoft.com/office/drawing/2014/main" id="{87087B28-AFC8-AE11-45B0-E43963557697}"/>
              </a:ext>
            </a:extLst>
          </p:cNvPr>
          <p:cNvSpPr/>
          <p:nvPr userDrawn="1"/>
        </p:nvSpPr>
        <p:spPr bwMode="auto">
          <a:xfrm rot="16200000">
            <a:off x="9591543" y="4032144"/>
            <a:ext cx="510814" cy="1213825"/>
          </a:xfrm>
          <a:prstGeom prst="rect">
            <a:avLst/>
          </a:prstGeom>
          <a:solidFill>
            <a:srgbClr val="849C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9" name="Rectangle 118">
            <a:extLst>
              <a:ext uri="{FF2B5EF4-FFF2-40B4-BE49-F238E27FC236}">
                <a16:creationId xmlns:a16="http://schemas.microsoft.com/office/drawing/2014/main" id="{6F9CF480-1E4B-5002-ED1A-CA1806125D80}"/>
              </a:ext>
            </a:extLst>
          </p:cNvPr>
          <p:cNvSpPr/>
          <p:nvPr userDrawn="1"/>
        </p:nvSpPr>
        <p:spPr bwMode="auto">
          <a:xfrm rot="16200000">
            <a:off x="9591543" y="4724449"/>
            <a:ext cx="510814" cy="1213825"/>
          </a:xfrm>
          <a:prstGeom prst="rect">
            <a:avLst/>
          </a:prstGeom>
          <a:solidFill>
            <a:srgbClr val="AEBC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0" name="Rectangle 119">
            <a:extLst>
              <a:ext uri="{FF2B5EF4-FFF2-40B4-BE49-F238E27FC236}">
                <a16:creationId xmlns:a16="http://schemas.microsoft.com/office/drawing/2014/main" id="{7CCF02D0-CE4B-3530-27A9-C2A2A2825BB7}"/>
              </a:ext>
            </a:extLst>
          </p:cNvPr>
          <p:cNvSpPr/>
          <p:nvPr userDrawn="1"/>
        </p:nvSpPr>
        <p:spPr bwMode="auto">
          <a:xfrm rot="16200000">
            <a:off x="9591542" y="5426045"/>
            <a:ext cx="510814" cy="1213825"/>
          </a:xfrm>
          <a:prstGeom prst="rect">
            <a:avLst/>
          </a:prstGeom>
          <a:solidFill>
            <a:srgbClr val="D6DD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0835071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21385017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lvl1pPr>
          </a:lstStyle>
          <a:p>
            <a:r>
              <a:rPr lang="en-US"/>
              <a:t>Content page headline 24pt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38930271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3557953839"/>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3 Columns, Medium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EE9A2CF1-A624-FEF3-E1E1-D2C98660C0B8}"/>
              </a:ext>
            </a:extLst>
          </p:cNvPr>
          <p:cNvSpPr>
            <a:spLocks noGrp="1"/>
          </p:cNvSpPr>
          <p:nvPr>
            <p:ph sz="quarter" idx="29"/>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42C42F6C-3150-743B-26A5-19BD0F72AC88}"/>
              </a:ext>
            </a:extLst>
          </p:cNvPr>
          <p:cNvSpPr>
            <a:spLocks noGrp="1"/>
          </p:cNvSpPr>
          <p:nvPr>
            <p:ph sz="quarter" idx="30"/>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7F058397-5FE1-E6DD-C55B-2D4EF2DAFDF2}"/>
              </a:ext>
            </a:extLst>
          </p:cNvPr>
          <p:cNvSpPr>
            <a:spLocks noGrp="1"/>
          </p:cNvSpPr>
          <p:nvPr>
            <p:ph type="body" sz="quarter" idx="27"/>
          </p:nvPr>
        </p:nvSpPr>
        <p:spPr>
          <a:xfrm>
            <a:off x="8121650" y="1759132"/>
            <a:ext cx="3606800" cy="4651194"/>
          </a:xfrm>
          <a:solidFill>
            <a:schemeClr val="accent3"/>
          </a:solidFill>
        </p:spPr>
        <p:txBody>
          <a:bodyPr lIns="274320" tIns="457200" rIns="274320" bIns="228600"/>
          <a:lstStyle>
            <a:lvl1pPr>
              <a:defRPr sz="1600">
                <a:solidFill>
                  <a:schemeClr val="tx2"/>
                </a:solidFill>
              </a:defRPr>
            </a:lvl1pPr>
            <a:lvl2pPr>
              <a:defRPr sz="1800">
                <a:solidFill>
                  <a:schemeClr val="tx2"/>
                </a:solidFill>
              </a:defRPr>
            </a:lvl2pPr>
            <a:lvl3pPr>
              <a:buClr>
                <a:schemeClr val="tx2"/>
              </a:buClr>
              <a:defRPr sz="1400">
                <a:solidFill>
                  <a:schemeClr val="tx2"/>
                </a:solidFill>
              </a:defRPr>
            </a:lvl3pPr>
            <a:lvl4pPr marL="0" indent="0">
              <a:buClr>
                <a:schemeClr val="bg2"/>
              </a:buClr>
              <a:buFontTx/>
              <a:buNone/>
              <a:defRPr sz="2800" b="0" i="0">
                <a:solidFill>
                  <a:schemeClr val="tx2"/>
                </a:solidFill>
                <a:latin typeface="Georgia" panose="02040502050405020303" pitchFamily="18" charset="0"/>
              </a:defRPr>
            </a:lvl4pPr>
            <a:lvl5pPr marL="0" indent="0">
              <a:buClr>
                <a:schemeClr val="bg2"/>
              </a:buClr>
              <a:buFontTx/>
              <a:buNone/>
              <a:defRPr sz="5400" b="0" i="0">
                <a:solidFill>
                  <a:schemeClr val="tx2"/>
                </a:solidFill>
                <a:latin typeface="Georgia" panose="02040502050405020303" pitchFamily="18" charset="0"/>
              </a:defRPr>
            </a:lvl5pPr>
            <a:lvl6pPr>
              <a:buFontTx/>
              <a:buNone/>
              <a:defRPr sz="1400" b="0">
                <a:solidFill>
                  <a:schemeClr val="tx2"/>
                </a:solidFill>
                <a:latin typeface="+mn-lt"/>
              </a:defRPr>
            </a:lvl6pPr>
            <a:lvl7pPr>
              <a:buFontTx/>
              <a:buNone/>
              <a:defRPr sz="1400" b="0">
                <a:solidFill>
                  <a:schemeClr val="tx2"/>
                </a:solidFill>
                <a:latin typeface="+mn-lt"/>
              </a:defRPr>
            </a:lvl7pPr>
            <a:lvl8pPr marL="0" indent="0">
              <a:buClr>
                <a:schemeClr val="bg2"/>
              </a:buClr>
              <a:buFontTx/>
              <a:buNone/>
              <a:defRPr sz="1400" b="0">
                <a:solidFill>
                  <a:schemeClr val="tx2"/>
                </a:solidFill>
                <a:latin typeface="+mn-lt"/>
              </a:defRPr>
            </a:lvl8pPr>
            <a:lvl9pPr>
              <a:defRPr sz="1400" b="0">
                <a:solidFill>
                  <a:schemeClr val="tx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9B8B409-767B-A84F-7A9B-DFFA9A31924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19A87A0A-D2C0-0B6C-97CE-FE13EF79604A}"/>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AC6E0E1B-63E1-3451-DA94-9D25B10AC3AF}"/>
              </a:ext>
            </a:extLst>
          </p:cNvPr>
          <p:cNvSpPr>
            <a:spLocks noGrp="1"/>
          </p:cNvSpPr>
          <p:nvPr>
            <p:ph type="dt" sz="half" idx="31"/>
          </p:nvPr>
        </p:nvSpPr>
        <p:spPr/>
        <p:txBody>
          <a:bodyPr/>
          <a:lstStyle/>
          <a:p>
            <a:r>
              <a:rPr lang="en-US" dirty="0"/>
              <a:t> </a:t>
            </a:r>
          </a:p>
        </p:txBody>
      </p:sp>
      <p:sp>
        <p:nvSpPr>
          <p:cNvPr id="3" name="Rectangle 2">
            <a:extLst>
              <a:ext uri="{FF2B5EF4-FFF2-40B4-BE49-F238E27FC236}">
                <a16:creationId xmlns:a16="http://schemas.microsoft.com/office/drawing/2014/main" id="{9E62D1B2-69CF-B3A1-33C1-578C04DA629C}"/>
              </a:ext>
            </a:extLst>
          </p:cNvPr>
          <p:cNvSpPr/>
          <p:nvPr userDrawn="1"/>
        </p:nvSpPr>
        <p:spPr bwMode="auto">
          <a:xfrm>
            <a:off x="8121649" y="1658938"/>
            <a:ext cx="3606800" cy="100194"/>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A5479C-4A2A-8037-A03C-1CAD5387EE0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9A9F0A4-1AC7-0E75-C51B-D80BCB3668BD}"/>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41151873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2_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5" name="Picture Placeholder 4">
            <a:extLst>
              <a:ext uri="{FF2B5EF4-FFF2-40B4-BE49-F238E27FC236}">
                <a16:creationId xmlns:a16="http://schemas.microsoft.com/office/drawing/2014/main" id="{A3BA917F-1519-4A48-8205-FE2D5373464E}"/>
              </a:ext>
            </a:extLst>
          </p:cNvPr>
          <p:cNvSpPr>
            <a:spLocks noGrp="1"/>
          </p:cNvSpPr>
          <p:nvPr>
            <p:ph type="pic" sz="quarter" idx="27"/>
          </p:nvPr>
        </p:nvSpPr>
        <p:spPr>
          <a:xfrm>
            <a:off x="6457950" y="1658939"/>
            <a:ext cx="5734050" cy="4751385"/>
          </a:xfrm>
        </p:spPr>
        <p:txBody>
          <a:bodyPr anchor="ctr"/>
          <a:lstStyle>
            <a:lvl1pPr algn="ctr">
              <a:defRPr/>
            </a:lvl1pPr>
          </a:lstStyle>
          <a:p>
            <a:endParaRPr lang="en-NZ" dirty="0"/>
          </a:p>
        </p:txBody>
      </p:sp>
      <p:sp>
        <p:nvSpPr>
          <p:cNvPr id="11" name="Content Placeholder 14">
            <a:extLst>
              <a:ext uri="{FF2B5EF4-FFF2-40B4-BE49-F238E27FC236}">
                <a16:creationId xmlns:a16="http://schemas.microsoft.com/office/drawing/2014/main" id="{B968E6A6-B92A-453B-88C5-433FC5D32672}"/>
              </a:ext>
            </a:extLst>
          </p:cNvPr>
          <p:cNvSpPr>
            <a:spLocks noGrp="1"/>
          </p:cNvSpPr>
          <p:nvPr>
            <p:ph sz="quarter" idx="12"/>
          </p:nvPr>
        </p:nvSpPr>
        <p:spPr>
          <a:xfrm>
            <a:off x="460367" y="1658938"/>
            <a:ext cx="5521333"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880666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Headline, Sub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41592619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itle 7">
            <a:extLst>
              <a:ext uri="{FF2B5EF4-FFF2-40B4-BE49-F238E27FC236}">
                <a16:creationId xmlns:a16="http://schemas.microsoft.com/office/drawing/2014/main" id="{C4CFC6B6-6A54-4ADA-8506-D3471FEBA6FC}"/>
              </a:ext>
            </a:extLst>
          </p:cNvPr>
          <p:cNvSpPr>
            <a:spLocks noGrp="1"/>
          </p:cNvSpPr>
          <p:nvPr>
            <p:ph type="title" hasCustomPrompt="1"/>
          </p:nvPr>
        </p:nvSpPr>
        <p:spPr>
          <a:xfrm>
            <a:off x="460374" y="419101"/>
            <a:ext cx="5521326" cy="1066799"/>
          </a:xfrm>
        </p:spPr>
        <p:txBody>
          <a:bodyPr/>
          <a:lstStyle/>
          <a:p>
            <a:r>
              <a:rPr lang="en-US"/>
              <a:t>Content page headline 32pt Georgia, one line only</a:t>
            </a:r>
          </a:p>
        </p:txBody>
      </p:sp>
    </p:spTree>
    <p:extLst>
      <p:ext uri="{BB962C8B-B14F-4D97-AF65-F5344CB8AC3E}">
        <p14:creationId xmlns:p14="http://schemas.microsoft.com/office/powerpoint/2010/main" val="2652959408"/>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4_Divider Light Gray">
    <p:bg>
      <p:bgPr>
        <a:solidFill>
          <a:schemeClr val="bg2"/>
        </a:solid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5470602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userDrawn="1">
  <p:cSld name="Dark, Headline, Sub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645192336"/>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2 Columns">
    <p:bg>
      <p:bgPr>
        <a:solidFill>
          <a:schemeClr val="bg1"/>
        </a:solidFill>
        <a:effectLst/>
      </p:bgPr>
    </p:bg>
    <p:spTree>
      <p:nvGrpSpPr>
        <p:cNvPr id="1" name=""/>
        <p:cNvGrpSpPr/>
        <p:nvPr/>
      </p:nvGrpSpPr>
      <p:grpSpPr>
        <a:xfrm>
          <a:off x="0" y="0"/>
          <a:ext cx="0" cy="0"/>
          <a:chOff x="0" y="0"/>
          <a:chExt cx="0" cy="0"/>
        </a:xfrm>
      </p:grpSpPr>
      <p:sp>
        <p:nvSpPr>
          <p:cNvPr id="16" name="Content Placeholder 14">
            <a:extLst>
              <a:ext uri="{FF2B5EF4-FFF2-40B4-BE49-F238E27FC236}">
                <a16:creationId xmlns:a16="http://schemas.microsoft.com/office/drawing/2014/main" id="{81BE5968-C006-6A57-0221-05C7B3CA969E}"/>
              </a:ext>
            </a:extLst>
          </p:cNvPr>
          <p:cNvSpPr>
            <a:spLocks noGrp="1"/>
          </p:cNvSpPr>
          <p:nvPr>
            <p:ph sz="quarter" idx="12"/>
          </p:nvPr>
        </p:nvSpPr>
        <p:spPr>
          <a:xfrm>
            <a:off x="460375"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lide Number Placeholder 4">
            <a:extLst>
              <a:ext uri="{FF2B5EF4-FFF2-40B4-BE49-F238E27FC236}">
                <a16:creationId xmlns:a16="http://schemas.microsoft.com/office/drawing/2014/main" id="{B7CA6516-6C49-020E-76B5-0A4B487EE3C5}"/>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22" name="Straight Connector 21">
            <a:extLst>
              <a:ext uri="{FF2B5EF4-FFF2-40B4-BE49-F238E27FC236}">
                <a16:creationId xmlns:a16="http://schemas.microsoft.com/office/drawing/2014/main" id="{2856A89A-37CB-49B5-4F70-79AEBF7ACC1D}"/>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Content Placeholder 14">
            <a:extLst>
              <a:ext uri="{FF2B5EF4-FFF2-40B4-BE49-F238E27FC236}">
                <a16:creationId xmlns:a16="http://schemas.microsoft.com/office/drawing/2014/main" id="{07EB4015-966F-D565-B067-63375DB84C4D}"/>
              </a:ext>
            </a:extLst>
          </p:cNvPr>
          <p:cNvSpPr>
            <a:spLocks noGrp="1"/>
          </p:cNvSpPr>
          <p:nvPr>
            <p:ph sz="quarter" idx="23"/>
          </p:nvPr>
        </p:nvSpPr>
        <p:spPr>
          <a:xfrm>
            <a:off x="6210302"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ED8C429-EA59-CD84-9695-D63E7629B9C4}"/>
              </a:ext>
            </a:extLst>
          </p:cNvPr>
          <p:cNvSpPr>
            <a:spLocks noGrp="1"/>
          </p:cNvSpPr>
          <p:nvPr>
            <p:ph type="ftr" sz="quarter" idx="24"/>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C9F7B05-5273-5615-B318-0357934206E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711D960E-640D-5B2F-CCA3-98D16873F88F}"/>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6A2522C6-CA99-E1E8-B1D0-6C30722CF33E}"/>
              </a:ext>
            </a:extLst>
          </p:cNvPr>
          <p:cNvSpPr>
            <a:spLocks noGrp="1"/>
          </p:cNvSpPr>
          <p:nvPr>
            <p:ph type="dt" sz="half" idx="25"/>
          </p:nvPr>
        </p:nvSpPr>
        <p:spPr/>
        <p:txBody>
          <a:bodyPr/>
          <a:lstStyle/>
          <a:p>
            <a:r>
              <a:rPr lang="en-US" dirty="0"/>
              <a:t> </a:t>
            </a:r>
          </a:p>
        </p:txBody>
      </p:sp>
      <p:sp>
        <p:nvSpPr>
          <p:cNvPr id="6" name="Text Placeholder 9">
            <a:extLst>
              <a:ext uri="{FF2B5EF4-FFF2-40B4-BE49-F238E27FC236}">
                <a16:creationId xmlns:a16="http://schemas.microsoft.com/office/drawing/2014/main" id="{F354BB45-F01B-364D-1E68-0F335663D33E}"/>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1C90B770-65A1-5A32-FDAE-1673C7304807}"/>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93023549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userDrawn="1">
  <p:cSld name="content 1col">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0" y="6546849"/>
            <a:ext cx="7127875" cy="155574"/>
          </a:xfrm>
          <a:prstGeom prst="rect">
            <a:avLst/>
          </a:prstGeo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a:xfrm>
            <a:off x="9394825" y="6546850"/>
            <a:ext cx="2014538" cy="155574"/>
          </a:xfrm>
          <a:prstGeom prst="rect">
            <a:avLst/>
          </a:prstGeom>
        </p:spPr>
        <p:txBody>
          <a:bodyPr/>
          <a:lstStyle/>
          <a:p>
            <a:r>
              <a:rPr lang="en-US" dirty="0"/>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61184724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userDrawn="1">
  <p:cSld name="1/4 Headline, Sub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0"/>
            <a:ext cx="12191572" cy="21154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145C3045-98D2-B6DA-36FC-CA9E8B94488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C92ACF3-4BD0-08BC-0AC7-7D39A39E3B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4140344"/>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userDrawn="1">
  <p:cSld name="Divider Teal">
    <p:bg>
      <p:bgPr>
        <a:solidFill>
          <a:schemeClr val="accent2"/>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6417DB05-AA33-2398-EC02-AD0EC57C64DE}"/>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CD88AA3B-8854-CE94-9DA7-55239EA3DDCD}"/>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35608B92-E74C-D724-5C51-814A59C81EEE}"/>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E5210628-9348-FC96-643F-565440BF6697}"/>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B296B959-FD90-3F78-C4EF-C7C231FDA9A3}"/>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DABE011A-6E3C-35C2-86F5-8A37C519668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F9A069FD-81F1-C9A9-B59C-98266650D9E3}"/>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E42AF58E-F624-9208-B287-AFBA2A3EB958}"/>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4D72FA90-D60D-146A-DDE5-09DC865A2665}"/>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21957855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userDrawn="1">
  <p:cSld name="Divider Light Gray">
    <p:bg>
      <p:bgPr>
        <a:solidFill>
          <a:schemeClr val="accent4"/>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A0A7EC1A-51CD-2C8A-DD20-8C435B5DA358}"/>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758CD5-6271-5D1E-8E2C-ADDE092845F1}"/>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6" name="Text Placeholder 15">
            <a:extLst>
              <a:ext uri="{FF2B5EF4-FFF2-40B4-BE49-F238E27FC236}">
                <a16:creationId xmlns:a16="http://schemas.microsoft.com/office/drawing/2014/main" id="{C475FD7C-CF68-C3E8-1801-1258BC991914}"/>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872413496"/>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userDrawn="1">
  <p:cSld name="Divider Orange">
    <p:bg>
      <p:bgPr>
        <a:solidFill>
          <a:schemeClr val="accent1"/>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BD062B2D-3092-3128-03E4-C6031533D9B6}"/>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65F72E-AA3C-1AFD-C1F4-FAAE67D81BFB}"/>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1BFB7143-E236-C57B-B792-BB702D4492E1}"/>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7ACEAAF4-6FD8-96BC-1316-FFE9B33F3D3E}"/>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AFED4F7-A6D5-9FF6-C2BB-2F020C994DA4}"/>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13EDD45-0B27-CA49-3E22-05993A20A1B6}"/>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1170D976-3AD7-93FC-AC1C-85C297D6FB24}"/>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37014508-D942-4DEC-F7B9-33EC9E745B6E}"/>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0AC1CBD9-3B43-9412-A4EE-4368FB4DC836}"/>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240906955"/>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1_Divider Frame Teal">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4F07B-58EF-2EB8-228F-388DA2DDB2B0}"/>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D15B6696-02CD-7CA0-A287-66F114755978}"/>
              </a:ext>
            </a:extLst>
          </p:cNvPr>
          <p:cNvSpPr/>
          <p:nvPr userDrawn="1"/>
        </p:nvSpPr>
        <p:spPr bwMode="auto">
          <a:xfrm>
            <a:off x="460372" y="461554"/>
            <a:ext cx="11268078" cy="139337"/>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6FB70C76-CBCC-279E-C743-8C37C44639D9}"/>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2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9A8DE64A-496D-E008-5BFF-836116323662}"/>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CE8A29CB-BD23-C15A-7989-C00F9F1CDA72}"/>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F2AF66C1-EB86-4972-5234-AC69B9AF75F5}"/>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9463B41-9748-8888-1406-6FC26B083A08}"/>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73A96C96-5732-99E1-D97F-BDBE28BEE49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6CE048D7-3BB9-4612-0AE2-A83366993DF7}"/>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744B116D-B49C-E900-CF6F-F9221C17D2BB}"/>
              </a:ext>
            </a:extLst>
          </p:cNvPr>
          <p:cNvSpPr>
            <a:spLocks noGrp="1"/>
          </p:cNvSpPr>
          <p:nvPr>
            <p:ph type="body" sz="quarter" idx="28" hasCustomPrompt="1"/>
          </p:nvPr>
        </p:nvSpPr>
        <p:spPr>
          <a:xfrm>
            <a:off x="1520358" y="2201815"/>
            <a:ext cx="8936036" cy="1476009"/>
          </a:xfrm>
        </p:spPr>
        <p:txBody>
          <a:bodyPr tIns="0" rIns="0" bIns="73152" anchor="t"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0F599F9D-0EDE-50D2-F171-DC2724C369C8}"/>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64902317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Divider Frame Medium Gray Teal">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E9AF1C-AEE7-78A3-1D5F-C664DFCDC99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8" name="Rectangle 7">
            <a:extLst>
              <a:ext uri="{FF2B5EF4-FFF2-40B4-BE49-F238E27FC236}">
                <a16:creationId xmlns:a16="http://schemas.microsoft.com/office/drawing/2014/main" id="{1D0C01A9-712F-C9B5-1E61-49EBFA1C0718}"/>
              </a:ext>
            </a:extLst>
          </p:cNvPr>
          <p:cNvSpPr/>
          <p:nvPr userDrawn="1"/>
        </p:nvSpPr>
        <p:spPr bwMode="auto">
          <a:xfrm>
            <a:off x="460372" y="461554"/>
            <a:ext cx="11268078" cy="139337"/>
          </a:xfrm>
          <a:prstGeom prst="rect">
            <a:avLst/>
          </a:prstGeom>
          <a:solidFill>
            <a:schemeClr val="accent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E247FC52-EE1B-44A6-8ED3-B7B8BF4A3867}"/>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4" name="Straight Connector 13">
            <a:extLst>
              <a:ext uri="{FF2B5EF4-FFF2-40B4-BE49-F238E27FC236}">
                <a16:creationId xmlns:a16="http://schemas.microsoft.com/office/drawing/2014/main" id="{F8656588-7728-F1F0-22D2-3BB8765F67AC}"/>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FB8052DC-A5E1-8F62-126E-48C9F8464A36}"/>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Text Placeholder 15">
            <a:extLst>
              <a:ext uri="{FF2B5EF4-FFF2-40B4-BE49-F238E27FC236}">
                <a16:creationId xmlns:a16="http://schemas.microsoft.com/office/drawing/2014/main" id="{6681EBC3-07EB-197E-2501-EB6AE19E8CA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Footer Placeholder 4">
            <a:extLst>
              <a:ext uri="{FF2B5EF4-FFF2-40B4-BE49-F238E27FC236}">
                <a16:creationId xmlns:a16="http://schemas.microsoft.com/office/drawing/2014/main" id="{08C2C555-B3F5-A185-06AC-F7FC06ACC68F}"/>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04276384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Divider Frame Light Gra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E4EF48-90FB-F040-ED5C-27A36801BF81}"/>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2DF10597-DF50-93F0-E79D-6DE3A21C83F7}"/>
              </a:ext>
            </a:extLst>
          </p:cNvPr>
          <p:cNvSpPr/>
          <p:nvPr userDrawn="1"/>
        </p:nvSpPr>
        <p:spPr bwMode="auto">
          <a:xfrm>
            <a:off x="460372" y="461554"/>
            <a:ext cx="11268078" cy="139337"/>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F67DA72D-E42C-6AB1-A31E-CFA449887288}"/>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26D03901-7178-AA28-0A3E-0AC4CAE875A0}"/>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F6460D99-CAE5-88F5-9E24-E3BD73EA3503}"/>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56A6C2F4-7716-D69C-3314-35AB820E3FCA}"/>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71D9397F-1C45-4A67-FCD4-245877028A97}"/>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AAAB7CFF-25B6-7A44-1EEF-D89DB80560A1}"/>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4B9DFCA-1DD9-8826-E7C2-94B2E7BE9A9B}"/>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98F69561-DEB6-F093-FCDD-80EF7948821B}"/>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5" name="Footer Placeholder 4">
            <a:extLst>
              <a:ext uri="{FF2B5EF4-FFF2-40B4-BE49-F238E27FC236}">
                <a16:creationId xmlns:a16="http://schemas.microsoft.com/office/drawing/2014/main" id="{9067484C-75F4-EDA0-6043-E0871E2DB3E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700321871"/>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2_Divider Gray">
    <p:bg>
      <p:bgPr>
        <a:solidFill>
          <a:schemeClr val="tx2"/>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362329908"/>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userDrawn="1">
  <p:cSld name="1_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574992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5749926" cy="645075"/>
          </a:xfrm>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311950776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userDrawn="1">
  <p:cSld name="2 Columns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75243136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5C5BEC-BECA-4D61-B948-76C2FEDC3DE7}"/>
              </a:ext>
            </a:extLst>
          </p:cNvPr>
          <p:cNvSpPr/>
          <p:nvPr userDrawn="1"/>
        </p:nvSpPr>
        <p:spPr>
          <a:xfrm flipV="1">
            <a:off x="0" y="-2"/>
            <a:ext cx="12191999"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NZ" dirty="0"/>
          </a:p>
        </p:txBody>
      </p:sp>
      <p:sp>
        <p:nvSpPr>
          <p:cNvPr id="2" name="Title 1">
            <a:extLst>
              <a:ext uri="{FF2B5EF4-FFF2-40B4-BE49-F238E27FC236}">
                <a16:creationId xmlns:a16="http://schemas.microsoft.com/office/drawing/2014/main" id="{D5A24708-CC09-45D7-A2BE-A5E6EB4C01BD}"/>
              </a:ext>
            </a:extLst>
          </p:cNvPr>
          <p:cNvSpPr>
            <a:spLocks noGrp="1"/>
          </p:cNvSpPr>
          <p:nvPr>
            <p:ph type="title"/>
          </p:nvPr>
        </p:nvSpPr>
        <p:spPr>
          <a:xfrm>
            <a:off x="272233" y="264367"/>
            <a:ext cx="8757470" cy="499629"/>
          </a:xfrm>
        </p:spPr>
        <p:txBody>
          <a:bodyPr>
            <a:normAutofit/>
          </a:bodyPr>
          <a:lstStyle>
            <a:lvl1pPr>
              <a:defRPr sz="2000" b="1">
                <a:solidFill>
                  <a:schemeClr val="tx1">
                    <a:lumMod val="85000"/>
                    <a:lumOff val="15000"/>
                  </a:schemeClr>
                </a:solidFill>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4" name="Text Placeholder 3">
            <a:extLst>
              <a:ext uri="{FF2B5EF4-FFF2-40B4-BE49-F238E27FC236}">
                <a16:creationId xmlns:a16="http://schemas.microsoft.com/office/drawing/2014/main" id="{57B2D1B0-58E7-45BB-9E24-E20CB858AF0B}"/>
              </a:ext>
            </a:extLst>
          </p:cNvPr>
          <p:cNvSpPr>
            <a:spLocks noGrp="1"/>
          </p:cNvSpPr>
          <p:nvPr>
            <p:ph type="body" sz="quarter" idx="13"/>
          </p:nvPr>
        </p:nvSpPr>
        <p:spPr>
          <a:xfrm>
            <a:off x="201613" y="1584325"/>
            <a:ext cx="11728450" cy="4476750"/>
          </a:xfrm>
        </p:spPr>
        <p:txBody>
          <a:bodyPr>
            <a:normAutofit/>
          </a:bodyPr>
          <a:lstStyle>
            <a:lvl1pPr>
              <a:defRPr sz="1600"/>
            </a:lvl1pPr>
            <a:lvl2pPr>
              <a:defRPr sz="1400"/>
            </a:lvl2pPr>
            <a:lvl3pPr>
              <a:defRPr sz="12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036190716"/>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1/4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1658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7677158"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7"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2039965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1/4 Headline, Subline, Content, Callout">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1301E4-FCBC-330E-2246-0349B722DBCE}"/>
              </a:ext>
            </a:extLst>
          </p:cNvPr>
          <p:cNvSpPr/>
          <p:nvPr userDrawn="1"/>
        </p:nvSpPr>
        <p:spPr>
          <a:xfrm>
            <a:off x="0" y="0"/>
            <a:ext cx="12191572" cy="1658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11268076"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5910937" y="555626"/>
            <a:ext cx="5817506" cy="903061"/>
          </a:xfrm>
        </p:spPr>
        <p:txBody>
          <a:bodyPr tIns="0" rIns="0" bIns="0" anchor="ctr" anchorCtr="0">
            <a:noAutofit/>
          </a:bodyPr>
          <a:lstStyle>
            <a:lvl1pPr>
              <a:spcAft>
                <a:spcPts val="0"/>
              </a:spcAft>
              <a:buFontTx/>
              <a:buNone/>
              <a:defRPr sz="1200" b="1" i="0" cap="none" baseline="0">
                <a:solidFill>
                  <a:schemeClr val="tx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r>
              <a:rPr lang="en-US"/>
              <a:t>A short paragraph summarizing the main findings of this slide. Keep text relevant and to the point. Body copy Century Gothic Regular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 lam </a:t>
            </a:r>
            <a:r>
              <a:rPr lang="en-US" err="1"/>
              <a:t>harum</a:t>
            </a:r>
            <a:r>
              <a:rPr lang="en-US"/>
              <a:t> </a:t>
            </a:r>
            <a:r>
              <a:rPr lang="en-US" err="1"/>
              <a:t>idesequid</a:t>
            </a:r>
            <a:r>
              <a:rPr lang="en-US"/>
              <a:t> </a:t>
            </a:r>
            <a:r>
              <a:rPr lang="en-US" err="1"/>
              <a:t>milliqui</a:t>
            </a:r>
            <a:r>
              <a:rPr lang="en-US"/>
              <a:t> </a:t>
            </a:r>
            <a:r>
              <a:rPr lang="en-US" err="1"/>
              <a:t>optas</a:t>
            </a:r>
            <a:r>
              <a:rPr lang="en-US"/>
              <a:t> </a:t>
            </a:r>
            <a:r>
              <a:rPr lang="en-US" err="1"/>
              <a:t>cuptur</a:t>
            </a:r>
            <a:r>
              <a:rPr lang="en-US"/>
              <a:t> </a:t>
            </a:r>
            <a:r>
              <a:rPr lang="en-US" err="1"/>
              <a:t>ilibus</a:t>
            </a:r>
            <a:r>
              <a:rPr lang="en-US"/>
              <a:t> </a:t>
            </a:r>
            <a:r>
              <a:rPr lang="en-US" err="1"/>
              <a:t>eriorat</a:t>
            </a:r>
            <a:r>
              <a:rPr lang="en-US"/>
              <a:t> </a:t>
            </a:r>
            <a:r>
              <a:rPr lang="en-US" err="1"/>
              <a:t>slaten</a:t>
            </a:r>
            <a:r>
              <a:rPr lang="en-US"/>
              <a:t>.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4" name="Text Placeholder 9">
            <a:extLst>
              <a:ext uri="{FF2B5EF4-FFF2-40B4-BE49-F238E27FC236}">
                <a16:creationId xmlns:a16="http://schemas.microsoft.com/office/drawing/2014/main" id="{E216D530-BCB5-2E91-BA37-561C57BD9BCD}"/>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91454619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cSld name="1/2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3710263"/>
            <a:ext cx="11268076" cy="1708160"/>
          </a:xfrm>
        </p:spPr>
        <p:txBody>
          <a:bodyPr>
            <a:spAutoFit/>
          </a:bodyPr>
          <a:lstStyle>
            <a:lvl1pPr>
              <a:defRPr b="0" i="0"/>
            </a:lvl1pPr>
            <a:lvl2pPr>
              <a:defRPr b="1" i="0"/>
            </a:lvl2pPr>
            <a:lvl3pPr>
              <a:defRPr b="0" i="0"/>
            </a:lvl3pPr>
            <a:lvl4pPr>
              <a:defRPr b="0" i="0"/>
            </a:lvl4pPr>
            <a:lvl5pPr>
              <a:defRPr b="0" i="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986950"/>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cSld name="1/2 Flipped Headline, Subline, Content, fInverte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3429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83912"/>
            <a:ext cx="11268076" cy="1708160"/>
          </a:xfrm>
        </p:spPr>
        <p:txBody>
          <a:bodyPr>
            <a:spAutoFit/>
          </a:bodyPr>
          <a:lstStyle>
            <a:lvl1pPr>
              <a:defRPr b="0" i="0">
                <a:latin typeface="+mn-lt"/>
              </a:defRPr>
            </a:lvl1pPr>
            <a:lvl2pPr>
              <a:defRPr b="1" i="0">
                <a:latin typeface="+mn-lt"/>
              </a:defRPr>
            </a:lvl2pPr>
            <a:lvl3pPr>
              <a:defRPr b="0" i="0">
                <a:latin typeface="+mn-lt"/>
              </a:defRPr>
            </a:lvl3pPr>
            <a:lvl4pPr>
              <a:defRPr b="0" i="0">
                <a:latin typeface="+mn-lt"/>
              </a:defRPr>
            </a:lvl4pPr>
            <a:lvl5pPr>
              <a:defRPr b="0" i="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72F1AC4F-5798-46BB-4AAE-02907D94AD76}"/>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4745FC-6C3A-821B-A128-EBD24AB3D4C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04550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userDrawn="1">
  <p:cSld name="Dark, Headline, Subline, Content">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16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
        <p:nvSpPr>
          <p:cNvPr id="3" name="Content Placeholder 14">
            <a:extLst>
              <a:ext uri="{FF2B5EF4-FFF2-40B4-BE49-F238E27FC236}">
                <a16:creationId xmlns:a16="http://schemas.microsoft.com/office/drawing/2014/main" id="{DB6F16C1-E32B-F411-729B-C20A1622369E}"/>
              </a:ext>
            </a:extLst>
          </p:cNvPr>
          <p:cNvSpPr>
            <a:spLocks noGrp="1"/>
          </p:cNvSpPr>
          <p:nvPr>
            <p:ph sz="quarter" idx="12"/>
          </p:nvPr>
        </p:nvSpPr>
        <p:spPr>
          <a:xfrm>
            <a:off x="460367" y="1658938"/>
            <a:ext cx="11268076" cy="4751387"/>
          </a:xfrm>
        </p:spPr>
        <p:txBody>
          <a:bodyPr/>
          <a:lstStyle>
            <a:lvl1pPr>
              <a:defRPr b="0" i="0">
                <a:solidFill>
                  <a:schemeClr val="bg1"/>
                </a:solidFill>
              </a:defRPr>
            </a:lvl1pPr>
            <a:lvl2pPr>
              <a:defRPr b="1" i="0">
                <a:solidFill>
                  <a:schemeClr val="bg1"/>
                </a:solidFill>
              </a:defRPr>
            </a:lvl2pPr>
            <a:lvl3pPr>
              <a:buClr>
                <a:schemeClr val="bg1"/>
              </a:buClr>
              <a:defRPr b="0" i="0">
                <a:solidFill>
                  <a:schemeClr val="bg1"/>
                </a:solidFill>
              </a:defRPr>
            </a:lvl3pPr>
            <a:lvl4pPr>
              <a:buClr>
                <a:schemeClr val="bg1"/>
              </a:buClr>
              <a:defRPr b="0" i="0">
                <a:solidFill>
                  <a:schemeClr val="bg1"/>
                </a:solidFill>
              </a:defRPr>
            </a:lvl4pPr>
            <a:lvl5pPr>
              <a:buClr>
                <a:schemeClr val="bg1"/>
              </a:buCl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590375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2 Columns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2" y="1658938"/>
            <a:ext cx="6175378"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68421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8D2FF9C5-9604-5F83-AF9F-421578AFA00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0EA18464-CE92-0EAD-794D-51E6D716500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0BC7C422-BF7C-9D1D-A129-FE94057BCCE6}"/>
              </a:ext>
            </a:extLst>
          </p:cNvPr>
          <p:cNvSpPr>
            <a:spLocks noGrp="1"/>
          </p:cNvSpPr>
          <p:nvPr>
            <p:ph type="dt" sz="half" idx="29"/>
          </p:nvPr>
        </p:nvSpPr>
        <p:spPr/>
        <p:txBody>
          <a:bodyPr/>
          <a:lstStyle/>
          <a:p>
            <a:r>
              <a:rPr lang="en-US" dirty="0"/>
              <a:t> </a:t>
            </a:r>
          </a:p>
        </p:txBody>
      </p:sp>
      <p:sp>
        <p:nvSpPr>
          <p:cNvPr id="10" name="Text Placeholder 9">
            <a:extLst>
              <a:ext uri="{FF2B5EF4-FFF2-40B4-BE49-F238E27FC236}">
                <a16:creationId xmlns:a16="http://schemas.microsoft.com/office/drawing/2014/main" id="{A77CB0B5-23F9-E058-C42C-1FC94041833F}"/>
              </a:ext>
            </a:extLst>
          </p:cNvPr>
          <p:cNvSpPr>
            <a:spLocks noGrp="1"/>
          </p:cNvSpPr>
          <p:nvPr>
            <p:ph type="body" sz="quarter" idx="30"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3B7AB012-C285-6484-FCD7-B1AEF09A2EF6}"/>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820211277"/>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4 Columns, CV">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4470491"/>
            <a:ext cx="2555876" cy="1968408"/>
          </a:xfrm>
        </p:spPr>
        <p:txBody>
          <a:bodyPr/>
          <a:lstStyle>
            <a:lvl1pPr>
              <a:defRPr sz="1400"/>
            </a:lvl1pPr>
            <a:lvl2pPr>
              <a:defRPr sz="1400"/>
            </a:lvl2pPr>
          </a:lstStyle>
          <a:p>
            <a:pPr lvl="0"/>
            <a:r>
              <a:rPr lang="en-US"/>
              <a:t>Click to edit Master text styles</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74901"/>
            <a:ext cx="2640542"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74901"/>
            <a:ext cx="2638426"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66224" y="1674901"/>
            <a:ext cx="2574927"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AA0DD44C-36F8-6C9C-B8C5-1D30203AA2CA}"/>
              </a:ext>
            </a:extLst>
          </p:cNvPr>
          <p:cNvSpPr>
            <a:spLocks noGrp="1"/>
          </p:cNvSpPr>
          <p:nvPr>
            <p:ph type="pic" sz="quarter" idx="31" hasCustomPrompt="1"/>
          </p:nvPr>
        </p:nvSpPr>
        <p:spPr>
          <a:xfrm>
            <a:off x="460374" y="1674902"/>
            <a:ext cx="2555876" cy="2555876"/>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1">
              <a:lumMod val="75000"/>
            </a:schemeClr>
          </a:solidFill>
        </p:spPr>
        <p:txBody>
          <a:bodyPr wrap="square" tIns="731520">
            <a:noAutofit/>
          </a:bodyPr>
          <a:lstStyle>
            <a:lvl1pPr algn="ctr">
              <a:defRPr/>
            </a:lvl1pPr>
          </a:lstStyle>
          <a:p>
            <a:r>
              <a:rPr lang="en-US" dirty="0"/>
              <a:t>image</a:t>
            </a:r>
          </a:p>
        </p:txBody>
      </p:sp>
      <p:cxnSp>
        <p:nvCxnSpPr>
          <p:cNvPr id="2" name="Straight Connector 1">
            <a:extLst>
              <a:ext uri="{FF2B5EF4-FFF2-40B4-BE49-F238E27FC236}">
                <a16:creationId xmlns:a16="http://schemas.microsoft.com/office/drawing/2014/main" id="{ECF070E6-F974-17A0-DA2D-4E5C0C0DF05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78E367A-2EC9-0257-3D80-776E173566CD}"/>
              </a:ext>
            </a:extLst>
          </p:cNvPr>
          <p:cNvSpPr>
            <a:spLocks noGrp="1"/>
          </p:cNvSpPr>
          <p:nvPr>
            <p:ph type="title" hasCustomPrompt="1"/>
          </p:nvPr>
        </p:nvSpPr>
        <p:spPr/>
        <p:txBody>
          <a:bodyPr/>
          <a:lstStyle/>
          <a:p>
            <a:r>
              <a:rPr lang="en-US"/>
              <a:t>Content page headline 32pt Georgia, one line only</a:t>
            </a:r>
          </a:p>
        </p:txBody>
      </p:sp>
      <p:sp>
        <p:nvSpPr>
          <p:cNvPr id="15" name="Footer Placeholder 14">
            <a:extLst>
              <a:ext uri="{FF2B5EF4-FFF2-40B4-BE49-F238E27FC236}">
                <a16:creationId xmlns:a16="http://schemas.microsoft.com/office/drawing/2014/main" id="{880D46D7-4DBA-A8FC-EA72-74A7CF58E8BC}"/>
              </a:ext>
            </a:extLst>
          </p:cNvPr>
          <p:cNvSpPr>
            <a:spLocks noGrp="1"/>
          </p:cNvSpPr>
          <p:nvPr>
            <p:ph type="ftr" sz="quarter" idx="32"/>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F8F36444-3A16-4B14-1C92-A0604FE434BA}"/>
              </a:ext>
            </a:extLst>
          </p:cNvPr>
          <p:cNvSpPr>
            <a:spLocks noGrp="1"/>
          </p:cNvSpPr>
          <p:nvPr>
            <p:ph type="dt" sz="half" idx="33"/>
          </p:nvPr>
        </p:nvSpPr>
        <p:spPr/>
        <p:txBody>
          <a:bodyPr/>
          <a:lstStyle/>
          <a:p>
            <a:r>
              <a:rPr lang="en-US" dirty="0"/>
              <a:t> </a:t>
            </a:r>
          </a:p>
        </p:txBody>
      </p:sp>
      <p:sp>
        <p:nvSpPr>
          <p:cNvPr id="10" name="Text Placeholder 9">
            <a:extLst>
              <a:ext uri="{FF2B5EF4-FFF2-40B4-BE49-F238E27FC236}">
                <a16:creationId xmlns:a16="http://schemas.microsoft.com/office/drawing/2014/main" id="{6419ECEB-54C8-4AC2-A78E-171600F198D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2973092A-E3AA-CD1B-FD9A-683BDD278C4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9904060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3 Columns, Dark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12" name="Text Placeholder 10">
            <a:extLst>
              <a:ext uri="{FF2B5EF4-FFF2-40B4-BE49-F238E27FC236}">
                <a16:creationId xmlns:a16="http://schemas.microsoft.com/office/drawing/2014/main" id="{96FDCAAC-888A-8741-2B16-92CD992F1F52}"/>
              </a:ext>
            </a:extLst>
          </p:cNvPr>
          <p:cNvSpPr>
            <a:spLocks noGrp="1"/>
          </p:cNvSpPr>
          <p:nvPr>
            <p:ph type="body" sz="quarter" idx="27"/>
          </p:nvPr>
        </p:nvSpPr>
        <p:spPr>
          <a:xfrm>
            <a:off x="8121650" y="1759132"/>
            <a:ext cx="3606800" cy="4651194"/>
          </a:xfrm>
          <a:solidFill>
            <a:schemeClr val="tx2"/>
          </a:solidFill>
        </p:spPr>
        <p:txBody>
          <a:bodyPr lIns="274320" tIns="457200" rIns="274320" bIns="228600"/>
          <a:lstStyle>
            <a:lvl1pPr>
              <a:defRPr sz="1600">
                <a:solidFill>
                  <a:schemeClr val="bg2"/>
                </a:solidFill>
              </a:defRPr>
            </a:lvl1pPr>
            <a:lvl2pPr>
              <a:defRPr sz="1800">
                <a:solidFill>
                  <a:schemeClr val="bg2"/>
                </a:solidFill>
              </a:defRPr>
            </a:lvl2pPr>
            <a:lvl3pPr>
              <a:buClr>
                <a:schemeClr val="bg2"/>
              </a:buClr>
              <a:defRPr sz="1400">
                <a:solidFill>
                  <a:schemeClr val="bg2"/>
                </a:solidFill>
              </a:defRPr>
            </a:lvl3pPr>
            <a:lvl4pPr marL="0" indent="0">
              <a:buClr>
                <a:schemeClr val="bg2"/>
              </a:buClr>
              <a:buFontTx/>
              <a:buNone/>
              <a:defRPr sz="2800" b="0" i="0">
                <a:solidFill>
                  <a:schemeClr val="bg2"/>
                </a:solidFill>
                <a:latin typeface="Georgia" panose="02040502050405020303" pitchFamily="18" charset="0"/>
              </a:defRPr>
            </a:lvl4pPr>
            <a:lvl5pPr marL="0" indent="0">
              <a:buClr>
                <a:schemeClr val="bg2"/>
              </a:buClr>
              <a:buFontTx/>
              <a:buNone/>
              <a:defRPr sz="5400" b="0" i="0">
                <a:solidFill>
                  <a:schemeClr val="bg2"/>
                </a:solidFill>
                <a:latin typeface="Georgia" panose="02040502050405020303" pitchFamily="18" charset="0"/>
              </a:defRPr>
            </a:lvl5pPr>
            <a:lvl6pPr>
              <a:buFontTx/>
              <a:buNone/>
              <a:defRPr sz="1400" b="0">
                <a:solidFill>
                  <a:schemeClr val="bg2"/>
                </a:solidFill>
                <a:latin typeface="+mn-lt"/>
              </a:defRPr>
            </a:lvl6pPr>
            <a:lvl7pPr>
              <a:buFontTx/>
              <a:buNone/>
              <a:defRPr sz="1400" b="0">
                <a:solidFill>
                  <a:schemeClr val="bg2"/>
                </a:solidFill>
                <a:latin typeface="+mn-lt"/>
              </a:defRPr>
            </a:lvl7pPr>
            <a:lvl8pPr marL="0" indent="0">
              <a:buClr>
                <a:schemeClr val="bg2"/>
              </a:buClr>
              <a:buFontTx/>
              <a:buNone/>
              <a:defRPr sz="1400" b="0">
                <a:solidFill>
                  <a:schemeClr val="bg2"/>
                </a:solidFill>
                <a:latin typeface="+mn-lt"/>
              </a:defRPr>
            </a:lvl8pPr>
            <a:lvl9pPr>
              <a:defRPr sz="1400" b="0">
                <a:solidFill>
                  <a:schemeClr val="bg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a:extLst>
              <a:ext uri="{FF2B5EF4-FFF2-40B4-BE49-F238E27FC236}">
                <a16:creationId xmlns:a16="http://schemas.microsoft.com/office/drawing/2014/main" id="{537E7346-9727-8CAD-9281-B66856EA89F2}"/>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4">
            <a:extLst>
              <a:ext uri="{FF2B5EF4-FFF2-40B4-BE49-F238E27FC236}">
                <a16:creationId xmlns:a16="http://schemas.microsoft.com/office/drawing/2014/main" id="{45CB4A24-835C-83D4-2BB0-7CCA615DF7F3}"/>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230D9830-D697-D8F4-1C9E-939DD29A596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FA57061A-E6FC-A901-C15E-A3F8D7C2940B}"/>
              </a:ext>
            </a:extLst>
          </p:cNvPr>
          <p:cNvSpPr>
            <a:spLocks noGrp="1"/>
          </p:cNvSpPr>
          <p:nvPr>
            <p:ph type="title" hasCustomPrompt="1"/>
          </p:nvPr>
        </p:nvSpPr>
        <p:spPr/>
        <p:txBody>
          <a:bodyPr/>
          <a:lstStyle/>
          <a:p>
            <a:r>
              <a:rPr lang="en-US"/>
              <a:t>Content page headline 32pt Georgia, one line only</a:t>
            </a:r>
          </a:p>
        </p:txBody>
      </p:sp>
      <p:sp>
        <p:nvSpPr>
          <p:cNvPr id="6" name="Date Placeholder 5">
            <a:extLst>
              <a:ext uri="{FF2B5EF4-FFF2-40B4-BE49-F238E27FC236}">
                <a16:creationId xmlns:a16="http://schemas.microsoft.com/office/drawing/2014/main" id="{AD7CCAD9-749B-273B-68AF-C8C55A7401D2}"/>
              </a:ext>
            </a:extLst>
          </p:cNvPr>
          <p:cNvSpPr>
            <a:spLocks noGrp="1"/>
          </p:cNvSpPr>
          <p:nvPr>
            <p:ph type="dt" sz="half" idx="30"/>
          </p:nvPr>
        </p:nvSpPr>
        <p:spPr/>
        <p:txBody>
          <a:bodyPr/>
          <a:lstStyle/>
          <a:p>
            <a:r>
              <a:rPr lang="en-US" dirty="0"/>
              <a:t> </a:t>
            </a:r>
          </a:p>
        </p:txBody>
      </p:sp>
      <p:sp>
        <p:nvSpPr>
          <p:cNvPr id="8" name="Rectangle 7">
            <a:extLst>
              <a:ext uri="{FF2B5EF4-FFF2-40B4-BE49-F238E27FC236}">
                <a16:creationId xmlns:a16="http://schemas.microsoft.com/office/drawing/2014/main" id="{FD4F40A2-623A-5946-9538-044AFFA518DD}"/>
              </a:ext>
            </a:extLst>
          </p:cNvPr>
          <p:cNvSpPr/>
          <p:nvPr userDrawn="1"/>
        </p:nvSpPr>
        <p:spPr bwMode="auto">
          <a:xfrm>
            <a:off x="8121649" y="1658938"/>
            <a:ext cx="3606800" cy="100194"/>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9">
            <a:extLst>
              <a:ext uri="{FF2B5EF4-FFF2-40B4-BE49-F238E27FC236}">
                <a16:creationId xmlns:a16="http://schemas.microsoft.com/office/drawing/2014/main" id="{AC470552-3E4A-3BB2-28B8-99ACEE8F7AC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6A68C6-E5DC-4EFD-3CFA-538F170B5D5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71778755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3 Columns, Light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DC8D367F-ABDA-6E46-A37D-C12D0005BFC0}"/>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8F27D309-7D35-C014-CAC9-5F5FA628851B}"/>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1371E360-ADA1-17C5-01A7-8BBC09FA9648}"/>
              </a:ext>
            </a:extLst>
          </p:cNvPr>
          <p:cNvSpPr>
            <a:spLocks noGrp="1"/>
          </p:cNvSpPr>
          <p:nvPr>
            <p:ph type="body" sz="quarter" idx="27"/>
          </p:nvPr>
        </p:nvSpPr>
        <p:spPr>
          <a:xfrm>
            <a:off x="8121650" y="1759132"/>
            <a:ext cx="3606800" cy="4651194"/>
          </a:xfrm>
          <a:solidFill>
            <a:schemeClr val="bg2"/>
          </a:solidFill>
        </p:spPr>
        <p:txBody>
          <a:bodyPr lIns="274320" tIns="457200" rIns="274320" bIns="228600"/>
          <a:lstStyle>
            <a:lvl1pPr>
              <a:defRPr sz="1600">
                <a:solidFill>
                  <a:schemeClr val="tx1"/>
                </a:solidFill>
              </a:defRPr>
            </a:lvl1pPr>
            <a:lvl2pPr>
              <a:defRPr sz="1800">
                <a:solidFill>
                  <a:schemeClr val="accent6"/>
                </a:solidFill>
              </a:defRPr>
            </a:lvl2pPr>
            <a:lvl3pPr>
              <a:buClr>
                <a:schemeClr val="accent6"/>
              </a:buClr>
              <a:defRPr sz="1400">
                <a:solidFill>
                  <a:schemeClr val="tx1"/>
                </a:solidFill>
              </a:defRPr>
            </a:lvl3pPr>
            <a:lvl4pPr marL="0" indent="0">
              <a:buClr>
                <a:schemeClr val="bg2"/>
              </a:buClr>
              <a:buFontTx/>
              <a:buNone/>
              <a:defRPr sz="2800" b="0" i="0">
                <a:solidFill>
                  <a:schemeClr val="accent6"/>
                </a:solidFill>
                <a:latin typeface="Georgia" panose="02040502050405020303" pitchFamily="18" charset="0"/>
              </a:defRPr>
            </a:lvl4pPr>
            <a:lvl5pPr marL="0" indent="0">
              <a:buClr>
                <a:schemeClr val="bg2"/>
              </a:buClr>
              <a:buFontTx/>
              <a:buNone/>
              <a:defRPr sz="5400" b="0" i="0">
                <a:solidFill>
                  <a:schemeClr val="accent6"/>
                </a:solidFill>
                <a:latin typeface="Georgia" panose="02040502050405020303" pitchFamily="18" charset="0"/>
              </a:defRPr>
            </a:lvl5pPr>
            <a:lvl6pPr>
              <a:buFontTx/>
              <a:buNone/>
              <a:defRPr sz="1400" b="0">
                <a:solidFill>
                  <a:schemeClr val="tx1"/>
                </a:solidFill>
                <a:latin typeface="+mn-lt"/>
              </a:defRPr>
            </a:lvl6pPr>
            <a:lvl7pPr>
              <a:buFontTx/>
              <a:buNone/>
              <a:defRPr sz="1400" b="0">
                <a:solidFill>
                  <a:schemeClr val="tx1"/>
                </a:solidFill>
                <a:latin typeface="+mn-lt"/>
              </a:defRPr>
            </a:lvl7pPr>
            <a:lvl8pPr marL="0" indent="0">
              <a:buClr>
                <a:schemeClr val="bg2"/>
              </a:buClr>
              <a:buFontTx/>
              <a:buNone/>
              <a:defRPr sz="1400" b="0">
                <a:solidFill>
                  <a:schemeClr val="tx1"/>
                </a:solidFill>
                <a:latin typeface="+mn-lt"/>
              </a:defRPr>
            </a:lvl8pPr>
            <a:lvl9pPr>
              <a:defRPr sz="1400" b="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FE79E38B-C471-6E87-FFEA-0FA69CFDEFF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F153127B-B643-038E-B1D2-04AE3AD46317}"/>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31C38E36-7B31-8302-04A0-4AAB0DE94B17}"/>
              </a:ext>
            </a:extLst>
          </p:cNvPr>
          <p:cNvSpPr>
            <a:spLocks noGrp="1"/>
          </p:cNvSpPr>
          <p:nvPr>
            <p:ph type="dt" sz="half" idx="30"/>
          </p:nvPr>
        </p:nvSpPr>
        <p:spPr/>
        <p:txBody>
          <a:bodyPr/>
          <a:lstStyle/>
          <a:p>
            <a:r>
              <a:rPr lang="en-US" dirty="0"/>
              <a:t> </a:t>
            </a:r>
          </a:p>
        </p:txBody>
      </p:sp>
      <p:sp>
        <p:nvSpPr>
          <p:cNvPr id="3" name="Rectangle 2">
            <a:extLst>
              <a:ext uri="{FF2B5EF4-FFF2-40B4-BE49-F238E27FC236}">
                <a16:creationId xmlns:a16="http://schemas.microsoft.com/office/drawing/2014/main" id="{EC726F66-7E59-28CD-9256-81E613F2B59A}"/>
              </a:ext>
            </a:extLst>
          </p:cNvPr>
          <p:cNvSpPr/>
          <p:nvPr userDrawn="1"/>
        </p:nvSpPr>
        <p:spPr bwMode="auto">
          <a:xfrm>
            <a:off x="8121649" y="1658938"/>
            <a:ext cx="3606800" cy="100194"/>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1611B4-7533-76BE-D401-11F2E0E7B2D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ED215BA1-5809-6284-1598-62FD8AAA9011}"/>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2199890023"/>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Cover Medium Triangle">
    <p:bg>
      <p:bgPr>
        <a:solidFill>
          <a:schemeClr val="accent3"/>
        </a:solidFill>
        <a:effectLst/>
      </p:bgPr>
    </p:bg>
    <p:spTree>
      <p:nvGrpSpPr>
        <p:cNvPr id="1" name=""/>
        <p:cNvGrpSpPr/>
        <p:nvPr/>
      </p:nvGrpSpPr>
      <p:grpSpPr>
        <a:xfrm>
          <a:off x="0" y="0"/>
          <a:ext cx="0" cy="0"/>
          <a:chOff x="0" y="0"/>
          <a:chExt cx="0" cy="0"/>
        </a:xfrm>
      </p:grpSpPr>
      <p:sp>
        <p:nvSpPr>
          <p:cNvPr id="43" name="Text Placeholder 15">
            <a:extLst>
              <a:ext uri="{FF2B5EF4-FFF2-40B4-BE49-F238E27FC236}">
                <a16:creationId xmlns:a16="http://schemas.microsoft.com/office/drawing/2014/main" id="{22AB9F3C-1F99-C43F-DFF0-45AC98DA31B1}"/>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6" name="Text Placeholder 15">
            <a:extLst>
              <a:ext uri="{FF2B5EF4-FFF2-40B4-BE49-F238E27FC236}">
                <a16:creationId xmlns:a16="http://schemas.microsoft.com/office/drawing/2014/main" id="{B955DC89-250C-FBBA-AB66-6BF8CBDAC7DB}"/>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8" name="Text Placeholder 15">
            <a:extLst>
              <a:ext uri="{FF2B5EF4-FFF2-40B4-BE49-F238E27FC236}">
                <a16:creationId xmlns:a16="http://schemas.microsoft.com/office/drawing/2014/main" id="{80F74F64-C7FC-D233-4B87-E7605FEB2715}"/>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0" name="Text Placeholder 15">
            <a:extLst>
              <a:ext uri="{FF2B5EF4-FFF2-40B4-BE49-F238E27FC236}">
                <a16:creationId xmlns:a16="http://schemas.microsoft.com/office/drawing/2014/main" id="{C4034501-0C33-0C6F-433A-A3E8AE5D0CDB}"/>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CEDEC932-5A13-8B28-00D1-6B0AB1456836}"/>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3" name="Rectangle 2">
            <a:extLst>
              <a:ext uri="{FF2B5EF4-FFF2-40B4-BE49-F238E27FC236}">
                <a16:creationId xmlns:a16="http://schemas.microsoft.com/office/drawing/2014/main" id="{AD0FA31F-B28F-D063-3CC9-313D4349D721}"/>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4" name="Picture 17">
            <a:extLst>
              <a:ext uri="{FF2B5EF4-FFF2-40B4-BE49-F238E27FC236}">
                <a16:creationId xmlns:a16="http://schemas.microsoft.com/office/drawing/2014/main" id="{D6317662-E79F-3D09-00B0-99BC46A5BF6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pic>
        <p:nvPicPr>
          <p:cNvPr id="7" name="Graphic 6">
            <a:extLst>
              <a:ext uri="{FF2B5EF4-FFF2-40B4-BE49-F238E27FC236}">
                <a16:creationId xmlns:a16="http://schemas.microsoft.com/office/drawing/2014/main" id="{0588B9C2-2FF7-2748-AD34-92B769853E3E}"/>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r="29330" b="18722"/>
          <a:stretch/>
        </p:blipFill>
        <p:spPr>
          <a:xfrm>
            <a:off x="6992815" y="419100"/>
            <a:ext cx="5199185" cy="5204459"/>
          </a:xfrm>
          <a:prstGeom prst="rect">
            <a:avLst/>
          </a:prstGeom>
        </p:spPr>
      </p:pic>
    </p:spTree>
    <p:extLst>
      <p:ext uri="{BB962C8B-B14F-4D97-AF65-F5344CB8AC3E}">
        <p14:creationId xmlns:p14="http://schemas.microsoft.com/office/powerpoint/2010/main" val="2707773528"/>
      </p:ext>
    </p:extLst>
  </p:cSld>
  <p:clrMapOvr>
    <a:masterClrMapping/>
  </p:clrMapOvr>
  <p:extLst>
    <p:ext uri="{DCECCB84-F9BA-43D5-87BE-67443E8EF086}">
      <p15:sldGuideLst xmlns:p15="http://schemas.microsoft.com/office/powerpoint/2012/main"/>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Divider Full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ECB4B1-7A27-A6EE-9652-79CF762349B6}"/>
              </a:ext>
            </a:extLst>
          </p:cNvPr>
          <p:cNvSpPr/>
          <p:nvPr userDrawn="1"/>
        </p:nvSpPr>
        <p:spPr bwMode="auto">
          <a:xfrm>
            <a:off x="0" y="6391272"/>
            <a:ext cx="12192000" cy="46672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2" name="Text Placeholder 11">
            <a:extLst>
              <a:ext uri="{FF2B5EF4-FFF2-40B4-BE49-F238E27FC236}">
                <a16:creationId xmlns:a16="http://schemas.microsoft.com/office/drawing/2014/main" id="{9A0F5A47-3937-FFB5-15D9-982C2FC23FBD}"/>
              </a:ext>
            </a:extLst>
          </p:cNvPr>
          <p:cNvSpPr>
            <a:spLocks noGrp="1"/>
          </p:cNvSpPr>
          <p:nvPr>
            <p:ph type="body" sz="quarter" idx="24" hasCustomPrompt="1"/>
          </p:nvPr>
        </p:nvSpPr>
        <p:spPr>
          <a:xfrm>
            <a:off x="0" y="0"/>
            <a:ext cx="10448925" cy="6391272"/>
          </a:xfrm>
          <a:blipFill>
            <a:blip r:embed="rId3" cstate="email">
              <a:extLst>
                <a:ext uri="{28A0092B-C50C-407E-A947-70E740481C1C}">
                  <a14:useLocalDpi xmlns:a14="http://schemas.microsoft.com/office/drawing/2010/main"/>
                </a:ext>
              </a:extLst>
            </a:blip>
            <a:stretch>
              <a:fillRect/>
            </a:stretch>
          </a:blipFill>
        </p:spPr>
        <p:txBody>
          <a:bodyPr/>
          <a:lstStyle/>
          <a:p>
            <a:pPr lvl="0"/>
            <a:r>
              <a:rPr lang="en-US"/>
              <a:t> </a:t>
            </a:r>
          </a:p>
        </p:txBody>
      </p:sp>
      <p:sp>
        <p:nvSpPr>
          <p:cNvPr id="5" name="Footer Placeholder 4">
            <a:extLst>
              <a:ext uri="{FF2B5EF4-FFF2-40B4-BE49-F238E27FC236}">
                <a16:creationId xmlns:a16="http://schemas.microsoft.com/office/drawing/2014/main" id="{ADA67FFD-6FEA-DBEC-AF14-58CD13D741D1}"/>
              </a:ext>
            </a:extLst>
          </p:cNvPr>
          <p:cNvSpPr>
            <a:spLocks noGrp="1"/>
          </p:cNvSpPr>
          <p:nvPr>
            <p:ph type="ftr" sz="quarter" idx="20"/>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Children's media use research</a:t>
            </a:r>
          </a:p>
        </p:txBody>
      </p:sp>
      <p:sp>
        <p:nvSpPr>
          <p:cNvPr id="6" name="Slide Number Placeholder 5">
            <a:extLst>
              <a:ext uri="{FF2B5EF4-FFF2-40B4-BE49-F238E27FC236}">
                <a16:creationId xmlns:a16="http://schemas.microsoft.com/office/drawing/2014/main" id="{86368AB8-3F07-C19C-394F-BD16EF3DC3CA}"/>
              </a:ext>
            </a:extLst>
          </p:cNvPr>
          <p:cNvSpPr>
            <a:spLocks noGrp="1"/>
          </p:cNvSpPr>
          <p:nvPr>
            <p:ph type="sldNum" sz="quarter" idx="21"/>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fld id="{63DCA5C9-2E11-4C67-86EB-AE1DE127DC64}" type="slidenum">
              <a:rPr lang="en-US" smtClean="0"/>
              <a:pPr/>
              <a:t>‹#›</a:t>
            </a:fld>
            <a:endParaRPr lang="en-US" dirty="0"/>
          </a:p>
        </p:txBody>
      </p:sp>
      <p:sp>
        <p:nvSpPr>
          <p:cNvPr id="16" name="Text Placeholder 15">
            <a:extLst>
              <a:ext uri="{FF2B5EF4-FFF2-40B4-BE49-F238E27FC236}">
                <a16:creationId xmlns:a16="http://schemas.microsoft.com/office/drawing/2014/main" id="{AD7C8D8F-6C09-7199-7296-DD91ECB9BE62}"/>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Subheads and support type 18pt Century Gothic </a:t>
            </a:r>
            <a:br>
              <a:rPr lang="en-US"/>
            </a:br>
            <a:r>
              <a:rPr lang="en-US"/>
              <a:t>Regular up to two lines long. </a:t>
            </a:r>
          </a:p>
        </p:txBody>
      </p:sp>
      <p:sp>
        <p:nvSpPr>
          <p:cNvPr id="17" name="Text Placeholder 15">
            <a:extLst>
              <a:ext uri="{FF2B5EF4-FFF2-40B4-BE49-F238E27FC236}">
                <a16:creationId xmlns:a16="http://schemas.microsoft.com/office/drawing/2014/main" id="{9148A40F-6BBA-3614-23AD-7A5333D1AF8A}"/>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Optional Eyebrow</a:t>
            </a:r>
          </a:p>
        </p:txBody>
      </p:sp>
      <p:cxnSp>
        <p:nvCxnSpPr>
          <p:cNvPr id="13" name="Straight Connector 12">
            <a:extLst>
              <a:ext uri="{FF2B5EF4-FFF2-40B4-BE49-F238E27FC236}">
                <a16:creationId xmlns:a16="http://schemas.microsoft.com/office/drawing/2014/main" id="{5BF61887-1FB3-14DF-CEC7-642EBA7B256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75B507F7-C1FD-62FE-B416-4DB7D15DCF8D}"/>
              </a:ext>
            </a:extLst>
          </p:cNvPr>
          <p:cNvSpPr>
            <a:spLocks noGrp="1"/>
          </p:cNvSpPr>
          <p:nvPr>
            <p:ph type="dt" sz="half" idx="25"/>
          </p:nvPr>
        </p:nvSpPr>
        <p:spPr/>
        <p:txBody>
          <a:bodyPr/>
          <a:lstStyle>
            <a:lvl1pPr>
              <a:defRPr>
                <a:solidFill>
                  <a:schemeClr val="tx1"/>
                </a:solidFill>
              </a:defRPr>
            </a:lvl1pPr>
          </a:lstStyle>
          <a:p>
            <a:r>
              <a:rPr lang="en-US" dirty="0"/>
              <a:t> </a:t>
            </a:r>
          </a:p>
        </p:txBody>
      </p:sp>
      <p:sp>
        <p:nvSpPr>
          <p:cNvPr id="4" name="Text Placeholder 15">
            <a:extLst>
              <a:ext uri="{FF2B5EF4-FFF2-40B4-BE49-F238E27FC236}">
                <a16:creationId xmlns:a16="http://schemas.microsoft.com/office/drawing/2014/main" id="{B6F45E05-A87F-9106-B231-690831DED337}"/>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Text Placeholder 15">
            <a:extLst>
              <a:ext uri="{FF2B5EF4-FFF2-40B4-BE49-F238E27FC236}">
                <a16:creationId xmlns:a16="http://schemas.microsoft.com/office/drawing/2014/main" id="{BD3E770D-F7E1-3631-9C7C-CB1E77E1D03C}"/>
              </a:ext>
            </a:extLst>
          </p:cNvPr>
          <p:cNvSpPr>
            <a:spLocks noGrp="1"/>
          </p:cNvSpPr>
          <p:nvPr>
            <p:ph type="body" sz="quarter" idx="29" hasCustomPrompt="1"/>
          </p:nvPr>
        </p:nvSpPr>
        <p:spPr>
          <a:xfrm>
            <a:off x="10479406" y="0"/>
            <a:ext cx="1712594" cy="1726215"/>
          </a:xfrm>
        </p:spPr>
        <p:txBody>
          <a:bodyPr lIns="108000" tIns="108000" rIns="108000" bIns="108000" anchor="t" anchorCtr="0">
            <a:spAutoFit/>
          </a:bodyPr>
          <a:lstStyle>
            <a:lvl1pPr>
              <a:spcAft>
                <a:spcPts val="0"/>
              </a:spcAft>
              <a:buFontTx/>
              <a:buNone/>
              <a:defRPr sz="14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To change the picture right click below and select “Format Background” and update the picture source</a:t>
            </a:r>
          </a:p>
        </p:txBody>
      </p:sp>
      <p:cxnSp>
        <p:nvCxnSpPr>
          <p:cNvPr id="11" name="Straight Connector 10">
            <a:extLst>
              <a:ext uri="{FF2B5EF4-FFF2-40B4-BE49-F238E27FC236}">
                <a16:creationId xmlns:a16="http://schemas.microsoft.com/office/drawing/2014/main" id="{7F96C9C6-3D88-3BAE-50C0-4239358B956D}"/>
              </a:ext>
            </a:extLst>
          </p:cNvPr>
          <p:cNvCxnSpPr>
            <a:cxnSpLocks/>
          </p:cNvCxnSpPr>
          <p:nvPr userDrawn="1"/>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53B91591-7A70-7ACE-3601-54CC14EC0C0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166966188"/>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userDrawn="1">
  <p:cSld name="Divider Medium Image">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A542D4-12C2-6B6D-66E7-90B3892D3A0E}"/>
              </a:ext>
            </a:extLst>
          </p:cNvPr>
          <p:cNvSpPr/>
          <p:nvPr userDrawn="1"/>
        </p:nvSpPr>
        <p:spPr bwMode="auto">
          <a:xfrm>
            <a:off x="9170126" y="0"/>
            <a:ext cx="3021874" cy="6858000"/>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a:t>
            </a:r>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58938"/>
            <a:ext cx="2325687" cy="516747"/>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15" name="Straight Connector 14">
            <a:extLst>
              <a:ext uri="{FF2B5EF4-FFF2-40B4-BE49-F238E27FC236}">
                <a16:creationId xmlns:a16="http://schemas.microsoft.com/office/drawing/2014/main" id="{FE216376-F6C6-EF81-DE8E-778A7FA38496}"/>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8A7429-7DC2-C267-0BDB-3A420BF6B38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1E4F48E6-0363-DA99-7E6A-4B94B9782928}"/>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9" name="Date Placeholder 8">
            <a:extLst>
              <a:ext uri="{FF2B5EF4-FFF2-40B4-BE49-F238E27FC236}">
                <a16:creationId xmlns:a16="http://schemas.microsoft.com/office/drawing/2014/main" id="{E356AA68-C602-3BE6-81BA-4B6D8F70CE7B}"/>
              </a:ext>
            </a:extLst>
          </p:cNvPr>
          <p:cNvSpPr>
            <a:spLocks noGrp="1"/>
          </p:cNvSpPr>
          <p:nvPr>
            <p:ph type="dt" sz="half" idx="29"/>
          </p:nvPr>
        </p:nvSpPr>
        <p:spPr/>
        <p:txBody>
          <a:bodyPr/>
          <a:lstStyle/>
          <a:p>
            <a:r>
              <a:rPr lang="en-US" dirty="0"/>
              <a:t> </a:t>
            </a:r>
          </a:p>
        </p:txBody>
      </p:sp>
      <p:sp>
        <p:nvSpPr>
          <p:cNvPr id="12" name="Footer Placeholder 11">
            <a:extLst>
              <a:ext uri="{FF2B5EF4-FFF2-40B4-BE49-F238E27FC236}">
                <a16:creationId xmlns:a16="http://schemas.microsoft.com/office/drawing/2014/main" id="{77C4962D-E070-2469-52EB-6E85C5376D8F}"/>
              </a:ext>
            </a:extLst>
          </p:cNvPr>
          <p:cNvSpPr>
            <a:spLocks noGrp="1"/>
          </p:cNvSpPr>
          <p:nvPr>
            <p:ph type="ftr" sz="quarter" idx="30"/>
          </p:nvPr>
        </p:nvSpPr>
        <p:spPr/>
        <p:txBody>
          <a:bodyPr/>
          <a:lstStyle/>
          <a:p>
            <a:r>
              <a:rPr lang="en-US" dirty="0"/>
              <a:t>Children's media use research</a:t>
            </a:r>
          </a:p>
        </p:txBody>
      </p:sp>
      <p:sp>
        <p:nvSpPr>
          <p:cNvPr id="16" name="Slide Number Placeholder 15">
            <a:extLst>
              <a:ext uri="{FF2B5EF4-FFF2-40B4-BE49-F238E27FC236}">
                <a16:creationId xmlns:a16="http://schemas.microsoft.com/office/drawing/2014/main" id="{45B7FCBB-C85B-3C20-A7AC-9F3AE99871C2}"/>
              </a:ext>
            </a:extLst>
          </p:cNvPr>
          <p:cNvSpPr>
            <a:spLocks noGrp="1"/>
          </p:cNvSpPr>
          <p:nvPr>
            <p:ph type="sldNum" sz="quarter" idx="31"/>
          </p:nvPr>
        </p:nvSpPr>
        <p:spPr/>
        <p:txBody>
          <a:bodyPr/>
          <a:lstStyle/>
          <a:p>
            <a:fld id="{63DCA5C9-2E11-4C67-86EB-AE1DE127DC64}" type="slidenum">
              <a:rPr lang="en-US" smtClean="0"/>
              <a:pPr/>
              <a:t>‹#›</a:t>
            </a:fld>
            <a:endParaRPr lang="en-US" dirty="0"/>
          </a:p>
        </p:txBody>
      </p:sp>
      <p:sp>
        <p:nvSpPr>
          <p:cNvPr id="5" name="Footer Placeholder 4">
            <a:extLst>
              <a:ext uri="{FF2B5EF4-FFF2-40B4-BE49-F238E27FC236}">
                <a16:creationId xmlns:a16="http://schemas.microsoft.com/office/drawing/2014/main" id="{DCA4FD73-CEE1-8083-370C-94AC74172CC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55134857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userDrawn="1">
  <p:cSld name="Divider Dark Image">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F39474C-9E7A-9592-B6E6-283DDB27219C}"/>
              </a:ext>
            </a:extLst>
          </p:cNvPr>
          <p:cNvSpPr/>
          <p:nvPr userDrawn="1"/>
        </p:nvSpPr>
        <p:spPr bwMode="auto">
          <a:xfrm>
            <a:off x="9170126" y="0"/>
            <a:ext cx="3021874" cy="6858000"/>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 </a:t>
            </a:r>
          </a:p>
        </p:txBody>
      </p:sp>
      <p:sp>
        <p:nvSpPr>
          <p:cNvPr id="6" name="Slide Number Placeholder 5">
            <a:extLst>
              <a:ext uri="{FF2B5EF4-FFF2-40B4-BE49-F238E27FC236}">
                <a16:creationId xmlns:a16="http://schemas.microsoft.com/office/drawing/2014/main" id="{86368AB8-3F07-C19C-394F-BD16EF3DC3CA}"/>
              </a:ext>
            </a:extLst>
          </p:cNvPr>
          <p:cNvSpPr>
            <a:spLocks noGrp="1"/>
          </p:cNvSpPr>
          <p:nvPr>
            <p:ph type="sldNum" sz="quarter" idx="21"/>
          </p:nvPr>
        </p:nvSpPr>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72756"/>
            <a:ext cx="2325687" cy="502929"/>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9" name="Straight Connector 8">
            <a:extLst>
              <a:ext uri="{FF2B5EF4-FFF2-40B4-BE49-F238E27FC236}">
                <a16:creationId xmlns:a16="http://schemas.microsoft.com/office/drawing/2014/main" id="{ECBCB0C5-85C2-0633-786D-479874E4DA7D}"/>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5B9C47EB-9D33-808F-F64E-0A5E687DB6D3}"/>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5" name="Straight Connector 14">
            <a:extLst>
              <a:ext uri="{FF2B5EF4-FFF2-40B4-BE49-F238E27FC236}">
                <a16:creationId xmlns:a16="http://schemas.microsoft.com/office/drawing/2014/main" id="{BFCF057F-D649-CD97-D7D3-DA1684DDC5DA}"/>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1">
            <a:extLst>
              <a:ext uri="{FF2B5EF4-FFF2-40B4-BE49-F238E27FC236}">
                <a16:creationId xmlns:a16="http://schemas.microsoft.com/office/drawing/2014/main" id="{0CC52BA3-76F7-07AF-81B9-76D37CA4DD18}"/>
              </a:ext>
            </a:extLst>
          </p:cNvPr>
          <p:cNvSpPr>
            <a:spLocks noGrp="1"/>
          </p:cNvSpPr>
          <p:nvPr>
            <p:ph type="dt" sz="half" idx="25"/>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5" name="Text Placeholder 15">
            <a:extLst>
              <a:ext uri="{FF2B5EF4-FFF2-40B4-BE49-F238E27FC236}">
                <a16:creationId xmlns:a16="http://schemas.microsoft.com/office/drawing/2014/main" id="{63086B8F-4568-1A8E-7954-1D88A95CBA19}"/>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10" name="Footer Placeholder 4">
            <a:extLst>
              <a:ext uri="{FF2B5EF4-FFF2-40B4-BE49-F238E27FC236}">
                <a16:creationId xmlns:a16="http://schemas.microsoft.com/office/drawing/2014/main" id="{291186BC-8F30-108C-5AB0-C9A0AD0F6BA9}"/>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4095330265"/>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userDrawn="1">
  <p:cSld name="Divider Frame Medium Gray">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532E42-1FDB-C97C-8862-F52130CA3AE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E1A4D50D-6412-207A-08B9-75A02F91C4BD}"/>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5" name="Straight Connector 14">
            <a:extLst>
              <a:ext uri="{FF2B5EF4-FFF2-40B4-BE49-F238E27FC236}">
                <a16:creationId xmlns:a16="http://schemas.microsoft.com/office/drawing/2014/main" id="{BED5CFE9-9770-D945-A00B-431D157BC914}"/>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B3B912DF-AC91-89F0-5F02-2CF0400D0742}"/>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5" name="Text Placeholder 15">
            <a:extLst>
              <a:ext uri="{FF2B5EF4-FFF2-40B4-BE49-F238E27FC236}">
                <a16:creationId xmlns:a16="http://schemas.microsoft.com/office/drawing/2014/main" id="{CBCEDAA4-796E-5A46-A2A0-EC28736C613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Rectangle 2">
            <a:extLst>
              <a:ext uri="{FF2B5EF4-FFF2-40B4-BE49-F238E27FC236}">
                <a16:creationId xmlns:a16="http://schemas.microsoft.com/office/drawing/2014/main" id="{10F1BDDB-75BC-E240-7836-F0AEE07DB1BB}"/>
              </a:ext>
            </a:extLst>
          </p:cNvPr>
          <p:cNvSpPr/>
          <p:nvPr userDrawn="1"/>
        </p:nvSpPr>
        <p:spPr bwMode="auto">
          <a:xfrm>
            <a:off x="460372" y="461554"/>
            <a:ext cx="11268078" cy="139337"/>
          </a:xfrm>
          <a:prstGeom prst="rect">
            <a:avLst/>
          </a:prstGeom>
          <a:solidFill>
            <a:schemeClr val="accent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7" name="Footer Placeholder 4">
            <a:extLst>
              <a:ext uri="{FF2B5EF4-FFF2-40B4-BE49-F238E27FC236}">
                <a16:creationId xmlns:a16="http://schemas.microsoft.com/office/drawing/2014/main" id="{E38343CA-129C-C44A-430C-3830B047EDEB}"/>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791197616"/>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Divider Frame Orang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CC8C4C-1367-D399-40AD-C13D894A7BC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A1E3C772-6A09-A9EC-3D68-5475ECD268CD}"/>
              </a:ext>
            </a:extLst>
          </p:cNvPr>
          <p:cNvSpPr/>
          <p:nvPr userDrawn="1"/>
        </p:nvSpPr>
        <p:spPr bwMode="auto">
          <a:xfrm>
            <a:off x="460372" y="461554"/>
            <a:ext cx="11268078" cy="139337"/>
          </a:xfrm>
          <a:prstGeom prst="rect">
            <a:avLst/>
          </a:prstGeom>
          <a:solidFill>
            <a:schemeClr val="tx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4D55D2D3-4BCD-D761-81C6-8AA39BA60C2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E5AAFDAA-C3BB-513F-E305-CEFA439ACAFB}"/>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8FC6C0A0-DD0F-1CD7-3F8E-C4A64D2A39A5}"/>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770DE1E8-7966-F0D2-85AE-EAEB2CBAEEF9}"/>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B5408473-993F-B7A3-A7DF-E38E079D6D8C}"/>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662E469-C599-5696-56F4-2B0B1962E11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C6852808-0E62-7475-11D3-AA7B497F40B0}"/>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44486A17-42A0-F2D9-92BF-A9E7DC85794C}"/>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7D947A69-A7B7-A220-06F0-24D6328A058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652561481"/>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4_Blan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A2309-8907-4163-9BC1-87EA58682F8A}"/>
              </a:ext>
              <a:ext uri="{C183D7F6-B498-43B3-948B-1728B52AA6E4}">
                <adec:decorative xmlns:adec="http://schemas.microsoft.com/office/drawing/2017/decorative" val="1"/>
              </a:ext>
            </a:extLst>
          </p:cNvPr>
          <p:cNvSpPr/>
          <p:nvPr userDrawn="1"/>
        </p:nvSpPr>
        <p:spPr bwMode="auto">
          <a:xfrm>
            <a:off x="0" y="0"/>
            <a:ext cx="5164169" cy="6858000"/>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dirty="0">
              <a:solidFill>
                <a:schemeClr val="bg1"/>
              </a:solidFill>
              <a:latin typeface="+mn-lt"/>
              <a:ea typeface="Roboto" panose="02000000000000000000" pitchFamily="2" charset="0"/>
              <a:cs typeface="Segoe UI" panose="020B0502040204020203" pitchFamily="34" charset="0"/>
            </a:endParaRPr>
          </a:p>
        </p:txBody>
      </p:sp>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a:xfrm>
            <a:off x="1009651" y="6546849"/>
            <a:ext cx="3924296" cy="155574"/>
          </a:xfrm>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cxnSp>
        <p:nvCxnSpPr>
          <p:cNvPr id="11" name="Straight Connector 10">
            <a:extLst>
              <a:ext uri="{FF2B5EF4-FFF2-40B4-BE49-F238E27FC236}">
                <a16:creationId xmlns:a16="http://schemas.microsoft.com/office/drawing/2014/main" id="{5DDD25B4-946C-4415-8418-0FEC8447D6E9}"/>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93A28D30-453A-4117-828B-5520E4C14E6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
        <p:nvSpPr>
          <p:cNvPr id="13" name="Title 9">
            <a:extLst>
              <a:ext uri="{FF2B5EF4-FFF2-40B4-BE49-F238E27FC236}">
                <a16:creationId xmlns:a16="http://schemas.microsoft.com/office/drawing/2014/main" id="{72611A23-C9C9-4B1A-9679-1CF92A0903EF}"/>
              </a:ext>
            </a:extLst>
          </p:cNvPr>
          <p:cNvSpPr>
            <a:spLocks noGrp="1"/>
          </p:cNvSpPr>
          <p:nvPr>
            <p:ph type="title" hasCustomPrompt="1"/>
          </p:nvPr>
        </p:nvSpPr>
        <p:spPr>
          <a:xfrm>
            <a:off x="460374" y="419101"/>
            <a:ext cx="4473572" cy="645075"/>
          </a:xfrm>
        </p:spPr>
        <p:txBody>
          <a:bodyPr/>
          <a:lstStyle/>
          <a:p>
            <a:r>
              <a:rPr lang="en-US"/>
              <a:t>Content page headline</a:t>
            </a:r>
          </a:p>
        </p:txBody>
      </p:sp>
      <p:sp>
        <p:nvSpPr>
          <p:cNvPr id="14" name="Text Placeholder 9">
            <a:extLst>
              <a:ext uri="{FF2B5EF4-FFF2-40B4-BE49-F238E27FC236}">
                <a16:creationId xmlns:a16="http://schemas.microsoft.com/office/drawing/2014/main" id="{A80C5800-CA0D-4A1E-A23D-64AA6E44DE1B}"/>
              </a:ext>
            </a:extLst>
          </p:cNvPr>
          <p:cNvSpPr>
            <a:spLocks noGrp="1"/>
          </p:cNvSpPr>
          <p:nvPr>
            <p:ph type="body" sz="quarter" idx="26" hasCustomPrompt="1"/>
          </p:nvPr>
        </p:nvSpPr>
        <p:spPr>
          <a:xfrm>
            <a:off x="460376" y="172762"/>
            <a:ext cx="4473572"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5" name="Text Placeholder 2">
            <a:extLst>
              <a:ext uri="{FF2B5EF4-FFF2-40B4-BE49-F238E27FC236}">
                <a16:creationId xmlns:a16="http://schemas.microsoft.com/office/drawing/2014/main" id="{F0C8D797-5D3F-439E-8BA1-424D76087FAC}"/>
              </a:ext>
            </a:extLst>
          </p:cNvPr>
          <p:cNvSpPr>
            <a:spLocks noGrp="1"/>
          </p:cNvSpPr>
          <p:nvPr>
            <p:ph idx="1" hasCustomPrompt="1"/>
          </p:nvPr>
        </p:nvSpPr>
        <p:spPr>
          <a:xfrm>
            <a:off x="460375" y="1658939"/>
            <a:ext cx="4473572" cy="4751386"/>
          </a:xfrm>
          <a:prstGeom prst="rect">
            <a:avLst/>
          </a:prstGeom>
        </p:spPr>
        <p:txBody>
          <a:bodyPr vert="horz" lIns="0" tIns="0" rIns="7200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Tree>
    <p:extLst>
      <p:ext uri="{BB962C8B-B14F-4D97-AF65-F5344CB8AC3E}">
        <p14:creationId xmlns:p14="http://schemas.microsoft.com/office/powerpoint/2010/main" val="140302236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userDrawn="1">
  <p:cSld name="Dark, Blank">
    <p:bg>
      <p:bgPr>
        <a:solidFill>
          <a:schemeClr val="tx2"/>
        </a:solidFill>
        <a:effectLst/>
      </p:bgPr>
    </p:bg>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C40837D-A2EA-76B4-E1C2-226FD3DCABAB}"/>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3" name="Straight Connector 2">
            <a:extLst>
              <a:ext uri="{FF2B5EF4-FFF2-40B4-BE49-F238E27FC236}">
                <a16:creationId xmlns:a16="http://schemas.microsoft.com/office/drawing/2014/main" id="{E1B4F13C-1031-F9E6-84F0-057260FE73C0}"/>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ooter Placeholder 3">
            <a:extLst>
              <a:ext uri="{FF2B5EF4-FFF2-40B4-BE49-F238E27FC236}">
                <a16:creationId xmlns:a16="http://schemas.microsoft.com/office/drawing/2014/main" id="{32669408-30AD-AE13-313F-B92B61D9704D}"/>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6" name="Date Placeholder 6">
            <a:extLst>
              <a:ext uri="{FF2B5EF4-FFF2-40B4-BE49-F238E27FC236}">
                <a16:creationId xmlns:a16="http://schemas.microsoft.com/office/drawing/2014/main" id="{22BFD6C7-5690-B648-4306-D0494384D215}"/>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10" name="Straight Connector 9">
            <a:extLst>
              <a:ext uri="{FF2B5EF4-FFF2-40B4-BE49-F238E27FC236}">
                <a16:creationId xmlns:a16="http://schemas.microsoft.com/office/drawing/2014/main" id="{AD72E76D-0784-1A41-545D-9EE84E2E0822}"/>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9DAB915E-2C5F-7C96-C2E1-751FF88AE2B4}"/>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24616303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content 2col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j-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cxnSp>
        <p:nvCxnSpPr>
          <p:cNvPr id="2" name="Straight Connector 1">
            <a:extLst>
              <a:ext uri="{FF2B5EF4-FFF2-40B4-BE49-F238E27FC236}">
                <a16:creationId xmlns:a16="http://schemas.microsoft.com/office/drawing/2014/main" id="{830A9DDB-D90E-E973-69F5-D0A8B262B7A9}"/>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F97F781-A5E0-5F1B-CAD9-80C55876E8DD}"/>
              </a:ext>
            </a:extLst>
          </p:cNvPr>
          <p:cNvSpPr txBox="1"/>
          <p:nvPr userDrawn="1"/>
        </p:nvSpPr>
        <p:spPr>
          <a:xfrm>
            <a:off x="487017" y="6698974"/>
            <a:ext cx="0" cy="0"/>
          </a:xfrm>
          <a:prstGeom prst="rect">
            <a:avLst/>
          </a:prstGeom>
          <a:noFill/>
        </p:spPr>
        <p:txBody>
          <a:bodyPr wrap="none" lIns="0" tIns="0" rIns="0" bIns="0" rtlCol="0">
            <a:normAutofit fontScale="25000" lnSpcReduction="20000"/>
          </a:bodyPr>
          <a:lstStyle/>
          <a:p>
            <a:pPr marL="0" indent="-3657600" algn="l">
              <a:spcAft>
                <a:spcPts val="600"/>
              </a:spcAft>
            </a:pPr>
            <a:endParaRPr lang="en-GB" sz="1800" b="0" i="0" dirty="0">
              <a:solidFill>
                <a:schemeClr val="tx2"/>
              </a:solidFill>
              <a:latin typeface="+mn-lt"/>
              <a:ea typeface="Roboto" panose="02000000000000000000" pitchFamily="2" charset="0"/>
              <a:cs typeface="Segoe UI" panose="020B0502040204020203" pitchFamily="34" charset="0"/>
            </a:endParaRPr>
          </a:p>
        </p:txBody>
      </p:sp>
      <p:sp>
        <p:nvSpPr>
          <p:cNvPr id="12" name="Footer Placeholder 4">
            <a:extLst>
              <a:ext uri="{FF2B5EF4-FFF2-40B4-BE49-F238E27FC236}">
                <a16:creationId xmlns:a16="http://schemas.microsoft.com/office/drawing/2014/main" id="{537286E0-5C70-37AE-BCCE-8633DFF04A05}"/>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71415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Divider Gray">
    <p:bg>
      <p:bgPr>
        <a:solidFill>
          <a:schemeClr val="accent6"/>
        </a:solidFill>
        <a:effectLst/>
      </p:bgPr>
    </p:bg>
    <p:spTree>
      <p:nvGrpSpPr>
        <p:cNvPr id="1" name=""/>
        <p:cNvGrpSpPr/>
        <p:nvPr/>
      </p:nvGrpSpPr>
      <p:grpSpPr>
        <a:xfrm>
          <a:off x="0" y="0"/>
          <a:ext cx="0" cy="0"/>
          <a:chOff x="0" y="0"/>
          <a:chExt cx="0" cy="0"/>
        </a:xfrm>
      </p:grpSpPr>
      <p:sp>
        <p:nvSpPr>
          <p:cNvPr id="10" name="Text Placeholder 15">
            <a:extLst>
              <a:ext uri="{FF2B5EF4-FFF2-40B4-BE49-F238E27FC236}">
                <a16:creationId xmlns:a16="http://schemas.microsoft.com/office/drawing/2014/main" id="{E3F34CB8-187F-5B4D-0D08-E112D59ADBF9}"/>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3" name="Text Placeholder 15">
            <a:extLst>
              <a:ext uri="{FF2B5EF4-FFF2-40B4-BE49-F238E27FC236}">
                <a16:creationId xmlns:a16="http://schemas.microsoft.com/office/drawing/2014/main" id="{7EE87B3D-A096-377B-5459-90E3F525B810}"/>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4" name="Text Placeholder 15">
            <a:extLst>
              <a:ext uri="{FF2B5EF4-FFF2-40B4-BE49-F238E27FC236}">
                <a16:creationId xmlns:a16="http://schemas.microsoft.com/office/drawing/2014/main" id="{06464B5B-FCC2-3AEE-EA5E-ADD822B2F42A}"/>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4061643697"/>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1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4" name="Rectangle 3">
            <a:extLst>
              <a:ext uri="{FF2B5EF4-FFF2-40B4-BE49-F238E27FC236}">
                <a16:creationId xmlns:a16="http://schemas.microsoft.com/office/drawing/2014/main" id="{363F4EA1-4D44-C4B0-44A0-139BAC159282}"/>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15" name="Rectangle 14">
            <a:extLst>
              <a:ext uri="{FF2B5EF4-FFF2-40B4-BE49-F238E27FC236}">
                <a16:creationId xmlns:a16="http://schemas.microsoft.com/office/drawing/2014/main" id="{F6AE2442-2098-9805-4797-2756D5ACC80B}"/>
              </a:ext>
            </a:extLst>
          </p:cNvPr>
          <p:cNvSpPr/>
          <p:nvPr userDrawn="1"/>
        </p:nvSpPr>
        <p:spPr bwMode="auto">
          <a:xfrm rot="16200000">
            <a:off x="758441" y="4102207"/>
            <a:ext cx="780301" cy="1376446"/>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6" name="Rectangle 25">
            <a:extLst>
              <a:ext uri="{FF2B5EF4-FFF2-40B4-BE49-F238E27FC236}">
                <a16:creationId xmlns:a16="http://schemas.microsoft.com/office/drawing/2014/main" id="{C5C9E8FE-D3E1-D40B-8739-B34A5D5F197F}"/>
              </a:ext>
            </a:extLst>
          </p:cNvPr>
          <p:cNvSpPr/>
          <p:nvPr userDrawn="1"/>
        </p:nvSpPr>
        <p:spPr bwMode="auto">
          <a:xfrm rot="16200000">
            <a:off x="2297118" y="4102207"/>
            <a:ext cx="780301" cy="1376446"/>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7" name="Rectangle 26">
            <a:extLst>
              <a:ext uri="{FF2B5EF4-FFF2-40B4-BE49-F238E27FC236}">
                <a16:creationId xmlns:a16="http://schemas.microsoft.com/office/drawing/2014/main" id="{AB3E912C-2C0D-6598-16A2-18B9F11E5E82}"/>
              </a:ext>
            </a:extLst>
          </p:cNvPr>
          <p:cNvSpPr/>
          <p:nvPr userDrawn="1"/>
        </p:nvSpPr>
        <p:spPr bwMode="auto">
          <a:xfrm rot="16200000">
            <a:off x="3827241" y="1588537"/>
            <a:ext cx="780301"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11F8B34C-B2BE-3C10-3690-AA9DE5F1950C}"/>
              </a:ext>
            </a:extLst>
          </p:cNvPr>
          <p:cNvSpPr/>
          <p:nvPr userDrawn="1"/>
        </p:nvSpPr>
        <p:spPr bwMode="auto">
          <a:xfrm rot="16200000">
            <a:off x="5361272" y="1583890"/>
            <a:ext cx="780301" cy="1376446"/>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4E6E9524-047E-6ABC-52D3-0B2D672D68A6}"/>
              </a:ext>
            </a:extLst>
          </p:cNvPr>
          <p:cNvSpPr/>
          <p:nvPr userDrawn="1"/>
        </p:nvSpPr>
        <p:spPr bwMode="auto">
          <a:xfrm rot="16200000">
            <a:off x="6895303" y="1588537"/>
            <a:ext cx="780301" cy="1376446"/>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A2EB83A4-5B0E-8EE6-C0AC-77FDC6CA0A80}"/>
              </a:ext>
            </a:extLst>
          </p:cNvPr>
          <p:cNvSpPr/>
          <p:nvPr userDrawn="1"/>
        </p:nvSpPr>
        <p:spPr bwMode="auto">
          <a:xfrm rot="16200000">
            <a:off x="8429334" y="1583891"/>
            <a:ext cx="780301" cy="1376446"/>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56A1109B-EC56-0783-76F7-5E27DEA736EC}"/>
              </a:ext>
            </a:extLst>
          </p:cNvPr>
          <p:cNvSpPr/>
          <p:nvPr userDrawn="1"/>
        </p:nvSpPr>
        <p:spPr bwMode="auto">
          <a:xfrm rot="16200000">
            <a:off x="9963365" y="1588537"/>
            <a:ext cx="780301" cy="1376446"/>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089FE752-9A07-7B39-7EDC-0BBF2072A320}"/>
              </a:ext>
            </a:extLst>
          </p:cNvPr>
          <p:cNvSpPr/>
          <p:nvPr userDrawn="1"/>
        </p:nvSpPr>
        <p:spPr bwMode="auto">
          <a:xfrm rot="16200000">
            <a:off x="2286240" y="1581567"/>
            <a:ext cx="780301" cy="1381093"/>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Title 19">
            <a:extLst>
              <a:ext uri="{FF2B5EF4-FFF2-40B4-BE49-F238E27FC236}">
                <a16:creationId xmlns:a16="http://schemas.microsoft.com/office/drawing/2014/main" id="{9361C822-27FB-C45A-1F3B-265456F1418D}"/>
              </a:ext>
            </a:extLst>
          </p:cNvPr>
          <p:cNvSpPr txBox="1">
            <a:spLocks/>
          </p:cNvSpPr>
          <p:nvPr userDrawn="1"/>
        </p:nvSpPr>
        <p:spPr>
          <a:xfrm>
            <a:off x="455727" y="1259097"/>
            <a:ext cx="7532419" cy="561441"/>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Primary palette: </a:t>
            </a:r>
            <a:r>
              <a:rPr lang="en-US" sz="1200" dirty="0">
                <a:latin typeface="Century Gothic"/>
                <a:ea typeface="Roboto"/>
                <a:cs typeface="Segoe UI"/>
              </a:rPr>
              <a:t>We use this family of neutrals liberally in our communications for backgrounds, creating visual interest with tone-on-tone colour blocking, and organising content.</a:t>
            </a:r>
            <a:endParaRPr lang="en-GB" sz="1200" dirty="0">
              <a:latin typeface="Century Gothic"/>
              <a:ea typeface="Roboto"/>
              <a:cs typeface="Segoe UI"/>
            </a:endParaRPr>
          </a:p>
          <a:p>
            <a:endParaRPr lang="en-US" sz="1200" dirty="0">
              <a:latin typeface="Century Gothic"/>
              <a:ea typeface="Roboto"/>
              <a:cs typeface="Segoe UI"/>
            </a:endParaRPr>
          </a:p>
        </p:txBody>
      </p:sp>
      <p:sp>
        <p:nvSpPr>
          <p:cNvPr id="34" name="TextBox 33">
            <a:extLst>
              <a:ext uri="{FF2B5EF4-FFF2-40B4-BE49-F238E27FC236}">
                <a16:creationId xmlns:a16="http://schemas.microsoft.com/office/drawing/2014/main" id="{6D6882A9-FBAC-C5C8-4F9C-B188DCBCFB48}"/>
              </a:ext>
            </a:extLst>
          </p:cNvPr>
          <p:cNvSpPr txBox="1"/>
          <p:nvPr userDrawn="1"/>
        </p:nvSpPr>
        <p:spPr>
          <a:xfrm>
            <a:off x="1997927" y="2759927"/>
            <a:ext cx="149612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Pale Grey</a:t>
            </a:r>
            <a:endParaRPr lang="en-US" sz="1000" dirty="0">
              <a:solidFill>
                <a:schemeClr val="tx2"/>
              </a:solidFill>
            </a:endParaRPr>
          </a:p>
          <a:p>
            <a:r>
              <a:rPr lang="en-US" sz="1000" dirty="0">
                <a:solidFill>
                  <a:schemeClr val="tx2"/>
                </a:solidFill>
                <a:ea typeface="+mn-lt"/>
                <a:cs typeface="+mn-lt"/>
              </a:rPr>
              <a:t>PMS 9285 C</a:t>
            </a:r>
            <a:endParaRPr lang="en-US" sz="1000" dirty="0">
              <a:solidFill>
                <a:schemeClr val="tx2"/>
              </a:solidFill>
            </a:endParaRPr>
          </a:p>
          <a:p>
            <a:r>
              <a:rPr lang="en-US" sz="1000" dirty="0">
                <a:solidFill>
                  <a:schemeClr val="tx2"/>
                </a:solidFill>
                <a:ea typeface="+mn-lt"/>
                <a:cs typeface="+mn-lt"/>
              </a:rPr>
              <a:t>CMYK c0 m4 y10 k0</a:t>
            </a:r>
            <a:endParaRPr lang="en-US" sz="1000" dirty="0">
              <a:solidFill>
                <a:schemeClr val="tx2"/>
              </a:solidFill>
            </a:endParaRPr>
          </a:p>
          <a:p>
            <a:r>
              <a:rPr lang="en-US" sz="1000" dirty="0">
                <a:solidFill>
                  <a:schemeClr val="tx2"/>
                </a:solidFill>
                <a:ea typeface="+mn-lt"/>
                <a:cs typeface="+mn-lt"/>
              </a:rPr>
              <a:t>RGB r249 g238 b227</a:t>
            </a:r>
            <a:endParaRPr lang="en-US" sz="1000" dirty="0">
              <a:solidFill>
                <a:schemeClr val="tx2"/>
              </a:solidFill>
            </a:endParaRPr>
          </a:p>
          <a:p>
            <a:r>
              <a:rPr lang="en-US" sz="1000" dirty="0">
                <a:solidFill>
                  <a:schemeClr val="tx2"/>
                </a:solidFill>
                <a:ea typeface="+mn-lt"/>
                <a:cs typeface="+mn-lt"/>
              </a:rPr>
              <a:t>HEX #f9eee3</a:t>
            </a:r>
            <a:endParaRPr lang="en-US" sz="1000" dirty="0">
              <a:solidFill>
                <a:schemeClr val="tx2"/>
              </a:solidFill>
            </a:endParaRPr>
          </a:p>
          <a:p>
            <a:pPr marL="0" indent="-3657600" algn="l">
              <a:spcAft>
                <a:spcPts val="600"/>
              </a:spcAft>
            </a:pPr>
            <a:endParaRPr lang="en-US" sz="1000" b="0" i="0" dirty="0">
              <a:solidFill>
                <a:schemeClr val="tx2"/>
              </a:solidFill>
              <a:latin typeface="+mn-lt"/>
              <a:ea typeface="Roboto" panose="02000000000000000000" pitchFamily="2" charset="0"/>
              <a:cs typeface="Segoe UI" panose="020B0502040204020203" pitchFamily="34" charset="0"/>
            </a:endParaRPr>
          </a:p>
        </p:txBody>
      </p:sp>
      <p:sp>
        <p:nvSpPr>
          <p:cNvPr id="35" name="TextBox 34">
            <a:extLst>
              <a:ext uri="{FF2B5EF4-FFF2-40B4-BE49-F238E27FC236}">
                <a16:creationId xmlns:a16="http://schemas.microsoft.com/office/drawing/2014/main" id="{2B411897-3DD7-20F9-DAC7-46239948698B}"/>
              </a:ext>
            </a:extLst>
          </p:cNvPr>
          <p:cNvSpPr txBox="1"/>
          <p:nvPr userDrawn="1"/>
        </p:nvSpPr>
        <p:spPr>
          <a:xfrm>
            <a:off x="3568390" y="2755280"/>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Grey</a:t>
            </a:r>
            <a:endParaRPr lang="en-US" dirty="0">
              <a:solidFill>
                <a:schemeClr val="tx2"/>
              </a:solidFill>
              <a:ea typeface="+mn-lt"/>
              <a:cs typeface="+mn-lt"/>
            </a:endParaRPr>
          </a:p>
          <a:p>
            <a:r>
              <a:rPr lang="en-US" sz="1000" dirty="0">
                <a:solidFill>
                  <a:schemeClr val="tx2"/>
                </a:solidFill>
                <a:ea typeface="+mn-lt"/>
                <a:cs typeface="+mn-lt"/>
              </a:rPr>
              <a:t>PMS 7528 C</a:t>
            </a:r>
            <a:endParaRPr lang="en-US" dirty="0">
              <a:solidFill>
                <a:schemeClr val="tx2"/>
              </a:solidFill>
              <a:ea typeface="+mn-lt"/>
              <a:cs typeface="+mn-lt"/>
            </a:endParaRPr>
          </a:p>
          <a:p>
            <a:r>
              <a:rPr lang="en-US" sz="1000" dirty="0">
                <a:solidFill>
                  <a:schemeClr val="tx2"/>
                </a:solidFill>
                <a:ea typeface="+mn-lt"/>
                <a:cs typeface="+mn-lt"/>
              </a:rPr>
              <a:t>CMYK c19 m20 y23 k0</a:t>
            </a:r>
            <a:endParaRPr lang="en-US" dirty="0">
              <a:solidFill>
                <a:schemeClr val="tx2"/>
              </a:solidFill>
              <a:ea typeface="+mn-lt"/>
              <a:cs typeface="+mn-lt"/>
            </a:endParaRPr>
          </a:p>
          <a:p>
            <a:r>
              <a:rPr lang="en-US" sz="1000" dirty="0">
                <a:solidFill>
                  <a:schemeClr val="tx2"/>
                </a:solidFill>
                <a:ea typeface="+mn-lt"/>
                <a:cs typeface="+mn-lt"/>
              </a:rPr>
              <a:t>RGB r211 g200 b189</a:t>
            </a:r>
            <a:endParaRPr lang="en-US" dirty="0">
              <a:solidFill>
                <a:schemeClr val="tx2"/>
              </a:solidFill>
            </a:endParaRPr>
          </a:p>
          <a:p>
            <a:r>
              <a:rPr lang="en-US" sz="1000" dirty="0">
                <a:solidFill>
                  <a:schemeClr val="tx2"/>
                </a:solidFill>
                <a:ea typeface="+mn-lt"/>
                <a:cs typeface="+mn-lt"/>
              </a:rPr>
              <a:t>HEX #d3c8bd</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6" name="TextBox 35">
            <a:extLst>
              <a:ext uri="{FF2B5EF4-FFF2-40B4-BE49-F238E27FC236}">
                <a16:creationId xmlns:a16="http://schemas.microsoft.com/office/drawing/2014/main" id="{AF8224B8-EF3C-0402-BF2F-82F1A8ABA80F}"/>
              </a:ext>
            </a:extLst>
          </p:cNvPr>
          <p:cNvSpPr txBox="1"/>
          <p:nvPr userDrawn="1"/>
        </p:nvSpPr>
        <p:spPr>
          <a:xfrm>
            <a:off x="5064511" y="2759926"/>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Medium Grey</a:t>
            </a:r>
            <a:endParaRPr lang="en-US" dirty="0">
              <a:solidFill>
                <a:schemeClr val="tx2"/>
              </a:solidFill>
              <a:ea typeface="+mn-lt"/>
              <a:cs typeface="+mn-lt"/>
            </a:endParaRPr>
          </a:p>
          <a:p>
            <a:r>
              <a:rPr lang="en-US" sz="1000" dirty="0">
                <a:solidFill>
                  <a:schemeClr val="tx2"/>
                </a:solidFill>
                <a:ea typeface="+mn-lt"/>
                <a:cs typeface="+mn-lt"/>
              </a:rPr>
              <a:t>PMS 2474 C</a:t>
            </a:r>
            <a:endParaRPr lang="en-US" dirty="0">
              <a:solidFill>
                <a:schemeClr val="tx2"/>
              </a:solidFill>
              <a:ea typeface="+mn-lt"/>
              <a:cs typeface="+mn-lt"/>
            </a:endParaRPr>
          </a:p>
          <a:p>
            <a:r>
              <a:rPr lang="en-US" sz="1000" dirty="0">
                <a:solidFill>
                  <a:schemeClr val="tx2"/>
                </a:solidFill>
                <a:ea typeface="+mn-lt"/>
                <a:cs typeface="+mn-lt"/>
              </a:rPr>
              <a:t>CMYK c26 m29 y30 k4</a:t>
            </a:r>
            <a:endParaRPr lang="en-US" dirty="0">
              <a:solidFill>
                <a:schemeClr val="tx2"/>
              </a:solidFill>
            </a:endParaRPr>
          </a:p>
          <a:p>
            <a:r>
              <a:rPr lang="en-US" sz="1000" dirty="0">
                <a:solidFill>
                  <a:schemeClr val="tx2"/>
                </a:solidFill>
                <a:ea typeface="+mn-lt"/>
                <a:cs typeface="+mn-lt"/>
              </a:rPr>
              <a:t>RGB r186 g176 b171</a:t>
            </a:r>
            <a:endParaRPr lang="en-US" dirty="0">
              <a:solidFill>
                <a:schemeClr val="tx2"/>
              </a:solidFill>
            </a:endParaRPr>
          </a:p>
          <a:p>
            <a:r>
              <a:rPr lang="en-US" sz="1000" dirty="0">
                <a:solidFill>
                  <a:schemeClr val="tx2"/>
                </a:solidFill>
                <a:ea typeface="+mn-lt"/>
                <a:cs typeface="+mn-lt"/>
              </a:rPr>
              <a:t>HEX #bab0ab</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7" name="TextBox 36">
            <a:extLst>
              <a:ext uri="{FF2B5EF4-FFF2-40B4-BE49-F238E27FC236}">
                <a16:creationId xmlns:a16="http://schemas.microsoft.com/office/drawing/2014/main" id="{79AE5C24-1B8E-2C55-C465-75A284DFBB8A}"/>
              </a:ext>
            </a:extLst>
          </p:cNvPr>
          <p:cNvSpPr txBox="1"/>
          <p:nvPr userDrawn="1"/>
        </p:nvSpPr>
        <p:spPr>
          <a:xfrm>
            <a:off x="6597803" y="2755279"/>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Dark Grey</a:t>
            </a:r>
            <a:endParaRPr lang="en-US" dirty="0">
              <a:solidFill>
                <a:schemeClr val="tx2"/>
              </a:solidFill>
              <a:ea typeface="+mn-lt"/>
              <a:cs typeface="+mn-lt"/>
            </a:endParaRPr>
          </a:p>
          <a:p>
            <a:r>
              <a:rPr lang="en-US" sz="1000" dirty="0">
                <a:solidFill>
                  <a:schemeClr val="tx2"/>
                </a:solidFill>
                <a:ea typeface="+mn-lt"/>
                <a:cs typeface="+mn-lt"/>
              </a:rPr>
              <a:t>PMS 4114 C</a:t>
            </a:r>
            <a:endParaRPr lang="en-US" dirty="0">
              <a:solidFill>
                <a:schemeClr val="tx2"/>
              </a:solidFill>
              <a:ea typeface="+mn-lt"/>
              <a:cs typeface="+mn-lt"/>
            </a:endParaRPr>
          </a:p>
          <a:p>
            <a:r>
              <a:rPr lang="en-US" sz="1000" dirty="0">
                <a:solidFill>
                  <a:schemeClr val="tx2"/>
                </a:solidFill>
                <a:ea typeface="+mn-lt"/>
                <a:cs typeface="+mn-lt"/>
              </a:rPr>
              <a:t>CMYK c34 m38 y23 k7</a:t>
            </a:r>
            <a:endParaRPr lang="en-US" dirty="0">
              <a:solidFill>
                <a:schemeClr val="tx2"/>
              </a:solidFill>
            </a:endParaRPr>
          </a:p>
          <a:p>
            <a:r>
              <a:rPr lang="en-US" sz="1000" dirty="0">
                <a:solidFill>
                  <a:schemeClr val="tx2"/>
                </a:solidFill>
                <a:ea typeface="+mn-lt"/>
                <a:cs typeface="+mn-lt"/>
              </a:rPr>
              <a:t>RGB r156 g144 b144</a:t>
            </a:r>
            <a:endParaRPr lang="en-US" dirty="0">
              <a:solidFill>
                <a:schemeClr val="tx2"/>
              </a:solidFill>
            </a:endParaRPr>
          </a:p>
          <a:p>
            <a:r>
              <a:rPr lang="en-US" sz="1000" dirty="0">
                <a:solidFill>
                  <a:schemeClr val="tx2"/>
                </a:solidFill>
                <a:ea typeface="+mn-lt"/>
                <a:cs typeface="+mn-lt"/>
              </a:rPr>
              <a:t>HEX #9c9090</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8" name="TextBox 37">
            <a:extLst>
              <a:ext uri="{FF2B5EF4-FFF2-40B4-BE49-F238E27FC236}">
                <a16:creationId xmlns:a16="http://schemas.microsoft.com/office/drawing/2014/main" id="{F8D6E025-2D2B-A617-A26C-BA046F799D64}"/>
              </a:ext>
            </a:extLst>
          </p:cNvPr>
          <p:cNvSpPr txBox="1"/>
          <p:nvPr userDrawn="1"/>
        </p:nvSpPr>
        <p:spPr>
          <a:xfrm>
            <a:off x="8135742" y="2759925"/>
            <a:ext cx="144501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Deep Grey</a:t>
            </a:r>
            <a:endParaRPr lang="en-US" dirty="0">
              <a:solidFill>
                <a:schemeClr val="tx2"/>
              </a:solidFill>
              <a:ea typeface="+mn-lt"/>
              <a:cs typeface="+mn-lt"/>
            </a:endParaRPr>
          </a:p>
          <a:p>
            <a:r>
              <a:rPr lang="en-US" sz="1000" dirty="0">
                <a:solidFill>
                  <a:schemeClr val="tx2"/>
                </a:solidFill>
                <a:ea typeface="+mn-lt"/>
                <a:cs typeface="+mn-lt"/>
              </a:rPr>
              <a:t>PMS 2334 C </a:t>
            </a:r>
            <a:endParaRPr lang="en-US" dirty="0">
              <a:solidFill>
                <a:schemeClr val="tx2"/>
              </a:solidFill>
            </a:endParaRPr>
          </a:p>
          <a:p>
            <a:r>
              <a:rPr lang="en-US" sz="1000" dirty="0">
                <a:solidFill>
                  <a:schemeClr val="tx2"/>
                </a:solidFill>
                <a:ea typeface="+mn-lt"/>
                <a:cs typeface="+mn-lt"/>
              </a:rPr>
              <a:t>CMYK c40 m48 y45 k27</a:t>
            </a:r>
            <a:endParaRPr lang="en-US" dirty="0">
              <a:solidFill>
                <a:schemeClr val="tx2"/>
              </a:solidFill>
            </a:endParaRPr>
          </a:p>
          <a:p>
            <a:r>
              <a:rPr lang="en-US" sz="1000" dirty="0">
                <a:solidFill>
                  <a:schemeClr val="tx2"/>
                </a:solidFill>
                <a:ea typeface="+mn-lt"/>
                <a:cs typeface="+mn-lt"/>
              </a:rPr>
              <a:t>RGB r115 g104 b104</a:t>
            </a:r>
            <a:endParaRPr lang="en-US" dirty="0">
              <a:solidFill>
                <a:schemeClr val="tx2"/>
              </a:solidFill>
            </a:endParaRPr>
          </a:p>
          <a:p>
            <a:r>
              <a:rPr lang="en-US" sz="1000" dirty="0">
                <a:solidFill>
                  <a:schemeClr val="tx2"/>
                </a:solidFill>
                <a:ea typeface="+mn-lt"/>
                <a:cs typeface="+mn-lt"/>
              </a:rPr>
              <a:t>HEX #736868</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9" name="TextBox 38">
            <a:extLst>
              <a:ext uri="{FF2B5EF4-FFF2-40B4-BE49-F238E27FC236}">
                <a16:creationId xmlns:a16="http://schemas.microsoft.com/office/drawing/2014/main" id="{7C89050E-90C6-0DDD-FA6E-FE377FA6D1FA}"/>
              </a:ext>
            </a:extLst>
          </p:cNvPr>
          <p:cNvSpPr txBox="1"/>
          <p:nvPr userDrawn="1"/>
        </p:nvSpPr>
        <p:spPr>
          <a:xfrm>
            <a:off x="9673680" y="2759924"/>
            <a:ext cx="1440363"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Verian Black</a:t>
            </a:r>
            <a:endParaRPr lang="en-US" dirty="0">
              <a:solidFill>
                <a:schemeClr val="tx2"/>
              </a:solidFill>
            </a:endParaRPr>
          </a:p>
          <a:p>
            <a:r>
              <a:rPr lang="en-US" sz="1000" dirty="0">
                <a:solidFill>
                  <a:schemeClr val="tx2"/>
                </a:solidFill>
                <a:ea typeface="+mn-lt"/>
                <a:cs typeface="+mn-lt"/>
              </a:rPr>
              <a:t>PMS Black C</a:t>
            </a:r>
            <a:endParaRPr lang="en-US" dirty="0">
              <a:solidFill>
                <a:schemeClr val="tx2"/>
              </a:solidFill>
              <a:ea typeface="+mn-lt"/>
              <a:cs typeface="+mn-lt"/>
            </a:endParaRPr>
          </a:p>
          <a:p>
            <a:r>
              <a:rPr lang="en-US" sz="1000" dirty="0">
                <a:solidFill>
                  <a:schemeClr val="tx2"/>
                </a:solidFill>
                <a:ea typeface="+mn-lt"/>
                <a:cs typeface="+mn-lt"/>
              </a:rPr>
              <a:t>CMYK c81 m67 y55 k83</a:t>
            </a:r>
            <a:endParaRPr lang="en-US" dirty="0">
              <a:solidFill>
                <a:schemeClr val="tx2"/>
              </a:solidFill>
            </a:endParaRPr>
          </a:p>
          <a:p>
            <a:r>
              <a:rPr lang="en-US" sz="1000" dirty="0">
                <a:solidFill>
                  <a:schemeClr val="tx2"/>
                </a:solidFill>
                <a:ea typeface="+mn-lt"/>
                <a:cs typeface="+mn-lt"/>
              </a:rPr>
              <a:t>RGB r40 g38 b38</a:t>
            </a:r>
            <a:endParaRPr lang="en-US" dirty="0">
              <a:solidFill>
                <a:schemeClr val="tx2"/>
              </a:solidFill>
            </a:endParaRPr>
          </a:p>
          <a:p>
            <a:r>
              <a:rPr lang="en-US" sz="1000" dirty="0">
                <a:solidFill>
                  <a:schemeClr val="tx2"/>
                </a:solidFill>
                <a:ea typeface="+mn-lt"/>
                <a:cs typeface="+mn-lt"/>
              </a:rPr>
              <a:t>HEX #282626</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0" name="Rectangle 39">
            <a:extLst>
              <a:ext uri="{FF2B5EF4-FFF2-40B4-BE49-F238E27FC236}">
                <a16:creationId xmlns:a16="http://schemas.microsoft.com/office/drawing/2014/main" id="{28E81AD0-AF8F-74E8-06CF-CF54DAB2AD12}"/>
              </a:ext>
            </a:extLst>
          </p:cNvPr>
          <p:cNvSpPr/>
          <p:nvPr userDrawn="1"/>
        </p:nvSpPr>
        <p:spPr bwMode="auto">
          <a:xfrm rot="16200000">
            <a:off x="745023" y="1574597"/>
            <a:ext cx="780301" cy="1376446"/>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41" name="TextBox 40">
            <a:extLst>
              <a:ext uri="{FF2B5EF4-FFF2-40B4-BE49-F238E27FC236}">
                <a16:creationId xmlns:a16="http://schemas.microsoft.com/office/drawing/2014/main" id="{FC7CBDF0-C17B-A3F9-59B4-A31E7891DD57}"/>
              </a:ext>
            </a:extLst>
          </p:cNvPr>
          <p:cNvSpPr txBox="1"/>
          <p:nvPr userDrawn="1"/>
        </p:nvSpPr>
        <p:spPr>
          <a:xfrm>
            <a:off x="436753" y="2759923"/>
            <a:ext cx="1384608" cy="76944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White</a:t>
            </a:r>
            <a:endParaRPr lang="en-US" dirty="0">
              <a:solidFill>
                <a:schemeClr val="tx2"/>
              </a:solidFill>
            </a:endParaRPr>
          </a:p>
          <a:p>
            <a:r>
              <a:rPr lang="en-US" sz="1000" dirty="0">
                <a:solidFill>
                  <a:schemeClr val="tx2"/>
                </a:solidFill>
                <a:ea typeface="+mn-lt"/>
                <a:cs typeface="+mn-lt"/>
              </a:rPr>
              <a:t>CMYK c0 m0 y0 k0</a:t>
            </a:r>
            <a:endParaRPr lang="en-US" dirty="0">
              <a:solidFill>
                <a:schemeClr val="tx2"/>
              </a:solidFill>
              <a:ea typeface="+mn-lt"/>
              <a:cs typeface="+mn-lt"/>
            </a:endParaRPr>
          </a:p>
          <a:p>
            <a:r>
              <a:rPr lang="en-US" sz="1000" dirty="0">
                <a:solidFill>
                  <a:schemeClr val="tx2"/>
                </a:solidFill>
                <a:ea typeface="+mn-lt"/>
                <a:cs typeface="+mn-lt"/>
              </a:rPr>
              <a:t>RGB r255 g255 b255</a:t>
            </a:r>
            <a:endParaRPr lang="en-US" dirty="0">
              <a:solidFill>
                <a:schemeClr val="tx2"/>
              </a:solidFill>
            </a:endParaRPr>
          </a:p>
          <a:p>
            <a:r>
              <a:rPr lang="en-US" sz="1000" dirty="0">
                <a:solidFill>
                  <a:schemeClr val="tx2"/>
                </a:solidFill>
                <a:ea typeface="+mn-lt"/>
                <a:cs typeface="+mn-lt"/>
              </a:rPr>
              <a:t>HEX #ffffff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2" name="TextBox 41">
            <a:extLst>
              <a:ext uri="{FF2B5EF4-FFF2-40B4-BE49-F238E27FC236}">
                <a16:creationId xmlns:a16="http://schemas.microsoft.com/office/drawing/2014/main" id="{62A22571-B5AE-63B8-B475-C7A6DD865400}"/>
              </a:ext>
            </a:extLst>
          </p:cNvPr>
          <p:cNvSpPr txBox="1"/>
          <p:nvPr userDrawn="1"/>
        </p:nvSpPr>
        <p:spPr>
          <a:xfrm>
            <a:off x="436752" y="530147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dirty="0">
              <a:solidFill>
                <a:schemeClr val="tx2"/>
              </a:solidFill>
            </a:endParaRPr>
          </a:p>
          <a:p>
            <a:r>
              <a:rPr lang="en-US" sz="1000" dirty="0">
                <a:solidFill>
                  <a:schemeClr val="tx2"/>
                </a:solidFill>
                <a:ea typeface="+mn-lt"/>
                <a:cs typeface="+mn-lt"/>
              </a:rPr>
              <a:t>PMS 158 C</a:t>
            </a:r>
            <a:endParaRPr lang="en-US" dirty="0">
              <a:solidFill>
                <a:schemeClr val="tx2"/>
              </a:solidFill>
              <a:ea typeface="+mn-lt"/>
              <a:cs typeface="+mn-lt"/>
            </a:endParaRPr>
          </a:p>
          <a:p>
            <a:r>
              <a:rPr lang="en-US" sz="1000" dirty="0">
                <a:solidFill>
                  <a:schemeClr val="tx2"/>
                </a:solidFill>
                <a:ea typeface="+mn-lt"/>
                <a:cs typeface="+mn-lt"/>
              </a:rPr>
              <a:t>CMYK c0 m58 y100 k0</a:t>
            </a:r>
            <a:endParaRPr lang="en-US" dirty="0">
              <a:solidFill>
                <a:schemeClr val="tx2"/>
              </a:solidFill>
              <a:ea typeface="+mn-lt"/>
              <a:cs typeface="+mn-lt"/>
            </a:endParaRPr>
          </a:p>
          <a:p>
            <a:r>
              <a:rPr lang="en-US" sz="1000" dirty="0">
                <a:solidFill>
                  <a:schemeClr val="tx2"/>
                </a:solidFill>
                <a:ea typeface="+mn-lt"/>
                <a:cs typeface="+mn-lt"/>
              </a:rPr>
              <a:t>RGB r255 g125 b4</a:t>
            </a:r>
            <a:endParaRPr lang="en-US" dirty="0">
              <a:solidFill>
                <a:schemeClr val="tx2"/>
              </a:solidFill>
              <a:ea typeface="+mn-lt"/>
              <a:cs typeface="+mn-lt"/>
            </a:endParaRPr>
          </a:p>
          <a:p>
            <a:r>
              <a:rPr lang="en-US" sz="1000" dirty="0">
                <a:solidFill>
                  <a:schemeClr val="tx2"/>
                </a:solidFill>
                <a:ea typeface="+mn-lt"/>
                <a:cs typeface="+mn-lt"/>
              </a:rPr>
              <a:t>HEX #ff7d04</a:t>
            </a:r>
            <a:endParaRPr lang="en-US" dirty="0">
              <a:solidFill>
                <a:schemeClr val="tx2"/>
              </a:solidFill>
              <a:ea typeface="+mn-lt"/>
              <a:cs typeface="+mn-lt"/>
            </a:endParaRPr>
          </a:p>
          <a:p>
            <a:pPr marL="0" algn="l"/>
            <a:endParaRPr lang="en-US" sz="1000" i="0" dirty="0">
              <a:solidFill>
                <a:schemeClr val="tx2"/>
              </a:solidFill>
              <a:latin typeface="+mn-lt"/>
              <a:ea typeface="Roboto" panose="02000000000000000000" pitchFamily="2" charset="0"/>
              <a:cs typeface="Segoe UI" panose="020B0502040204020203" pitchFamily="34" charset="0"/>
            </a:endParaRPr>
          </a:p>
        </p:txBody>
      </p:sp>
      <p:sp>
        <p:nvSpPr>
          <p:cNvPr id="43" name="TextBox 42">
            <a:extLst>
              <a:ext uri="{FF2B5EF4-FFF2-40B4-BE49-F238E27FC236}">
                <a16:creationId xmlns:a16="http://schemas.microsoft.com/office/drawing/2014/main" id="{AFE69C94-FC6A-83E1-A825-826FE526CC73}"/>
              </a:ext>
            </a:extLst>
          </p:cNvPr>
          <p:cNvSpPr txBox="1"/>
          <p:nvPr userDrawn="1"/>
        </p:nvSpPr>
        <p:spPr>
          <a:xfrm>
            <a:off x="1997922" y="530147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dirty="0">
              <a:solidFill>
                <a:schemeClr val="tx2"/>
              </a:solidFill>
            </a:endParaRPr>
          </a:p>
          <a:p>
            <a:r>
              <a:rPr lang="en-US" sz="1000" dirty="0">
                <a:solidFill>
                  <a:schemeClr val="tx2"/>
                </a:solidFill>
                <a:ea typeface="+mn-lt"/>
                <a:cs typeface="+mn-lt"/>
              </a:rPr>
              <a:t>PMS 3252 C</a:t>
            </a:r>
            <a:endParaRPr lang="en-US" dirty="0">
              <a:solidFill>
                <a:schemeClr val="tx2"/>
              </a:solidFill>
            </a:endParaRPr>
          </a:p>
          <a:p>
            <a:r>
              <a:rPr lang="en-US" sz="1000" dirty="0">
                <a:solidFill>
                  <a:schemeClr val="tx2"/>
                </a:solidFill>
                <a:ea typeface="+mn-lt"/>
                <a:cs typeface="+mn-lt"/>
              </a:rPr>
              <a:t>CMYK c60 m0 y26 k0</a:t>
            </a:r>
            <a:endParaRPr lang="en-US" dirty="0">
              <a:solidFill>
                <a:schemeClr val="tx2"/>
              </a:solidFill>
              <a:ea typeface="+mn-lt"/>
              <a:cs typeface="+mn-lt"/>
            </a:endParaRPr>
          </a:p>
          <a:p>
            <a:r>
              <a:rPr lang="en-US" sz="1000" dirty="0">
                <a:solidFill>
                  <a:schemeClr val="tx2"/>
                </a:solidFill>
                <a:ea typeface="+mn-lt"/>
                <a:cs typeface="+mn-lt"/>
              </a:rPr>
              <a:t>RGB r32 g186 b175</a:t>
            </a:r>
            <a:endParaRPr lang="en-US" dirty="0">
              <a:solidFill>
                <a:schemeClr val="tx2"/>
              </a:solidFill>
            </a:endParaRPr>
          </a:p>
          <a:p>
            <a:r>
              <a:rPr lang="en-US" sz="1000" dirty="0">
                <a:solidFill>
                  <a:schemeClr val="tx2"/>
                </a:solidFill>
                <a:ea typeface="+mn-lt"/>
                <a:cs typeface="+mn-lt"/>
              </a:rPr>
              <a:t>HEX #20baaf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4" name="Title 19">
            <a:extLst>
              <a:ext uri="{FF2B5EF4-FFF2-40B4-BE49-F238E27FC236}">
                <a16:creationId xmlns:a16="http://schemas.microsoft.com/office/drawing/2014/main" id="{B9120BD1-A375-20A6-6607-170623E30D42}"/>
              </a:ext>
            </a:extLst>
          </p:cNvPr>
          <p:cNvSpPr txBox="1">
            <a:spLocks/>
          </p:cNvSpPr>
          <p:nvPr userDrawn="1"/>
        </p:nvSpPr>
        <p:spPr>
          <a:xfrm>
            <a:off x="455726" y="3837817"/>
            <a:ext cx="2853554" cy="635782"/>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Accent palette: </a:t>
            </a:r>
            <a:r>
              <a:rPr lang="en-US" sz="1200" dirty="0">
                <a:latin typeface="Century Gothic"/>
                <a:ea typeface="Roboto"/>
                <a:cs typeface="Segoe UI"/>
              </a:rPr>
              <a:t>We use these colours to highlight important content. </a:t>
            </a:r>
            <a:endParaRPr lang="en-GB" sz="1200" dirty="0">
              <a:latin typeface="Century Gothic"/>
              <a:ea typeface="Roboto"/>
              <a:cs typeface="Segoe UI"/>
            </a:endParaRPr>
          </a:p>
          <a:p>
            <a:endParaRPr lang="en-US" sz="1200" b="1" dirty="0">
              <a:latin typeface="Century Gothic"/>
              <a:ea typeface="Roboto"/>
              <a:cs typeface="Segoe UI"/>
            </a:endParaRPr>
          </a:p>
          <a:p>
            <a:endParaRPr lang="en-US" sz="1200" dirty="0">
              <a:latin typeface="Century Gothic"/>
              <a:ea typeface="Roboto"/>
              <a:cs typeface="Segoe UI"/>
            </a:endParaRPr>
          </a:p>
        </p:txBody>
      </p:sp>
      <p:sp>
        <p:nvSpPr>
          <p:cNvPr id="9" name="Title 19">
            <a:extLst>
              <a:ext uri="{FF2B5EF4-FFF2-40B4-BE49-F238E27FC236}">
                <a16:creationId xmlns:a16="http://schemas.microsoft.com/office/drawing/2014/main" id="{D920F9C3-41A7-3CD6-9647-6584E106F240}"/>
              </a:ext>
            </a:extLst>
          </p:cNvPr>
          <p:cNvSpPr txBox="1">
            <a:spLocks/>
          </p:cNvSpPr>
          <p:nvPr userDrawn="1"/>
        </p:nvSpPr>
        <p:spPr>
          <a:xfrm>
            <a:off x="5063199" y="4400004"/>
            <a:ext cx="5624128" cy="1778782"/>
          </a:xfrm>
          <a:prstGeom prst="rect">
            <a:avLst/>
          </a:prstGeom>
        </p:spPr>
        <p:txBody>
          <a:bodyPr vert="horz" lIns="0" tIns="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a:spcAft>
                <a:spcPts val="1200"/>
              </a:spcAft>
            </a:pPr>
            <a:r>
              <a:rPr lang="en-US" sz="1800" b="1" dirty="0">
                <a:latin typeface="Century Gothic"/>
                <a:ea typeface="Roboto"/>
                <a:cs typeface="Segoe UI"/>
              </a:rPr>
              <a:t>Our colour palette is one of the most recognisable elements of our visual identity. </a:t>
            </a:r>
            <a:endParaRPr lang="en-US" sz="1800" b="1" dirty="0">
              <a:latin typeface="Century Gothic"/>
              <a:ea typeface="Roboto"/>
            </a:endParaRPr>
          </a:p>
          <a:p>
            <a:r>
              <a:rPr lang="en-US" sz="1600" dirty="0">
                <a:latin typeface="Century Gothic"/>
                <a:ea typeface="Roboto"/>
                <a:cs typeface="Segoe UI"/>
              </a:rPr>
              <a:t>These are the colours to use in nearly all cases - </a:t>
            </a:r>
            <a:endParaRPr lang="en-US" sz="1600" dirty="0">
              <a:latin typeface="Century Gothic"/>
              <a:ea typeface="Roboto"/>
            </a:endParaRPr>
          </a:p>
          <a:p>
            <a:r>
              <a:rPr lang="en-US" sz="1600" dirty="0">
                <a:latin typeface="Century Gothic"/>
                <a:ea typeface="Roboto"/>
                <a:cs typeface="Segoe UI"/>
              </a:rPr>
              <a:t>Follow the colour formulas outlined on this page to create consistency across all our communications.</a:t>
            </a:r>
            <a:endParaRPr lang="en-US" sz="1600" dirty="0">
              <a:latin typeface="Century Gothic"/>
            </a:endParaRPr>
          </a:p>
          <a:p>
            <a:endParaRPr lang="en-US" sz="1600" dirty="0">
              <a:latin typeface="Century Gothic"/>
              <a:ea typeface="Roboto"/>
              <a:cs typeface="Segoe UI"/>
            </a:endParaRPr>
          </a:p>
          <a:p>
            <a:endParaRPr lang="en-US" sz="1800" dirty="0">
              <a:latin typeface="Century Gothic"/>
              <a:ea typeface="Roboto"/>
              <a:cs typeface="Segoe UI"/>
            </a:endParaRPr>
          </a:p>
        </p:txBody>
      </p:sp>
    </p:spTree>
    <p:extLst>
      <p:ext uri="{BB962C8B-B14F-4D97-AF65-F5344CB8AC3E}">
        <p14:creationId xmlns:p14="http://schemas.microsoft.com/office/powerpoint/2010/main" val="456598297"/>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2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6" name="Rectangle 5">
            <a:extLst>
              <a:ext uri="{FF2B5EF4-FFF2-40B4-BE49-F238E27FC236}">
                <a16:creationId xmlns:a16="http://schemas.microsoft.com/office/drawing/2014/main" id="{C2E09941-9A5E-F3F0-46B0-A24F936907B5}"/>
              </a:ext>
            </a:extLst>
          </p:cNvPr>
          <p:cNvSpPr/>
          <p:nvPr userDrawn="1"/>
        </p:nvSpPr>
        <p:spPr bwMode="auto">
          <a:xfrm rot="16200000">
            <a:off x="2787825" y="2520128"/>
            <a:ext cx="789594" cy="1381093"/>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 name="Rectangle 8">
            <a:extLst>
              <a:ext uri="{FF2B5EF4-FFF2-40B4-BE49-F238E27FC236}">
                <a16:creationId xmlns:a16="http://schemas.microsoft.com/office/drawing/2014/main" id="{C72BF771-0400-8400-1A64-B0BAC54EA71D}"/>
              </a:ext>
            </a:extLst>
          </p:cNvPr>
          <p:cNvSpPr/>
          <p:nvPr userDrawn="1"/>
        </p:nvSpPr>
        <p:spPr bwMode="auto">
          <a:xfrm rot="16200000">
            <a:off x="6610180" y="2517802"/>
            <a:ext cx="780301" cy="1376446"/>
          </a:xfrm>
          <a:prstGeom prst="rect">
            <a:avLst/>
          </a:prstGeom>
          <a:solidFill>
            <a:srgbClr val="E800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43B1C0BF-B8AC-D572-7092-10E520E283AB}"/>
              </a:ext>
            </a:extLst>
          </p:cNvPr>
          <p:cNvSpPr/>
          <p:nvPr userDrawn="1"/>
        </p:nvSpPr>
        <p:spPr bwMode="auto">
          <a:xfrm rot="16200000">
            <a:off x="8432656" y="2517802"/>
            <a:ext cx="780301" cy="1376446"/>
          </a:xfrm>
          <a:prstGeom prst="rect">
            <a:avLst/>
          </a:prstGeom>
          <a:solidFill>
            <a:srgbClr val="FFB90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 name="Rectangle 10">
            <a:extLst>
              <a:ext uri="{FF2B5EF4-FFF2-40B4-BE49-F238E27FC236}">
                <a16:creationId xmlns:a16="http://schemas.microsoft.com/office/drawing/2014/main" id="{CFF665AD-BFE6-2414-07D9-52FCED86346E}"/>
              </a:ext>
            </a:extLst>
          </p:cNvPr>
          <p:cNvSpPr/>
          <p:nvPr userDrawn="1"/>
        </p:nvSpPr>
        <p:spPr bwMode="auto">
          <a:xfrm rot="16200000">
            <a:off x="10255132" y="2517802"/>
            <a:ext cx="780301" cy="1376446"/>
          </a:xfrm>
          <a:prstGeom prst="rect">
            <a:avLst/>
          </a:prstGeom>
          <a:solidFill>
            <a:srgbClr val="3CBC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 name="Content Placeholder 5">
            <a:extLst>
              <a:ext uri="{FF2B5EF4-FFF2-40B4-BE49-F238E27FC236}">
                <a16:creationId xmlns:a16="http://schemas.microsoft.com/office/drawing/2014/main" id="{3F89928A-7F87-2D2D-D1D9-ADBB3442C72C}"/>
              </a:ext>
            </a:extLst>
          </p:cNvPr>
          <p:cNvSpPr>
            <a:spLocks noGrp="1"/>
          </p:cNvSpPr>
          <p:nvPr>
            <p:ph sz="quarter" idx="12"/>
          </p:nvPr>
        </p:nvSpPr>
        <p:spPr>
          <a:xfrm>
            <a:off x="460375" y="1272105"/>
            <a:ext cx="5214663" cy="1444245"/>
          </a:xfrm>
        </p:spPr>
        <p:txBody>
          <a:bodyPr/>
          <a:lstStyle/>
          <a:p>
            <a:pPr lvl="1"/>
            <a:r>
              <a:rPr lang="en-GB"/>
              <a:t>We use these additional colours only for charts and graphs. </a:t>
            </a:r>
          </a:p>
          <a:p>
            <a:r>
              <a:rPr lang="en-GB"/>
              <a:t>Always start with our primary and accent palettes and then use these if there is a need for further differentiation*</a:t>
            </a:r>
          </a:p>
          <a:p>
            <a:endParaRPr lang="en-GB"/>
          </a:p>
          <a:p>
            <a:endParaRPr lang="en-GB"/>
          </a:p>
        </p:txBody>
      </p:sp>
      <p:sp>
        <p:nvSpPr>
          <p:cNvPr id="14" name="Title 19">
            <a:extLst>
              <a:ext uri="{FF2B5EF4-FFF2-40B4-BE49-F238E27FC236}">
                <a16:creationId xmlns:a16="http://schemas.microsoft.com/office/drawing/2014/main" id="{0CE72B79-3920-E2C7-A717-969BC14AA838}"/>
              </a:ext>
            </a:extLst>
          </p:cNvPr>
          <p:cNvSpPr txBox="1">
            <a:spLocks/>
          </p:cNvSpPr>
          <p:nvPr userDrawn="1"/>
        </p:nvSpPr>
        <p:spPr>
          <a:xfrm>
            <a:off x="455727" y="1259097"/>
            <a:ext cx="4554116" cy="1444245"/>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US" sz="1800" dirty="0">
              <a:latin typeface="Century Gothic"/>
              <a:ea typeface="Roboto"/>
              <a:cs typeface="Segoe UI"/>
            </a:endParaRPr>
          </a:p>
        </p:txBody>
      </p:sp>
      <p:sp>
        <p:nvSpPr>
          <p:cNvPr id="15" name="TextBox 14">
            <a:extLst>
              <a:ext uri="{FF2B5EF4-FFF2-40B4-BE49-F238E27FC236}">
                <a16:creationId xmlns:a16="http://schemas.microsoft.com/office/drawing/2014/main" id="{D0C79713-43F1-7315-078D-4113D13F5BE8}"/>
              </a:ext>
            </a:extLst>
          </p:cNvPr>
          <p:cNvSpPr txBox="1"/>
          <p:nvPr userDrawn="1"/>
        </p:nvSpPr>
        <p:spPr>
          <a:xfrm>
            <a:off x="473925" y="367990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6" name="TextBox 15">
            <a:extLst>
              <a:ext uri="{FF2B5EF4-FFF2-40B4-BE49-F238E27FC236}">
                <a16:creationId xmlns:a16="http://schemas.microsoft.com/office/drawing/2014/main" id="{53DB3AD2-B3DD-CC32-A9DE-317476A67EB9}"/>
              </a:ext>
            </a:extLst>
          </p:cNvPr>
          <p:cNvSpPr txBox="1"/>
          <p:nvPr userDrawn="1"/>
        </p:nvSpPr>
        <p:spPr>
          <a:xfrm>
            <a:off x="2490437" y="367990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7" name="Rectangle 16">
            <a:extLst>
              <a:ext uri="{FF2B5EF4-FFF2-40B4-BE49-F238E27FC236}">
                <a16:creationId xmlns:a16="http://schemas.microsoft.com/office/drawing/2014/main" id="{4C8751E2-8451-296C-D97C-7FD12F269BE9}"/>
              </a:ext>
            </a:extLst>
          </p:cNvPr>
          <p:cNvSpPr/>
          <p:nvPr userDrawn="1"/>
        </p:nvSpPr>
        <p:spPr bwMode="auto">
          <a:xfrm rot="16200000">
            <a:off x="8529338" y="3907059"/>
            <a:ext cx="566570"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0" name="Rectangle 19">
            <a:extLst>
              <a:ext uri="{FF2B5EF4-FFF2-40B4-BE49-F238E27FC236}">
                <a16:creationId xmlns:a16="http://schemas.microsoft.com/office/drawing/2014/main" id="{CEFAF9EE-53F8-2BE2-4286-4754F31F5F95}"/>
              </a:ext>
            </a:extLst>
          </p:cNvPr>
          <p:cNvSpPr/>
          <p:nvPr userDrawn="1"/>
        </p:nvSpPr>
        <p:spPr bwMode="auto">
          <a:xfrm rot="16200000">
            <a:off x="740265" y="2524773"/>
            <a:ext cx="789594" cy="1371800"/>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1" name="Title 19">
            <a:extLst>
              <a:ext uri="{FF2B5EF4-FFF2-40B4-BE49-F238E27FC236}">
                <a16:creationId xmlns:a16="http://schemas.microsoft.com/office/drawing/2014/main" id="{E62C5521-0328-0790-06B5-B8F08C99FB33}"/>
              </a:ext>
            </a:extLst>
          </p:cNvPr>
          <p:cNvSpPr txBox="1">
            <a:spLocks/>
          </p:cNvSpPr>
          <p:nvPr userDrawn="1"/>
        </p:nvSpPr>
        <p:spPr>
          <a:xfrm>
            <a:off x="6268299" y="1259096"/>
            <a:ext cx="4870067" cy="216907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GB" sz="1100" dirty="0">
              <a:latin typeface="Century Gothic"/>
              <a:ea typeface="Roboto"/>
            </a:endParaRPr>
          </a:p>
        </p:txBody>
      </p:sp>
      <p:sp>
        <p:nvSpPr>
          <p:cNvPr id="22" name="TextBox 21">
            <a:extLst>
              <a:ext uri="{FF2B5EF4-FFF2-40B4-BE49-F238E27FC236}">
                <a16:creationId xmlns:a16="http://schemas.microsoft.com/office/drawing/2014/main" id="{1E19B697-D4C6-56EC-C4D5-F08D235EB4C2}"/>
              </a:ext>
            </a:extLst>
          </p:cNvPr>
          <p:cNvSpPr txBox="1"/>
          <p:nvPr userDrawn="1"/>
        </p:nvSpPr>
        <p:spPr>
          <a:xfrm>
            <a:off x="6314376" y="3712424"/>
            <a:ext cx="1249866"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Red</a:t>
            </a:r>
            <a:endParaRPr lang="en-US" dirty="0">
              <a:solidFill>
                <a:schemeClr val="tx2"/>
              </a:solidFill>
            </a:endParaRPr>
          </a:p>
          <a:p>
            <a:r>
              <a:rPr lang="en-US" sz="1000" dirty="0">
                <a:solidFill>
                  <a:schemeClr val="tx2"/>
                </a:solidFill>
                <a:ea typeface="+mn-lt"/>
                <a:cs typeface="+mn-lt"/>
              </a:rPr>
              <a:t>RGB r232 g0 b0</a:t>
            </a:r>
            <a:endParaRPr lang="en-US" dirty="0">
              <a:solidFill>
                <a:schemeClr val="tx2"/>
              </a:solidFill>
            </a:endParaRPr>
          </a:p>
          <a:p>
            <a:r>
              <a:rPr lang="en-US" sz="1000" dirty="0">
                <a:solidFill>
                  <a:schemeClr val="tx2"/>
                </a:solidFill>
                <a:ea typeface="+mn-lt"/>
                <a:cs typeface="+mn-lt"/>
              </a:rPr>
              <a:t>HEX #e80000</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3" name="TextBox 22">
            <a:extLst>
              <a:ext uri="{FF2B5EF4-FFF2-40B4-BE49-F238E27FC236}">
                <a16:creationId xmlns:a16="http://schemas.microsoft.com/office/drawing/2014/main" id="{9318F3BD-F36A-D11B-29EC-C0DC9F74F410}"/>
              </a:ext>
            </a:extLst>
          </p:cNvPr>
          <p:cNvSpPr txBox="1"/>
          <p:nvPr userDrawn="1"/>
        </p:nvSpPr>
        <p:spPr>
          <a:xfrm>
            <a:off x="8145034" y="3712423"/>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Amber</a:t>
            </a:r>
            <a:endParaRPr lang="en-US" dirty="0">
              <a:solidFill>
                <a:schemeClr val="tx2"/>
              </a:solidFill>
            </a:endParaRPr>
          </a:p>
          <a:p>
            <a:r>
              <a:rPr lang="en-US" sz="1000" dirty="0">
                <a:solidFill>
                  <a:schemeClr val="tx2"/>
                </a:solidFill>
                <a:ea typeface="+mn-lt"/>
                <a:cs typeface="+mn-lt"/>
              </a:rPr>
              <a:t>RGB r255 g185 b5</a:t>
            </a:r>
            <a:endParaRPr lang="en-US" dirty="0">
              <a:solidFill>
                <a:schemeClr val="tx2"/>
              </a:solidFill>
            </a:endParaRPr>
          </a:p>
          <a:p>
            <a:r>
              <a:rPr lang="en-US" sz="1000" dirty="0">
                <a:solidFill>
                  <a:schemeClr val="tx2"/>
                </a:solidFill>
                <a:ea typeface="+mn-lt"/>
                <a:cs typeface="+mn-lt"/>
              </a:rPr>
              <a:t>HEX #ffb905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4" name="TextBox 23">
            <a:extLst>
              <a:ext uri="{FF2B5EF4-FFF2-40B4-BE49-F238E27FC236}">
                <a16:creationId xmlns:a16="http://schemas.microsoft.com/office/drawing/2014/main" id="{32749206-F973-551E-6F27-6015CFA2E48F}"/>
              </a:ext>
            </a:extLst>
          </p:cNvPr>
          <p:cNvSpPr txBox="1"/>
          <p:nvPr userDrawn="1"/>
        </p:nvSpPr>
        <p:spPr>
          <a:xfrm>
            <a:off x="9957107" y="3712422"/>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Green</a:t>
            </a:r>
            <a:endParaRPr lang="en-US" dirty="0">
              <a:solidFill>
                <a:schemeClr val="tx2"/>
              </a:solidFill>
            </a:endParaRPr>
          </a:p>
          <a:p>
            <a:r>
              <a:rPr lang="en-US" sz="1000" dirty="0">
                <a:solidFill>
                  <a:schemeClr val="tx2"/>
                </a:solidFill>
                <a:ea typeface="+mn-lt"/>
                <a:cs typeface="+mn-lt"/>
              </a:rPr>
              <a:t>RGB r60 g188 b0</a:t>
            </a:r>
            <a:endParaRPr lang="en-US" dirty="0">
              <a:solidFill>
                <a:schemeClr val="tx2"/>
              </a:solidFill>
            </a:endParaRPr>
          </a:p>
          <a:p>
            <a:r>
              <a:rPr lang="en-US" sz="1000" dirty="0">
                <a:solidFill>
                  <a:schemeClr val="tx2"/>
                </a:solidFill>
                <a:ea typeface="+mn-lt"/>
                <a:cs typeface="+mn-lt"/>
              </a:rPr>
              <a:t>HEX #3cbc00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5" name="TextBox 24">
            <a:extLst>
              <a:ext uri="{FF2B5EF4-FFF2-40B4-BE49-F238E27FC236}">
                <a16:creationId xmlns:a16="http://schemas.microsoft.com/office/drawing/2014/main" id="{FC5357B4-400A-6BA6-AAD9-44665BE97E1E}"/>
              </a:ext>
            </a:extLst>
          </p:cNvPr>
          <p:cNvSpPr txBox="1"/>
          <p:nvPr userDrawn="1"/>
        </p:nvSpPr>
        <p:spPr>
          <a:xfrm>
            <a:off x="8135741" y="4957642"/>
            <a:ext cx="1593693"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rPr>
              <a:t>Light Grey (neutral Grey)</a:t>
            </a:r>
          </a:p>
          <a:p>
            <a:r>
              <a:rPr lang="en-US" sz="1000" dirty="0">
                <a:solidFill>
                  <a:schemeClr val="tx2"/>
                </a:solidFill>
                <a:ea typeface="+mn-lt"/>
                <a:cs typeface="+mn-lt"/>
              </a:rPr>
              <a:t>RGB r211 g200 b189</a:t>
            </a:r>
          </a:p>
          <a:p>
            <a:r>
              <a:rPr lang="en-US" sz="1000" dirty="0">
                <a:solidFill>
                  <a:schemeClr val="tx2"/>
                </a:solidFill>
                <a:ea typeface="+mn-lt"/>
                <a:cs typeface="+mn-lt"/>
              </a:rPr>
              <a:t>HEX #d3c8bd</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6" name="TextBox 25">
            <a:extLst>
              <a:ext uri="{FF2B5EF4-FFF2-40B4-BE49-F238E27FC236}">
                <a16:creationId xmlns:a16="http://schemas.microsoft.com/office/drawing/2014/main" id="{18B7278C-D5E1-93BD-4F2D-2683AB3D1CC0}"/>
              </a:ext>
            </a:extLst>
          </p:cNvPr>
          <p:cNvSpPr txBox="1"/>
          <p:nvPr userDrawn="1"/>
        </p:nvSpPr>
        <p:spPr>
          <a:xfrm>
            <a:off x="511097" y="6226096"/>
            <a:ext cx="3560956"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*See full brand guidelines for more detail.</a:t>
            </a:r>
            <a:endParaRPr lang="en-US" sz="1000" dirty="0">
              <a:solidFill>
                <a:schemeClr val="tx2"/>
              </a:solidFill>
            </a:endParaRPr>
          </a:p>
        </p:txBody>
      </p:sp>
      <p:sp>
        <p:nvSpPr>
          <p:cNvPr id="27" name="Rectangle 26">
            <a:extLst>
              <a:ext uri="{FF2B5EF4-FFF2-40B4-BE49-F238E27FC236}">
                <a16:creationId xmlns:a16="http://schemas.microsoft.com/office/drawing/2014/main" id="{4D44A919-B459-A4D6-DE85-00626AD3BD60}"/>
              </a:ext>
            </a:extLst>
          </p:cNvPr>
          <p:cNvSpPr/>
          <p:nvPr userDrawn="1"/>
        </p:nvSpPr>
        <p:spPr bwMode="auto">
          <a:xfrm rot="16200000">
            <a:off x="2616977" y="5458938"/>
            <a:ext cx="585156" cy="660911"/>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AA7F60AA-E969-2540-49B0-AC7B9C497B2D}"/>
              </a:ext>
            </a:extLst>
          </p:cNvPr>
          <p:cNvSpPr/>
          <p:nvPr userDrawn="1"/>
        </p:nvSpPr>
        <p:spPr bwMode="auto">
          <a:xfrm rot="16200000">
            <a:off x="3328605" y="5468230"/>
            <a:ext cx="585156" cy="660911"/>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26B6434A-DF90-CC14-A841-2F6279572D5C}"/>
              </a:ext>
            </a:extLst>
          </p:cNvPr>
          <p:cNvSpPr/>
          <p:nvPr userDrawn="1"/>
        </p:nvSpPr>
        <p:spPr bwMode="auto">
          <a:xfrm rot="16200000">
            <a:off x="1894362" y="4775927"/>
            <a:ext cx="585156" cy="660911"/>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E4F57B2B-C1E8-FE46-922A-ED76EA113FCF}"/>
              </a:ext>
            </a:extLst>
          </p:cNvPr>
          <p:cNvSpPr/>
          <p:nvPr userDrawn="1"/>
        </p:nvSpPr>
        <p:spPr bwMode="auto">
          <a:xfrm rot="16200000">
            <a:off x="2615284" y="4771279"/>
            <a:ext cx="585156" cy="660911"/>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9F6AD559-7E2F-9464-9CCA-44C2ED3F3DE5}"/>
              </a:ext>
            </a:extLst>
          </p:cNvPr>
          <p:cNvSpPr/>
          <p:nvPr userDrawn="1"/>
        </p:nvSpPr>
        <p:spPr bwMode="auto">
          <a:xfrm rot="16200000">
            <a:off x="3326912" y="4771280"/>
            <a:ext cx="585156" cy="660911"/>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FBA8A0E8-4E17-E919-E453-F4E8ABF52AE2}"/>
              </a:ext>
            </a:extLst>
          </p:cNvPr>
          <p:cNvSpPr/>
          <p:nvPr userDrawn="1"/>
        </p:nvSpPr>
        <p:spPr bwMode="auto">
          <a:xfrm rot="16200000">
            <a:off x="488736" y="5449647"/>
            <a:ext cx="585156" cy="660911"/>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Rectangle 32">
            <a:extLst>
              <a:ext uri="{FF2B5EF4-FFF2-40B4-BE49-F238E27FC236}">
                <a16:creationId xmlns:a16="http://schemas.microsoft.com/office/drawing/2014/main" id="{12157580-8FEF-BFF5-1D48-0DBE684EA3C8}"/>
              </a:ext>
            </a:extLst>
          </p:cNvPr>
          <p:cNvSpPr/>
          <p:nvPr userDrawn="1"/>
        </p:nvSpPr>
        <p:spPr bwMode="auto">
          <a:xfrm rot="16200000">
            <a:off x="1200364" y="5454293"/>
            <a:ext cx="585156" cy="660911"/>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4" name="Rectangle 33">
            <a:extLst>
              <a:ext uri="{FF2B5EF4-FFF2-40B4-BE49-F238E27FC236}">
                <a16:creationId xmlns:a16="http://schemas.microsoft.com/office/drawing/2014/main" id="{1B8154BE-4E33-4E6C-1F1A-5B09C71E604B}"/>
              </a:ext>
            </a:extLst>
          </p:cNvPr>
          <p:cNvSpPr/>
          <p:nvPr userDrawn="1"/>
        </p:nvSpPr>
        <p:spPr bwMode="auto">
          <a:xfrm rot="16200000">
            <a:off x="1201319" y="4771278"/>
            <a:ext cx="585156" cy="660912"/>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5" name="Rectangle 34">
            <a:extLst>
              <a:ext uri="{FF2B5EF4-FFF2-40B4-BE49-F238E27FC236}">
                <a16:creationId xmlns:a16="http://schemas.microsoft.com/office/drawing/2014/main" id="{EC3CFE41-EF34-9BFB-F215-915BF2C20586}"/>
              </a:ext>
            </a:extLst>
          </p:cNvPr>
          <p:cNvSpPr/>
          <p:nvPr userDrawn="1"/>
        </p:nvSpPr>
        <p:spPr bwMode="auto">
          <a:xfrm rot="16200000">
            <a:off x="489473" y="4771279"/>
            <a:ext cx="585156" cy="660911"/>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6" name="Rectangle 35">
            <a:extLst>
              <a:ext uri="{FF2B5EF4-FFF2-40B4-BE49-F238E27FC236}">
                <a16:creationId xmlns:a16="http://schemas.microsoft.com/office/drawing/2014/main" id="{64D7EDB4-ABF6-19A0-AE72-3AC3DB60E5CA}"/>
              </a:ext>
            </a:extLst>
          </p:cNvPr>
          <p:cNvSpPr/>
          <p:nvPr userDrawn="1"/>
        </p:nvSpPr>
        <p:spPr bwMode="auto">
          <a:xfrm rot="16200000">
            <a:off x="7521418" y="3040515"/>
            <a:ext cx="780301" cy="331020"/>
          </a:xfrm>
          <a:prstGeom prst="rect">
            <a:avLst/>
          </a:prstGeom>
          <a:solidFill>
            <a:srgbClr val="F1666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7" name="Rectangle 36">
            <a:extLst>
              <a:ext uri="{FF2B5EF4-FFF2-40B4-BE49-F238E27FC236}">
                <a16:creationId xmlns:a16="http://schemas.microsoft.com/office/drawing/2014/main" id="{32B7C0DC-0F35-DC51-A80C-5CCF13D49D25}"/>
              </a:ext>
            </a:extLst>
          </p:cNvPr>
          <p:cNvSpPr/>
          <p:nvPr userDrawn="1"/>
        </p:nvSpPr>
        <p:spPr bwMode="auto">
          <a:xfrm rot="16200000">
            <a:off x="9343894" y="3040515"/>
            <a:ext cx="780301" cy="331020"/>
          </a:xfrm>
          <a:prstGeom prst="rect">
            <a:avLst/>
          </a:prstGeom>
          <a:solidFill>
            <a:srgbClr val="76D04C"/>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8" name="TextBox 37">
            <a:extLst>
              <a:ext uri="{FF2B5EF4-FFF2-40B4-BE49-F238E27FC236}">
                <a16:creationId xmlns:a16="http://schemas.microsoft.com/office/drawing/2014/main" id="{75C36489-ADDB-F2CD-5E94-3682A0D4D16E}"/>
              </a:ext>
            </a:extLst>
          </p:cNvPr>
          <p:cNvSpPr txBox="1"/>
          <p:nvPr userDrawn="1"/>
        </p:nvSpPr>
        <p:spPr>
          <a:xfrm>
            <a:off x="8003513" y="5761459"/>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Red</a:t>
            </a:r>
            <a:endParaRPr lang="en-US" dirty="0">
              <a:solidFill>
                <a:schemeClr val="tx2"/>
              </a:solidFill>
            </a:endParaRPr>
          </a:p>
          <a:p>
            <a:r>
              <a:rPr lang="en-US" sz="1000" dirty="0">
                <a:solidFill>
                  <a:schemeClr val="tx2"/>
                </a:solidFill>
                <a:ea typeface="+mn-lt"/>
                <a:cs typeface="+mn-lt"/>
              </a:rPr>
              <a:t>RGB r241 g102 b102</a:t>
            </a:r>
            <a:endParaRPr lang="en-US" dirty="0">
              <a:solidFill>
                <a:schemeClr val="tx2"/>
              </a:solidFill>
            </a:endParaRPr>
          </a:p>
          <a:p>
            <a:r>
              <a:rPr lang="en-US" sz="1000" dirty="0">
                <a:solidFill>
                  <a:schemeClr val="tx2"/>
                </a:solidFill>
                <a:ea typeface="+mn-lt"/>
                <a:cs typeface="+mn-lt"/>
              </a:rPr>
              <a:t>HEX #f16666</a:t>
            </a:r>
            <a:endParaRPr lang="en-US" dirty="0">
              <a:solidFill>
                <a:schemeClr val="tx2"/>
              </a:solidFill>
            </a:endParaRPr>
          </a:p>
        </p:txBody>
      </p:sp>
      <p:cxnSp>
        <p:nvCxnSpPr>
          <p:cNvPr id="39" name="Straight Arrow Connector 38">
            <a:extLst>
              <a:ext uri="{FF2B5EF4-FFF2-40B4-BE49-F238E27FC236}">
                <a16:creationId xmlns:a16="http://schemas.microsoft.com/office/drawing/2014/main" id="{7F84BF39-BDBC-0641-31A6-82FAB5C1415C}"/>
              </a:ext>
            </a:extLst>
          </p:cNvPr>
          <p:cNvCxnSpPr/>
          <p:nvPr userDrawn="1"/>
        </p:nvCxnSpPr>
        <p:spPr>
          <a:xfrm flipH="1">
            <a:off x="7909932" y="3678764"/>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64E963A-0F36-D2A1-7BA5-138D73211CD7}"/>
              </a:ext>
            </a:extLst>
          </p:cNvPr>
          <p:cNvCxnSpPr>
            <a:cxnSpLocks/>
          </p:cNvCxnSpPr>
          <p:nvPr userDrawn="1"/>
        </p:nvCxnSpPr>
        <p:spPr>
          <a:xfrm flipH="1">
            <a:off x="9717358" y="3673398"/>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D9C7B589-4C9A-91F8-6C35-017FF889CF7B}"/>
              </a:ext>
            </a:extLst>
          </p:cNvPr>
          <p:cNvSpPr txBox="1"/>
          <p:nvPr userDrawn="1"/>
        </p:nvSpPr>
        <p:spPr>
          <a:xfrm>
            <a:off x="9810939" y="5756812"/>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Green</a:t>
            </a:r>
            <a:endParaRPr lang="en-US" dirty="0">
              <a:solidFill>
                <a:schemeClr val="tx2"/>
              </a:solidFill>
            </a:endParaRPr>
          </a:p>
          <a:p>
            <a:r>
              <a:rPr lang="en-US" sz="1000" dirty="0">
                <a:solidFill>
                  <a:schemeClr val="tx2"/>
                </a:solidFill>
                <a:ea typeface="+mn-lt"/>
                <a:cs typeface="+mn-lt"/>
              </a:rPr>
              <a:t>RGB r118 g208 b76</a:t>
            </a:r>
            <a:endParaRPr lang="en-US" dirty="0">
              <a:solidFill>
                <a:schemeClr val="tx2"/>
              </a:solidFill>
            </a:endParaRPr>
          </a:p>
          <a:p>
            <a:r>
              <a:rPr lang="en-US" sz="1000" dirty="0">
                <a:solidFill>
                  <a:schemeClr val="tx2"/>
                </a:solidFill>
                <a:ea typeface="+mn-lt"/>
                <a:cs typeface="+mn-lt"/>
              </a:rPr>
              <a:t>HEX #76d04c</a:t>
            </a:r>
            <a:endParaRPr lang="en-US" dirty="0">
              <a:solidFill>
                <a:schemeClr val="tx2"/>
              </a:solidFill>
            </a:endParaRPr>
          </a:p>
        </p:txBody>
      </p:sp>
      <p:sp>
        <p:nvSpPr>
          <p:cNvPr id="42" name="TextBox 41">
            <a:extLst>
              <a:ext uri="{FF2B5EF4-FFF2-40B4-BE49-F238E27FC236}">
                <a16:creationId xmlns:a16="http://schemas.microsoft.com/office/drawing/2014/main" id="{C3CE1EC1-1D45-33BC-FC12-B1095F1B511D}"/>
              </a:ext>
            </a:extLst>
          </p:cNvPr>
          <p:cNvSpPr txBox="1"/>
          <p:nvPr userDrawn="1"/>
        </p:nvSpPr>
        <p:spPr>
          <a:xfrm>
            <a:off x="6262121" y="5762837"/>
            <a:ext cx="1521823"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Only use the Mid colours if you need a range within your status chart</a:t>
            </a:r>
            <a:endParaRPr lang="en-US" dirty="0">
              <a:solidFill>
                <a:schemeClr val="tx2"/>
              </a:solidFill>
            </a:endParaRPr>
          </a:p>
        </p:txBody>
      </p:sp>
      <p:sp>
        <p:nvSpPr>
          <p:cNvPr id="43" name="Content Placeholder 8">
            <a:extLst>
              <a:ext uri="{FF2B5EF4-FFF2-40B4-BE49-F238E27FC236}">
                <a16:creationId xmlns:a16="http://schemas.microsoft.com/office/drawing/2014/main" id="{53D64E00-73B1-DD1B-EB04-E5A9AA269FFF}"/>
              </a:ext>
            </a:extLst>
          </p:cNvPr>
          <p:cNvSpPr>
            <a:spLocks noGrp="1"/>
          </p:cNvSpPr>
          <p:nvPr>
            <p:ph sz="quarter" idx="27"/>
          </p:nvPr>
        </p:nvSpPr>
        <p:spPr>
          <a:xfrm>
            <a:off x="6210302" y="1272105"/>
            <a:ext cx="5521325" cy="1444245"/>
          </a:xfrm>
        </p:spPr>
        <p:txBody>
          <a:bodyPr/>
          <a:lstStyle/>
          <a:p>
            <a:pPr lvl="1"/>
            <a:r>
              <a:rPr lang="en-GB"/>
              <a:t>Status palette: </a:t>
            </a:r>
          </a:p>
          <a:p>
            <a:r>
              <a:rPr lang="en-GB"/>
              <a:t>We use these colours only to show status –Red, Amber, Green and a neutral grey** </a:t>
            </a:r>
          </a:p>
          <a:p>
            <a:pPr lvl="5"/>
            <a:r>
              <a:rPr lang="en-GB" sz="1000"/>
              <a:t>**The Grey is taken from our Primary palette</a:t>
            </a:r>
          </a:p>
          <a:p>
            <a:endParaRPr lang="en-GB"/>
          </a:p>
        </p:txBody>
      </p:sp>
    </p:spTree>
    <p:extLst>
      <p:ext uri="{BB962C8B-B14F-4D97-AF65-F5344CB8AC3E}">
        <p14:creationId xmlns:p14="http://schemas.microsoft.com/office/powerpoint/2010/main" val="3575502040"/>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78" name="Rectangle 77">
            <a:extLst>
              <a:ext uri="{FF2B5EF4-FFF2-40B4-BE49-F238E27FC236}">
                <a16:creationId xmlns:a16="http://schemas.microsoft.com/office/drawing/2014/main" id="{EFC45A43-8962-DEE4-DE87-413A523E2644}"/>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79" name="Rectangle 78">
            <a:extLst>
              <a:ext uri="{FF2B5EF4-FFF2-40B4-BE49-F238E27FC236}">
                <a16:creationId xmlns:a16="http://schemas.microsoft.com/office/drawing/2014/main" id="{90D20806-5B4C-43F4-9506-882CA9A1FD38}"/>
              </a:ext>
            </a:extLst>
          </p:cNvPr>
          <p:cNvSpPr/>
          <p:nvPr userDrawn="1"/>
        </p:nvSpPr>
        <p:spPr bwMode="auto">
          <a:xfrm rot="16200000">
            <a:off x="683034" y="2382695"/>
            <a:ext cx="789594" cy="1223118"/>
          </a:xfrm>
          <a:prstGeom prst="rect">
            <a:avLst/>
          </a:prstGeom>
          <a:solidFill>
            <a:srgbClr val="FF7D0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0" name="Title 19">
            <a:extLst>
              <a:ext uri="{FF2B5EF4-FFF2-40B4-BE49-F238E27FC236}">
                <a16:creationId xmlns:a16="http://schemas.microsoft.com/office/drawing/2014/main" id="{F52816D0-B88C-A16F-7DE1-11138C26AEFB}"/>
              </a:ext>
            </a:extLst>
          </p:cNvPr>
          <p:cNvSpPr txBox="1">
            <a:spLocks/>
          </p:cNvSpPr>
          <p:nvPr userDrawn="1"/>
        </p:nvSpPr>
        <p:spPr>
          <a:xfrm>
            <a:off x="465019" y="1185265"/>
            <a:ext cx="11268074" cy="189029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a:spcAft>
                <a:spcPts val="1200"/>
              </a:spcAft>
            </a:pPr>
            <a:r>
              <a:rPr lang="en-US" sz="1800" b="1" dirty="0">
                <a:latin typeface="Century Gothic"/>
                <a:ea typeface="Roboto"/>
                <a:cs typeface="Segoe UI"/>
              </a:rPr>
              <a:t>We use these additional tints and shades of the data colours only for charts and graphs when there are more complex data sets. </a:t>
            </a:r>
          </a:p>
          <a:p>
            <a:r>
              <a:rPr lang="en-US" sz="1600" dirty="0">
                <a:latin typeface="Century Gothic"/>
                <a:ea typeface="Roboto"/>
                <a:cs typeface="Segoe UI"/>
              </a:rPr>
              <a:t>We can also use specific individual groupings (eg Orange, Light Orange 1,2,3 and 4 together) when a monochromatic way to show your data is clearer.</a:t>
            </a:r>
          </a:p>
          <a:p>
            <a:endParaRPr lang="en-GB" sz="1400" dirty="0">
              <a:latin typeface="Century Gothic"/>
              <a:ea typeface="Roboto"/>
            </a:endParaRPr>
          </a:p>
        </p:txBody>
      </p:sp>
      <p:sp>
        <p:nvSpPr>
          <p:cNvPr id="81" name="TextBox 80">
            <a:extLst>
              <a:ext uri="{FF2B5EF4-FFF2-40B4-BE49-F238E27FC236}">
                <a16:creationId xmlns:a16="http://schemas.microsoft.com/office/drawing/2014/main" id="{4527D4CB-8F51-628B-3C63-E84907D7AFAE}"/>
              </a:ext>
            </a:extLst>
          </p:cNvPr>
          <p:cNvSpPr txBox="1"/>
          <p:nvPr userDrawn="1"/>
        </p:nvSpPr>
        <p:spPr>
          <a:xfrm>
            <a:off x="4734621" y="2599262"/>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sz="1000" dirty="0">
              <a:solidFill>
                <a:schemeClr val="tx2"/>
              </a:solidFill>
              <a:ea typeface="+mn-lt"/>
              <a:cs typeface="+mn-lt"/>
            </a:endParaRPr>
          </a:p>
          <a:p>
            <a:r>
              <a:rPr lang="en-US" sz="1000" dirty="0">
                <a:solidFill>
                  <a:schemeClr val="tx2"/>
                </a:solidFill>
                <a:ea typeface="+mn-lt"/>
                <a:cs typeface="+mn-lt"/>
              </a:rPr>
              <a:t>PMS 3252 C</a:t>
            </a:r>
          </a:p>
          <a:p>
            <a:r>
              <a:rPr lang="en-US" sz="1000" dirty="0">
                <a:solidFill>
                  <a:schemeClr val="tx2"/>
                </a:solidFill>
                <a:ea typeface="+mn-lt"/>
                <a:cs typeface="+mn-lt"/>
              </a:rPr>
              <a:t>CMYK c60 m0 y26 k0</a:t>
            </a:r>
          </a:p>
          <a:p>
            <a:r>
              <a:rPr lang="en-US" sz="1000" dirty="0">
                <a:solidFill>
                  <a:schemeClr val="tx2"/>
                </a:solidFill>
                <a:ea typeface="+mn-lt"/>
                <a:cs typeface="+mn-lt"/>
              </a:rPr>
              <a:t>RGB r32 g186 b175</a:t>
            </a:r>
          </a:p>
          <a:p>
            <a:r>
              <a:rPr lang="en-US" sz="1000" dirty="0">
                <a:solidFill>
                  <a:schemeClr val="tx2"/>
                </a:solidFill>
                <a:ea typeface="+mn-lt"/>
                <a:cs typeface="+mn-lt"/>
              </a:rPr>
              <a:t>HEX #20baaf</a:t>
            </a:r>
          </a:p>
          <a:p>
            <a:endParaRPr lang="en-US" sz="1000" dirty="0">
              <a:solidFill>
                <a:schemeClr val="tx2"/>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2" name="TextBox 81">
            <a:extLst>
              <a:ext uri="{FF2B5EF4-FFF2-40B4-BE49-F238E27FC236}">
                <a16:creationId xmlns:a16="http://schemas.microsoft.com/office/drawing/2014/main" id="{2AC479B8-1234-B284-E99F-A0749FC08AE5}"/>
              </a:ext>
            </a:extLst>
          </p:cNvPr>
          <p:cNvSpPr txBox="1"/>
          <p:nvPr userDrawn="1"/>
        </p:nvSpPr>
        <p:spPr>
          <a:xfrm>
            <a:off x="1765609" y="2599261"/>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sz="1000" dirty="0">
              <a:solidFill>
                <a:schemeClr val="tx2"/>
              </a:solidFill>
              <a:ea typeface="+mn-lt"/>
              <a:cs typeface="+mn-lt"/>
            </a:endParaRPr>
          </a:p>
          <a:p>
            <a:r>
              <a:rPr lang="en-US" sz="1000" dirty="0">
                <a:solidFill>
                  <a:schemeClr val="tx2"/>
                </a:solidFill>
                <a:ea typeface="+mn-lt"/>
                <a:cs typeface="+mn-lt"/>
              </a:rPr>
              <a:t>PMS 158 C</a:t>
            </a:r>
          </a:p>
          <a:p>
            <a:r>
              <a:rPr lang="en-US" sz="1000" dirty="0">
                <a:solidFill>
                  <a:schemeClr val="tx2"/>
                </a:solidFill>
                <a:ea typeface="+mn-lt"/>
                <a:cs typeface="+mn-lt"/>
              </a:rPr>
              <a:t>CMYK c0 m58 y100 k0</a:t>
            </a:r>
          </a:p>
          <a:p>
            <a:r>
              <a:rPr lang="en-US" sz="1000" dirty="0">
                <a:solidFill>
                  <a:schemeClr val="tx2"/>
                </a:solidFill>
                <a:ea typeface="+mn-lt"/>
                <a:cs typeface="+mn-lt"/>
              </a:rPr>
              <a:t>RGB r255 g125 b4</a:t>
            </a:r>
          </a:p>
          <a:p>
            <a:r>
              <a:rPr lang="en-US" sz="1000" dirty="0">
                <a:solidFill>
                  <a:schemeClr val="tx2"/>
                </a:solidFill>
                <a:ea typeface="+mn-lt"/>
                <a:cs typeface="+mn-lt"/>
              </a:rPr>
              <a:t>HEX #ff7d04</a:t>
            </a:r>
          </a:p>
          <a:p>
            <a:endParaRPr lang="en-US" sz="1000" dirty="0">
              <a:solidFill>
                <a:srgbClr val="282626"/>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3" name="TextBox 82">
            <a:extLst>
              <a:ext uri="{FF2B5EF4-FFF2-40B4-BE49-F238E27FC236}">
                <a16:creationId xmlns:a16="http://schemas.microsoft.com/office/drawing/2014/main" id="{E51B8D91-ACAC-81C3-4572-2D7F6F24BECF}"/>
              </a:ext>
            </a:extLst>
          </p:cNvPr>
          <p:cNvSpPr txBox="1"/>
          <p:nvPr userDrawn="1"/>
        </p:nvSpPr>
        <p:spPr>
          <a:xfrm>
            <a:off x="4725328" y="3695797"/>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1</a:t>
            </a:r>
            <a:endParaRPr lang="en-US" dirty="0">
              <a:solidFill>
                <a:schemeClr val="tx2"/>
              </a:solidFill>
            </a:endParaRPr>
          </a:p>
          <a:p>
            <a:r>
              <a:rPr lang="en-US" sz="1000" dirty="0">
                <a:solidFill>
                  <a:schemeClr val="tx2"/>
                </a:solidFill>
                <a:ea typeface="+mn-lt"/>
                <a:cs typeface="+mn-lt"/>
              </a:rPr>
              <a:t>RGB r100 g200 b191</a:t>
            </a:r>
            <a:endParaRPr lang="en-US" dirty="0">
              <a:solidFill>
                <a:schemeClr val="tx2"/>
              </a:solidFill>
            </a:endParaRPr>
          </a:p>
          <a:p>
            <a:r>
              <a:rPr lang="en-US" sz="1000" dirty="0">
                <a:solidFill>
                  <a:schemeClr val="tx2"/>
                </a:solidFill>
                <a:ea typeface="+mn-lt"/>
                <a:cs typeface="+mn-lt"/>
              </a:rPr>
              <a:t>HEX #64c8bf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4" name="TextBox 83">
            <a:extLst>
              <a:ext uri="{FF2B5EF4-FFF2-40B4-BE49-F238E27FC236}">
                <a16:creationId xmlns:a16="http://schemas.microsoft.com/office/drawing/2014/main" id="{0D63E35F-771D-AF9A-95AA-1522554181D3}"/>
              </a:ext>
            </a:extLst>
          </p:cNvPr>
          <p:cNvSpPr txBox="1"/>
          <p:nvPr userDrawn="1"/>
        </p:nvSpPr>
        <p:spPr>
          <a:xfrm>
            <a:off x="4725328"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2</a:t>
            </a:r>
            <a:endParaRPr lang="en-US" dirty="0">
              <a:solidFill>
                <a:schemeClr val="tx2"/>
              </a:solidFill>
            </a:endParaRPr>
          </a:p>
          <a:p>
            <a:r>
              <a:rPr lang="en-US" sz="1000" dirty="0">
                <a:solidFill>
                  <a:schemeClr val="tx2"/>
                </a:solidFill>
                <a:ea typeface="+mn-lt"/>
                <a:cs typeface="+mn-lt"/>
              </a:rPr>
              <a:t>RGB r143 g214 b206</a:t>
            </a:r>
            <a:endParaRPr lang="en-US" dirty="0">
              <a:solidFill>
                <a:schemeClr val="tx2"/>
              </a:solidFill>
            </a:endParaRPr>
          </a:p>
          <a:p>
            <a:r>
              <a:rPr lang="en-US" sz="1000" dirty="0">
                <a:solidFill>
                  <a:schemeClr val="tx2"/>
                </a:solidFill>
                <a:ea typeface="+mn-lt"/>
                <a:cs typeface="+mn-lt"/>
              </a:rPr>
              <a:t>HEX #8fd6ce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5" name="TextBox 84">
            <a:extLst>
              <a:ext uri="{FF2B5EF4-FFF2-40B4-BE49-F238E27FC236}">
                <a16:creationId xmlns:a16="http://schemas.microsoft.com/office/drawing/2014/main" id="{2EDAA38B-05D7-3CEB-680D-678F07F9B837}"/>
              </a:ext>
            </a:extLst>
          </p:cNvPr>
          <p:cNvSpPr txBox="1"/>
          <p:nvPr userDrawn="1"/>
        </p:nvSpPr>
        <p:spPr>
          <a:xfrm>
            <a:off x="4725328"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3</a:t>
            </a:r>
            <a:endParaRPr lang="en-US" dirty="0">
              <a:solidFill>
                <a:schemeClr val="tx2"/>
              </a:solidFill>
            </a:endParaRPr>
          </a:p>
          <a:p>
            <a:r>
              <a:rPr lang="en-US" sz="1000" dirty="0">
                <a:solidFill>
                  <a:schemeClr val="tx2"/>
                </a:solidFill>
                <a:ea typeface="+mn-lt"/>
                <a:cs typeface="+mn-lt"/>
              </a:rPr>
              <a:t>RGB r182 g228 b222</a:t>
            </a:r>
            <a:endParaRPr lang="en-US" dirty="0">
              <a:solidFill>
                <a:schemeClr val="tx2"/>
              </a:solidFill>
            </a:endParaRPr>
          </a:p>
          <a:p>
            <a:r>
              <a:rPr lang="en-US" sz="1000" dirty="0">
                <a:solidFill>
                  <a:schemeClr val="tx2"/>
                </a:solidFill>
                <a:ea typeface="+mn-lt"/>
                <a:cs typeface="+mn-lt"/>
              </a:rPr>
              <a:t>HEX #b6e4de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6" name="TextBox 85">
            <a:extLst>
              <a:ext uri="{FF2B5EF4-FFF2-40B4-BE49-F238E27FC236}">
                <a16:creationId xmlns:a16="http://schemas.microsoft.com/office/drawing/2014/main" id="{96BA27B9-0AF7-54DB-538B-8738B9FE7AF8}"/>
              </a:ext>
            </a:extLst>
          </p:cNvPr>
          <p:cNvSpPr txBox="1"/>
          <p:nvPr userDrawn="1"/>
        </p:nvSpPr>
        <p:spPr>
          <a:xfrm>
            <a:off x="4725327" y="5772710"/>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4</a:t>
            </a:r>
            <a:endParaRPr lang="en-US" dirty="0">
              <a:solidFill>
                <a:schemeClr val="tx2"/>
              </a:solidFill>
            </a:endParaRPr>
          </a:p>
          <a:p>
            <a:r>
              <a:rPr lang="en-US" sz="1000" dirty="0">
                <a:solidFill>
                  <a:schemeClr val="tx2"/>
                </a:solidFill>
                <a:ea typeface="+mn-lt"/>
                <a:cs typeface="+mn-lt"/>
              </a:rPr>
              <a:t>RGB r219 g242 b239</a:t>
            </a:r>
            <a:endParaRPr lang="en-US" dirty="0">
              <a:solidFill>
                <a:schemeClr val="tx2"/>
              </a:solidFill>
            </a:endParaRPr>
          </a:p>
          <a:p>
            <a:r>
              <a:rPr lang="en-US" sz="1000" dirty="0">
                <a:solidFill>
                  <a:schemeClr val="tx2"/>
                </a:solidFill>
                <a:ea typeface="+mn-lt"/>
                <a:cs typeface="+mn-lt"/>
              </a:rPr>
              <a:t>HEX #dbf2ef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7" name="TextBox 86">
            <a:extLst>
              <a:ext uri="{FF2B5EF4-FFF2-40B4-BE49-F238E27FC236}">
                <a16:creationId xmlns:a16="http://schemas.microsoft.com/office/drawing/2014/main" id="{C70089D6-4AFB-DFA0-F6BD-09B7982B9F37}"/>
              </a:ext>
            </a:extLst>
          </p:cNvPr>
          <p:cNvSpPr txBox="1"/>
          <p:nvPr userDrawn="1"/>
        </p:nvSpPr>
        <p:spPr>
          <a:xfrm>
            <a:off x="1756315" y="3681858"/>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1</a:t>
            </a:r>
            <a:endParaRPr lang="en-US" dirty="0">
              <a:solidFill>
                <a:schemeClr val="tx2"/>
              </a:solidFill>
            </a:endParaRPr>
          </a:p>
          <a:p>
            <a:r>
              <a:rPr lang="en-US" sz="1000" dirty="0">
                <a:solidFill>
                  <a:schemeClr val="tx2"/>
                </a:solidFill>
                <a:ea typeface="+mn-lt"/>
                <a:cs typeface="+mn-lt"/>
              </a:rPr>
              <a:t>RGB r255 g152 b71</a:t>
            </a:r>
            <a:endParaRPr lang="en-US" dirty="0">
              <a:solidFill>
                <a:schemeClr val="tx2"/>
              </a:solidFill>
            </a:endParaRPr>
          </a:p>
          <a:p>
            <a:r>
              <a:rPr lang="en-US" sz="1000" dirty="0">
                <a:solidFill>
                  <a:schemeClr val="tx2"/>
                </a:solidFill>
                <a:ea typeface="+mn-lt"/>
                <a:cs typeface="+mn-lt"/>
              </a:rPr>
              <a:t>HEX #ff9847</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8" name="Rectangle 87">
            <a:extLst>
              <a:ext uri="{FF2B5EF4-FFF2-40B4-BE49-F238E27FC236}">
                <a16:creationId xmlns:a16="http://schemas.microsoft.com/office/drawing/2014/main" id="{65D4E6FF-9247-8DDA-8229-90CB49CC4B31}"/>
              </a:ext>
            </a:extLst>
          </p:cNvPr>
          <p:cNvSpPr/>
          <p:nvPr userDrawn="1"/>
        </p:nvSpPr>
        <p:spPr bwMode="auto">
          <a:xfrm rot="16200000">
            <a:off x="819252" y="3330548"/>
            <a:ext cx="510814" cy="1213825"/>
          </a:xfrm>
          <a:prstGeom prst="rect">
            <a:avLst/>
          </a:prstGeom>
          <a:solidFill>
            <a:srgbClr val="FF9847"/>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9" name="TextBox 88">
            <a:extLst>
              <a:ext uri="{FF2B5EF4-FFF2-40B4-BE49-F238E27FC236}">
                <a16:creationId xmlns:a16="http://schemas.microsoft.com/office/drawing/2014/main" id="{5658C461-80BA-B593-E54A-A8752C832412}"/>
              </a:ext>
            </a:extLst>
          </p:cNvPr>
          <p:cNvSpPr txBox="1"/>
          <p:nvPr userDrawn="1"/>
        </p:nvSpPr>
        <p:spPr>
          <a:xfrm>
            <a:off x="1756315"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2</a:t>
            </a:r>
            <a:endParaRPr lang="en-US" dirty="0">
              <a:solidFill>
                <a:schemeClr val="tx2"/>
              </a:solidFill>
            </a:endParaRPr>
          </a:p>
          <a:p>
            <a:r>
              <a:rPr lang="en-US" sz="1000" dirty="0">
                <a:solidFill>
                  <a:schemeClr val="tx2"/>
                </a:solidFill>
                <a:ea typeface="+mn-lt"/>
                <a:cs typeface="+mn-lt"/>
              </a:rPr>
              <a:t>RGB r255 g177 b117</a:t>
            </a:r>
            <a:endParaRPr lang="en-US" dirty="0">
              <a:solidFill>
                <a:schemeClr val="tx2"/>
              </a:solidFill>
            </a:endParaRPr>
          </a:p>
          <a:p>
            <a:r>
              <a:rPr lang="en-US" sz="1000" dirty="0">
                <a:solidFill>
                  <a:schemeClr val="tx2"/>
                </a:solidFill>
                <a:ea typeface="+mn-lt"/>
                <a:cs typeface="+mn-lt"/>
              </a:rPr>
              <a:t>HEX #ffb175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0" name="Rectangle 89">
            <a:extLst>
              <a:ext uri="{FF2B5EF4-FFF2-40B4-BE49-F238E27FC236}">
                <a16:creationId xmlns:a16="http://schemas.microsoft.com/office/drawing/2014/main" id="{7046DF36-6995-48E4-2B84-04A7C82502C5}"/>
              </a:ext>
            </a:extLst>
          </p:cNvPr>
          <p:cNvSpPr/>
          <p:nvPr userDrawn="1"/>
        </p:nvSpPr>
        <p:spPr bwMode="auto">
          <a:xfrm rot="16200000">
            <a:off x="819251" y="4027498"/>
            <a:ext cx="510814" cy="1213825"/>
          </a:xfrm>
          <a:prstGeom prst="rect">
            <a:avLst/>
          </a:prstGeom>
          <a:solidFill>
            <a:srgbClr val="FFB17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1" name="TextBox 90">
            <a:extLst>
              <a:ext uri="{FF2B5EF4-FFF2-40B4-BE49-F238E27FC236}">
                <a16:creationId xmlns:a16="http://schemas.microsoft.com/office/drawing/2014/main" id="{C68164B6-B9AA-87B0-7DA7-39ABEF898F89}"/>
              </a:ext>
            </a:extLst>
          </p:cNvPr>
          <p:cNvSpPr txBox="1"/>
          <p:nvPr userDrawn="1"/>
        </p:nvSpPr>
        <p:spPr>
          <a:xfrm>
            <a:off x="1756314"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3</a:t>
            </a:r>
            <a:endParaRPr lang="en-US" dirty="0">
              <a:solidFill>
                <a:schemeClr val="tx2"/>
              </a:solidFill>
            </a:endParaRPr>
          </a:p>
          <a:p>
            <a:r>
              <a:rPr lang="en-US" sz="1000" dirty="0">
                <a:solidFill>
                  <a:schemeClr val="tx2"/>
                </a:solidFill>
                <a:ea typeface="+mn-lt"/>
                <a:cs typeface="+mn-lt"/>
              </a:rPr>
              <a:t>RGB r255 g203 b162</a:t>
            </a:r>
            <a:endParaRPr lang="en-US" dirty="0">
              <a:solidFill>
                <a:schemeClr val="tx2"/>
              </a:solidFill>
            </a:endParaRPr>
          </a:p>
          <a:p>
            <a:r>
              <a:rPr lang="en-US" sz="1000" dirty="0">
                <a:solidFill>
                  <a:schemeClr val="tx2"/>
                </a:solidFill>
                <a:ea typeface="+mn-lt"/>
                <a:cs typeface="+mn-lt"/>
              </a:rPr>
              <a:t>HEX #ffcba2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2" name="Rectangle 91">
            <a:extLst>
              <a:ext uri="{FF2B5EF4-FFF2-40B4-BE49-F238E27FC236}">
                <a16:creationId xmlns:a16="http://schemas.microsoft.com/office/drawing/2014/main" id="{8245B6ED-4584-0ABA-472F-2DBDCA3EF1AB}"/>
              </a:ext>
            </a:extLst>
          </p:cNvPr>
          <p:cNvSpPr/>
          <p:nvPr userDrawn="1"/>
        </p:nvSpPr>
        <p:spPr bwMode="auto">
          <a:xfrm rot="16200000">
            <a:off x="819251" y="4719802"/>
            <a:ext cx="510814" cy="1213825"/>
          </a:xfrm>
          <a:prstGeom prst="rect">
            <a:avLst/>
          </a:prstGeom>
          <a:solidFill>
            <a:srgbClr val="FFCB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3" name="TextBox 92">
            <a:extLst>
              <a:ext uri="{FF2B5EF4-FFF2-40B4-BE49-F238E27FC236}">
                <a16:creationId xmlns:a16="http://schemas.microsoft.com/office/drawing/2014/main" id="{8BD4B40B-067C-055D-A5B8-C13914846655}"/>
              </a:ext>
            </a:extLst>
          </p:cNvPr>
          <p:cNvSpPr txBox="1"/>
          <p:nvPr userDrawn="1"/>
        </p:nvSpPr>
        <p:spPr>
          <a:xfrm>
            <a:off x="1756314" y="578664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4</a:t>
            </a:r>
            <a:endParaRPr lang="en-US" dirty="0">
              <a:solidFill>
                <a:schemeClr val="tx2"/>
              </a:solidFill>
            </a:endParaRPr>
          </a:p>
          <a:p>
            <a:r>
              <a:rPr lang="en-US" sz="1000" dirty="0">
                <a:solidFill>
                  <a:schemeClr val="tx2"/>
                </a:solidFill>
                <a:ea typeface="+mn-lt"/>
                <a:cs typeface="+mn-lt"/>
              </a:rPr>
              <a:t>RGB r255 g229 b208</a:t>
            </a:r>
            <a:endParaRPr lang="en-US" dirty="0">
              <a:solidFill>
                <a:schemeClr val="tx2"/>
              </a:solidFill>
            </a:endParaRPr>
          </a:p>
          <a:p>
            <a:r>
              <a:rPr lang="en-US" sz="1000" dirty="0">
                <a:solidFill>
                  <a:schemeClr val="tx2"/>
                </a:solidFill>
                <a:ea typeface="+mn-lt"/>
                <a:cs typeface="+mn-lt"/>
              </a:rPr>
              <a:t>HEX #ffe5d0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4" name="Rectangle 93">
            <a:extLst>
              <a:ext uri="{FF2B5EF4-FFF2-40B4-BE49-F238E27FC236}">
                <a16:creationId xmlns:a16="http://schemas.microsoft.com/office/drawing/2014/main" id="{36E8FAB1-C606-E64C-C8DB-464FE498B151}"/>
              </a:ext>
            </a:extLst>
          </p:cNvPr>
          <p:cNvSpPr/>
          <p:nvPr userDrawn="1"/>
        </p:nvSpPr>
        <p:spPr bwMode="auto">
          <a:xfrm rot="16200000">
            <a:off x="805311" y="5421399"/>
            <a:ext cx="510814" cy="1213825"/>
          </a:xfrm>
          <a:prstGeom prst="rect">
            <a:avLst/>
          </a:prstGeom>
          <a:solidFill>
            <a:srgbClr val="FFE5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5" name="Rectangle 94">
            <a:extLst>
              <a:ext uri="{FF2B5EF4-FFF2-40B4-BE49-F238E27FC236}">
                <a16:creationId xmlns:a16="http://schemas.microsoft.com/office/drawing/2014/main" id="{4F485E9E-10EC-AA0D-8CB4-51C68DCC3DFC}"/>
              </a:ext>
            </a:extLst>
          </p:cNvPr>
          <p:cNvSpPr/>
          <p:nvPr userDrawn="1"/>
        </p:nvSpPr>
        <p:spPr bwMode="auto">
          <a:xfrm rot="16200000">
            <a:off x="3611704" y="2387341"/>
            <a:ext cx="789594" cy="1213825"/>
          </a:xfrm>
          <a:prstGeom prst="rect">
            <a:avLst/>
          </a:prstGeom>
          <a:solidFill>
            <a:srgbClr val="20BAA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6" name="Rectangle 95">
            <a:extLst>
              <a:ext uri="{FF2B5EF4-FFF2-40B4-BE49-F238E27FC236}">
                <a16:creationId xmlns:a16="http://schemas.microsoft.com/office/drawing/2014/main" id="{1DE18C51-4F16-5F86-8E73-CB93285536BC}"/>
              </a:ext>
            </a:extLst>
          </p:cNvPr>
          <p:cNvSpPr/>
          <p:nvPr userDrawn="1"/>
        </p:nvSpPr>
        <p:spPr bwMode="auto">
          <a:xfrm rot="16200000">
            <a:off x="3741800" y="3330549"/>
            <a:ext cx="510814" cy="1213825"/>
          </a:xfrm>
          <a:prstGeom prst="rect">
            <a:avLst/>
          </a:prstGeom>
          <a:solidFill>
            <a:srgbClr val="64C8B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7" name="Rectangle 96">
            <a:extLst>
              <a:ext uri="{FF2B5EF4-FFF2-40B4-BE49-F238E27FC236}">
                <a16:creationId xmlns:a16="http://schemas.microsoft.com/office/drawing/2014/main" id="{3571A1D5-79E8-FD79-1EEA-C84E6E0297B9}"/>
              </a:ext>
            </a:extLst>
          </p:cNvPr>
          <p:cNvSpPr/>
          <p:nvPr userDrawn="1"/>
        </p:nvSpPr>
        <p:spPr bwMode="auto">
          <a:xfrm rot="16200000">
            <a:off x="3741800" y="4027498"/>
            <a:ext cx="510814" cy="1213825"/>
          </a:xfrm>
          <a:prstGeom prst="rect">
            <a:avLst/>
          </a:prstGeom>
          <a:solidFill>
            <a:srgbClr val="8FD6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8" name="Rectangle 97">
            <a:extLst>
              <a:ext uri="{FF2B5EF4-FFF2-40B4-BE49-F238E27FC236}">
                <a16:creationId xmlns:a16="http://schemas.microsoft.com/office/drawing/2014/main" id="{AD147865-7F53-FDBC-B0CE-655F3A5632B3}"/>
              </a:ext>
            </a:extLst>
          </p:cNvPr>
          <p:cNvSpPr/>
          <p:nvPr userDrawn="1"/>
        </p:nvSpPr>
        <p:spPr bwMode="auto">
          <a:xfrm rot="16200000">
            <a:off x="3741800" y="4719803"/>
            <a:ext cx="510814" cy="1213825"/>
          </a:xfrm>
          <a:prstGeom prst="rect">
            <a:avLst/>
          </a:prstGeom>
          <a:solidFill>
            <a:srgbClr val="B6E4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9" name="Rectangle 98">
            <a:extLst>
              <a:ext uri="{FF2B5EF4-FFF2-40B4-BE49-F238E27FC236}">
                <a16:creationId xmlns:a16="http://schemas.microsoft.com/office/drawing/2014/main" id="{8619DD95-8013-764A-6F84-7F978DACE100}"/>
              </a:ext>
            </a:extLst>
          </p:cNvPr>
          <p:cNvSpPr/>
          <p:nvPr userDrawn="1"/>
        </p:nvSpPr>
        <p:spPr bwMode="auto">
          <a:xfrm rot="16200000">
            <a:off x="3741799" y="5421399"/>
            <a:ext cx="510814" cy="1213825"/>
          </a:xfrm>
          <a:prstGeom prst="rect">
            <a:avLst/>
          </a:prstGeom>
          <a:solidFill>
            <a:srgbClr val="DBF2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cxnSp>
        <p:nvCxnSpPr>
          <p:cNvPr id="100" name="Straight Arrow Connector 99">
            <a:extLst>
              <a:ext uri="{FF2B5EF4-FFF2-40B4-BE49-F238E27FC236}">
                <a16:creationId xmlns:a16="http://schemas.microsoft.com/office/drawing/2014/main" id="{6C2F5B47-F4F9-3375-D429-2CE5C19B6F69}"/>
              </a:ext>
            </a:extLst>
          </p:cNvPr>
          <p:cNvCxnSpPr/>
          <p:nvPr userDrawn="1"/>
        </p:nvCxnSpPr>
        <p:spPr>
          <a:xfrm flipH="1" flipV="1">
            <a:off x="466494" y="3539681"/>
            <a:ext cx="11416989" cy="28808"/>
          </a:xfrm>
          <a:prstGeom prst="straightConnector1">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4B26103-41F5-072F-C067-36B7ABDE6586}"/>
              </a:ext>
            </a:extLst>
          </p:cNvPr>
          <p:cNvSpPr/>
          <p:nvPr userDrawn="1"/>
        </p:nvSpPr>
        <p:spPr bwMode="auto">
          <a:xfrm rot="16200000">
            <a:off x="6532777" y="2387341"/>
            <a:ext cx="789594" cy="1223118"/>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2" name="TextBox 101">
            <a:extLst>
              <a:ext uri="{FF2B5EF4-FFF2-40B4-BE49-F238E27FC236}">
                <a16:creationId xmlns:a16="http://schemas.microsoft.com/office/drawing/2014/main" id="{598D4957-85AF-0B52-62D1-3BDB3146587B}"/>
              </a:ext>
            </a:extLst>
          </p:cNvPr>
          <p:cNvSpPr txBox="1"/>
          <p:nvPr userDrawn="1"/>
        </p:nvSpPr>
        <p:spPr>
          <a:xfrm>
            <a:off x="10584364" y="2603908"/>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3" name="TextBox 102">
            <a:extLst>
              <a:ext uri="{FF2B5EF4-FFF2-40B4-BE49-F238E27FC236}">
                <a16:creationId xmlns:a16="http://schemas.microsoft.com/office/drawing/2014/main" id="{C4B19F7D-EA32-C240-4CF1-F2F7E143181F}"/>
              </a:ext>
            </a:extLst>
          </p:cNvPr>
          <p:cNvSpPr txBox="1"/>
          <p:nvPr userDrawn="1"/>
        </p:nvSpPr>
        <p:spPr>
          <a:xfrm>
            <a:off x="7615352" y="2603907"/>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04" name="TextBox 103">
            <a:extLst>
              <a:ext uri="{FF2B5EF4-FFF2-40B4-BE49-F238E27FC236}">
                <a16:creationId xmlns:a16="http://schemas.microsoft.com/office/drawing/2014/main" id="{1815B238-1A2F-9D79-A829-F067E1473064}"/>
              </a:ext>
            </a:extLst>
          </p:cNvPr>
          <p:cNvSpPr txBox="1"/>
          <p:nvPr userDrawn="1"/>
        </p:nvSpPr>
        <p:spPr>
          <a:xfrm>
            <a:off x="10575071" y="3700443"/>
            <a:ext cx="1384608"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1</a:t>
            </a:r>
            <a:endParaRPr lang="en-US" dirty="0">
              <a:solidFill>
                <a:schemeClr val="tx2"/>
              </a:solidFill>
            </a:endParaRPr>
          </a:p>
          <a:p>
            <a:r>
              <a:rPr lang="en-US" sz="1000" dirty="0">
                <a:solidFill>
                  <a:schemeClr val="tx2"/>
                </a:solidFill>
                <a:ea typeface="+mn-lt"/>
                <a:cs typeface="+mn-lt"/>
              </a:rPr>
              <a:t>RGB r85 g125 b190</a:t>
            </a:r>
            <a:endParaRPr lang="en-US" dirty="0">
              <a:solidFill>
                <a:schemeClr val="tx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2"/>
                </a:solidFill>
                <a:ea typeface="+mn-lt"/>
                <a:cs typeface="+mn-lt"/>
              </a:rPr>
              <a:t>HEX ##557dbe</a:t>
            </a:r>
            <a:endParaRPr lang="en-US" dirty="0">
              <a:solidFill>
                <a:schemeClr val="tx2"/>
              </a:solidFill>
            </a:endParaRPr>
          </a:p>
        </p:txBody>
      </p:sp>
      <p:sp>
        <p:nvSpPr>
          <p:cNvPr id="105" name="TextBox 104">
            <a:extLst>
              <a:ext uri="{FF2B5EF4-FFF2-40B4-BE49-F238E27FC236}">
                <a16:creationId xmlns:a16="http://schemas.microsoft.com/office/drawing/2014/main" id="{EF6E6CE1-DE7A-CC72-D121-1C421A80A9C7}"/>
              </a:ext>
            </a:extLst>
          </p:cNvPr>
          <p:cNvSpPr txBox="1"/>
          <p:nvPr userDrawn="1"/>
        </p:nvSpPr>
        <p:spPr>
          <a:xfrm>
            <a:off x="10575071"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2</a:t>
            </a:r>
            <a:endParaRPr lang="en-US" dirty="0">
              <a:solidFill>
                <a:schemeClr val="tx2"/>
              </a:solidFill>
            </a:endParaRPr>
          </a:p>
          <a:p>
            <a:r>
              <a:rPr lang="en-US" sz="1000" dirty="0">
                <a:solidFill>
                  <a:schemeClr val="tx2"/>
                </a:solidFill>
                <a:ea typeface="+mn-lt"/>
                <a:cs typeface="+mn-lt"/>
              </a:rPr>
              <a:t>RGB r132 g156 b206</a:t>
            </a:r>
            <a:endParaRPr lang="en-US" dirty="0">
              <a:solidFill>
                <a:schemeClr val="tx2"/>
              </a:solidFill>
            </a:endParaRPr>
          </a:p>
          <a:p>
            <a:r>
              <a:rPr lang="en-US" sz="1000" dirty="0">
                <a:solidFill>
                  <a:schemeClr val="tx2"/>
                </a:solidFill>
                <a:ea typeface="+mn-lt"/>
                <a:cs typeface="+mn-lt"/>
              </a:rPr>
              <a:t>HEX #849cce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6" name="TextBox 105">
            <a:extLst>
              <a:ext uri="{FF2B5EF4-FFF2-40B4-BE49-F238E27FC236}">
                <a16:creationId xmlns:a16="http://schemas.microsoft.com/office/drawing/2014/main" id="{5034645D-8042-78B2-CD79-0DE09DF1E35C}"/>
              </a:ext>
            </a:extLst>
          </p:cNvPr>
          <p:cNvSpPr txBox="1"/>
          <p:nvPr userDrawn="1"/>
        </p:nvSpPr>
        <p:spPr>
          <a:xfrm>
            <a:off x="10575071"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3</a:t>
            </a:r>
            <a:endParaRPr lang="en-US" dirty="0">
              <a:solidFill>
                <a:schemeClr val="tx2"/>
              </a:solidFill>
            </a:endParaRPr>
          </a:p>
          <a:p>
            <a:r>
              <a:rPr lang="en-US" sz="1000" dirty="0">
                <a:solidFill>
                  <a:schemeClr val="tx2"/>
                </a:solidFill>
                <a:ea typeface="+mn-lt"/>
                <a:cs typeface="+mn-lt"/>
              </a:rPr>
              <a:t>RGB r174 g188 b222</a:t>
            </a:r>
            <a:endParaRPr lang="en-US" dirty="0">
              <a:solidFill>
                <a:schemeClr val="tx2"/>
              </a:solidFill>
            </a:endParaRPr>
          </a:p>
          <a:p>
            <a:r>
              <a:rPr lang="en-US" sz="1000" dirty="0">
                <a:solidFill>
                  <a:schemeClr val="tx2"/>
                </a:solidFill>
                <a:ea typeface="+mn-lt"/>
                <a:cs typeface="+mn-lt"/>
              </a:rPr>
              <a:t>HEX #aebcde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7" name="TextBox 106">
            <a:extLst>
              <a:ext uri="{FF2B5EF4-FFF2-40B4-BE49-F238E27FC236}">
                <a16:creationId xmlns:a16="http://schemas.microsoft.com/office/drawing/2014/main" id="{F7B4F484-6DE4-B0D6-6120-C237A2918E3F}"/>
              </a:ext>
            </a:extLst>
          </p:cNvPr>
          <p:cNvSpPr txBox="1"/>
          <p:nvPr userDrawn="1"/>
        </p:nvSpPr>
        <p:spPr>
          <a:xfrm>
            <a:off x="10575070" y="5777356"/>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4</a:t>
            </a:r>
            <a:endParaRPr lang="en-US" dirty="0">
              <a:solidFill>
                <a:schemeClr val="tx2"/>
              </a:solidFill>
            </a:endParaRPr>
          </a:p>
          <a:p>
            <a:r>
              <a:rPr lang="en-US" sz="1000" dirty="0">
                <a:solidFill>
                  <a:schemeClr val="tx2"/>
                </a:solidFill>
                <a:ea typeface="+mn-lt"/>
                <a:cs typeface="+mn-lt"/>
              </a:rPr>
              <a:t>RGB r214 g221 b239</a:t>
            </a:r>
            <a:endParaRPr lang="en-US" dirty="0">
              <a:solidFill>
                <a:schemeClr val="tx2"/>
              </a:solidFill>
            </a:endParaRPr>
          </a:p>
          <a:p>
            <a:r>
              <a:rPr lang="en-US" sz="1000" dirty="0">
                <a:solidFill>
                  <a:schemeClr val="tx2"/>
                </a:solidFill>
                <a:ea typeface="+mn-lt"/>
                <a:cs typeface="+mn-lt"/>
              </a:rPr>
              <a:t>HEX #d6ddef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8" name="TextBox 107">
            <a:extLst>
              <a:ext uri="{FF2B5EF4-FFF2-40B4-BE49-F238E27FC236}">
                <a16:creationId xmlns:a16="http://schemas.microsoft.com/office/drawing/2014/main" id="{58B2B25D-A918-5E7E-6EA8-FE5D179ABACB}"/>
              </a:ext>
            </a:extLst>
          </p:cNvPr>
          <p:cNvSpPr txBox="1"/>
          <p:nvPr userDrawn="1"/>
        </p:nvSpPr>
        <p:spPr>
          <a:xfrm>
            <a:off x="7606058" y="3686504"/>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1</a:t>
            </a:r>
            <a:endParaRPr lang="en-US" dirty="0">
              <a:solidFill>
                <a:schemeClr val="tx2"/>
              </a:solidFill>
            </a:endParaRPr>
          </a:p>
          <a:p>
            <a:r>
              <a:rPr lang="en-US" sz="1000" dirty="0">
                <a:solidFill>
                  <a:schemeClr val="tx2"/>
                </a:solidFill>
                <a:ea typeface="+mn-lt"/>
                <a:cs typeface="+mn-lt"/>
              </a:rPr>
              <a:t>RGB r142 g68 b162</a:t>
            </a:r>
            <a:endParaRPr lang="en-US" dirty="0">
              <a:solidFill>
                <a:schemeClr val="tx2"/>
              </a:solidFill>
            </a:endParaRPr>
          </a:p>
          <a:p>
            <a:r>
              <a:rPr lang="en-US" sz="1000" dirty="0">
                <a:solidFill>
                  <a:schemeClr val="tx2"/>
                </a:solidFill>
                <a:ea typeface="+mn-lt"/>
                <a:cs typeface="+mn-lt"/>
              </a:rPr>
              <a:t>HEX #8e44a2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9" name="Rectangle 108">
            <a:extLst>
              <a:ext uri="{FF2B5EF4-FFF2-40B4-BE49-F238E27FC236}">
                <a16:creationId xmlns:a16="http://schemas.microsoft.com/office/drawing/2014/main" id="{3A3AFD8F-3421-04FA-E9B2-B308F0646C96}"/>
              </a:ext>
            </a:extLst>
          </p:cNvPr>
          <p:cNvSpPr/>
          <p:nvPr userDrawn="1"/>
        </p:nvSpPr>
        <p:spPr bwMode="auto">
          <a:xfrm rot="16200000">
            <a:off x="6668995" y="3335194"/>
            <a:ext cx="510814" cy="1213825"/>
          </a:xfrm>
          <a:prstGeom prst="rect">
            <a:avLst/>
          </a:prstGeom>
          <a:solidFill>
            <a:srgbClr val="8E44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0" name="TextBox 109">
            <a:extLst>
              <a:ext uri="{FF2B5EF4-FFF2-40B4-BE49-F238E27FC236}">
                <a16:creationId xmlns:a16="http://schemas.microsoft.com/office/drawing/2014/main" id="{8001C752-7353-940C-8ED1-A68C3D755E2E}"/>
              </a:ext>
            </a:extLst>
          </p:cNvPr>
          <p:cNvSpPr txBox="1"/>
          <p:nvPr userDrawn="1"/>
        </p:nvSpPr>
        <p:spPr>
          <a:xfrm>
            <a:off x="7606058"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2</a:t>
            </a:r>
            <a:endParaRPr lang="en-US" dirty="0">
              <a:solidFill>
                <a:schemeClr val="tx2"/>
              </a:solidFill>
            </a:endParaRPr>
          </a:p>
          <a:p>
            <a:r>
              <a:rPr lang="en-US" sz="1000" dirty="0">
                <a:solidFill>
                  <a:schemeClr val="tx2"/>
                </a:solidFill>
                <a:ea typeface="+mn-lt"/>
                <a:cs typeface="+mn-lt"/>
              </a:rPr>
              <a:t>RGB r172 g114 b185</a:t>
            </a:r>
            <a:endParaRPr lang="en-US" dirty="0">
              <a:solidFill>
                <a:schemeClr val="tx2"/>
              </a:solidFill>
            </a:endParaRPr>
          </a:p>
          <a:p>
            <a:r>
              <a:rPr lang="en-US" sz="1000" dirty="0">
                <a:solidFill>
                  <a:schemeClr val="tx2"/>
                </a:solidFill>
                <a:ea typeface="+mn-lt"/>
                <a:cs typeface="+mn-lt"/>
              </a:rPr>
              <a:t>HEX #ac72b9</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1" name="Rectangle 110">
            <a:extLst>
              <a:ext uri="{FF2B5EF4-FFF2-40B4-BE49-F238E27FC236}">
                <a16:creationId xmlns:a16="http://schemas.microsoft.com/office/drawing/2014/main" id="{66FF0DB2-EBD6-2C4E-09AD-D35EC1869427}"/>
              </a:ext>
            </a:extLst>
          </p:cNvPr>
          <p:cNvSpPr/>
          <p:nvPr userDrawn="1"/>
        </p:nvSpPr>
        <p:spPr bwMode="auto">
          <a:xfrm rot="16200000">
            <a:off x="6668994" y="4032144"/>
            <a:ext cx="510814" cy="1213825"/>
          </a:xfrm>
          <a:prstGeom prst="rect">
            <a:avLst/>
          </a:prstGeom>
          <a:solidFill>
            <a:srgbClr val="AC72B9"/>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2" name="TextBox 111">
            <a:extLst>
              <a:ext uri="{FF2B5EF4-FFF2-40B4-BE49-F238E27FC236}">
                <a16:creationId xmlns:a16="http://schemas.microsoft.com/office/drawing/2014/main" id="{F1408880-9CF2-1B3C-793A-D50919DC980D}"/>
              </a:ext>
            </a:extLst>
          </p:cNvPr>
          <p:cNvSpPr txBox="1"/>
          <p:nvPr userDrawn="1"/>
        </p:nvSpPr>
        <p:spPr>
          <a:xfrm>
            <a:off x="7606057"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3</a:t>
            </a:r>
            <a:endParaRPr lang="en-US" dirty="0">
              <a:solidFill>
                <a:schemeClr val="tx2"/>
              </a:solidFill>
            </a:endParaRPr>
          </a:p>
          <a:p>
            <a:r>
              <a:rPr lang="en-US" sz="1000" dirty="0">
                <a:solidFill>
                  <a:schemeClr val="tx2"/>
                </a:solidFill>
                <a:ea typeface="+mn-lt"/>
                <a:cs typeface="+mn-lt"/>
              </a:rPr>
              <a:t>RGB r200 g160 b208</a:t>
            </a:r>
            <a:endParaRPr lang="en-US" dirty="0">
              <a:solidFill>
                <a:schemeClr val="tx2"/>
              </a:solidFill>
            </a:endParaRPr>
          </a:p>
          <a:p>
            <a:r>
              <a:rPr lang="en-US" sz="1000" dirty="0">
                <a:solidFill>
                  <a:schemeClr val="tx2"/>
                </a:solidFill>
                <a:ea typeface="+mn-lt"/>
                <a:cs typeface="+mn-lt"/>
              </a:rPr>
              <a:t>HEX #c8a0d0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3" name="Rectangle 112">
            <a:extLst>
              <a:ext uri="{FF2B5EF4-FFF2-40B4-BE49-F238E27FC236}">
                <a16:creationId xmlns:a16="http://schemas.microsoft.com/office/drawing/2014/main" id="{9846B6EF-2AAD-03F9-2EA3-F37843660D4F}"/>
              </a:ext>
            </a:extLst>
          </p:cNvPr>
          <p:cNvSpPr/>
          <p:nvPr userDrawn="1"/>
        </p:nvSpPr>
        <p:spPr bwMode="auto">
          <a:xfrm rot="16200000">
            <a:off x="6668994" y="4724448"/>
            <a:ext cx="510814" cy="1213825"/>
          </a:xfrm>
          <a:prstGeom prst="rect">
            <a:avLst/>
          </a:prstGeom>
          <a:solidFill>
            <a:srgbClr val="C8A0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4" name="TextBox 113">
            <a:extLst>
              <a:ext uri="{FF2B5EF4-FFF2-40B4-BE49-F238E27FC236}">
                <a16:creationId xmlns:a16="http://schemas.microsoft.com/office/drawing/2014/main" id="{7633CE7C-27B0-2377-7803-BC54A843040E}"/>
              </a:ext>
            </a:extLst>
          </p:cNvPr>
          <p:cNvSpPr txBox="1"/>
          <p:nvPr userDrawn="1"/>
        </p:nvSpPr>
        <p:spPr>
          <a:xfrm>
            <a:off x="7606057" y="579129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4</a:t>
            </a:r>
            <a:endParaRPr lang="en-US" dirty="0">
              <a:solidFill>
                <a:schemeClr val="tx2"/>
              </a:solidFill>
            </a:endParaRPr>
          </a:p>
          <a:p>
            <a:r>
              <a:rPr lang="en-US" sz="1000" dirty="0">
                <a:solidFill>
                  <a:schemeClr val="tx2"/>
                </a:solidFill>
                <a:ea typeface="+mn-lt"/>
                <a:cs typeface="+mn-lt"/>
              </a:rPr>
              <a:t>RGB r228 g207 b232</a:t>
            </a:r>
            <a:endParaRPr lang="en-US" dirty="0">
              <a:solidFill>
                <a:schemeClr val="tx2"/>
              </a:solidFill>
            </a:endParaRPr>
          </a:p>
          <a:p>
            <a:r>
              <a:rPr lang="en-US" sz="1000" dirty="0">
                <a:solidFill>
                  <a:schemeClr val="tx2"/>
                </a:solidFill>
                <a:ea typeface="+mn-lt"/>
                <a:cs typeface="+mn-lt"/>
              </a:rPr>
              <a:t>HEX #e4cfe8</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5" name="Rectangle 114">
            <a:extLst>
              <a:ext uri="{FF2B5EF4-FFF2-40B4-BE49-F238E27FC236}">
                <a16:creationId xmlns:a16="http://schemas.microsoft.com/office/drawing/2014/main" id="{8FADABEB-CC36-D93A-B413-110A08FB3BEC}"/>
              </a:ext>
            </a:extLst>
          </p:cNvPr>
          <p:cNvSpPr/>
          <p:nvPr userDrawn="1"/>
        </p:nvSpPr>
        <p:spPr bwMode="auto">
          <a:xfrm rot="16200000">
            <a:off x="6655054" y="5426045"/>
            <a:ext cx="510814" cy="1213825"/>
          </a:xfrm>
          <a:prstGeom prst="rect">
            <a:avLst/>
          </a:prstGeom>
          <a:solidFill>
            <a:srgbClr val="E4CFE8"/>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6" name="Rectangle 115">
            <a:extLst>
              <a:ext uri="{FF2B5EF4-FFF2-40B4-BE49-F238E27FC236}">
                <a16:creationId xmlns:a16="http://schemas.microsoft.com/office/drawing/2014/main" id="{B33FB6A5-C640-3CAB-667A-8D26E6CE486F}"/>
              </a:ext>
            </a:extLst>
          </p:cNvPr>
          <p:cNvSpPr/>
          <p:nvPr userDrawn="1"/>
        </p:nvSpPr>
        <p:spPr bwMode="auto">
          <a:xfrm rot="16200000">
            <a:off x="9461447" y="2391987"/>
            <a:ext cx="789594" cy="1213825"/>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7" name="Rectangle 116">
            <a:extLst>
              <a:ext uri="{FF2B5EF4-FFF2-40B4-BE49-F238E27FC236}">
                <a16:creationId xmlns:a16="http://schemas.microsoft.com/office/drawing/2014/main" id="{54BA26AF-9FDA-2252-F59E-4AA7BE4124F1}"/>
              </a:ext>
            </a:extLst>
          </p:cNvPr>
          <p:cNvSpPr/>
          <p:nvPr userDrawn="1"/>
        </p:nvSpPr>
        <p:spPr bwMode="auto">
          <a:xfrm rot="16200000">
            <a:off x="9591543" y="3335195"/>
            <a:ext cx="510814" cy="1213825"/>
          </a:xfrm>
          <a:prstGeom prst="rect">
            <a:avLst/>
          </a:prstGeom>
          <a:solidFill>
            <a:srgbClr val="557DB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8" name="Rectangle 117">
            <a:extLst>
              <a:ext uri="{FF2B5EF4-FFF2-40B4-BE49-F238E27FC236}">
                <a16:creationId xmlns:a16="http://schemas.microsoft.com/office/drawing/2014/main" id="{87087B28-AFC8-AE11-45B0-E43963557697}"/>
              </a:ext>
            </a:extLst>
          </p:cNvPr>
          <p:cNvSpPr/>
          <p:nvPr userDrawn="1"/>
        </p:nvSpPr>
        <p:spPr bwMode="auto">
          <a:xfrm rot="16200000">
            <a:off x="9591543" y="4032144"/>
            <a:ext cx="510814" cy="1213825"/>
          </a:xfrm>
          <a:prstGeom prst="rect">
            <a:avLst/>
          </a:prstGeom>
          <a:solidFill>
            <a:srgbClr val="849C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9" name="Rectangle 118">
            <a:extLst>
              <a:ext uri="{FF2B5EF4-FFF2-40B4-BE49-F238E27FC236}">
                <a16:creationId xmlns:a16="http://schemas.microsoft.com/office/drawing/2014/main" id="{6F9CF480-1E4B-5002-ED1A-CA1806125D80}"/>
              </a:ext>
            </a:extLst>
          </p:cNvPr>
          <p:cNvSpPr/>
          <p:nvPr userDrawn="1"/>
        </p:nvSpPr>
        <p:spPr bwMode="auto">
          <a:xfrm rot="16200000">
            <a:off x="9591543" y="4724449"/>
            <a:ext cx="510814" cy="1213825"/>
          </a:xfrm>
          <a:prstGeom prst="rect">
            <a:avLst/>
          </a:prstGeom>
          <a:solidFill>
            <a:srgbClr val="AEBC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0" name="Rectangle 119">
            <a:extLst>
              <a:ext uri="{FF2B5EF4-FFF2-40B4-BE49-F238E27FC236}">
                <a16:creationId xmlns:a16="http://schemas.microsoft.com/office/drawing/2014/main" id="{7CCF02D0-CE4B-3530-27A9-C2A2A2825BB7}"/>
              </a:ext>
            </a:extLst>
          </p:cNvPr>
          <p:cNvSpPr/>
          <p:nvPr userDrawn="1"/>
        </p:nvSpPr>
        <p:spPr bwMode="auto">
          <a:xfrm rot="16200000">
            <a:off x="9591542" y="5426045"/>
            <a:ext cx="510814" cy="1213825"/>
          </a:xfrm>
          <a:prstGeom prst="rect">
            <a:avLst/>
          </a:prstGeom>
          <a:solidFill>
            <a:srgbClr val="D6DD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56360087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160973429"/>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118423826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userDrawn="1">
  <p:cSld name="4_Headline">
    <p:bg>
      <p:bgPr>
        <a:solidFill>
          <a:schemeClr val="bg2"/>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Picture Placeholder 4">
            <a:extLst>
              <a:ext uri="{FF2B5EF4-FFF2-40B4-BE49-F238E27FC236}">
                <a16:creationId xmlns:a16="http://schemas.microsoft.com/office/drawing/2014/main" id="{5F3F5D39-2AFC-4554-8A82-F741374FC7BA}"/>
              </a:ext>
            </a:extLst>
          </p:cNvPr>
          <p:cNvSpPr>
            <a:spLocks noGrp="1"/>
          </p:cNvSpPr>
          <p:nvPr>
            <p:ph type="pic" sz="quarter" idx="27"/>
          </p:nvPr>
        </p:nvSpPr>
        <p:spPr>
          <a:xfrm>
            <a:off x="6457950" y="1658939"/>
            <a:ext cx="5734050" cy="4751385"/>
          </a:xfrm>
        </p:spPr>
        <p:txBody>
          <a:bodyPr anchor="ctr"/>
          <a:lstStyle>
            <a:lvl1pPr algn="ctr">
              <a:defRPr/>
            </a:lvl1pPr>
          </a:lstStyle>
          <a:p>
            <a:endParaRPr lang="en-NZ" dirty="0"/>
          </a:p>
        </p:txBody>
      </p:sp>
    </p:spTree>
    <p:extLst>
      <p:ext uri="{BB962C8B-B14F-4D97-AF65-F5344CB8AC3E}">
        <p14:creationId xmlns:p14="http://schemas.microsoft.com/office/powerpoint/2010/main" val="1694736297"/>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userDrawn="1">
  <p:cSld name="Headline, Sub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02036025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itle 7">
            <a:extLst>
              <a:ext uri="{FF2B5EF4-FFF2-40B4-BE49-F238E27FC236}">
                <a16:creationId xmlns:a16="http://schemas.microsoft.com/office/drawing/2014/main" id="{C4CFC6B6-6A54-4ADA-8506-D3471FEBA6FC}"/>
              </a:ext>
            </a:extLst>
          </p:cNvPr>
          <p:cNvSpPr>
            <a:spLocks noGrp="1"/>
          </p:cNvSpPr>
          <p:nvPr>
            <p:ph type="title" hasCustomPrompt="1"/>
          </p:nvPr>
        </p:nvSpPr>
        <p:spPr>
          <a:xfrm>
            <a:off x="460374" y="419101"/>
            <a:ext cx="5521326" cy="1066799"/>
          </a:xfrm>
        </p:spPr>
        <p:txBody>
          <a:bodyPr/>
          <a:lstStyle/>
          <a:p>
            <a:r>
              <a:rPr lang="en-US"/>
              <a:t>Content page headline 32pt Georgia, one line only</a:t>
            </a:r>
          </a:p>
        </p:txBody>
      </p:sp>
    </p:spTree>
    <p:extLst>
      <p:ext uri="{BB962C8B-B14F-4D97-AF65-F5344CB8AC3E}">
        <p14:creationId xmlns:p14="http://schemas.microsoft.com/office/powerpoint/2010/main" val="4176936281"/>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3 Columns, Medium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WATA Children’s Media Use 2025</a:t>
            </a:r>
          </a:p>
        </p:txBody>
      </p:sp>
      <p:sp>
        <p:nvSpPr>
          <p:cNvPr id="6" name="Content Placeholder 14">
            <a:extLst>
              <a:ext uri="{FF2B5EF4-FFF2-40B4-BE49-F238E27FC236}">
                <a16:creationId xmlns:a16="http://schemas.microsoft.com/office/drawing/2014/main" id="{EE9A2CF1-A624-FEF3-E1E1-D2C98660C0B8}"/>
              </a:ext>
            </a:extLst>
          </p:cNvPr>
          <p:cNvSpPr>
            <a:spLocks noGrp="1"/>
          </p:cNvSpPr>
          <p:nvPr>
            <p:ph sz="quarter" idx="29"/>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42C42F6C-3150-743B-26A5-19BD0F72AC88}"/>
              </a:ext>
            </a:extLst>
          </p:cNvPr>
          <p:cNvSpPr>
            <a:spLocks noGrp="1"/>
          </p:cNvSpPr>
          <p:nvPr>
            <p:ph sz="quarter" idx="30"/>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7F058397-5FE1-E6DD-C55B-2D4EF2DAFDF2}"/>
              </a:ext>
            </a:extLst>
          </p:cNvPr>
          <p:cNvSpPr>
            <a:spLocks noGrp="1"/>
          </p:cNvSpPr>
          <p:nvPr>
            <p:ph type="body" sz="quarter" idx="27"/>
          </p:nvPr>
        </p:nvSpPr>
        <p:spPr>
          <a:xfrm>
            <a:off x="8121650" y="1759132"/>
            <a:ext cx="3606800" cy="4651194"/>
          </a:xfrm>
          <a:solidFill>
            <a:schemeClr val="accent3"/>
          </a:solidFill>
        </p:spPr>
        <p:txBody>
          <a:bodyPr lIns="274320" tIns="457200" rIns="274320" bIns="228600"/>
          <a:lstStyle>
            <a:lvl1pPr>
              <a:defRPr sz="1600">
                <a:solidFill>
                  <a:schemeClr val="tx2"/>
                </a:solidFill>
              </a:defRPr>
            </a:lvl1pPr>
            <a:lvl2pPr>
              <a:defRPr sz="1800">
                <a:solidFill>
                  <a:schemeClr val="tx2"/>
                </a:solidFill>
              </a:defRPr>
            </a:lvl2pPr>
            <a:lvl3pPr>
              <a:buClr>
                <a:schemeClr val="tx2"/>
              </a:buClr>
              <a:defRPr sz="1400">
                <a:solidFill>
                  <a:schemeClr val="tx2"/>
                </a:solidFill>
              </a:defRPr>
            </a:lvl3pPr>
            <a:lvl4pPr marL="0" indent="0">
              <a:buClr>
                <a:schemeClr val="bg2"/>
              </a:buClr>
              <a:buFontTx/>
              <a:buNone/>
              <a:defRPr sz="2800" b="0" i="0">
                <a:solidFill>
                  <a:schemeClr val="tx2"/>
                </a:solidFill>
                <a:latin typeface="Georgia" panose="02040502050405020303" pitchFamily="18" charset="0"/>
              </a:defRPr>
            </a:lvl4pPr>
            <a:lvl5pPr marL="0" indent="0">
              <a:buClr>
                <a:schemeClr val="bg2"/>
              </a:buClr>
              <a:buFontTx/>
              <a:buNone/>
              <a:defRPr sz="5400" b="0" i="0">
                <a:solidFill>
                  <a:schemeClr val="tx2"/>
                </a:solidFill>
                <a:latin typeface="Georgia" panose="02040502050405020303" pitchFamily="18" charset="0"/>
              </a:defRPr>
            </a:lvl5pPr>
            <a:lvl6pPr>
              <a:buFontTx/>
              <a:buNone/>
              <a:defRPr sz="1400" b="0">
                <a:solidFill>
                  <a:schemeClr val="tx2"/>
                </a:solidFill>
                <a:latin typeface="+mn-lt"/>
              </a:defRPr>
            </a:lvl6pPr>
            <a:lvl7pPr>
              <a:buFontTx/>
              <a:buNone/>
              <a:defRPr sz="1400" b="0">
                <a:solidFill>
                  <a:schemeClr val="tx2"/>
                </a:solidFill>
                <a:latin typeface="+mn-lt"/>
              </a:defRPr>
            </a:lvl7pPr>
            <a:lvl8pPr marL="0" indent="0">
              <a:buClr>
                <a:schemeClr val="bg2"/>
              </a:buClr>
              <a:buFontTx/>
              <a:buNone/>
              <a:defRPr sz="1400" b="0">
                <a:solidFill>
                  <a:schemeClr val="tx2"/>
                </a:solidFill>
                <a:latin typeface="+mn-lt"/>
              </a:defRPr>
            </a:lvl8pPr>
            <a:lvl9pPr>
              <a:defRPr sz="1400" b="0">
                <a:solidFill>
                  <a:schemeClr val="tx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9B8B409-767B-A84F-7A9B-DFFA9A31924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19A87A0A-D2C0-0B6C-97CE-FE13EF79604A}"/>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AC6E0E1B-63E1-3451-DA94-9D25B10AC3AF}"/>
              </a:ext>
            </a:extLst>
          </p:cNvPr>
          <p:cNvSpPr>
            <a:spLocks noGrp="1"/>
          </p:cNvSpPr>
          <p:nvPr>
            <p:ph type="dt" sz="half" idx="31"/>
          </p:nvPr>
        </p:nvSpPr>
        <p:spPr/>
        <p:txBody>
          <a:bodyPr/>
          <a:lstStyle/>
          <a:p>
            <a:r>
              <a:rPr lang="en-US" dirty="0"/>
              <a:t> </a:t>
            </a:r>
          </a:p>
        </p:txBody>
      </p:sp>
      <p:sp>
        <p:nvSpPr>
          <p:cNvPr id="3" name="Rectangle 2">
            <a:extLst>
              <a:ext uri="{FF2B5EF4-FFF2-40B4-BE49-F238E27FC236}">
                <a16:creationId xmlns:a16="http://schemas.microsoft.com/office/drawing/2014/main" id="{9E62D1B2-69CF-B3A1-33C1-578C04DA629C}"/>
              </a:ext>
            </a:extLst>
          </p:cNvPr>
          <p:cNvSpPr/>
          <p:nvPr userDrawn="1"/>
        </p:nvSpPr>
        <p:spPr bwMode="auto">
          <a:xfrm>
            <a:off x="8121649" y="1658938"/>
            <a:ext cx="3606800" cy="100194"/>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A5479C-4A2A-8037-A03C-1CAD5387EE0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9A9F0A4-1AC7-0E75-C51B-D80BCB3668BD}"/>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635727666"/>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Agenda Ligh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A51FA0-C5C1-091E-C60C-B7381FBF0E44}"/>
              </a:ext>
            </a:extLst>
          </p:cNvPr>
          <p:cNvSpPr/>
          <p:nvPr userDrawn="1"/>
        </p:nvSpPr>
        <p:spPr bwMode="auto">
          <a:xfrm>
            <a:off x="460372" y="1004387"/>
            <a:ext cx="11268078" cy="540593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2" name="Slide Number Placeholder 10">
            <a:extLst>
              <a:ext uri="{FF2B5EF4-FFF2-40B4-BE49-F238E27FC236}">
                <a16:creationId xmlns:a16="http://schemas.microsoft.com/office/drawing/2014/main" id="{8FC6C0A0-DD0F-1CD7-3F8E-C4A64D2A39A5}"/>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770DE1E8-7966-F0D2-85AE-EAEB2CBAEEF9}"/>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D6330687-BC73-C7C2-C7F8-D14B1419CE01}"/>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9">
            <a:extLst>
              <a:ext uri="{FF2B5EF4-FFF2-40B4-BE49-F238E27FC236}">
                <a16:creationId xmlns:a16="http://schemas.microsoft.com/office/drawing/2014/main" id="{4B20ED22-CD58-F244-26EE-F21C09E9025C}"/>
              </a:ext>
            </a:extLst>
          </p:cNvPr>
          <p:cNvSpPr>
            <a:spLocks noGrp="1"/>
          </p:cNvSpPr>
          <p:nvPr>
            <p:ph type="title" hasCustomPrompt="1"/>
          </p:nvPr>
        </p:nvSpPr>
        <p:spPr>
          <a:xfrm>
            <a:off x="484411" y="29298"/>
            <a:ext cx="4865463" cy="1001216"/>
          </a:xfrm>
        </p:spPr>
        <p:txBody>
          <a:bodyPr tIns="0" rIns="0" bIns="0" anchor="ctr" anchorCtr="0"/>
          <a:lstStyle>
            <a:lvl1pPr>
              <a:lnSpc>
                <a:spcPct val="100000"/>
              </a:lnSpc>
              <a:defRPr sz="3200" b="0" i="0">
                <a:solidFill>
                  <a:schemeClr val="tx2"/>
                </a:solidFill>
                <a:latin typeface="Georgia" panose="02040502050405020303" pitchFamily="18" charset="0"/>
                <a:ea typeface="Roboto" panose="02000000000000000000" pitchFamily="2" charset="0"/>
                <a:cs typeface="Segoe UI" panose="020B0502040204020203" pitchFamily="34" charset="0"/>
              </a:defRPr>
            </a:lvl1pPr>
          </a:lstStyle>
          <a:p>
            <a:r>
              <a:rPr lang="en-US"/>
              <a:t>Agenda title here</a:t>
            </a:r>
          </a:p>
        </p:txBody>
      </p:sp>
      <p:sp>
        <p:nvSpPr>
          <p:cNvPr id="9" name="Text Placeholder 15">
            <a:extLst>
              <a:ext uri="{FF2B5EF4-FFF2-40B4-BE49-F238E27FC236}">
                <a16:creationId xmlns:a16="http://schemas.microsoft.com/office/drawing/2014/main" id="{A7EB9365-955E-1534-8F83-CB11E3BF8082}"/>
              </a:ext>
            </a:extLst>
          </p:cNvPr>
          <p:cNvSpPr>
            <a:spLocks noGrp="1"/>
          </p:cNvSpPr>
          <p:nvPr>
            <p:ph type="body" sz="quarter" idx="19" hasCustomPrompt="1"/>
          </p:nvPr>
        </p:nvSpPr>
        <p:spPr>
          <a:xfrm>
            <a:off x="1512888" y="1658938"/>
            <a:ext cx="9164637" cy="4751387"/>
          </a:xfrm>
        </p:spPr>
        <p:txBody>
          <a:bodyPr tIns="91440" rIns="0" bIns="457200" numCol="2" spcCol="457200" anchor="t" anchorCtr="0"/>
          <a:lstStyle>
            <a:lvl1pPr marL="685800" indent="-685800">
              <a:spcAft>
                <a:spcPts val="3500"/>
              </a:spcAft>
              <a:buSzPct val="175000"/>
              <a:buFont typeface="+mj-lt"/>
              <a:buAutoNum type="arabicPeriod"/>
              <a:defRPr sz="24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marL="694944" indent="-685800">
              <a:spcAft>
                <a:spcPts val="3500"/>
              </a:spcAft>
              <a:buClr>
                <a:schemeClr val="tx2"/>
              </a:buClr>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2pPr>
            <a:lvl3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3pPr>
            <a:lvl4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Agenda item</a:t>
            </a:r>
          </a:p>
          <a:p>
            <a:pPr lvl="0"/>
            <a:r>
              <a:rPr lang="en-US"/>
              <a:t>Agenda item</a:t>
            </a:r>
          </a:p>
        </p:txBody>
      </p:sp>
      <p:sp>
        <p:nvSpPr>
          <p:cNvPr id="15" name="Footer Placeholder 14">
            <a:extLst>
              <a:ext uri="{FF2B5EF4-FFF2-40B4-BE49-F238E27FC236}">
                <a16:creationId xmlns:a16="http://schemas.microsoft.com/office/drawing/2014/main" id="{3AE8AE5A-DF05-4FB5-0A86-3085EBB43AF6}"/>
              </a:ext>
            </a:extLst>
          </p:cNvPr>
          <p:cNvSpPr>
            <a:spLocks noGrp="1"/>
          </p:cNvSpPr>
          <p:nvPr>
            <p:ph type="ftr" sz="quarter" idx="25"/>
          </p:nvPr>
        </p:nvSpPr>
        <p:spPr/>
        <p:txBody>
          <a:bodyPr/>
          <a:lstStyle/>
          <a:p>
            <a:r>
              <a:rPr lang="en-US" dirty="0"/>
              <a:t>WATA Children’s Media Use 2025</a:t>
            </a:r>
          </a:p>
        </p:txBody>
      </p:sp>
      <p:sp>
        <p:nvSpPr>
          <p:cNvPr id="2" name="Date Placeholder 1">
            <a:extLst>
              <a:ext uri="{FF2B5EF4-FFF2-40B4-BE49-F238E27FC236}">
                <a16:creationId xmlns:a16="http://schemas.microsoft.com/office/drawing/2014/main" id="{2D19BBB7-D1D9-9EAB-B28B-AB93A55BA370}"/>
              </a:ext>
            </a:extLst>
          </p:cNvPr>
          <p:cNvSpPr>
            <a:spLocks noGrp="1"/>
          </p:cNvSpPr>
          <p:nvPr>
            <p:ph type="dt" sz="half" idx="26"/>
          </p:nvPr>
        </p:nvSpPr>
        <p:spPr/>
        <p:txBody>
          <a:bodyPr/>
          <a:lstStyle/>
          <a:p>
            <a:r>
              <a:rPr lang="en-US" dirty="0"/>
              <a:t> </a:t>
            </a:r>
          </a:p>
        </p:txBody>
      </p:sp>
      <p:sp>
        <p:nvSpPr>
          <p:cNvPr id="6" name="Rectangle 5">
            <a:extLst>
              <a:ext uri="{FF2B5EF4-FFF2-40B4-BE49-F238E27FC236}">
                <a16:creationId xmlns:a16="http://schemas.microsoft.com/office/drawing/2014/main" id="{6F47A114-C8BC-00FF-96EA-4238493EAD2A}"/>
              </a:ext>
            </a:extLst>
          </p:cNvPr>
          <p:cNvSpPr/>
          <p:nvPr userDrawn="1"/>
        </p:nvSpPr>
        <p:spPr bwMode="auto">
          <a:xfrm>
            <a:off x="460372" y="1004387"/>
            <a:ext cx="11268078" cy="108000"/>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5" name="TextBox 4">
            <a:extLst>
              <a:ext uri="{FF2B5EF4-FFF2-40B4-BE49-F238E27FC236}">
                <a16:creationId xmlns:a16="http://schemas.microsoft.com/office/drawing/2014/main" id="{52828C5F-3391-490A-E793-491D7334B16D}"/>
              </a:ext>
            </a:extLst>
          </p:cNvPr>
          <p:cNvSpPr txBox="1"/>
          <p:nvPr userDrawn="1"/>
        </p:nvSpPr>
        <p:spPr>
          <a:xfrm>
            <a:off x="487017" y="6698974"/>
            <a:ext cx="0" cy="0"/>
          </a:xfrm>
          <a:prstGeom prst="rect">
            <a:avLst/>
          </a:prstGeom>
          <a:noFill/>
        </p:spPr>
        <p:txBody>
          <a:bodyPr wrap="none" lIns="0" tIns="0" rIns="0" bIns="0" rtlCol="0">
            <a:normAutofit fontScale="25000" lnSpcReduction="20000"/>
          </a:bodyPr>
          <a:lstStyle/>
          <a:p>
            <a:pPr marL="0" indent="-3657600" algn="l">
              <a:spcAft>
                <a:spcPts val="600"/>
              </a:spcAft>
            </a:pPr>
            <a:endParaRPr lang="en-GB" sz="1800" b="0" i="0" dirty="0">
              <a:solidFill>
                <a:schemeClr val="tx2"/>
              </a:solidFill>
              <a:latin typeface="+mn-lt"/>
              <a:ea typeface="Roboto" panose="02000000000000000000" pitchFamily="2" charset="0"/>
              <a:cs typeface="Segoe UI" panose="020B0502040204020203" pitchFamily="34" charset="0"/>
            </a:endParaRPr>
          </a:p>
        </p:txBody>
      </p:sp>
      <p:sp>
        <p:nvSpPr>
          <p:cNvPr id="7" name="Footer Placeholder 4">
            <a:extLst>
              <a:ext uri="{FF2B5EF4-FFF2-40B4-BE49-F238E27FC236}">
                <a16:creationId xmlns:a16="http://schemas.microsoft.com/office/drawing/2014/main" id="{7AF3589C-925F-0B02-D554-9DA664ED1531}"/>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371355119"/>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Agenda Dark">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E4FD50-380C-52C3-D2CF-67CE0D5A63AE}"/>
              </a:ext>
            </a:extLst>
          </p:cNvPr>
          <p:cNvSpPr/>
          <p:nvPr userDrawn="1"/>
        </p:nvSpPr>
        <p:spPr bwMode="auto">
          <a:xfrm>
            <a:off x="460372" y="1004387"/>
            <a:ext cx="11268078" cy="540593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5" name="Rectangle 4">
            <a:extLst>
              <a:ext uri="{FF2B5EF4-FFF2-40B4-BE49-F238E27FC236}">
                <a16:creationId xmlns:a16="http://schemas.microsoft.com/office/drawing/2014/main" id="{FC451FF9-C127-48E1-95C7-DCC95087054B}"/>
              </a:ext>
            </a:extLst>
          </p:cNvPr>
          <p:cNvSpPr/>
          <p:nvPr userDrawn="1"/>
        </p:nvSpPr>
        <p:spPr bwMode="auto">
          <a:xfrm>
            <a:off x="460372" y="1004387"/>
            <a:ext cx="11268078" cy="108000"/>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9" name="Title 9">
            <a:extLst>
              <a:ext uri="{FF2B5EF4-FFF2-40B4-BE49-F238E27FC236}">
                <a16:creationId xmlns:a16="http://schemas.microsoft.com/office/drawing/2014/main" id="{22546469-F2E8-4361-6F19-232C216F2800}"/>
              </a:ext>
            </a:extLst>
          </p:cNvPr>
          <p:cNvSpPr>
            <a:spLocks noGrp="1"/>
          </p:cNvSpPr>
          <p:nvPr>
            <p:ph type="title" hasCustomPrompt="1"/>
          </p:nvPr>
        </p:nvSpPr>
        <p:spPr>
          <a:xfrm>
            <a:off x="484411" y="29298"/>
            <a:ext cx="4865463" cy="1001216"/>
          </a:xfrm>
        </p:spPr>
        <p:txBody>
          <a:bodyPr tIns="0" rIns="0" bIns="0" anchor="ctr" anchorCtr="0"/>
          <a:lstStyle>
            <a:lvl1pPr>
              <a:lnSpc>
                <a:spcPct val="100000"/>
              </a:lnSpc>
              <a:defRPr sz="3200" b="0" i="0">
                <a:solidFill>
                  <a:schemeClr val="bg2"/>
                </a:solidFill>
                <a:latin typeface="Georgia" panose="02040502050405020303" pitchFamily="18" charset="0"/>
                <a:ea typeface="Roboto" panose="02000000000000000000" pitchFamily="2" charset="0"/>
                <a:cs typeface="Segoe UI" panose="020B0502040204020203" pitchFamily="34" charset="0"/>
              </a:defRPr>
            </a:lvl1pPr>
          </a:lstStyle>
          <a:p>
            <a:r>
              <a:rPr lang="en-US"/>
              <a:t>Agenda title here</a:t>
            </a:r>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1658938"/>
            <a:ext cx="9164637" cy="4751387"/>
          </a:xfrm>
        </p:spPr>
        <p:txBody>
          <a:bodyPr tIns="91440" rIns="0" bIns="457200" numCol="2" spcCol="457200" anchor="t" anchorCtr="0"/>
          <a:lstStyle>
            <a:lvl1pPr marL="685800" indent="-685800">
              <a:spcAft>
                <a:spcPts val="3500"/>
              </a:spcAft>
              <a:buSzPct val="175000"/>
              <a:buFont typeface="+mj-lt"/>
              <a:buAutoNum type="arabicPeriod"/>
              <a:defRPr sz="24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marL="694944" indent="-685800">
              <a:spcAft>
                <a:spcPts val="3500"/>
              </a:spcAft>
              <a:buClr>
                <a:schemeClr val="tx2"/>
              </a:buClr>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2pPr>
            <a:lvl3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3pPr>
            <a:lvl4pPr marL="685800" indent="-685800">
              <a:spcAft>
                <a:spcPts val="3500"/>
              </a:spcAft>
              <a:buSzPct val="175000"/>
              <a:buFont typeface="+mj-lt"/>
              <a:buAutoNum type="arabicPeriod"/>
              <a:defRPr sz="2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Agenda item</a:t>
            </a:r>
          </a:p>
          <a:p>
            <a:pPr lvl="0"/>
            <a:r>
              <a:rPr lang="en-US"/>
              <a:t>Agenda item</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6D495493-8475-F968-CAD3-8570CF9DA037}"/>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r>
              <a:rPr lang="en-US" dirty="0"/>
              <a:t>WATA Children’s Media Use 2025</a:t>
            </a:r>
          </a:p>
        </p:txBody>
      </p:sp>
      <p:cxnSp>
        <p:nvCxnSpPr>
          <p:cNvPr id="18" name="Straight Connector 17">
            <a:extLst>
              <a:ext uri="{FF2B5EF4-FFF2-40B4-BE49-F238E27FC236}">
                <a16:creationId xmlns:a16="http://schemas.microsoft.com/office/drawing/2014/main" id="{208DF179-FD14-E295-E5F4-5A5E5BC8FD2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18BE1347-3815-8EF7-04EE-00CF90A710CB}"/>
              </a:ext>
            </a:extLst>
          </p:cNvPr>
          <p:cNvSpPr>
            <a:spLocks noGrp="1"/>
          </p:cNvSpPr>
          <p:nvPr>
            <p:ph type="dt" sz="half" idx="22"/>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6" name="Footer Placeholder 4">
            <a:extLst>
              <a:ext uri="{FF2B5EF4-FFF2-40B4-BE49-F238E27FC236}">
                <a16:creationId xmlns:a16="http://schemas.microsoft.com/office/drawing/2014/main" id="{1C550844-D9B8-3293-E2D0-A1916E9B58F9}"/>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838971752"/>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Back Cov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AB7ADB-75F1-7C37-4B0D-0744FAB0FE04}"/>
              </a:ext>
            </a:extLst>
          </p:cNvPr>
          <p:cNvSpPr/>
          <p:nvPr userDrawn="1"/>
        </p:nvSpPr>
        <p:spPr bwMode="auto">
          <a:xfrm>
            <a:off x="0" y="5623559"/>
            <a:ext cx="12192000" cy="1234441"/>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Title 9">
            <a:extLst>
              <a:ext uri="{FF2B5EF4-FFF2-40B4-BE49-F238E27FC236}">
                <a16:creationId xmlns:a16="http://schemas.microsoft.com/office/drawing/2014/main" id="{2CC68089-492F-4C6F-CA02-C5B0ED88850C}"/>
              </a:ext>
            </a:extLst>
          </p:cNvPr>
          <p:cNvSpPr>
            <a:spLocks noGrp="1"/>
          </p:cNvSpPr>
          <p:nvPr>
            <p:ph type="title" hasCustomPrompt="1"/>
          </p:nvPr>
        </p:nvSpPr>
        <p:spPr>
          <a:xfrm>
            <a:off x="465138" y="419101"/>
            <a:ext cx="6376987" cy="1383196"/>
          </a:xfrm>
        </p:spPr>
        <p:txBody>
          <a:bodyPr tIns="0" rIns="0" bIns="0" anchor="b" anchorCtr="0"/>
          <a:lstStyle>
            <a:lvl1pPr>
              <a:lnSpc>
                <a:spcPct val="100000"/>
              </a:lnSpc>
              <a:defRPr sz="4800" b="0" i="0">
                <a:solidFill>
                  <a:schemeClr val="bg2"/>
                </a:solidFill>
                <a:latin typeface="Georgia" panose="02040502050405020303" pitchFamily="18" charset="0"/>
                <a:cs typeface="Segoe UI" panose="020B0502040204020203" pitchFamily="34" charset="0"/>
              </a:defRPr>
            </a:lvl1pPr>
          </a:lstStyle>
          <a:p>
            <a:r>
              <a:rPr lang="en-US"/>
              <a:t>Thank you message</a:t>
            </a:r>
          </a:p>
        </p:txBody>
      </p:sp>
      <p:sp>
        <p:nvSpPr>
          <p:cNvPr id="10" name="Text Placeholder 15">
            <a:extLst>
              <a:ext uri="{FF2B5EF4-FFF2-40B4-BE49-F238E27FC236}">
                <a16:creationId xmlns:a16="http://schemas.microsoft.com/office/drawing/2014/main" id="{C97546C8-5EDA-60D8-5E4F-B2381C29FF2C}"/>
              </a:ext>
            </a:extLst>
          </p:cNvPr>
          <p:cNvSpPr>
            <a:spLocks noGrp="1"/>
          </p:cNvSpPr>
          <p:nvPr>
            <p:ph type="body" sz="quarter" idx="19" hasCustomPrompt="1"/>
          </p:nvPr>
        </p:nvSpPr>
        <p:spPr>
          <a:xfrm>
            <a:off x="465137" y="4484083"/>
            <a:ext cx="2980427" cy="1139477"/>
          </a:xfrm>
        </p:spPr>
        <p:txBody>
          <a:bodyPr tIns="91440" rIns="640080" bIns="0" anchor="t" anchorCtr="0"/>
          <a:lstStyle>
            <a:lvl1pPr>
              <a:spcAft>
                <a:spcPts val="0"/>
              </a:spcAft>
              <a:buFontTx/>
              <a:buNone/>
              <a:defRPr sz="1400" b="0"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Contact Info line 1</a:t>
            </a:r>
            <a:br>
              <a:rPr lang="en-US"/>
            </a:br>
            <a:r>
              <a:rPr lang="en-US"/>
              <a:t>Contact Info line 2</a:t>
            </a:r>
            <a:br>
              <a:rPr lang="en-US"/>
            </a:br>
            <a:r>
              <a:rPr lang="en-US"/>
              <a:t>email address</a:t>
            </a:r>
          </a:p>
        </p:txBody>
      </p:sp>
      <p:sp>
        <p:nvSpPr>
          <p:cNvPr id="6" name="Text Placeholder 15">
            <a:extLst>
              <a:ext uri="{FF2B5EF4-FFF2-40B4-BE49-F238E27FC236}">
                <a16:creationId xmlns:a16="http://schemas.microsoft.com/office/drawing/2014/main" id="{021E4D78-7AC2-59C0-DC3A-C25E646ADAE6}"/>
              </a:ext>
            </a:extLst>
          </p:cNvPr>
          <p:cNvSpPr>
            <a:spLocks noGrp="1"/>
          </p:cNvSpPr>
          <p:nvPr>
            <p:ph type="body" sz="quarter" idx="26" hasCustomPrompt="1"/>
          </p:nvPr>
        </p:nvSpPr>
        <p:spPr>
          <a:xfrm>
            <a:off x="465137" y="3896139"/>
            <a:ext cx="2980427" cy="587942"/>
          </a:xfrm>
        </p:spPr>
        <p:txBody>
          <a:bodyPr tIns="0" rIns="0" bIns="0" anchor="b" anchorCtr="0"/>
          <a:lstStyle>
            <a:lvl1pPr>
              <a:spcAft>
                <a:spcPts val="0"/>
              </a:spcAft>
              <a:buFontTx/>
              <a:buNone/>
              <a:defRPr sz="1800" b="1"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pic>
        <p:nvPicPr>
          <p:cNvPr id="4" name="Picture 3">
            <a:extLst>
              <a:ext uri="{FF2B5EF4-FFF2-40B4-BE49-F238E27FC236}">
                <a16:creationId xmlns:a16="http://schemas.microsoft.com/office/drawing/2014/main" id="{F5D3BA03-C7E8-9405-7228-0C015EBB900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50215" y="5951180"/>
            <a:ext cx="3654425" cy="476664"/>
          </a:xfrm>
          <a:prstGeom prst="rect">
            <a:avLst/>
          </a:prstGeom>
        </p:spPr>
      </p:pic>
      <p:sp>
        <p:nvSpPr>
          <p:cNvPr id="8" name="Text Placeholder 15">
            <a:extLst>
              <a:ext uri="{FF2B5EF4-FFF2-40B4-BE49-F238E27FC236}">
                <a16:creationId xmlns:a16="http://schemas.microsoft.com/office/drawing/2014/main" id="{D324DD18-6FFC-C14E-7993-F91AD3C088E2}"/>
              </a:ext>
            </a:extLst>
          </p:cNvPr>
          <p:cNvSpPr>
            <a:spLocks noGrp="1"/>
          </p:cNvSpPr>
          <p:nvPr>
            <p:ph type="body" sz="quarter" idx="27" hasCustomPrompt="1"/>
          </p:nvPr>
        </p:nvSpPr>
        <p:spPr>
          <a:xfrm>
            <a:off x="3865703" y="4484083"/>
            <a:ext cx="2980426" cy="1139477"/>
          </a:xfrm>
        </p:spPr>
        <p:txBody>
          <a:bodyPr tIns="91440" rIns="640080" bIns="0" anchor="t" anchorCtr="0"/>
          <a:lstStyle>
            <a:lvl1pPr>
              <a:spcAft>
                <a:spcPts val="0"/>
              </a:spcAft>
              <a:buFontTx/>
              <a:buNone/>
              <a:defRPr sz="1400" b="0"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Contact Info line 1</a:t>
            </a:r>
            <a:br>
              <a:rPr lang="en-US"/>
            </a:br>
            <a:r>
              <a:rPr lang="en-US"/>
              <a:t>Contact Info line 2</a:t>
            </a:r>
            <a:br>
              <a:rPr lang="en-US"/>
            </a:br>
            <a:r>
              <a:rPr lang="en-US"/>
              <a:t>email address</a:t>
            </a:r>
          </a:p>
        </p:txBody>
      </p:sp>
      <p:sp>
        <p:nvSpPr>
          <p:cNvPr id="11" name="Text Placeholder 15">
            <a:extLst>
              <a:ext uri="{FF2B5EF4-FFF2-40B4-BE49-F238E27FC236}">
                <a16:creationId xmlns:a16="http://schemas.microsoft.com/office/drawing/2014/main" id="{87A0A801-BE09-EF20-C975-2B122824E04B}"/>
              </a:ext>
            </a:extLst>
          </p:cNvPr>
          <p:cNvSpPr>
            <a:spLocks noGrp="1"/>
          </p:cNvSpPr>
          <p:nvPr>
            <p:ph type="body" sz="quarter" idx="28" hasCustomPrompt="1"/>
          </p:nvPr>
        </p:nvSpPr>
        <p:spPr>
          <a:xfrm>
            <a:off x="3865703" y="3896139"/>
            <a:ext cx="2980426" cy="587942"/>
          </a:xfrm>
        </p:spPr>
        <p:txBody>
          <a:bodyPr tIns="0" rIns="0" bIns="0" anchor="b" anchorCtr="0"/>
          <a:lstStyle>
            <a:lvl1pPr>
              <a:spcAft>
                <a:spcPts val="0"/>
              </a:spcAft>
              <a:buFontTx/>
              <a:buNone/>
              <a:defRPr sz="1800" b="1" i="0" cap="none" baseline="0">
                <a:solidFill>
                  <a:schemeClr val="bg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20" name="Picture Placeholder 19">
            <a:extLst>
              <a:ext uri="{FF2B5EF4-FFF2-40B4-BE49-F238E27FC236}">
                <a16:creationId xmlns:a16="http://schemas.microsoft.com/office/drawing/2014/main" id="{93F0A21C-5B6C-B783-6717-9DCF66CADF29}"/>
              </a:ext>
            </a:extLst>
          </p:cNvPr>
          <p:cNvSpPr>
            <a:spLocks noGrp="1"/>
          </p:cNvSpPr>
          <p:nvPr>
            <p:ph type="pic" sz="quarter" idx="29" hasCustomPrompt="1"/>
          </p:nvPr>
        </p:nvSpPr>
        <p:spPr>
          <a:xfrm>
            <a:off x="460375" y="2315607"/>
            <a:ext cx="1553955" cy="1553955"/>
          </a:xfrm>
          <a:custGeom>
            <a:avLst/>
            <a:gdLst>
              <a:gd name="connsiteX0" fmla="*/ 848140 w 1696280"/>
              <a:gd name="connsiteY0" fmla="*/ 0 h 1696280"/>
              <a:gd name="connsiteX1" fmla="*/ 1696280 w 1696280"/>
              <a:gd name="connsiteY1" fmla="*/ 848140 h 1696280"/>
              <a:gd name="connsiteX2" fmla="*/ 848140 w 1696280"/>
              <a:gd name="connsiteY2" fmla="*/ 1696280 h 1696280"/>
              <a:gd name="connsiteX3" fmla="*/ 0 w 1696280"/>
              <a:gd name="connsiteY3" fmla="*/ 848140 h 1696280"/>
              <a:gd name="connsiteX4" fmla="*/ 848140 w 1696280"/>
              <a:gd name="connsiteY4" fmla="*/ 0 h 169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80" h="1696280">
                <a:moveTo>
                  <a:pt x="848140" y="0"/>
                </a:moveTo>
                <a:cubicBezTo>
                  <a:pt x="1316555" y="0"/>
                  <a:pt x="1696280" y="379725"/>
                  <a:pt x="1696280" y="848140"/>
                </a:cubicBezTo>
                <a:cubicBezTo>
                  <a:pt x="1696280" y="1316555"/>
                  <a:pt x="1316555" y="1696280"/>
                  <a:pt x="848140" y="1696280"/>
                </a:cubicBezTo>
                <a:cubicBezTo>
                  <a:pt x="379725" y="1696280"/>
                  <a:pt x="0" y="1316555"/>
                  <a:pt x="0" y="848140"/>
                </a:cubicBezTo>
                <a:cubicBezTo>
                  <a:pt x="0" y="379725"/>
                  <a:pt x="379725" y="0"/>
                  <a:pt x="848140" y="0"/>
                </a:cubicBezTo>
                <a:close/>
              </a:path>
            </a:pathLst>
          </a:custGeom>
          <a:solidFill>
            <a:schemeClr val="bg1">
              <a:lumMod val="75000"/>
            </a:schemeClr>
          </a:solidFill>
        </p:spPr>
        <p:txBody>
          <a:bodyPr wrap="square" tIns="274320">
            <a:noAutofit/>
          </a:bodyPr>
          <a:lstStyle>
            <a:lvl1pPr algn="ctr">
              <a:defRPr/>
            </a:lvl1pPr>
          </a:lstStyle>
          <a:p>
            <a:r>
              <a:rPr lang="en-US" dirty="0"/>
              <a:t>image</a:t>
            </a:r>
          </a:p>
        </p:txBody>
      </p:sp>
      <p:sp>
        <p:nvSpPr>
          <p:cNvPr id="21" name="Picture Placeholder 20">
            <a:extLst>
              <a:ext uri="{FF2B5EF4-FFF2-40B4-BE49-F238E27FC236}">
                <a16:creationId xmlns:a16="http://schemas.microsoft.com/office/drawing/2014/main" id="{65C97B90-46A9-15FB-AD06-952F03C7B4B4}"/>
              </a:ext>
            </a:extLst>
          </p:cNvPr>
          <p:cNvSpPr>
            <a:spLocks noGrp="1"/>
          </p:cNvSpPr>
          <p:nvPr>
            <p:ph type="pic" sz="quarter" idx="30" hasCustomPrompt="1"/>
          </p:nvPr>
        </p:nvSpPr>
        <p:spPr>
          <a:xfrm>
            <a:off x="3823125" y="2315607"/>
            <a:ext cx="1553955" cy="1553955"/>
          </a:xfrm>
          <a:custGeom>
            <a:avLst/>
            <a:gdLst>
              <a:gd name="connsiteX0" fmla="*/ 848140 w 1696280"/>
              <a:gd name="connsiteY0" fmla="*/ 0 h 1696280"/>
              <a:gd name="connsiteX1" fmla="*/ 1696280 w 1696280"/>
              <a:gd name="connsiteY1" fmla="*/ 848140 h 1696280"/>
              <a:gd name="connsiteX2" fmla="*/ 848140 w 1696280"/>
              <a:gd name="connsiteY2" fmla="*/ 1696280 h 1696280"/>
              <a:gd name="connsiteX3" fmla="*/ 0 w 1696280"/>
              <a:gd name="connsiteY3" fmla="*/ 848140 h 1696280"/>
              <a:gd name="connsiteX4" fmla="*/ 848140 w 1696280"/>
              <a:gd name="connsiteY4" fmla="*/ 0 h 169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280" h="1696280">
                <a:moveTo>
                  <a:pt x="848140" y="0"/>
                </a:moveTo>
                <a:cubicBezTo>
                  <a:pt x="1316555" y="0"/>
                  <a:pt x="1696280" y="379725"/>
                  <a:pt x="1696280" y="848140"/>
                </a:cubicBezTo>
                <a:cubicBezTo>
                  <a:pt x="1696280" y="1316555"/>
                  <a:pt x="1316555" y="1696280"/>
                  <a:pt x="848140" y="1696280"/>
                </a:cubicBezTo>
                <a:cubicBezTo>
                  <a:pt x="379725" y="1696280"/>
                  <a:pt x="0" y="1316555"/>
                  <a:pt x="0" y="848140"/>
                </a:cubicBezTo>
                <a:cubicBezTo>
                  <a:pt x="0" y="379725"/>
                  <a:pt x="379725" y="0"/>
                  <a:pt x="848140" y="0"/>
                </a:cubicBezTo>
                <a:close/>
              </a:path>
            </a:pathLst>
          </a:custGeom>
          <a:solidFill>
            <a:schemeClr val="bg1">
              <a:lumMod val="75000"/>
            </a:schemeClr>
          </a:solidFill>
        </p:spPr>
        <p:txBody>
          <a:bodyPr wrap="square" tIns="274320">
            <a:noAutofit/>
          </a:bodyPr>
          <a:lstStyle>
            <a:lvl1pPr algn="ctr">
              <a:defRPr/>
            </a:lvl1pPr>
          </a:lstStyle>
          <a:p>
            <a:r>
              <a:rPr lang="en-US" dirty="0"/>
              <a:t>image</a:t>
            </a:r>
          </a:p>
        </p:txBody>
      </p:sp>
      <p:pic>
        <p:nvPicPr>
          <p:cNvPr id="5" name="Graphic 4">
            <a:extLst>
              <a:ext uri="{FF2B5EF4-FFF2-40B4-BE49-F238E27FC236}">
                <a16:creationId xmlns:a16="http://schemas.microsoft.com/office/drawing/2014/main" id="{5A4F5520-4ADF-5C04-B619-2693558FCFD4}"/>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r="29330" b="18722"/>
          <a:stretch/>
        </p:blipFill>
        <p:spPr>
          <a:xfrm>
            <a:off x="6992815" y="419100"/>
            <a:ext cx="5199185" cy="5204459"/>
          </a:xfrm>
          <a:prstGeom prst="rect">
            <a:avLst/>
          </a:prstGeom>
        </p:spPr>
      </p:pic>
    </p:spTree>
    <p:extLst>
      <p:ext uri="{BB962C8B-B14F-4D97-AF65-F5344CB8AC3E}">
        <p14:creationId xmlns:p14="http://schemas.microsoft.com/office/powerpoint/2010/main" val="825204849"/>
      </p:ext>
    </p:extLst>
  </p:cSld>
  <p:clrMapOvr>
    <a:masterClrMapping/>
  </p:clrMapOvr>
  <p:extLst>
    <p:ext uri="{DCECCB84-F9BA-43D5-87BE-67443E8EF086}">
      <p15:sldGuideLst xmlns:p15="http://schemas.microsoft.com/office/powerpoint/2012/main"/>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userDrawn="1">
  <p:cSld name="4_Divider Light Gray">
    <p:bg>
      <p:bgPr>
        <a:solidFill>
          <a:schemeClr val="bg2"/>
        </a:solid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WATA Children’s Media Use 2025</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099990057"/>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2 Columns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WATA Children’s Media Use 2025</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59695172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userDrawn="1">
  <p:cSld name="Divider Medium Image">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A542D4-12C2-6B6D-66E7-90B3892D3A0E}"/>
              </a:ext>
            </a:extLst>
          </p:cNvPr>
          <p:cNvSpPr/>
          <p:nvPr userDrawn="1"/>
        </p:nvSpPr>
        <p:spPr bwMode="auto">
          <a:xfrm>
            <a:off x="9170126" y="0"/>
            <a:ext cx="3021874" cy="6858000"/>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a:t>
            </a:r>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58938"/>
            <a:ext cx="2325687" cy="516747"/>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15" name="Straight Connector 14">
            <a:extLst>
              <a:ext uri="{FF2B5EF4-FFF2-40B4-BE49-F238E27FC236}">
                <a16:creationId xmlns:a16="http://schemas.microsoft.com/office/drawing/2014/main" id="{FE216376-F6C6-EF81-DE8E-778A7FA38496}"/>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8A7429-7DC2-C267-0BDB-3A420BF6B38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1E4F48E6-0363-DA99-7E6A-4B94B9782928}"/>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9" name="Date Placeholder 8">
            <a:extLst>
              <a:ext uri="{FF2B5EF4-FFF2-40B4-BE49-F238E27FC236}">
                <a16:creationId xmlns:a16="http://schemas.microsoft.com/office/drawing/2014/main" id="{E356AA68-C602-3BE6-81BA-4B6D8F70CE7B}"/>
              </a:ext>
            </a:extLst>
          </p:cNvPr>
          <p:cNvSpPr>
            <a:spLocks noGrp="1"/>
          </p:cNvSpPr>
          <p:nvPr>
            <p:ph type="dt" sz="half" idx="29"/>
          </p:nvPr>
        </p:nvSpPr>
        <p:spPr/>
        <p:txBody>
          <a:bodyPr/>
          <a:lstStyle/>
          <a:p>
            <a:r>
              <a:rPr lang="en-US" dirty="0"/>
              <a:t> </a:t>
            </a:r>
          </a:p>
        </p:txBody>
      </p:sp>
      <p:sp>
        <p:nvSpPr>
          <p:cNvPr id="12" name="Footer Placeholder 11">
            <a:extLst>
              <a:ext uri="{FF2B5EF4-FFF2-40B4-BE49-F238E27FC236}">
                <a16:creationId xmlns:a16="http://schemas.microsoft.com/office/drawing/2014/main" id="{77C4962D-E070-2469-52EB-6E85C5376D8F}"/>
              </a:ext>
            </a:extLst>
          </p:cNvPr>
          <p:cNvSpPr>
            <a:spLocks noGrp="1"/>
          </p:cNvSpPr>
          <p:nvPr>
            <p:ph type="ftr" sz="quarter" idx="30"/>
          </p:nvPr>
        </p:nvSpPr>
        <p:spPr/>
        <p:txBody>
          <a:bodyPr/>
          <a:lstStyle/>
          <a:p>
            <a:r>
              <a:rPr lang="en-US" dirty="0"/>
              <a:t>WATA Children’s Media Use 2025</a:t>
            </a:r>
          </a:p>
        </p:txBody>
      </p:sp>
      <p:sp>
        <p:nvSpPr>
          <p:cNvPr id="16" name="Slide Number Placeholder 15">
            <a:extLst>
              <a:ext uri="{FF2B5EF4-FFF2-40B4-BE49-F238E27FC236}">
                <a16:creationId xmlns:a16="http://schemas.microsoft.com/office/drawing/2014/main" id="{45B7FCBB-C85B-3C20-A7AC-9F3AE99871C2}"/>
              </a:ext>
            </a:extLst>
          </p:cNvPr>
          <p:cNvSpPr>
            <a:spLocks noGrp="1"/>
          </p:cNvSpPr>
          <p:nvPr>
            <p:ph type="sldNum" sz="quarter" idx="31"/>
          </p:nvPr>
        </p:nvSpPr>
        <p:spPr/>
        <p:txBody>
          <a:bodyPr/>
          <a:lstStyle/>
          <a:p>
            <a:fld id="{63DCA5C9-2E11-4C67-86EB-AE1DE127DC64}" type="slidenum">
              <a:rPr lang="en-US" smtClean="0"/>
              <a:pPr/>
              <a:t>‹#›</a:t>
            </a:fld>
            <a:endParaRPr lang="en-US" dirty="0"/>
          </a:p>
        </p:txBody>
      </p:sp>
      <p:sp>
        <p:nvSpPr>
          <p:cNvPr id="5" name="Footer Placeholder 4">
            <a:extLst>
              <a:ext uri="{FF2B5EF4-FFF2-40B4-BE49-F238E27FC236}">
                <a16:creationId xmlns:a16="http://schemas.microsoft.com/office/drawing/2014/main" id="{DCA4FD73-CEE1-8083-370C-94AC74172CC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87147434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1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WATA Children’s Media Use 2025</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4" name="Rectangle 3">
            <a:extLst>
              <a:ext uri="{FF2B5EF4-FFF2-40B4-BE49-F238E27FC236}">
                <a16:creationId xmlns:a16="http://schemas.microsoft.com/office/drawing/2014/main" id="{363F4EA1-4D44-C4B0-44A0-139BAC159282}"/>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15" name="Rectangle 14">
            <a:extLst>
              <a:ext uri="{FF2B5EF4-FFF2-40B4-BE49-F238E27FC236}">
                <a16:creationId xmlns:a16="http://schemas.microsoft.com/office/drawing/2014/main" id="{F6AE2442-2098-9805-4797-2756D5ACC80B}"/>
              </a:ext>
            </a:extLst>
          </p:cNvPr>
          <p:cNvSpPr/>
          <p:nvPr userDrawn="1"/>
        </p:nvSpPr>
        <p:spPr bwMode="auto">
          <a:xfrm rot="16200000">
            <a:off x="758441" y="4102207"/>
            <a:ext cx="780301" cy="1376446"/>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6" name="Rectangle 25">
            <a:extLst>
              <a:ext uri="{FF2B5EF4-FFF2-40B4-BE49-F238E27FC236}">
                <a16:creationId xmlns:a16="http://schemas.microsoft.com/office/drawing/2014/main" id="{C5C9E8FE-D3E1-D40B-8739-B34A5D5F197F}"/>
              </a:ext>
            </a:extLst>
          </p:cNvPr>
          <p:cNvSpPr/>
          <p:nvPr userDrawn="1"/>
        </p:nvSpPr>
        <p:spPr bwMode="auto">
          <a:xfrm rot="16200000">
            <a:off x="2297118" y="4102207"/>
            <a:ext cx="780301" cy="1376446"/>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7" name="Rectangle 26">
            <a:extLst>
              <a:ext uri="{FF2B5EF4-FFF2-40B4-BE49-F238E27FC236}">
                <a16:creationId xmlns:a16="http://schemas.microsoft.com/office/drawing/2014/main" id="{AB3E912C-2C0D-6598-16A2-18B9F11E5E82}"/>
              </a:ext>
            </a:extLst>
          </p:cNvPr>
          <p:cNvSpPr/>
          <p:nvPr userDrawn="1"/>
        </p:nvSpPr>
        <p:spPr bwMode="auto">
          <a:xfrm rot="16200000">
            <a:off x="3827241" y="1588537"/>
            <a:ext cx="780301"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11F8B34C-B2BE-3C10-3690-AA9DE5F1950C}"/>
              </a:ext>
            </a:extLst>
          </p:cNvPr>
          <p:cNvSpPr/>
          <p:nvPr userDrawn="1"/>
        </p:nvSpPr>
        <p:spPr bwMode="auto">
          <a:xfrm rot="16200000">
            <a:off x="5361272" y="1583890"/>
            <a:ext cx="780301" cy="1376446"/>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4E6E9524-047E-6ABC-52D3-0B2D672D68A6}"/>
              </a:ext>
            </a:extLst>
          </p:cNvPr>
          <p:cNvSpPr/>
          <p:nvPr userDrawn="1"/>
        </p:nvSpPr>
        <p:spPr bwMode="auto">
          <a:xfrm rot="16200000">
            <a:off x="6895303" y="1588537"/>
            <a:ext cx="780301" cy="1376446"/>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A2EB83A4-5B0E-8EE6-C0AC-77FDC6CA0A80}"/>
              </a:ext>
            </a:extLst>
          </p:cNvPr>
          <p:cNvSpPr/>
          <p:nvPr userDrawn="1"/>
        </p:nvSpPr>
        <p:spPr bwMode="auto">
          <a:xfrm rot="16200000">
            <a:off x="8429334" y="1583891"/>
            <a:ext cx="780301" cy="1376446"/>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56A1109B-EC56-0783-76F7-5E27DEA736EC}"/>
              </a:ext>
            </a:extLst>
          </p:cNvPr>
          <p:cNvSpPr/>
          <p:nvPr userDrawn="1"/>
        </p:nvSpPr>
        <p:spPr bwMode="auto">
          <a:xfrm rot="16200000">
            <a:off x="9963365" y="1588537"/>
            <a:ext cx="780301" cy="1376446"/>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089FE752-9A07-7B39-7EDC-0BBF2072A320}"/>
              </a:ext>
            </a:extLst>
          </p:cNvPr>
          <p:cNvSpPr/>
          <p:nvPr userDrawn="1"/>
        </p:nvSpPr>
        <p:spPr bwMode="auto">
          <a:xfrm rot="16200000">
            <a:off x="2286240" y="1581567"/>
            <a:ext cx="780301" cy="1381093"/>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Title 19">
            <a:extLst>
              <a:ext uri="{FF2B5EF4-FFF2-40B4-BE49-F238E27FC236}">
                <a16:creationId xmlns:a16="http://schemas.microsoft.com/office/drawing/2014/main" id="{9361C822-27FB-C45A-1F3B-265456F1418D}"/>
              </a:ext>
            </a:extLst>
          </p:cNvPr>
          <p:cNvSpPr txBox="1">
            <a:spLocks/>
          </p:cNvSpPr>
          <p:nvPr userDrawn="1"/>
        </p:nvSpPr>
        <p:spPr>
          <a:xfrm>
            <a:off x="455727" y="1259097"/>
            <a:ext cx="7532419" cy="561441"/>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Primary palette: </a:t>
            </a:r>
            <a:r>
              <a:rPr lang="en-US" sz="1200" dirty="0">
                <a:latin typeface="Century Gothic"/>
                <a:ea typeface="Roboto"/>
                <a:cs typeface="Segoe UI"/>
              </a:rPr>
              <a:t>We use this family of neutrals liberally in our communications for backgrounds, creating visual interest with tone-on-tone colour blocking, and organising content.</a:t>
            </a:r>
            <a:endParaRPr lang="en-GB" sz="1200" dirty="0">
              <a:latin typeface="Century Gothic"/>
              <a:ea typeface="Roboto"/>
              <a:cs typeface="Segoe UI"/>
            </a:endParaRPr>
          </a:p>
          <a:p>
            <a:endParaRPr lang="en-US" sz="1200" dirty="0">
              <a:latin typeface="Century Gothic"/>
              <a:ea typeface="Roboto"/>
              <a:cs typeface="Segoe UI"/>
            </a:endParaRPr>
          </a:p>
        </p:txBody>
      </p:sp>
      <p:sp>
        <p:nvSpPr>
          <p:cNvPr id="34" name="TextBox 33">
            <a:extLst>
              <a:ext uri="{FF2B5EF4-FFF2-40B4-BE49-F238E27FC236}">
                <a16:creationId xmlns:a16="http://schemas.microsoft.com/office/drawing/2014/main" id="{6D6882A9-FBAC-C5C8-4F9C-B188DCBCFB48}"/>
              </a:ext>
            </a:extLst>
          </p:cNvPr>
          <p:cNvSpPr txBox="1"/>
          <p:nvPr userDrawn="1"/>
        </p:nvSpPr>
        <p:spPr>
          <a:xfrm>
            <a:off x="1997927" y="2759927"/>
            <a:ext cx="149612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Pale Grey</a:t>
            </a:r>
            <a:endParaRPr lang="en-US" sz="1000" dirty="0">
              <a:solidFill>
                <a:schemeClr val="tx2"/>
              </a:solidFill>
            </a:endParaRPr>
          </a:p>
          <a:p>
            <a:r>
              <a:rPr lang="en-US" sz="1000" dirty="0">
                <a:solidFill>
                  <a:schemeClr val="tx2"/>
                </a:solidFill>
                <a:ea typeface="+mn-lt"/>
                <a:cs typeface="+mn-lt"/>
              </a:rPr>
              <a:t>PMS 9285 C</a:t>
            </a:r>
            <a:endParaRPr lang="en-US" sz="1000" dirty="0">
              <a:solidFill>
                <a:schemeClr val="tx2"/>
              </a:solidFill>
            </a:endParaRPr>
          </a:p>
          <a:p>
            <a:r>
              <a:rPr lang="en-US" sz="1000" dirty="0">
                <a:solidFill>
                  <a:schemeClr val="tx2"/>
                </a:solidFill>
                <a:ea typeface="+mn-lt"/>
                <a:cs typeface="+mn-lt"/>
              </a:rPr>
              <a:t>CMYK c0 m4 y10 k0</a:t>
            </a:r>
            <a:endParaRPr lang="en-US" sz="1000" dirty="0">
              <a:solidFill>
                <a:schemeClr val="tx2"/>
              </a:solidFill>
            </a:endParaRPr>
          </a:p>
          <a:p>
            <a:r>
              <a:rPr lang="en-US" sz="1000" dirty="0">
                <a:solidFill>
                  <a:schemeClr val="tx2"/>
                </a:solidFill>
                <a:ea typeface="+mn-lt"/>
                <a:cs typeface="+mn-lt"/>
              </a:rPr>
              <a:t>RGB r249 g238 b227</a:t>
            </a:r>
            <a:endParaRPr lang="en-US" sz="1000" dirty="0">
              <a:solidFill>
                <a:schemeClr val="tx2"/>
              </a:solidFill>
            </a:endParaRPr>
          </a:p>
          <a:p>
            <a:r>
              <a:rPr lang="en-US" sz="1000" dirty="0">
                <a:solidFill>
                  <a:schemeClr val="tx2"/>
                </a:solidFill>
                <a:ea typeface="+mn-lt"/>
                <a:cs typeface="+mn-lt"/>
              </a:rPr>
              <a:t>HEX #f9eee3</a:t>
            </a:r>
            <a:endParaRPr lang="en-US" sz="1000" dirty="0">
              <a:solidFill>
                <a:schemeClr val="tx2"/>
              </a:solidFill>
            </a:endParaRPr>
          </a:p>
          <a:p>
            <a:pPr marL="0" indent="-3657600" algn="l">
              <a:spcAft>
                <a:spcPts val="600"/>
              </a:spcAft>
            </a:pPr>
            <a:endParaRPr lang="en-US" sz="1000" b="0" i="0" dirty="0">
              <a:solidFill>
                <a:schemeClr val="tx2"/>
              </a:solidFill>
              <a:latin typeface="+mn-lt"/>
              <a:ea typeface="Roboto" panose="02000000000000000000" pitchFamily="2" charset="0"/>
              <a:cs typeface="Segoe UI" panose="020B0502040204020203" pitchFamily="34" charset="0"/>
            </a:endParaRPr>
          </a:p>
        </p:txBody>
      </p:sp>
      <p:sp>
        <p:nvSpPr>
          <p:cNvPr id="35" name="TextBox 34">
            <a:extLst>
              <a:ext uri="{FF2B5EF4-FFF2-40B4-BE49-F238E27FC236}">
                <a16:creationId xmlns:a16="http://schemas.microsoft.com/office/drawing/2014/main" id="{2B411897-3DD7-20F9-DAC7-46239948698B}"/>
              </a:ext>
            </a:extLst>
          </p:cNvPr>
          <p:cNvSpPr txBox="1"/>
          <p:nvPr userDrawn="1"/>
        </p:nvSpPr>
        <p:spPr>
          <a:xfrm>
            <a:off x="3568390" y="2755280"/>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Grey</a:t>
            </a:r>
            <a:endParaRPr lang="en-US" dirty="0">
              <a:solidFill>
                <a:schemeClr val="tx2"/>
              </a:solidFill>
              <a:ea typeface="+mn-lt"/>
              <a:cs typeface="+mn-lt"/>
            </a:endParaRPr>
          </a:p>
          <a:p>
            <a:r>
              <a:rPr lang="en-US" sz="1000" dirty="0">
                <a:solidFill>
                  <a:schemeClr val="tx2"/>
                </a:solidFill>
                <a:ea typeface="+mn-lt"/>
                <a:cs typeface="+mn-lt"/>
              </a:rPr>
              <a:t>PMS 7528 C</a:t>
            </a:r>
            <a:endParaRPr lang="en-US" dirty="0">
              <a:solidFill>
                <a:schemeClr val="tx2"/>
              </a:solidFill>
              <a:ea typeface="+mn-lt"/>
              <a:cs typeface="+mn-lt"/>
            </a:endParaRPr>
          </a:p>
          <a:p>
            <a:r>
              <a:rPr lang="en-US" sz="1000" dirty="0">
                <a:solidFill>
                  <a:schemeClr val="tx2"/>
                </a:solidFill>
                <a:ea typeface="+mn-lt"/>
                <a:cs typeface="+mn-lt"/>
              </a:rPr>
              <a:t>CMYK c19 m20 y23 k0</a:t>
            </a:r>
            <a:endParaRPr lang="en-US" dirty="0">
              <a:solidFill>
                <a:schemeClr val="tx2"/>
              </a:solidFill>
              <a:ea typeface="+mn-lt"/>
              <a:cs typeface="+mn-lt"/>
            </a:endParaRPr>
          </a:p>
          <a:p>
            <a:r>
              <a:rPr lang="en-US" sz="1000" dirty="0">
                <a:solidFill>
                  <a:schemeClr val="tx2"/>
                </a:solidFill>
                <a:ea typeface="+mn-lt"/>
                <a:cs typeface="+mn-lt"/>
              </a:rPr>
              <a:t>RGB r211 g200 b189</a:t>
            </a:r>
            <a:endParaRPr lang="en-US" dirty="0">
              <a:solidFill>
                <a:schemeClr val="tx2"/>
              </a:solidFill>
            </a:endParaRPr>
          </a:p>
          <a:p>
            <a:r>
              <a:rPr lang="en-US" sz="1000" dirty="0">
                <a:solidFill>
                  <a:schemeClr val="tx2"/>
                </a:solidFill>
                <a:ea typeface="+mn-lt"/>
                <a:cs typeface="+mn-lt"/>
              </a:rPr>
              <a:t>HEX #d3c8bd</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6" name="TextBox 35">
            <a:extLst>
              <a:ext uri="{FF2B5EF4-FFF2-40B4-BE49-F238E27FC236}">
                <a16:creationId xmlns:a16="http://schemas.microsoft.com/office/drawing/2014/main" id="{AF8224B8-EF3C-0402-BF2F-82F1A8ABA80F}"/>
              </a:ext>
            </a:extLst>
          </p:cNvPr>
          <p:cNvSpPr txBox="1"/>
          <p:nvPr userDrawn="1"/>
        </p:nvSpPr>
        <p:spPr>
          <a:xfrm>
            <a:off x="5064511" y="2759926"/>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Medium Grey</a:t>
            </a:r>
            <a:endParaRPr lang="en-US" dirty="0">
              <a:solidFill>
                <a:schemeClr val="tx2"/>
              </a:solidFill>
              <a:ea typeface="+mn-lt"/>
              <a:cs typeface="+mn-lt"/>
            </a:endParaRPr>
          </a:p>
          <a:p>
            <a:r>
              <a:rPr lang="en-US" sz="1000" dirty="0">
                <a:solidFill>
                  <a:schemeClr val="tx2"/>
                </a:solidFill>
                <a:ea typeface="+mn-lt"/>
                <a:cs typeface="+mn-lt"/>
              </a:rPr>
              <a:t>PMS 2474 C</a:t>
            </a:r>
            <a:endParaRPr lang="en-US" dirty="0">
              <a:solidFill>
                <a:schemeClr val="tx2"/>
              </a:solidFill>
              <a:ea typeface="+mn-lt"/>
              <a:cs typeface="+mn-lt"/>
            </a:endParaRPr>
          </a:p>
          <a:p>
            <a:r>
              <a:rPr lang="en-US" sz="1000" dirty="0">
                <a:solidFill>
                  <a:schemeClr val="tx2"/>
                </a:solidFill>
                <a:ea typeface="+mn-lt"/>
                <a:cs typeface="+mn-lt"/>
              </a:rPr>
              <a:t>CMYK c26 m29 y30 k4</a:t>
            </a:r>
            <a:endParaRPr lang="en-US" dirty="0">
              <a:solidFill>
                <a:schemeClr val="tx2"/>
              </a:solidFill>
            </a:endParaRPr>
          </a:p>
          <a:p>
            <a:r>
              <a:rPr lang="en-US" sz="1000" dirty="0">
                <a:solidFill>
                  <a:schemeClr val="tx2"/>
                </a:solidFill>
                <a:ea typeface="+mn-lt"/>
                <a:cs typeface="+mn-lt"/>
              </a:rPr>
              <a:t>RGB r186 g176 b171</a:t>
            </a:r>
            <a:endParaRPr lang="en-US" dirty="0">
              <a:solidFill>
                <a:schemeClr val="tx2"/>
              </a:solidFill>
            </a:endParaRPr>
          </a:p>
          <a:p>
            <a:r>
              <a:rPr lang="en-US" sz="1000" dirty="0">
                <a:solidFill>
                  <a:schemeClr val="tx2"/>
                </a:solidFill>
                <a:ea typeface="+mn-lt"/>
                <a:cs typeface="+mn-lt"/>
              </a:rPr>
              <a:t>HEX #bab0ab</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7" name="TextBox 36">
            <a:extLst>
              <a:ext uri="{FF2B5EF4-FFF2-40B4-BE49-F238E27FC236}">
                <a16:creationId xmlns:a16="http://schemas.microsoft.com/office/drawing/2014/main" id="{79AE5C24-1B8E-2C55-C465-75A284DFBB8A}"/>
              </a:ext>
            </a:extLst>
          </p:cNvPr>
          <p:cNvSpPr txBox="1"/>
          <p:nvPr userDrawn="1"/>
        </p:nvSpPr>
        <p:spPr>
          <a:xfrm>
            <a:off x="6597803" y="2755279"/>
            <a:ext cx="1384608" cy="9279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Dark Grey</a:t>
            </a:r>
            <a:endParaRPr lang="en-US" dirty="0">
              <a:solidFill>
                <a:schemeClr val="tx2"/>
              </a:solidFill>
              <a:ea typeface="+mn-lt"/>
              <a:cs typeface="+mn-lt"/>
            </a:endParaRPr>
          </a:p>
          <a:p>
            <a:r>
              <a:rPr lang="en-US" sz="1000" dirty="0">
                <a:solidFill>
                  <a:schemeClr val="tx2"/>
                </a:solidFill>
                <a:ea typeface="+mn-lt"/>
                <a:cs typeface="+mn-lt"/>
              </a:rPr>
              <a:t>PMS 4114 C</a:t>
            </a:r>
            <a:endParaRPr lang="en-US" dirty="0">
              <a:solidFill>
                <a:schemeClr val="tx2"/>
              </a:solidFill>
              <a:ea typeface="+mn-lt"/>
              <a:cs typeface="+mn-lt"/>
            </a:endParaRPr>
          </a:p>
          <a:p>
            <a:r>
              <a:rPr lang="en-US" sz="1000" dirty="0">
                <a:solidFill>
                  <a:schemeClr val="tx2"/>
                </a:solidFill>
                <a:ea typeface="+mn-lt"/>
                <a:cs typeface="+mn-lt"/>
              </a:rPr>
              <a:t>CMYK c34 m38 y23 k7</a:t>
            </a:r>
            <a:endParaRPr lang="en-US" dirty="0">
              <a:solidFill>
                <a:schemeClr val="tx2"/>
              </a:solidFill>
            </a:endParaRPr>
          </a:p>
          <a:p>
            <a:r>
              <a:rPr lang="en-US" sz="1000" dirty="0">
                <a:solidFill>
                  <a:schemeClr val="tx2"/>
                </a:solidFill>
                <a:ea typeface="+mn-lt"/>
                <a:cs typeface="+mn-lt"/>
              </a:rPr>
              <a:t>RGB r156 g144 b144</a:t>
            </a:r>
            <a:endParaRPr lang="en-US" dirty="0">
              <a:solidFill>
                <a:schemeClr val="tx2"/>
              </a:solidFill>
            </a:endParaRPr>
          </a:p>
          <a:p>
            <a:r>
              <a:rPr lang="en-US" sz="1000" dirty="0">
                <a:solidFill>
                  <a:schemeClr val="tx2"/>
                </a:solidFill>
                <a:ea typeface="+mn-lt"/>
                <a:cs typeface="+mn-lt"/>
              </a:rPr>
              <a:t>HEX #9c9090</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8" name="TextBox 37">
            <a:extLst>
              <a:ext uri="{FF2B5EF4-FFF2-40B4-BE49-F238E27FC236}">
                <a16:creationId xmlns:a16="http://schemas.microsoft.com/office/drawing/2014/main" id="{F8D6E025-2D2B-A617-A26C-BA046F799D64}"/>
              </a:ext>
            </a:extLst>
          </p:cNvPr>
          <p:cNvSpPr txBox="1"/>
          <p:nvPr userDrawn="1"/>
        </p:nvSpPr>
        <p:spPr>
          <a:xfrm>
            <a:off x="8135742" y="2759925"/>
            <a:ext cx="1445010"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Deep Grey</a:t>
            </a:r>
            <a:endParaRPr lang="en-US" dirty="0">
              <a:solidFill>
                <a:schemeClr val="tx2"/>
              </a:solidFill>
              <a:ea typeface="+mn-lt"/>
              <a:cs typeface="+mn-lt"/>
            </a:endParaRPr>
          </a:p>
          <a:p>
            <a:r>
              <a:rPr lang="en-US" sz="1000" dirty="0">
                <a:solidFill>
                  <a:schemeClr val="tx2"/>
                </a:solidFill>
                <a:ea typeface="+mn-lt"/>
                <a:cs typeface="+mn-lt"/>
              </a:rPr>
              <a:t>PMS 2334 C </a:t>
            </a:r>
            <a:endParaRPr lang="en-US" dirty="0">
              <a:solidFill>
                <a:schemeClr val="tx2"/>
              </a:solidFill>
            </a:endParaRPr>
          </a:p>
          <a:p>
            <a:r>
              <a:rPr lang="en-US" sz="1000" dirty="0">
                <a:solidFill>
                  <a:schemeClr val="tx2"/>
                </a:solidFill>
                <a:ea typeface="+mn-lt"/>
                <a:cs typeface="+mn-lt"/>
              </a:rPr>
              <a:t>CMYK c40 m48 y45 k27</a:t>
            </a:r>
            <a:endParaRPr lang="en-US" dirty="0">
              <a:solidFill>
                <a:schemeClr val="tx2"/>
              </a:solidFill>
            </a:endParaRPr>
          </a:p>
          <a:p>
            <a:r>
              <a:rPr lang="en-US" sz="1000" dirty="0">
                <a:solidFill>
                  <a:schemeClr val="tx2"/>
                </a:solidFill>
                <a:ea typeface="+mn-lt"/>
                <a:cs typeface="+mn-lt"/>
              </a:rPr>
              <a:t>RGB r115 g104 b104</a:t>
            </a:r>
            <a:endParaRPr lang="en-US" dirty="0">
              <a:solidFill>
                <a:schemeClr val="tx2"/>
              </a:solidFill>
            </a:endParaRPr>
          </a:p>
          <a:p>
            <a:r>
              <a:rPr lang="en-US" sz="1000" dirty="0">
                <a:solidFill>
                  <a:schemeClr val="tx2"/>
                </a:solidFill>
                <a:ea typeface="+mn-lt"/>
                <a:cs typeface="+mn-lt"/>
              </a:rPr>
              <a:t>HEX #736868</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39" name="TextBox 38">
            <a:extLst>
              <a:ext uri="{FF2B5EF4-FFF2-40B4-BE49-F238E27FC236}">
                <a16:creationId xmlns:a16="http://schemas.microsoft.com/office/drawing/2014/main" id="{7C89050E-90C6-0DDD-FA6E-FE377FA6D1FA}"/>
              </a:ext>
            </a:extLst>
          </p:cNvPr>
          <p:cNvSpPr txBox="1"/>
          <p:nvPr userDrawn="1"/>
        </p:nvSpPr>
        <p:spPr>
          <a:xfrm>
            <a:off x="9673680" y="2759924"/>
            <a:ext cx="1440363"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Verian Black</a:t>
            </a:r>
            <a:endParaRPr lang="en-US" dirty="0">
              <a:solidFill>
                <a:schemeClr val="tx2"/>
              </a:solidFill>
            </a:endParaRPr>
          </a:p>
          <a:p>
            <a:r>
              <a:rPr lang="en-US" sz="1000" dirty="0">
                <a:solidFill>
                  <a:schemeClr val="tx2"/>
                </a:solidFill>
                <a:ea typeface="+mn-lt"/>
                <a:cs typeface="+mn-lt"/>
              </a:rPr>
              <a:t>PMS Black C</a:t>
            </a:r>
            <a:endParaRPr lang="en-US" dirty="0">
              <a:solidFill>
                <a:schemeClr val="tx2"/>
              </a:solidFill>
              <a:ea typeface="+mn-lt"/>
              <a:cs typeface="+mn-lt"/>
            </a:endParaRPr>
          </a:p>
          <a:p>
            <a:r>
              <a:rPr lang="en-US" sz="1000" dirty="0">
                <a:solidFill>
                  <a:schemeClr val="tx2"/>
                </a:solidFill>
                <a:ea typeface="+mn-lt"/>
                <a:cs typeface="+mn-lt"/>
              </a:rPr>
              <a:t>CMYK c81 m67 y55 k83</a:t>
            </a:r>
            <a:endParaRPr lang="en-US" dirty="0">
              <a:solidFill>
                <a:schemeClr val="tx2"/>
              </a:solidFill>
            </a:endParaRPr>
          </a:p>
          <a:p>
            <a:r>
              <a:rPr lang="en-US" sz="1000" dirty="0">
                <a:solidFill>
                  <a:schemeClr val="tx2"/>
                </a:solidFill>
                <a:ea typeface="+mn-lt"/>
                <a:cs typeface="+mn-lt"/>
              </a:rPr>
              <a:t>RGB r40 g38 b38</a:t>
            </a:r>
            <a:endParaRPr lang="en-US" dirty="0">
              <a:solidFill>
                <a:schemeClr val="tx2"/>
              </a:solidFill>
            </a:endParaRPr>
          </a:p>
          <a:p>
            <a:r>
              <a:rPr lang="en-US" sz="1000" dirty="0">
                <a:solidFill>
                  <a:schemeClr val="tx2"/>
                </a:solidFill>
                <a:ea typeface="+mn-lt"/>
                <a:cs typeface="+mn-lt"/>
              </a:rPr>
              <a:t>HEX #282626</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0" name="Rectangle 39">
            <a:extLst>
              <a:ext uri="{FF2B5EF4-FFF2-40B4-BE49-F238E27FC236}">
                <a16:creationId xmlns:a16="http://schemas.microsoft.com/office/drawing/2014/main" id="{28E81AD0-AF8F-74E8-06CF-CF54DAB2AD12}"/>
              </a:ext>
            </a:extLst>
          </p:cNvPr>
          <p:cNvSpPr/>
          <p:nvPr userDrawn="1"/>
        </p:nvSpPr>
        <p:spPr bwMode="auto">
          <a:xfrm rot="16200000">
            <a:off x="745023" y="1574597"/>
            <a:ext cx="780301" cy="1376446"/>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41" name="TextBox 40">
            <a:extLst>
              <a:ext uri="{FF2B5EF4-FFF2-40B4-BE49-F238E27FC236}">
                <a16:creationId xmlns:a16="http://schemas.microsoft.com/office/drawing/2014/main" id="{FC7CBDF0-C17B-A3F9-59B4-A31E7891DD57}"/>
              </a:ext>
            </a:extLst>
          </p:cNvPr>
          <p:cNvSpPr txBox="1"/>
          <p:nvPr userDrawn="1"/>
        </p:nvSpPr>
        <p:spPr>
          <a:xfrm>
            <a:off x="436753" y="2759923"/>
            <a:ext cx="1384608" cy="76944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White</a:t>
            </a:r>
            <a:endParaRPr lang="en-US" dirty="0">
              <a:solidFill>
                <a:schemeClr val="tx2"/>
              </a:solidFill>
            </a:endParaRPr>
          </a:p>
          <a:p>
            <a:r>
              <a:rPr lang="en-US" sz="1000" dirty="0">
                <a:solidFill>
                  <a:schemeClr val="tx2"/>
                </a:solidFill>
                <a:ea typeface="+mn-lt"/>
                <a:cs typeface="+mn-lt"/>
              </a:rPr>
              <a:t>CMYK c0 m0 y0 k0</a:t>
            </a:r>
            <a:endParaRPr lang="en-US" dirty="0">
              <a:solidFill>
                <a:schemeClr val="tx2"/>
              </a:solidFill>
              <a:ea typeface="+mn-lt"/>
              <a:cs typeface="+mn-lt"/>
            </a:endParaRPr>
          </a:p>
          <a:p>
            <a:r>
              <a:rPr lang="en-US" sz="1000" dirty="0">
                <a:solidFill>
                  <a:schemeClr val="tx2"/>
                </a:solidFill>
                <a:ea typeface="+mn-lt"/>
                <a:cs typeface="+mn-lt"/>
              </a:rPr>
              <a:t>RGB r255 g255 b255</a:t>
            </a:r>
            <a:endParaRPr lang="en-US" dirty="0">
              <a:solidFill>
                <a:schemeClr val="tx2"/>
              </a:solidFill>
            </a:endParaRPr>
          </a:p>
          <a:p>
            <a:r>
              <a:rPr lang="en-US" sz="1000" dirty="0">
                <a:solidFill>
                  <a:schemeClr val="tx2"/>
                </a:solidFill>
                <a:ea typeface="+mn-lt"/>
                <a:cs typeface="+mn-lt"/>
              </a:rPr>
              <a:t>HEX #ffffff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2" name="TextBox 41">
            <a:extLst>
              <a:ext uri="{FF2B5EF4-FFF2-40B4-BE49-F238E27FC236}">
                <a16:creationId xmlns:a16="http://schemas.microsoft.com/office/drawing/2014/main" id="{62A22571-B5AE-63B8-B475-C7A6DD865400}"/>
              </a:ext>
            </a:extLst>
          </p:cNvPr>
          <p:cNvSpPr txBox="1"/>
          <p:nvPr userDrawn="1"/>
        </p:nvSpPr>
        <p:spPr>
          <a:xfrm>
            <a:off x="436752" y="530147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dirty="0">
              <a:solidFill>
                <a:schemeClr val="tx2"/>
              </a:solidFill>
            </a:endParaRPr>
          </a:p>
          <a:p>
            <a:r>
              <a:rPr lang="en-US" sz="1000" dirty="0">
                <a:solidFill>
                  <a:schemeClr val="tx2"/>
                </a:solidFill>
                <a:ea typeface="+mn-lt"/>
                <a:cs typeface="+mn-lt"/>
              </a:rPr>
              <a:t>PMS 158 C</a:t>
            </a:r>
            <a:endParaRPr lang="en-US" dirty="0">
              <a:solidFill>
                <a:schemeClr val="tx2"/>
              </a:solidFill>
              <a:ea typeface="+mn-lt"/>
              <a:cs typeface="+mn-lt"/>
            </a:endParaRPr>
          </a:p>
          <a:p>
            <a:r>
              <a:rPr lang="en-US" sz="1000" dirty="0">
                <a:solidFill>
                  <a:schemeClr val="tx2"/>
                </a:solidFill>
                <a:ea typeface="+mn-lt"/>
                <a:cs typeface="+mn-lt"/>
              </a:rPr>
              <a:t>CMYK c0 m58 y100 k0</a:t>
            </a:r>
            <a:endParaRPr lang="en-US" dirty="0">
              <a:solidFill>
                <a:schemeClr val="tx2"/>
              </a:solidFill>
              <a:ea typeface="+mn-lt"/>
              <a:cs typeface="+mn-lt"/>
            </a:endParaRPr>
          </a:p>
          <a:p>
            <a:r>
              <a:rPr lang="en-US" sz="1000" dirty="0">
                <a:solidFill>
                  <a:schemeClr val="tx2"/>
                </a:solidFill>
                <a:ea typeface="+mn-lt"/>
                <a:cs typeface="+mn-lt"/>
              </a:rPr>
              <a:t>RGB r255 g125 b4</a:t>
            </a:r>
            <a:endParaRPr lang="en-US" dirty="0">
              <a:solidFill>
                <a:schemeClr val="tx2"/>
              </a:solidFill>
              <a:ea typeface="+mn-lt"/>
              <a:cs typeface="+mn-lt"/>
            </a:endParaRPr>
          </a:p>
          <a:p>
            <a:r>
              <a:rPr lang="en-US" sz="1000" dirty="0">
                <a:solidFill>
                  <a:schemeClr val="tx2"/>
                </a:solidFill>
                <a:ea typeface="+mn-lt"/>
                <a:cs typeface="+mn-lt"/>
              </a:rPr>
              <a:t>HEX #ff7d04</a:t>
            </a:r>
            <a:endParaRPr lang="en-US" dirty="0">
              <a:solidFill>
                <a:schemeClr val="tx2"/>
              </a:solidFill>
              <a:ea typeface="+mn-lt"/>
              <a:cs typeface="+mn-lt"/>
            </a:endParaRPr>
          </a:p>
          <a:p>
            <a:pPr marL="0" algn="l"/>
            <a:endParaRPr lang="en-US" sz="1000" i="0" dirty="0">
              <a:solidFill>
                <a:schemeClr val="tx2"/>
              </a:solidFill>
              <a:latin typeface="+mn-lt"/>
              <a:ea typeface="Roboto" panose="02000000000000000000" pitchFamily="2" charset="0"/>
              <a:cs typeface="Segoe UI" panose="020B0502040204020203" pitchFamily="34" charset="0"/>
            </a:endParaRPr>
          </a:p>
        </p:txBody>
      </p:sp>
      <p:sp>
        <p:nvSpPr>
          <p:cNvPr id="43" name="TextBox 42">
            <a:extLst>
              <a:ext uri="{FF2B5EF4-FFF2-40B4-BE49-F238E27FC236}">
                <a16:creationId xmlns:a16="http://schemas.microsoft.com/office/drawing/2014/main" id="{AFE69C94-FC6A-83E1-A825-826FE526CC73}"/>
              </a:ext>
            </a:extLst>
          </p:cNvPr>
          <p:cNvSpPr txBox="1"/>
          <p:nvPr userDrawn="1"/>
        </p:nvSpPr>
        <p:spPr>
          <a:xfrm>
            <a:off x="1997922" y="530147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dirty="0">
              <a:solidFill>
                <a:schemeClr val="tx2"/>
              </a:solidFill>
            </a:endParaRPr>
          </a:p>
          <a:p>
            <a:r>
              <a:rPr lang="en-US" sz="1000" dirty="0">
                <a:solidFill>
                  <a:schemeClr val="tx2"/>
                </a:solidFill>
                <a:ea typeface="+mn-lt"/>
                <a:cs typeface="+mn-lt"/>
              </a:rPr>
              <a:t>PMS 3252 C</a:t>
            </a:r>
            <a:endParaRPr lang="en-US" dirty="0">
              <a:solidFill>
                <a:schemeClr val="tx2"/>
              </a:solidFill>
            </a:endParaRPr>
          </a:p>
          <a:p>
            <a:r>
              <a:rPr lang="en-US" sz="1000" dirty="0">
                <a:solidFill>
                  <a:schemeClr val="tx2"/>
                </a:solidFill>
                <a:ea typeface="+mn-lt"/>
                <a:cs typeface="+mn-lt"/>
              </a:rPr>
              <a:t>CMYK c60 m0 y26 k0</a:t>
            </a:r>
            <a:endParaRPr lang="en-US" dirty="0">
              <a:solidFill>
                <a:schemeClr val="tx2"/>
              </a:solidFill>
              <a:ea typeface="+mn-lt"/>
              <a:cs typeface="+mn-lt"/>
            </a:endParaRPr>
          </a:p>
          <a:p>
            <a:r>
              <a:rPr lang="en-US" sz="1000" dirty="0">
                <a:solidFill>
                  <a:schemeClr val="tx2"/>
                </a:solidFill>
                <a:ea typeface="+mn-lt"/>
                <a:cs typeface="+mn-lt"/>
              </a:rPr>
              <a:t>RGB r32 g186 b175</a:t>
            </a:r>
            <a:endParaRPr lang="en-US" dirty="0">
              <a:solidFill>
                <a:schemeClr val="tx2"/>
              </a:solidFill>
            </a:endParaRPr>
          </a:p>
          <a:p>
            <a:r>
              <a:rPr lang="en-US" sz="1000" dirty="0">
                <a:solidFill>
                  <a:schemeClr val="tx2"/>
                </a:solidFill>
                <a:ea typeface="+mn-lt"/>
                <a:cs typeface="+mn-lt"/>
              </a:rPr>
              <a:t>HEX #20baaf</a:t>
            </a:r>
            <a:endParaRPr lang="en-US" dirty="0">
              <a:solidFill>
                <a:schemeClr val="tx2"/>
              </a:solidFill>
            </a:endParaRPr>
          </a:p>
          <a:p>
            <a:pPr marL="0" algn="l"/>
            <a:endParaRPr lang="en-US" sz="1000" b="1" i="0" dirty="0">
              <a:solidFill>
                <a:schemeClr val="tx2"/>
              </a:solidFill>
              <a:latin typeface="+mn-lt"/>
              <a:ea typeface="Roboto" panose="02000000000000000000" pitchFamily="2" charset="0"/>
              <a:cs typeface="Segoe UI" panose="020B0502040204020203" pitchFamily="34" charset="0"/>
            </a:endParaRPr>
          </a:p>
        </p:txBody>
      </p:sp>
      <p:sp>
        <p:nvSpPr>
          <p:cNvPr id="44" name="Title 19">
            <a:extLst>
              <a:ext uri="{FF2B5EF4-FFF2-40B4-BE49-F238E27FC236}">
                <a16:creationId xmlns:a16="http://schemas.microsoft.com/office/drawing/2014/main" id="{B9120BD1-A375-20A6-6607-170623E30D42}"/>
              </a:ext>
            </a:extLst>
          </p:cNvPr>
          <p:cNvSpPr txBox="1">
            <a:spLocks/>
          </p:cNvSpPr>
          <p:nvPr userDrawn="1"/>
        </p:nvSpPr>
        <p:spPr>
          <a:xfrm>
            <a:off x="455726" y="3837817"/>
            <a:ext cx="2853554" cy="635782"/>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r>
              <a:rPr lang="en-US" sz="1200" b="1" dirty="0">
                <a:latin typeface="Century Gothic"/>
                <a:ea typeface="Roboto"/>
                <a:cs typeface="Segoe UI"/>
              </a:rPr>
              <a:t>Accent palette: </a:t>
            </a:r>
            <a:r>
              <a:rPr lang="en-US" sz="1200" dirty="0">
                <a:latin typeface="Century Gothic"/>
                <a:ea typeface="Roboto"/>
                <a:cs typeface="Segoe UI"/>
              </a:rPr>
              <a:t>We use these colours to highlight important content. </a:t>
            </a:r>
            <a:endParaRPr lang="en-GB" sz="1200" dirty="0">
              <a:latin typeface="Century Gothic"/>
              <a:ea typeface="Roboto"/>
              <a:cs typeface="Segoe UI"/>
            </a:endParaRPr>
          </a:p>
          <a:p>
            <a:endParaRPr lang="en-US" sz="1200" b="1" dirty="0">
              <a:latin typeface="Century Gothic"/>
              <a:ea typeface="Roboto"/>
              <a:cs typeface="Segoe UI"/>
            </a:endParaRPr>
          </a:p>
          <a:p>
            <a:endParaRPr lang="en-US" sz="1200" dirty="0">
              <a:latin typeface="Century Gothic"/>
              <a:ea typeface="Roboto"/>
              <a:cs typeface="Segoe UI"/>
            </a:endParaRPr>
          </a:p>
        </p:txBody>
      </p:sp>
      <p:sp>
        <p:nvSpPr>
          <p:cNvPr id="9" name="Title 19">
            <a:extLst>
              <a:ext uri="{FF2B5EF4-FFF2-40B4-BE49-F238E27FC236}">
                <a16:creationId xmlns:a16="http://schemas.microsoft.com/office/drawing/2014/main" id="{D920F9C3-41A7-3CD6-9647-6584E106F240}"/>
              </a:ext>
            </a:extLst>
          </p:cNvPr>
          <p:cNvSpPr txBox="1">
            <a:spLocks/>
          </p:cNvSpPr>
          <p:nvPr userDrawn="1"/>
        </p:nvSpPr>
        <p:spPr>
          <a:xfrm>
            <a:off x="5063199" y="4400004"/>
            <a:ext cx="5624128" cy="1778782"/>
          </a:xfrm>
          <a:prstGeom prst="rect">
            <a:avLst/>
          </a:prstGeom>
        </p:spPr>
        <p:txBody>
          <a:bodyPr vert="horz" lIns="0" tIns="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a:spcAft>
                <a:spcPts val="1200"/>
              </a:spcAft>
            </a:pPr>
            <a:r>
              <a:rPr lang="en-US" sz="1800" b="1" dirty="0">
                <a:latin typeface="Century Gothic"/>
                <a:ea typeface="Roboto"/>
                <a:cs typeface="Segoe UI"/>
              </a:rPr>
              <a:t>Our colour palette is one of the most recognisable elements of our visual identity. </a:t>
            </a:r>
            <a:endParaRPr lang="en-US" sz="1800" b="1" dirty="0">
              <a:latin typeface="Century Gothic"/>
              <a:ea typeface="Roboto"/>
            </a:endParaRPr>
          </a:p>
          <a:p>
            <a:r>
              <a:rPr lang="en-US" sz="1600" dirty="0">
                <a:latin typeface="Century Gothic"/>
                <a:ea typeface="Roboto"/>
                <a:cs typeface="Segoe UI"/>
              </a:rPr>
              <a:t>These are the colours to use in nearly all cases - </a:t>
            </a:r>
            <a:endParaRPr lang="en-US" sz="1600" dirty="0">
              <a:latin typeface="Century Gothic"/>
              <a:ea typeface="Roboto"/>
            </a:endParaRPr>
          </a:p>
          <a:p>
            <a:r>
              <a:rPr lang="en-US" sz="1600" dirty="0">
                <a:latin typeface="Century Gothic"/>
                <a:ea typeface="Roboto"/>
                <a:cs typeface="Segoe UI"/>
              </a:rPr>
              <a:t>Follow the colour formulas outlined on this page to create consistency across all our communications.</a:t>
            </a:r>
            <a:endParaRPr lang="en-US" sz="1600" dirty="0">
              <a:latin typeface="Century Gothic"/>
            </a:endParaRPr>
          </a:p>
          <a:p>
            <a:endParaRPr lang="en-US" sz="1600" dirty="0">
              <a:latin typeface="Century Gothic"/>
              <a:ea typeface="Roboto"/>
              <a:cs typeface="Segoe UI"/>
            </a:endParaRPr>
          </a:p>
          <a:p>
            <a:endParaRPr lang="en-US" sz="1800" dirty="0">
              <a:latin typeface="Century Gothic"/>
              <a:ea typeface="Roboto"/>
              <a:cs typeface="Segoe UI"/>
            </a:endParaRPr>
          </a:p>
        </p:txBody>
      </p:sp>
    </p:spTree>
    <p:extLst>
      <p:ext uri="{BB962C8B-B14F-4D97-AF65-F5344CB8AC3E}">
        <p14:creationId xmlns:p14="http://schemas.microsoft.com/office/powerpoint/2010/main" val="1136752557"/>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2_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WATA Children’s Media Use 2025</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6" name="Rectangle 5">
            <a:extLst>
              <a:ext uri="{FF2B5EF4-FFF2-40B4-BE49-F238E27FC236}">
                <a16:creationId xmlns:a16="http://schemas.microsoft.com/office/drawing/2014/main" id="{C2E09941-9A5E-F3F0-46B0-A24F936907B5}"/>
              </a:ext>
            </a:extLst>
          </p:cNvPr>
          <p:cNvSpPr/>
          <p:nvPr userDrawn="1"/>
        </p:nvSpPr>
        <p:spPr bwMode="auto">
          <a:xfrm rot="16200000">
            <a:off x="2787825" y="2520128"/>
            <a:ext cx="789594" cy="1381093"/>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 name="Rectangle 8">
            <a:extLst>
              <a:ext uri="{FF2B5EF4-FFF2-40B4-BE49-F238E27FC236}">
                <a16:creationId xmlns:a16="http://schemas.microsoft.com/office/drawing/2014/main" id="{C72BF771-0400-8400-1A64-B0BAC54EA71D}"/>
              </a:ext>
            </a:extLst>
          </p:cNvPr>
          <p:cNvSpPr/>
          <p:nvPr userDrawn="1"/>
        </p:nvSpPr>
        <p:spPr bwMode="auto">
          <a:xfrm rot="16200000">
            <a:off x="6610180" y="2517802"/>
            <a:ext cx="780301" cy="1376446"/>
          </a:xfrm>
          <a:prstGeom prst="rect">
            <a:avLst/>
          </a:prstGeom>
          <a:solidFill>
            <a:srgbClr val="E800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43B1C0BF-B8AC-D572-7092-10E520E283AB}"/>
              </a:ext>
            </a:extLst>
          </p:cNvPr>
          <p:cNvSpPr/>
          <p:nvPr userDrawn="1"/>
        </p:nvSpPr>
        <p:spPr bwMode="auto">
          <a:xfrm rot="16200000">
            <a:off x="8432656" y="2517802"/>
            <a:ext cx="780301" cy="1376446"/>
          </a:xfrm>
          <a:prstGeom prst="rect">
            <a:avLst/>
          </a:prstGeom>
          <a:solidFill>
            <a:srgbClr val="FFB90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 name="Rectangle 10">
            <a:extLst>
              <a:ext uri="{FF2B5EF4-FFF2-40B4-BE49-F238E27FC236}">
                <a16:creationId xmlns:a16="http://schemas.microsoft.com/office/drawing/2014/main" id="{CFF665AD-BFE6-2414-07D9-52FCED86346E}"/>
              </a:ext>
            </a:extLst>
          </p:cNvPr>
          <p:cNvSpPr/>
          <p:nvPr userDrawn="1"/>
        </p:nvSpPr>
        <p:spPr bwMode="auto">
          <a:xfrm rot="16200000">
            <a:off x="10255132" y="2517802"/>
            <a:ext cx="780301" cy="1376446"/>
          </a:xfrm>
          <a:prstGeom prst="rect">
            <a:avLst/>
          </a:prstGeom>
          <a:solidFill>
            <a:srgbClr val="3CBC0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 name="Content Placeholder 5">
            <a:extLst>
              <a:ext uri="{FF2B5EF4-FFF2-40B4-BE49-F238E27FC236}">
                <a16:creationId xmlns:a16="http://schemas.microsoft.com/office/drawing/2014/main" id="{3F89928A-7F87-2D2D-D1D9-ADBB3442C72C}"/>
              </a:ext>
            </a:extLst>
          </p:cNvPr>
          <p:cNvSpPr>
            <a:spLocks noGrp="1"/>
          </p:cNvSpPr>
          <p:nvPr>
            <p:ph sz="quarter" idx="12"/>
          </p:nvPr>
        </p:nvSpPr>
        <p:spPr>
          <a:xfrm>
            <a:off x="460375" y="1272105"/>
            <a:ext cx="5214663" cy="1444245"/>
          </a:xfrm>
        </p:spPr>
        <p:txBody>
          <a:bodyPr/>
          <a:lstStyle/>
          <a:p>
            <a:pPr lvl="1"/>
            <a:r>
              <a:rPr lang="en-GB"/>
              <a:t>We use these additional colours only for charts and graphs. </a:t>
            </a:r>
          </a:p>
          <a:p>
            <a:r>
              <a:rPr lang="en-GB"/>
              <a:t>Always start with our primary and accent palettes and then use these if there is a need for further differentiation*</a:t>
            </a:r>
          </a:p>
          <a:p>
            <a:endParaRPr lang="en-GB"/>
          </a:p>
          <a:p>
            <a:endParaRPr lang="en-GB"/>
          </a:p>
        </p:txBody>
      </p:sp>
      <p:sp>
        <p:nvSpPr>
          <p:cNvPr id="14" name="Title 19">
            <a:extLst>
              <a:ext uri="{FF2B5EF4-FFF2-40B4-BE49-F238E27FC236}">
                <a16:creationId xmlns:a16="http://schemas.microsoft.com/office/drawing/2014/main" id="{0CE72B79-3920-E2C7-A717-969BC14AA838}"/>
              </a:ext>
            </a:extLst>
          </p:cNvPr>
          <p:cNvSpPr txBox="1">
            <a:spLocks/>
          </p:cNvSpPr>
          <p:nvPr userDrawn="1"/>
        </p:nvSpPr>
        <p:spPr>
          <a:xfrm>
            <a:off x="455727" y="1259097"/>
            <a:ext cx="4554116" cy="1444245"/>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US" sz="1800" dirty="0">
              <a:latin typeface="Century Gothic"/>
              <a:ea typeface="Roboto"/>
              <a:cs typeface="Segoe UI"/>
            </a:endParaRPr>
          </a:p>
        </p:txBody>
      </p:sp>
      <p:sp>
        <p:nvSpPr>
          <p:cNvPr id="15" name="TextBox 14">
            <a:extLst>
              <a:ext uri="{FF2B5EF4-FFF2-40B4-BE49-F238E27FC236}">
                <a16:creationId xmlns:a16="http://schemas.microsoft.com/office/drawing/2014/main" id="{D0C79713-43F1-7315-078D-4113D13F5BE8}"/>
              </a:ext>
            </a:extLst>
          </p:cNvPr>
          <p:cNvSpPr txBox="1"/>
          <p:nvPr userDrawn="1"/>
        </p:nvSpPr>
        <p:spPr>
          <a:xfrm>
            <a:off x="473925" y="3679901"/>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6" name="TextBox 15">
            <a:extLst>
              <a:ext uri="{FF2B5EF4-FFF2-40B4-BE49-F238E27FC236}">
                <a16:creationId xmlns:a16="http://schemas.microsoft.com/office/drawing/2014/main" id="{53DB3AD2-B3DD-CC32-A9DE-317476A67EB9}"/>
              </a:ext>
            </a:extLst>
          </p:cNvPr>
          <p:cNvSpPr txBox="1"/>
          <p:nvPr userDrawn="1"/>
        </p:nvSpPr>
        <p:spPr>
          <a:xfrm>
            <a:off x="2490437" y="3679900"/>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7" name="Rectangle 16">
            <a:extLst>
              <a:ext uri="{FF2B5EF4-FFF2-40B4-BE49-F238E27FC236}">
                <a16:creationId xmlns:a16="http://schemas.microsoft.com/office/drawing/2014/main" id="{4C8751E2-8451-296C-D97C-7FD12F269BE9}"/>
              </a:ext>
            </a:extLst>
          </p:cNvPr>
          <p:cNvSpPr/>
          <p:nvPr userDrawn="1"/>
        </p:nvSpPr>
        <p:spPr bwMode="auto">
          <a:xfrm rot="16200000">
            <a:off x="8529338" y="3907059"/>
            <a:ext cx="566570" cy="1376446"/>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0" name="Rectangle 19">
            <a:extLst>
              <a:ext uri="{FF2B5EF4-FFF2-40B4-BE49-F238E27FC236}">
                <a16:creationId xmlns:a16="http://schemas.microsoft.com/office/drawing/2014/main" id="{CEFAF9EE-53F8-2BE2-4286-4754F31F5F95}"/>
              </a:ext>
            </a:extLst>
          </p:cNvPr>
          <p:cNvSpPr/>
          <p:nvPr userDrawn="1"/>
        </p:nvSpPr>
        <p:spPr bwMode="auto">
          <a:xfrm rot="16200000">
            <a:off x="740265" y="2524773"/>
            <a:ext cx="789594" cy="1371800"/>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1" name="Title 19">
            <a:extLst>
              <a:ext uri="{FF2B5EF4-FFF2-40B4-BE49-F238E27FC236}">
                <a16:creationId xmlns:a16="http://schemas.microsoft.com/office/drawing/2014/main" id="{E62C5521-0328-0790-06B5-B8F08C99FB33}"/>
              </a:ext>
            </a:extLst>
          </p:cNvPr>
          <p:cNvSpPr txBox="1">
            <a:spLocks/>
          </p:cNvSpPr>
          <p:nvPr userDrawn="1"/>
        </p:nvSpPr>
        <p:spPr>
          <a:xfrm>
            <a:off x="6268299" y="1259096"/>
            <a:ext cx="4870067" cy="216907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endParaRPr lang="en-GB" sz="1100" dirty="0">
              <a:latin typeface="Century Gothic"/>
              <a:ea typeface="Roboto"/>
            </a:endParaRPr>
          </a:p>
        </p:txBody>
      </p:sp>
      <p:sp>
        <p:nvSpPr>
          <p:cNvPr id="22" name="TextBox 21">
            <a:extLst>
              <a:ext uri="{FF2B5EF4-FFF2-40B4-BE49-F238E27FC236}">
                <a16:creationId xmlns:a16="http://schemas.microsoft.com/office/drawing/2014/main" id="{1E19B697-D4C6-56EC-C4D5-F08D235EB4C2}"/>
              </a:ext>
            </a:extLst>
          </p:cNvPr>
          <p:cNvSpPr txBox="1"/>
          <p:nvPr userDrawn="1"/>
        </p:nvSpPr>
        <p:spPr>
          <a:xfrm>
            <a:off x="6314376" y="3712424"/>
            <a:ext cx="1249866"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Red</a:t>
            </a:r>
            <a:endParaRPr lang="en-US" dirty="0">
              <a:solidFill>
                <a:schemeClr val="tx2"/>
              </a:solidFill>
            </a:endParaRPr>
          </a:p>
          <a:p>
            <a:r>
              <a:rPr lang="en-US" sz="1000" dirty="0">
                <a:solidFill>
                  <a:schemeClr val="tx2"/>
                </a:solidFill>
                <a:ea typeface="+mn-lt"/>
                <a:cs typeface="+mn-lt"/>
              </a:rPr>
              <a:t>RGB r232 g0 b0</a:t>
            </a:r>
            <a:endParaRPr lang="en-US" dirty="0">
              <a:solidFill>
                <a:schemeClr val="tx2"/>
              </a:solidFill>
            </a:endParaRPr>
          </a:p>
          <a:p>
            <a:r>
              <a:rPr lang="en-US" sz="1000" dirty="0">
                <a:solidFill>
                  <a:schemeClr val="tx2"/>
                </a:solidFill>
                <a:ea typeface="+mn-lt"/>
                <a:cs typeface="+mn-lt"/>
              </a:rPr>
              <a:t>HEX #e80000</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3" name="TextBox 22">
            <a:extLst>
              <a:ext uri="{FF2B5EF4-FFF2-40B4-BE49-F238E27FC236}">
                <a16:creationId xmlns:a16="http://schemas.microsoft.com/office/drawing/2014/main" id="{9318F3BD-F36A-D11B-29EC-C0DC9F74F410}"/>
              </a:ext>
            </a:extLst>
          </p:cNvPr>
          <p:cNvSpPr txBox="1"/>
          <p:nvPr userDrawn="1"/>
        </p:nvSpPr>
        <p:spPr>
          <a:xfrm>
            <a:off x="8145034" y="3712423"/>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Amber</a:t>
            </a:r>
            <a:endParaRPr lang="en-US" dirty="0">
              <a:solidFill>
                <a:schemeClr val="tx2"/>
              </a:solidFill>
            </a:endParaRPr>
          </a:p>
          <a:p>
            <a:r>
              <a:rPr lang="en-US" sz="1000" dirty="0">
                <a:solidFill>
                  <a:schemeClr val="tx2"/>
                </a:solidFill>
                <a:ea typeface="+mn-lt"/>
                <a:cs typeface="+mn-lt"/>
              </a:rPr>
              <a:t>RGB r255 g185 b5</a:t>
            </a:r>
            <a:endParaRPr lang="en-US" dirty="0">
              <a:solidFill>
                <a:schemeClr val="tx2"/>
              </a:solidFill>
            </a:endParaRPr>
          </a:p>
          <a:p>
            <a:r>
              <a:rPr lang="en-US" sz="1000" dirty="0">
                <a:solidFill>
                  <a:schemeClr val="tx2"/>
                </a:solidFill>
                <a:ea typeface="+mn-lt"/>
                <a:cs typeface="+mn-lt"/>
              </a:rPr>
              <a:t>HEX #ffb905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4" name="TextBox 23">
            <a:extLst>
              <a:ext uri="{FF2B5EF4-FFF2-40B4-BE49-F238E27FC236}">
                <a16:creationId xmlns:a16="http://schemas.microsoft.com/office/drawing/2014/main" id="{32749206-F973-551E-6F27-6015CFA2E48F}"/>
              </a:ext>
            </a:extLst>
          </p:cNvPr>
          <p:cNvSpPr txBox="1"/>
          <p:nvPr userDrawn="1"/>
        </p:nvSpPr>
        <p:spPr>
          <a:xfrm>
            <a:off x="9957107" y="3712422"/>
            <a:ext cx="1403194" cy="610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Green</a:t>
            </a:r>
            <a:endParaRPr lang="en-US" dirty="0">
              <a:solidFill>
                <a:schemeClr val="tx2"/>
              </a:solidFill>
            </a:endParaRPr>
          </a:p>
          <a:p>
            <a:r>
              <a:rPr lang="en-US" sz="1000" dirty="0">
                <a:solidFill>
                  <a:schemeClr val="tx2"/>
                </a:solidFill>
                <a:ea typeface="+mn-lt"/>
                <a:cs typeface="+mn-lt"/>
              </a:rPr>
              <a:t>RGB r60 g188 b0</a:t>
            </a:r>
            <a:endParaRPr lang="en-US" dirty="0">
              <a:solidFill>
                <a:schemeClr val="tx2"/>
              </a:solidFill>
            </a:endParaRPr>
          </a:p>
          <a:p>
            <a:r>
              <a:rPr lang="en-US" sz="1000" dirty="0">
                <a:solidFill>
                  <a:schemeClr val="tx2"/>
                </a:solidFill>
                <a:ea typeface="+mn-lt"/>
                <a:cs typeface="+mn-lt"/>
              </a:rPr>
              <a:t>HEX #3cbc00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25" name="TextBox 24">
            <a:extLst>
              <a:ext uri="{FF2B5EF4-FFF2-40B4-BE49-F238E27FC236}">
                <a16:creationId xmlns:a16="http://schemas.microsoft.com/office/drawing/2014/main" id="{FC5357B4-400A-6BA6-AAD9-44665BE97E1E}"/>
              </a:ext>
            </a:extLst>
          </p:cNvPr>
          <p:cNvSpPr txBox="1"/>
          <p:nvPr userDrawn="1"/>
        </p:nvSpPr>
        <p:spPr>
          <a:xfrm>
            <a:off x="8135741" y="4957642"/>
            <a:ext cx="1593693"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rPr>
              <a:t>Light Grey (neutral Grey)</a:t>
            </a:r>
          </a:p>
          <a:p>
            <a:r>
              <a:rPr lang="en-US" sz="1000" dirty="0">
                <a:solidFill>
                  <a:schemeClr val="tx2"/>
                </a:solidFill>
                <a:ea typeface="+mn-lt"/>
                <a:cs typeface="+mn-lt"/>
              </a:rPr>
              <a:t>RGB r211 g200 b189</a:t>
            </a:r>
          </a:p>
          <a:p>
            <a:r>
              <a:rPr lang="en-US" sz="1000" dirty="0">
                <a:solidFill>
                  <a:schemeClr val="tx2"/>
                </a:solidFill>
                <a:ea typeface="+mn-lt"/>
                <a:cs typeface="+mn-lt"/>
              </a:rPr>
              <a:t>HEX #d3c8bd</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26" name="TextBox 25">
            <a:extLst>
              <a:ext uri="{FF2B5EF4-FFF2-40B4-BE49-F238E27FC236}">
                <a16:creationId xmlns:a16="http://schemas.microsoft.com/office/drawing/2014/main" id="{18B7278C-D5E1-93BD-4F2D-2683AB3D1CC0}"/>
              </a:ext>
            </a:extLst>
          </p:cNvPr>
          <p:cNvSpPr txBox="1"/>
          <p:nvPr userDrawn="1"/>
        </p:nvSpPr>
        <p:spPr>
          <a:xfrm>
            <a:off x="511097" y="6226096"/>
            <a:ext cx="3560956"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*See full brand guidelines for more detail.</a:t>
            </a:r>
            <a:endParaRPr lang="en-US" sz="1000" dirty="0">
              <a:solidFill>
                <a:schemeClr val="tx2"/>
              </a:solidFill>
            </a:endParaRPr>
          </a:p>
        </p:txBody>
      </p:sp>
      <p:sp>
        <p:nvSpPr>
          <p:cNvPr id="27" name="Rectangle 26">
            <a:extLst>
              <a:ext uri="{FF2B5EF4-FFF2-40B4-BE49-F238E27FC236}">
                <a16:creationId xmlns:a16="http://schemas.microsoft.com/office/drawing/2014/main" id="{4D44A919-B459-A4D6-DE85-00626AD3BD60}"/>
              </a:ext>
            </a:extLst>
          </p:cNvPr>
          <p:cNvSpPr/>
          <p:nvPr userDrawn="1"/>
        </p:nvSpPr>
        <p:spPr bwMode="auto">
          <a:xfrm rot="16200000">
            <a:off x="2616977" y="5458938"/>
            <a:ext cx="585156" cy="660911"/>
          </a:xfrm>
          <a:prstGeom prst="rect">
            <a:avLst/>
          </a:prstGeom>
          <a:solidFill>
            <a:schemeClr val="accent1"/>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8" name="Rectangle 27">
            <a:extLst>
              <a:ext uri="{FF2B5EF4-FFF2-40B4-BE49-F238E27FC236}">
                <a16:creationId xmlns:a16="http://schemas.microsoft.com/office/drawing/2014/main" id="{AA7F60AA-E969-2540-49B0-AC7B9C497B2D}"/>
              </a:ext>
            </a:extLst>
          </p:cNvPr>
          <p:cNvSpPr/>
          <p:nvPr userDrawn="1"/>
        </p:nvSpPr>
        <p:spPr bwMode="auto">
          <a:xfrm rot="16200000">
            <a:off x="3328605" y="5468230"/>
            <a:ext cx="585156" cy="660911"/>
          </a:xfrm>
          <a:prstGeom prst="rect">
            <a:avLst/>
          </a:prstGeom>
          <a:solidFill>
            <a:schemeClr val="accent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29" name="Rectangle 28">
            <a:extLst>
              <a:ext uri="{FF2B5EF4-FFF2-40B4-BE49-F238E27FC236}">
                <a16:creationId xmlns:a16="http://schemas.microsoft.com/office/drawing/2014/main" id="{26B6434A-DF90-CC14-A841-2F6279572D5C}"/>
              </a:ext>
            </a:extLst>
          </p:cNvPr>
          <p:cNvSpPr/>
          <p:nvPr userDrawn="1"/>
        </p:nvSpPr>
        <p:spPr bwMode="auto">
          <a:xfrm rot="16200000">
            <a:off x="1894362" y="4775927"/>
            <a:ext cx="585156" cy="660911"/>
          </a:xfrm>
          <a:prstGeom prst="rect">
            <a:avLst/>
          </a:prstGeom>
          <a:solidFill>
            <a:schemeClr val="accent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0" name="Rectangle 29">
            <a:extLst>
              <a:ext uri="{FF2B5EF4-FFF2-40B4-BE49-F238E27FC236}">
                <a16:creationId xmlns:a16="http://schemas.microsoft.com/office/drawing/2014/main" id="{E4F57B2B-C1E8-FE46-922A-ED76EA113FCF}"/>
              </a:ext>
            </a:extLst>
          </p:cNvPr>
          <p:cNvSpPr/>
          <p:nvPr userDrawn="1"/>
        </p:nvSpPr>
        <p:spPr bwMode="auto">
          <a:xfrm rot="16200000">
            <a:off x="2615284" y="4771279"/>
            <a:ext cx="585156" cy="660911"/>
          </a:xfrm>
          <a:prstGeom prst="rect">
            <a:avLst/>
          </a:prstGeom>
          <a:solidFill>
            <a:schemeClr val="accent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1" name="Rectangle 30">
            <a:extLst>
              <a:ext uri="{FF2B5EF4-FFF2-40B4-BE49-F238E27FC236}">
                <a16:creationId xmlns:a16="http://schemas.microsoft.com/office/drawing/2014/main" id="{9F6AD559-7E2F-9464-9CCA-44C2ED3F3DE5}"/>
              </a:ext>
            </a:extLst>
          </p:cNvPr>
          <p:cNvSpPr/>
          <p:nvPr userDrawn="1"/>
        </p:nvSpPr>
        <p:spPr bwMode="auto">
          <a:xfrm rot="16200000">
            <a:off x="3326912" y="4771280"/>
            <a:ext cx="585156" cy="660911"/>
          </a:xfrm>
          <a:prstGeom prst="rect">
            <a:avLst/>
          </a:prstGeom>
          <a:solidFill>
            <a:schemeClr val="accent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FBA8A0E8-4E17-E919-E453-F4E8ABF52AE2}"/>
              </a:ext>
            </a:extLst>
          </p:cNvPr>
          <p:cNvSpPr/>
          <p:nvPr userDrawn="1"/>
        </p:nvSpPr>
        <p:spPr bwMode="auto">
          <a:xfrm rot="16200000">
            <a:off x="488736" y="5449647"/>
            <a:ext cx="585156" cy="660911"/>
          </a:xfrm>
          <a:prstGeom prst="rect">
            <a:avLst/>
          </a:prstGeom>
          <a:solidFill>
            <a:schemeClr val="accent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3" name="Rectangle 32">
            <a:extLst>
              <a:ext uri="{FF2B5EF4-FFF2-40B4-BE49-F238E27FC236}">
                <a16:creationId xmlns:a16="http://schemas.microsoft.com/office/drawing/2014/main" id="{12157580-8FEF-BFF5-1D48-0DBE684EA3C8}"/>
              </a:ext>
            </a:extLst>
          </p:cNvPr>
          <p:cNvSpPr/>
          <p:nvPr userDrawn="1"/>
        </p:nvSpPr>
        <p:spPr bwMode="auto">
          <a:xfrm rot="16200000">
            <a:off x="1200364" y="5454293"/>
            <a:ext cx="585156" cy="660911"/>
          </a:xfrm>
          <a:prstGeom prst="rect">
            <a:avLst/>
          </a:prstGeom>
          <a:solidFill>
            <a:schemeClr val="tx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4" name="Rectangle 33">
            <a:extLst>
              <a:ext uri="{FF2B5EF4-FFF2-40B4-BE49-F238E27FC236}">
                <a16:creationId xmlns:a16="http://schemas.microsoft.com/office/drawing/2014/main" id="{1B8154BE-4E33-4E6C-1F1A-5B09C71E604B}"/>
              </a:ext>
            </a:extLst>
          </p:cNvPr>
          <p:cNvSpPr/>
          <p:nvPr userDrawn="1"/>
        </p:nvSpPr>
        <p:spPr bwMode="auto">
          <a:xfrm rot="16200000">
            <a:off x="1201319" y="4771278"/>
            <a:ext cx="585156" cy="660912"/>
          </a:xfrm>
          <a:prstGeom prst="rect">
            <a:avLst/>
          </a:prstGeom>
          <a:solidFill>
            <a:srgbClr val="F9EEE3"/>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5" name="Rectangle 34">
            <a:extLst>
              <a:ext uri="{FF2B5EF4-FFF2-40B4-BE49-F238E27FC236}">
                <a16:creationId xmlns:a16="http://schemas.microsoft.com/office/drawing/2014/main" id="{EC3CFE41-EF34-9BFB-F215-915BF2C20586}"/>
              </a:ext>
            </a:extLst>
          </p:cNvPr>
          <p:cNvSpPr/>
          <p:nvPr userDrawn="1"/>
        </p:nvSpPr>
        <p:spPr bwMode="auto">
          <a:xfrm rot="16200000">
            <a:off x="489473" y="4771279"/>
            <a:ext cx="585156" cy="660911"/>
          </a:xfrm>
          <a:prstGeom prst="rect">
            <a:avLst/>
          </a:prstGeom>
          <a:solidFill>
            <a:schemeClr val="bg1"/>
          </a:solidFill>
          <a:ln w="6350">
            <a:solidFill>
              <a:schemeClr val="tx1"/>
            </a:solid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6" name="Rectangle 35">
            <a:extLst>
              <a:ext uri="{FF2B5EF4-FFF2-40B4-BE49-F238E27FC236}">
                <a16:creationId xmlns:a16="http://schemas.microsoft.com/office/drawing/2014/main" id="{64D7EDB4-ABF6-19A0-AE72-3AC3DB60E5CA}"/>
              </a:ext>
            </a:extLst>
          </p:cNvPr>
          <p:cNvSpPr/>
          <p:nvPr userDrawn="1"/>
        </p:nvSpPr>
        <p:spPr bwMode="auto">
          <a:xfrm rot="16200000">
            <a:off x="7521418" y="3040515"/>
            <a:ext cx="780301" cy="331020"/>
          </a:xfrm>
          <a:prstGeom prst="rect">
            <a:avLst/>
          </a:prstGeom>
          <a:solidFill>
            <a:srgbClr val="F16666"/>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7" name="Rectangle 36">
            <a:extLst>
              <a:ext uri="{FF2B5EF4-FFF2-40B4-BE49-F238E27FC236}">
                <a16:creationId xmlns:a16="http://schemas.microsoft.com/office/drawing/2014/main" id="{32B7C0DC-0F35-DC51-A80C-5CCF13D49D25}"/>
              </a:ext>
            </a:extLst>
          </p:cNvPr>
          <p:cNvSpPr/>
          <p:nvPr userDrawn="1"/>
        </p:nvSpPr>
        <p:spPr bwMode="auto">
          <a:xfrm rot="16200000">
            <a:off x="9343894" y="3040515"/>
            <a:ext cx="780301" cy="331020"/>
          </a:xfrm>
          <a:prstGeom prst="rect">
            <a:avLst/>
          </a:prstGeom>
          <a:solidFill>
            <a:srgbClr val="76D04C"/>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38" name="TextBox 37">
            <a:extLst>
              <a:ext uri="{FF2B5EF4-FFF2-40B4-BE49-F238E27FC236}">
                <a16:creationId xmlns:a16="http://schemas.microsoft.com/office/drawing/2014/main" id="{75C36489-ADDB-F2CD-5E94-3682A0D4D16E}"/>
              </a:ext>
            </a:extLst>
          </p:cNvPr>
          <p:cNvSpPr txBox="1"/>
          <p:nvPr userDrawn="1"/>
        </p:nvSpPr>
        <p:spPr>
          <a:xfrm>
            <a:off x="8003513" y="5761459"/>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Red</a:t>
            </a:r>
            <a:endParaRPr lang="en-US" dirty="0">
              <a:solidFill>
                <a:schemeClr val="tx2"/>
              </a:solidFill>
            </a:endParaRPr>
          </a:p>
          <a:p>
            <a:r>
              <a:rPr lang="en-US" sz="1000" dirty="0">
                <a:solidFill>
                  <a:schemeClr val="tx2"/>
                </a:solidFill>
                <a:ea typeface="+mn-lt"/>
                <a:cs typeface="+mn-lt"/>
              </a:rPr>
              <a:t>RGB r241 g102 b102</a:t>
            </a:r>
            <a:endParaRPr lang="en-US" dirty="0">
              <a:solidFill>
                <a:schemeClr val="tx2"/>
              </a:solidFill>
            </a:endParaRPr>
          </a:p>
          <a:p>
            <a:r>
              <a:rPr lang="en-US" sz="1000" dirty="0">
                <a:solidFill>
                  <a:schemeClr val="tx2"/>
                </a:solidFill>
                <a:ea typeface="+mn-lt"/>
                <a:cs typeface="+mn-lt"/>
              </a:rPr>
              <a:t>HEX #f16666</a:t>
            </a:r>
            <a:endParaRPr lang="en-US" dirty="0">
              <a:solidFill>
                <a:schemeClr val="tx2"/>
              </a:solidFill>
            </a:endParaRPr>
          </a:p>
        </p:txBody>
      </p:sp>
      <p:cxnSp>
        <p:nvCxnSpPr>
          <p:cNvPr id="39" name="Straight Arrow Connector 38">
            <a:extLst>
              <a:ext uri="{FF2B5EF4-FFF2-40B4-BE49-F238E27FC236}">
                <a16:creationId xmlns:a16="http://schemas.microsoft.com/office/drawing/2014/main" id="{7F84BF39-BDBC-0641-31A6-82FAB5C1415C}"/>
              </a:ext>
            </a:extLst>
          </p:cNvPr>
          <p:cNvCxnSpPr/>
          <p:nvPr userDrawn="1"/>
        </p:nvCxnSpPr>
        <p:spPr>
          <a:xfrm flipH="1">
            <a:off x="7909932" y="3678764"/>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64E963A-0F36-D2A1-7BA5-138D73211CD7}"/>
              </a:ext>
            </a:extLst>
          </p:cNvPr>
          <p:cNvCxnSpPr>
            <a:cxnSpLocks/>
          </p:cNvCxnSpPr>
          <p:nvPr userDrawn="1"/>
        </p:nvCxnSpPr>
        <p:spPr>
          <a:xfrm flipH="1">
            <a:off x="9717358" y="3673398"/>
            <a:ext cx="5574" cy="25473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D9C7B589-4C9A-91F8-6C35-017FF889CF7B}"/>
              </a:ext>
            </a:extLst>
          </p:cNvPr>
          <p:cNvSpPr txBox="1"/>
          <p:nvPr userDrawn="1"/>
        </p:nvSpPr>
        <p:spPr>
          <a:xfrm>
            <a:off x="9810939" y="5756812"/>
            <a:ext cx="1249866"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Mid Green</a:t>
            </a:r>
            <a:endParaRPr lang="en-US" dirty="0">
              <a:solidFill>
                <a:schemeClr val="tx2"/>
              </a:solidFill>
            </a:endParaRPr>
          </a:p>
          <a:p>
            <a:r>
              <a:rPr lang="en-US" sz="1000" dirty="0">
                <a:solidFill>
                  <a:schemeClr val="tx2"/>
                </a:solidFill>
                <a:ea typeface="+mn-lt"/>
                <a:cs typeface="+mn-lt"/>
              </a:rPr>
              <a:t>RGB r118 g208 b76</a:t>
            </a:r>
            <a:endParaRPr lang="en-US" dirty="0">
              <a:solidFill>
                <a:schemeClr val="tx2"/>
              </a:solidFill>
            </a:endParaRPr>
          </a:p>
          <a:p>
            <a:r>
              <a:rPr lang="en-US" sz="1000" dirty="0">
                <a:solidFill>
                  <a:schemeClr val="tx2"/>
                </a:solidFill>
                <a:ea typeface="+mn-lt"/>
                <a:cs typeface="+mn-lt"/>
              </a:rPr>
              <a:t>HEX #76d04c</a:t>
            </a:r>
            <a:endParaRPr lang="en-US" dirty="0">
              <a:solidFill>
                <a:schemeClr val="tx2"/>
              </a:solidFill>
            </a:endParaRPr>
          </a:p>
        </p:txBody>
      </p:sp>
      <p:sp>
        <p:nvSpPr>
          <p:cNvPr id="42" name="TextBox 41">
            <a:extLst>
              <a:ext uri="{FF2B5EF4-FFF2-40B4-BE49-F238E27FC236}">
                <a16:creationId xmlns:a16="http://schemas.microsoft.com/office/drawing/2014/main" id="{C3CE1EC1-1D45-33BC-FC12-B1095F1B511D}"/>
              </a:ext>
            </a:extLst>
          </p:cNvPr>
          <p:cNvSpPr txBox="1"/>
          <p:nvPr userDrawn="1"/>
        </p:nvSpPr>
        <p:spPr>
          <a:xfrm>
            <a:off x="6262121" y="5762837"/>
            <a:ext cx="1521823"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indent="-3657600">
              <a:spcAft>
                <a:spcPts val="600"/>
              </a:spcAft>
            </a:pPr>
            <a:r>
              <a:rPr lang="en-US" sz="1000" dirty="0">
                <a:solidFill>
                  <a:schemeClr val="tx2"/>
                </a:solidFill>
                <a:ea typeface="+mn-lt"/>
                <a:cs typeface="+mn-lt"/>
              </a:rPr>
              <a:t>Only use the Mid colours if you need a range within your status chart</a:t>
            </a:r>
            <a:endParaRPr lang="en-US" dirty="0">
              <a:solidFill>
                <a:schemeClr val="tx2"/>
              </a:solidFill>
            </a:endParaRPr>
          </a:p>
        </p:txBody>
      </p:sp>
      <p:sp>
        <p:nvSpPr>
          <p:cNvPr id="43" name="Content Placeholder 8">
            <a:extLst>
              <a:ext uri="{FF2B5EF4-FFF2-40B4-BE49-F238E27FC236}">
                <a16:creationId xmlns:a16="http://schemas.microsoft.com/office/drawing/2014/main" id="{53D64E00-73B1-DD1B-EB04-E5A9AA269FFF}"/>
              </a:ext>
            </a:extLst>
          </p:cNvPr>
          <p:cNvSpPr>
            <a:spLocks noGrp="1"/>
          </p:cNvSpPr>
          <p:nvPr>
            <p:ph sz="quarter" idx="27"/>
          </p:nvPr>
        </p:nvSpPr>
        <p:spPr>
          <a:xfrm>
            <a:off x="6210302" y="1272105"/>
            <a:ext cx="5521325" cy="1444245"/>
          </a:xfrm>
        </p:spPr>
        <p:txBody>
          <a:bodyPr/>
          <a:lstStyle/>
          <a:p>
            <a:pPr lvl="1"/>
            <a:r>
              <a:rPr lang="en-GB"/>
              <a:t>Status palette: </a:t>
            </a:r>
          </a:p>
          <a:p>
            <a:r>
              <a:rPr lang="en-GB"/>
              <a:t>We use these colours only to show status –Red, Amber, Green and a neutral grey** </a:t>
            </a:r>
          </a:p>
          <a:p>
            <a:pPr lvl="5"/>
            <a:r>
              <a:rPr lang="en-GB" sz="1000"/>
              <a:t>**The Grey is taken from our Primary palette</a:t>
            </a:r>
          </a:p>
          <a:p>
            <a:endParaRPr lang="en-GB"/>
          </a:p>
        </p:txBody>
      </p:sp>
    </p:spTree>
    <p:extLst>
      <p:ext uri="{BB962C8B-B14F-4D97-AF65-F5344CB8AC3E}">
        <p14:creationId xmlns:p14="http://schemas.microsoft.com/office/powerpoint/2010/main" val="3937304631"/>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colour palette">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WATA Children’s Media Use 2025</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C296C716-9147-E6EE-6952-291029ABC8CF}"/>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78" name="Rectangle 77">
            <a:extLst>
              <a:ext uri="{FF2B5EF4-FFF2-40B4-BE49-F238E27FC236}">
                <a16:creationId xmlns:a16="http://schemas.microsoft.com/office/drawing/2014/main" id="{EFC45A43-8962-DEE4-DE87-413A523E2644}"/>
              </a:ext>
            </a:extLst>
          </p:cNvPr>
          <p:cNvSpPr/>
          <p:nvPr userDrawn="1"/>
        </p:nvSpPr>
        <p:spPr bwMode="auto">
          <a:xfrm>
            <a:off x="374495" y="1568605"/>
            <a:ext cx="11786839" cy="1100254"/>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US" sz="1800" b="0" i="0" dirty="0">
              <a:solidFill>
                <a:schemeClr val="bg1"/>
              </a:solidFill>
              <a:latin typeface="+mn-lt"/>
              <a:ea typeface="Roboto" panose="02000000000000000000" pitchFamily="2" charset="0"/>
              <a:cs typeface="Segoe UI" panose="020B0502040204020203" pitchFamily="34" charset="0"/>
            </a:endParaRPr>
          </a:p>
        </p:txBody>
      </p:sp>
      <p:sp>
        <p:nvSpPr>
          <p:cNvPr id="79" name="Rectangle 78">
            <a:extLst>
              <a:ext uri="{FF2B5EF4-FFF2-40B4-BE49-F238E27FC236}">
                <a16:creationId xmlns:a16="http://schemas.microsoft.com/office/drawing/2014/main" id="{90D20806-5B4C-43F4-9506-882CA9A1FD38}"/>
              </a:ext>
            </a:extLst>
          </p:cNvPr>
          <p:cNvSpPr/>
          <p:nvPr userDrawn="1"/>
        </p:nvSpPr>
        <p:spPr bwMode="auto">
          <a:xfrm rot="16200000">
            <a:off x="683034" y="2382695"/>
            <a:ext cx="789594" cy="1223118"/>
          </a:xfrm>
          <a:prstGeom prst="rect">
            <a:avLst/>
          </a:prstGeom>
          <a:solidFill>
            <a:srgbClr val="FF7D04"/>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0" name="Title 19">
            <a:extLst>
              <a:ext uri="{FF2B5EF4-FFF2-40B4-BE49-F238E27FC236}">
                <a16:creationId xmlns:a16="http://schemas.microsoft.com/office/drawing/2014/main" id="{F52816D0-B88C-A16F-7DE1-11138C26AEFB}"/>
              </a:ext>
            </a:extLst>
          </p:cNvPr>
          <p:cNvSpPr txBox="1">
            <a:spLocks/>
          </p:cNvSpPr>
          <p:nvPr userDrawn="1"/>
        </p:nvSpPr>
        <p:spPr>
          <a:xfrm>
            <a:off x="465019" y="1185265"/>
            <a:ext cx="11268074" cy="1890294"/>
          </a:xfrm>
          <a:prstGeom prst="rect">
            <a:avLst/>
          </a:prstGeom>
        </p:spPr>
        <p:txBody>
          <a:bodyPr vert="horz" lIns="0" tIns="91440" rIns="0" bIns="0" rtlCol="0" anchor="t" anchorCtr="0">
            <a:norm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a:spcAft>
                <a:spcPts val="1200"/>
              </a:spcAft>
            </a:pPr>
            <a:r>
              <a:rPr lang="en-US" sz="1800" b="1" dirty="0">
                <a:latin typeface="Century Gothic"/>
                <a:ea typeface="Roboto"/>
                <a:cs typeface="Segoe UI"/>
              </a:rPr>
              <a:t>We use these additional tints and shades of the data colours only for charts and graphs when there are more complex data sets. </a:t>
            </a:r>
          </a:p>
          <a:p>
            <a:r>
              <a:rPr lang="en-US" sz="1600" dirty="0">
                <a:latin typeface="Century Gothic"/>
                <a:ea typeface="Roboto"/>
                <a:cs typeface="Segoe UI"/>
              </a:rPr>
              <a:t>We can also use specific individual groupings (eg Orange, Light Orange 1,2,3 and 4 together) when a monochromatic way to show your data is clearer.</a:t>
            </a:r>
          </a:p>
          <a:p>
            <a:endParaRPr lang="en-GB" sz="1400" dirty="0">
              <a:latin typeface="Century Gothic"/>
              <a:ea typeface="Roboto"/>
            </a:endParaRPr>
          </a:p>
        </p:txBody>
      </p:sp>
      <p:sp>
        <p:nvSpPr>
          <p:cNvPr id="81" name="TextBox 80">
            <a:extLst>
              <a:ext uri="{FF2B5EF4-FFF2-40B4-BE49-F238E27FC236}">
                <a16:creationId xmlns:a16="http://schemas.microsoft.com/office/drawing/2014/main" id="{4527D4CB-8F51-628B-3C63-E84907D7AFAE}"/>
              </a:ext>
            </a:extLst>
          </p:cNvPr>
          <p:cNvSpPr txBox="1"/>
          <p:nvPr userDrawn="1"/>
        </p:nvSpPr>
        <p:spPr>
          <a:xfrm>
            <a:off x="4734621" y="2599262"/>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Teal</a:t>
            </a:r>
            <a:endParaRPr lang="en-US" sz="1000" dirty="0">
              <a:solidFill>
                <a:schemeClr val="tx2"/>
              </a:solidFill>
              <a:ea typeface="+mn-lt"/>
              <a:cs typeface="+mn-lt"/>
            </a:endParaRPr>
          </a:p>
          <a:p>
            <a:r>
              <a:rPr lang="en-US" sz="1000" dirty="0">
                <a:solidFill>
                  <a:schemeClr val="tx2"/>
                </a:solidFill>
                <a:ea typeface="+mn-lt"/>
                <a:cs typeface="+mn-lt"/>
              </a:rPr>
              <a:t>PMS 3252 C</a:t>
            </a:r>
          </a:p>
          <a:p>
            <a:r>
              <a:rPr lang="en-US" sz="1000" dirty="0">
                <a:solidFill>
                  <a:schemeClr val="tx2"/>
                </a:solidFill>
                <a:ea typeface="+mn-lt"/>
                <a:cs typeface="+mn-lt"/>
              </a:rPr>
              <a:t>CMYK c60 m0 y26 k0</a:t>
            </a:r>
          </a:p>
          <a:p>
            <a:r>
              <a:rPr lang="en-US" sz="1000" dirty="0">
                <a:solidFill>
                  <a:schemeClr val="tx2"/>
                </a:solidFill>
                <a:ea typeface="+mn-lt"/>
                <a:cs typeface="+mn-lt"/>
              </a:rPr>
              <a:t>RGB r32 g186 b175</a:t>
            </a:r>
          </a:p>
          <a:p>
            <a:r>
              <a:rPr lang="en-US" sz="1000" dirty="0">
                <a:solidFill>
                  <a:schemeClr val="tx2"/>
                </a:solidFill>
                <a:ea typeface="+mn-lt"/>
                <a:cs typeface="+mn-lt"/>
              </a:rPr>
              <a:t>HEX #20baaf</a:t>
            </a:r>
          </a:p>
          <a:p>
            <a:endParaRPr lang="en-US" sz="1000" dirty="0">
              <a:solidFill>
                <a:schemeClr val="tx2"/>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2" name="TextBox 81">
            <a:extLst>
              <a:ext uri="{FF2B5EF4-FFF2-40B4-BE49-F238E27FC236}">
                <a16:creationId xmlns:a16="http://schemas.microsoft.com/office/drawing/2014/main" id="{2AC479B8-1234-B284-E99F-A0749FC08AE5}"/>
              </a:ext>
            </a:extLst>
          </p:cNvPr>
          <p:cNvSpPr txBox="1"/>
          <p:nvPr userDrawn="1"/>
        </p:nvSpPr>
        <p:spPr>
          <a:xfrm>
            <a:off x="1765609" y="2599261"/>
            <a:ext cx="1384608" cy="10772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Orange</a:t>
            </a:r>
            <a:endParaRPr lang="en-US" sz="1000" dirty="0">
              <a:solidFill>
                <a:schemeClr val="tx2"/>
              </a:solidFill>
              <a:ea typeface="+mn-lt"/>
              <a:cs typeface="+mn-lt"/>
            </a:endParaRPr>
          </a:p>
          <a:p>
            <a:r>
              <a:rPr lang="en-US" sz="1000" dirty="0">
                <a:solidFill>
                  <a:schemeClr val="tx2"/>
                </a:solidFill>
                <a:ea typeface="+mn-lt"/>
                <a:cs typeface="+mn-lt"/>
              </a:rPr>
              <a:t>PMS 158 C</a:t>
            </a:r>
          </a:p>
          <a:p>
            <a:r>
              <a:rPr lang="en-US" sz="1000" dirty="0">
                <a:solidFill>
                  <a:schemeClr val="tx2"/>
                </a:solidFill>
                <a:ea typeface="+mn-lt"/>
                <a:cs typeface="+mn-lt"/>
              </a:rPr>
              <a:t>CMYK c0 m58 y100 k0</a:t>
            </a:r>
          </a:p>
          <a:p>
            <a:r>
              <a:rPr lang="en-US" sz="1000" dirty="0">
                <a:solidFill>
                  <a:schemeClr val="tx2"/>
                </a:solidFill>
                <a:ea typeface="+mn-lt"/>
                <a:cs typeface="+mn-lt"/>
              </a:rPr>
              <a:t>RGB r255 g125 b4</a:t>
            </a:r>
          </a:p>
          <a:p>
            <a:r>
              <a:rPr lang="en-US" sz="1000" dirty="0">
                <a:solidFill>
                  <a:schemeClr val="tx2"/>
                </a:solidFill>
                <a:ea typeface="+mn-lt"/>
                <a:cs typeface="+mn-lt"/>
              </a:rPr>
              <a:t>HEX #ff7d04</a:t>
            </a:r>
          </a:p>
          <a:p>
            <a:endParaRPr lang="en-US" sz="1000" dirty="0">
              <a:solidFill>
                <a:srgbClr val="282626"/>
              </a:solidFill>
              <a:ea typeface="+mn-lt"/>
              <a:cs typeface="+mn-lt"/>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3" name="TextBox 82">
            <a:extLst>
              <a:ext uri="{FF2B5EF4-FFF2-40B4-BE49-F238E27FC236}">
                <a16:creationId xmlns:a16="http://schemas.microsoft.com/office/drawing/2014/main" id="{E51B8D91-ACAC-81C3-4572-2D7F6F24BECF}"/>
              </a:ext>
            </a:extLst>
          </p:cNvPr>
          <p:cNvSpPr txBox="1"/>
          <p:nvPr userDrawn="1"/>
        </p:nvSpPr>
        <p:spPr>
          <a:xfrm>
            <a:off x="4725328" y="3695797"/>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1</a:t>
            </a:r>
            <a:endParaRPr lang="en-US" dirty="0">
              <a:solidFill>
                <a:schemeClr val="tx2"/>
              </a:solidFill>
            </a:endParaRPr>
          </a:p>
          <a:p>
            <a:r>
              <a:rPr lang="en-US" sz="1000" dirty="0">
                <a:solidFill>
                  <a:schemeClr val="tx2"/>
                </a:solidFill>
                <a:ea typeface="+mn-lt"/>
                <a:cs typeface="+mn-lt"/>
              </a:rPr>
              <a:t>RGB r100 g200 b191</a:t>
            </a:r>
            <a:endParaRPr lang="en-US" dirty="0">
              <a:solidFill>
                <a:schemeClr val="tx2"/>
              </a:solidFill>
            </a:endParaRPr>
          </a:p>
          <a:p>
            <a:r>
              <a:rPr lang="en-US" sz="1000" dirty="0">
                <a:solidFill>
                  <a:schemeClr val="tx2"/>
                </a:solidFill>
                <a:ea typeface="+mn-lt"/>
                <a:cs typeface="+mn-lt"/>
              </a:rPr>
              <a:t>HEX #64c8bf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4" name="TextBox 83">
            <a:extLst>
              <a:ext uri="{FF2B5EF4-FFF2-40B4-BE49-F238E27FC236}">
                <a16:creationId xmlns:a16="http://schemas.microsoft.com/office/drawing/2014/main" id="{0D63E35F-771D-AF9A-95AA-1522554181D3}"/>
              </a:ext>
            </a:extLst>
          </p:cNvPr>
          <p:cNvSpPr txBox="1"/>
          <p:nvPr userDrawn="1"/>
        </p:nvSpPr>
        <p:spPr>
          <a:xfrm>
            <a:off x="4725328"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2</a:t>
            </a:r>
            <a:endParaRPr lang="en-US" dirty="0">
              <a:solidFill>
                <a:schemeClr val="tx2"/>
              </a:solidFill>
            </a:endParaRPr>
          </a:p>
          <a:p>
            <a:r>
              <a:rPr lang="en-US" sz="1000" dirty="0">
                <a:solidFill>
                  <a:schemeClr val="tx2"/>
                </a:solidFill>
                <a:ea typeface="+mn-lt"/>
                <a:cs typeface="+mn-lt"/>
              </a:rPr>
              <a:t>RGB r143 g214 b206</a:t>
            </a:r>
            <a:endParaRPr lang="en-US" dirty="0">
              <a:solidFill>
                <a:schemeClr val="tx2"/>
              </a:solidFill>
            </a:endParaRPr>
          </a:p>
          <a:p>
            <a:r>
              <a:rPr lang="en-US" sz="1000" dirty="0">
                <a:solidFill>
                  <a:schemeClr val="tx2"/>
                </a:solidFill>
                <a:ea typeface="+mn-lt"/>
                <a:cs typeface="+mn-lt"/>
              </a:rPr>
              <a:t>HEX #8fd6ce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5" name="TextBox 84">
            <a:extLst>
              <a:ext uri="{FF2B5EF4-FFF2-40B4-BE49-F238E27FC236}">
                <a16:creationId xmlns:a16="http://schemas.microsoft.com/office/drawing/2014/main" id="{2EDAA38B-05D7-3CEB-680D-678F07F9B837}"/>
              </a:ext>
            </a:extLst>
          </p:cNvPr>
          <p:cNvSpPr txBox="1"/>
          <p:nvPr userDrawn="1"/>
        </p:nvSpPr>
        <p:spPr>
          <a:xfrm>
            <a:off x="4725328"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3</a:t>
            </a:r>
            <a:endParaRPr lang="en-US" dirty="0">
              <a:solidFill>
                <a:schemeClr val="tx2"/>
              </a:solidFill>
            </a:endParaRPr>
          </a:p>
          <a:p>
            <a:r>
              <a:rPr lang="en-US" sz="1000" dirty="0">
                <a:solidFill>
                  <a:schemeClr val="tx2"/>
                </a:solidFill>
                <a:ea typeface="+mn-lt"/>
                <a:cs typeface="+mn-lt"/>
              </a:rPr>
              <a:t>RGB r182 g228 b222</a:t>
            </a:r>
            <a:endParaRPr lang="en-US" dirty="0">
              <a:solidFill>
                <a:schemeClr val="tx2"/>
              </a:solidFill>
            </a:endParaRPr>
          </a:p>
          <a:p>
            <a:r>
              <a:rPr lang="en-US" sz="1000" dirty="0">
                <a:solidFill>
                  <a:schemeClr val="tx2"/>
                </a:solidFill>
                <a:ea typeface="+mn-lt"/>
                <a:cs typeface="+mn-lt"/>
              </a:rPr>
              <a:t>HEX #b6e4de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6" name="TextBox 85">
            <a:extLst>
              <a:ext uri="{FF2B5EF4-FFF2-40B4-BE49-F238E27FC236}">
                <a16:creationId xmlns:a16="http://schemas.microsoft.com/office/drawing/2014/main" id="{96BA27B9-0AF7-54DB-538B-8738B9FE7AF8}"/>
              </a:ext>
            </a:extLst>
          </p:cNvPr>
          <p:cNvSpPr txBox="1"/>
          <p:nvPr userDrawn="1"/>
        </p:nvSpPr>
        <p:spPr>
          <a:xfrm>
            <a:off x="4725327" y="5772710"/>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Teal 4</a:t>
            </a:r>
            <a:endParaRPr lang="en-US" dirty="0">
              <a:solidFill>
                <a:schemeClr val="tx2"/>
              </a:solidFill>
            </a:endParaRPr>
          </a:p>
          <a:p>
            <a:r>
              <a:rPr lang="en-US" sz="1000" dirty="0">
                <a:solidFill>
                  <a:schemeClr val="tx2"/>
                </a:solidFill>
                <a:ea typeface="+mn-lt"/>
                <a:cs typeface="+mn-lt"/>
              </a:rPr>
              <a:t>RGB r219 g242 b239</a:t>
            </a:r>
            <a:endParaRPr lang="en-US" dirty="0">
              <a:solidFill>
                <a:schemeClr val="tx2"/>
              </a:solidFill>
            </a:endParaRPr>
          </a:p>
          <a:p>
            <a:r>
              <a:rPr lang="en-US" sz="1000" dirty="0">
                <a:solidFill>
                  <a:schemeClr val="tx2"/>
                </a:solidFill>
                <a:ea typeface="+mn-lt"/>
                <a:cs typeface="+mn-lt"/>
              </a:rPr>
              <a:t>HEX #dbf2ef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7" name="TextBox 86">
            <a:extLst>
              <a:ext uri="{FF2B5EF4-FFF2-40B4-BE49-F238E27FC236}">
                <a16:creationId xmlns:a16="http://schemas.microsoft.com/office/drawing/2014/main" id="{C70089D6-4AFB-DFA0-F6BD-09B7982B9F37}"/>
              </a:ext>
            </a:extLst>
          </p:cNvPr>
          <p:cNvSpPr txBox="1"/>
          <p:nvPr userDrawn="1"/>
        </p:nvSpPr>
        <p:spPr>
          <a:xfrm>
            <a:off x="1756315" y="3681858"/>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1</a:t>
            </a:r>
            <a:endParaRPr lang="en-US" dirty="0">
              <a:solidFill>
                <a:schemeClr val="tx2"/>
              </a:solidFill>
            </a:endParaRPr>
          </a:p>
          <a:p>
            <a:r>
              <a:rPr lang="en-US" sz="1000" dirty="0">
                <a:solidFill>
                  <a:schemeClr val="tx2"/>
                </a:solidFill>
                <a:ea typeface="+mn-lt"/>
                <a:cs typeface="+mn-lt"/>
              </a:rPr>
              <a:t>RGB r255 g152 b71</a:t>
            </a:r>
            <a:endParaRPr lang="en-US" dirty="0">
              <a:solidFill>
                <a:schemeClr val="tx2"/>
              </a:solidFill>
            </a:endParaRPr>
          </a:p>
          <a:p>
            <a:r>
              <a:rPr lang="en-US" sz="1000" dirty="0">
                <a:solidFill>
                  <a:schemeClr val="tx2"/>
                </a:solidFill>
                <a:ea typeface="+mn-lt"/>
                <a:cs typeface="+mn-lt"/>
              </a:rPr>
              <a:t>HEX #ff9847</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88" name="Rectangle 87">
            <a:extLst>
              <a:ext uri="{FF2B5EF4-FFF2-40B4-BE49-F238E27FC236}">
                <a16:creationId xmlns:a16="http://schemas.microsoft.com/office/drawing/2014/main" id="{65D4E6FF-9247-8DDA-8229-90CB49CC4B31}"/>
              </a:ext>
            </a:extLst>
          </p:cNvPr>
          <p:cNvSpPr/>
          <p:nvPr userDrawn="1"/>
        </p:nvSpPr>
        <p:spPr bwMode="auto">
          <a:xfrm rot="16200000">
            <a:off x="819252" y="3330548"/>
            <a:ext cx="510814" cy="1213825"/>
          </a:xfrm>
          <a:prstGeom prst="rect">
            <a:avLst/>
          </a:prstGeom>
          <a:solidFill>
            <a:srgbClr val="FF9847"/>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89" name="TextBox 88">
            <a:extLst>
              <a:ext uri="{FF2B5EF4-FFF2-40B4-BE49-F238E27FC236}">
                <a16:creationId xmlns:a16="http://schemas.microsoft.com/office/drawing/2014/main" id="{5658C461-80BA-B593-E54A-A8752C832412}"/>
              </a:ext>
            </a:extLst>
          </p:cNvPr>
          <p:cNvSpPr txBox="1"/>
          <p:nvPr userDrawn="1"/>
        </p:nvSpPr>
        <p:spPr>
          <a:xfrm>
            <a:off x="1756315" y="437880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2</a:t>
            </a:r>
            <a:endParaRPr lang="en-US" dirty="0">
              <a:solidFill>
                <a:schemeClr val="tx2"/>
              </a:solidFill>
            </a:endParaRPr>
          </a:p>
          <a:p>
            <a:r>
              <a:rPr lang="en-US" sz="1000" dirty="0">
                <a:solidFill>
                  <a:schemeClr val="tx2"/>
                </a:solidFill>
                <a:ea typeface="+mn-lt"/>
                <a:cs typeface="+mn-lt"/>
              </a:rPr>
              <a:t>RGB r255 g177 b117</a:t>
            </a:r>
            <a:endParaRPr lang="en-US" dirty="0">
              <a:solidFill>
                <a:schemeClr val="tx2"/>
              </a:solidFill>
            </a:endParaRPr>
          </a:p>
          <a:p>
            <a:r>
              <a:rPr lang="en-US" sz="1000" dirty="0">
                <a:solidFill>
                  <a:schemeClr val="tx2"/>
                </a:solidFill>
                <a:ea typeface="+mn-lt"/>
                <a:cs typeface="+mn-lt"/>
              </a:rPr>
              <a:t>HEX #ffb175</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0" name="Rectangle 89">
            <a:extLst>
              <a:ext uri="{FF2B5EF4-FFF2-40B4-BE49-F238E27FC236}">
                <a16:creationId xmlns:a16="http://schemas.microsoft.com/office/drawing/2014/main" id="{7046DF36-6995-48E4-2B84-04A7C82502C5}"/>
              </a:ext>
            </a:extLst>
          </p:cNvPr>
          <p:cNvSpPr/>
          <p:nvPr userDrawn="1"/>
        </p:nvSpPr>
        <p:spPr bwMode="auto">
          <a:xfrm rot="16200000">
            <a:off x="819251" y="4027498"/>
            <a:ext cx="510814" cy="1213825"/>
          </a:xfrm>
          <a:prstGeom prst="rect">
            <a:avLst/>
          </a:prstGeom>
          <a:solidFill>
            <a:srgbClr val="FFB175"/>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1" name="TextBox 90">
            <a:extLst>
              <a:ext uri="{FF2B5EF4-FFF2-40B4-BE49-F238E27FC236}">
                <a16:creationId xmlns:a16="http://schemas.microsoft.com/office/drawing/2014/main" id="{C68164B6-B9AA-87B0-7DA7-39ABEF898F89}"/>
              </a:ext>
            </a:extLst>
          </p:cNvPr>
          <p:cNvSpPr txBox="1"/>
          <p:nvPr userDrawn="1"/>
        </p:nvSpPr>
        <p:spPr>
          <a:xfrm>
            <a:off x="1756314" y="5071113"/>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3</a:t>
            </a:r>
            <a:endParaRPr lang="en-US" dirty="0">
              <a:solidFill>
                <a:schemeClr val="tx2"/>
              </a:solidFill>
            </a:endParaRPr>
          </a:p>
          <a:p>
            <a:r>
              <a:rPr lang="en-US" sz="1000" dirty="0">
                <a:solidFill>
                  <a:schemeClr val="tx2"/>
                </a:solidFill>
                <a:ea typeface="+mn-lt"/>
                <a:cs typeface="+mn-lt"/>
              </a:rPr>
              <a:t>RGB r255 g203 b162</a:t>
            </a:r>
            <a:endParaRPr lang="en-US" dirty="0">
              <a:solidFill>
                <a:schemeClr val="tx2"/>
              </a:solidFill>
            </a:endParaRPr>
          </a:p>
          <a:p>
            <a:r>
              <a:rPr lang="en-US" sz="1000" dirty="0">
                <a:solidFill>
                  <a:schemeClr val="tx2"/>
                </a:solidFill>
                <a:ea typeface="+mn-lt"/>
                <a:cs typeface="+mn-lt"/>
              </a:rPr>
              <a:t>HEX #ffcba2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2" name="Rectangle 91">
            <a:extLst>
              <a:ext uri="{FF2B5EF4-FFF2-40B4-BE49-F238E27FC236}">
                <a16:creationId xmlns:a16="http://schemas.microsoft.com/office/drawing/2014/main" id="{8245B6ED-4584-0ABA-472F-2DBDCA3EF1AB}"/>
              </a:ext>
            </a:extLst>
          </p:cNvPr>
          <p:cNvSpPr/>
          <p:nvPr userDrawn="1"/>
        </p:nvSpPr>
        <p:spPr bwMode="auto">
          <a:xfrm rot="16200000">
            <a:off x="819251" y="4719802"/>
            <a:ext cx="510814" cy="1213825"/>
          </a:xfrm>
          <a:prstGeom prst="rect">
            <a:avLst/>
          </a:prstGeom>
          <a:solidFill>
            <a:srgbClr val="FFCB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3" name="TextBox 92">
            <a:extLst>
              <a:ext uri="{FF2B5EF4-FFF2-40B4-BE49-F238E27FC236}">
                <a16:creationId xmlns:a16="http://schemas.microsoft.com/office/drawing/2014/main" id="{8BD4B40B-067C-055D-A5B8-C13914846655}"/>
              </a:ext>
            </a:extLst>
          </p:cNvPr>
          <p:cNvSpPr txBox="1"/>
          <p:nvPr userDrawn="1"/>
        </p:nvSpPr>
        <p:spPr>
          <a:xfrm>
            <a:off x="1756314" y="578664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Orange 4</a:t>
            </a:r>
            <a:endParaRPr lang="en-US" dirty="0">
              <a:solidFill>
                <a:schemeClr val="tx2"/>
              </a:solidFill>
            </a:endParaRPr>
          </a:p>
          <a:p>
            <a:r>
              <a:rPr lang="en-US" sz="1000" dirty="0">
                <a:solidFill>
                  <a:schemeClr val="tx2"/>
                </a:solidFill>
                <a:ea typeface="+mn-lt"/>
                <a:cs typeface="+mn-lt"/>
              </a:rPr>
              <a:t>RGB r255 g229 b208</a:t>
            </a:r>
            <a:endParaRPr lang="en-US" dirty="0">
              <a:solidFill>
                <a:schemeClr val="tx2"/>
              </a:solidFill>
            </a:endParaRPr>
          </a:p>
          <a:p>
            <a:r>
              <a:rPr lang="en-US" sz="1000" dirty="0">
                <a:solidFill>
                  <a:schemeClr val="tx2"/>
                </a:solidFill>
                <a:ea typeface="+mn-lt"/>
                <a:cs typeface="+mn-lt"/>
              </a:rPr>
              <a:t>HEX #ffe5d0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94" name="Rectangle 93">
            <a:extLst>
              <a:ext uri="{FF2B5EF4-FFF2-40B4-BE49-F238E27FC236}">
                <a16:creationId xmlns:a16="http://schemas.microsoft.com/office/drawing/2014/main" id="{36E8FAB1-C606-E64C-C8DB-464FE498B151}"/>
              </a:ext>
            </a:extLst>
          </p:cNvPr>
          <p:cNvSpPr/>
          <p:nvPr userDrawn="1"/>
        </p:nvSpPr>
        <p:spPr bwMode="auto">
          <a:xfrm rot="16200000">
            <a:off x="805311" y="5421399"/>
            <a:ext cx="510814" cy="1213825"/>
          </a:xfrm>
          <a:prstGeom prst="rect">
            <a:avLst/>
          </a:prstGeom>
          <a:solidFill>
            <a:srgbClr val="FFE5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5" name="Rectangle 94">
            <a:extLst>
              <a:ext uri="{FF2B5EF4-FFF2-40B4-BE49-F238E27FC236}">
                <a16:creationId xmlns:a16="http://schemas.microsoft.com/office/drawing/2014/main" id="{4F485E9E-10EC-AA0D-8CB4-51C68DCC3DFC}"/>
              </a:ext>
            </a:extLst>
          </p:cNvPr>
          <p:cNvSpPr/>
          <p:nvPr userDrawn="1"/>
        </p:nvSpPr>
        <p:spPr bwMode="auto">
          <a:xfrm rot="16200000">
            <a:off x="3611704" y="2387341"/>
            <a:ext cx="789594" cy="1213825"/>
          </a:xfrm>
          <a:prstGeom prst="rect">
            <a:avLst/>
          </a:prstGeom>
          <a:solidFill>
            <a:srgbClr val="20BAA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6" name="Rectangle 95">
            <a:extLst>
              <a:ext uri="{FF2B5EF4-FFF2-40B4-BE49-F238E27FC236}">
                <a16:creationId xmlns:a16="http://schemas.microsoft.com/office/drawing/2014/main" id="{1DE18C51-4F16-5F86-8E73-CB93285536BC}"/>
              </a:ext>
            </a:extLst>
          </p:cNvPr>
          <p:cNvSpPr/>
          <p:nvPr userDrawn="1"/>
        </p:nvSpPr>
        <p:spPr bwMode="auto">
          <a:xfrm rot="16200000">
            <a:off x="3741800" y="3330549"/>
            <a:ext cx="510814" cy="1213825"/>
          </a:xfrm>
          <a:prstGeom prst="rect">
            <a:avLst/>
          </a:prstGeom>
          <a:solidFill>
            <a:srgbClr val="64C8B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7" name="Rectangle 96">
            <a:extLst>
              <a:ext uri="{FF2B5EF4-FFF2-40B4-BE49-F238E27FC236}">
                <a16:creationId xmlns:a16="http://schemas.microsoft.com/office/drawing/2014/main" id="{3571A1D5-79E8-FD79-1EEA-C84E6E0297B9}"/>
              </a:ext>
            </a:extLst>
          </p:cNvPr>
          <p:cNvSpPr/>
          <p:nvPr userDrawn="1"/>
        </p:nvSpPr>
        <p:spPr bwMode="auto">
          <a:xfrm rot="16200000">
            <a:off x="3741800" y="4027498"/>
            <a:ext cx="510814" cy="1213825"/>
          </a:xfrm>
          <a:prstGeom prst="rect">
            <a:avLst/>
          </a:prstGeom>
          <a:solidFill>
            <a:srgbClr val="8FD6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8" name="Rectangle 97">
            <a:extLst>
              <a:ext uri="{FF2B5EF4-FFF2-40B4-BE49-F238E27FC236}">
                <a16:creationId xmlns:a16="http://schemas.microsoft.com/office/drawing/2014/main" id="{AD147865-7F53-FDBC-B0CE-655F3A5632B3}"/>
              </a:ext>
            </a:extLst>
          </p:cNvPr>
          <p:cNvSpPr/>
          <p:nvPr userDrawn="1"/>
        </p:nvSpPr>
        <p:spPr bwMode="auto">
          <a:xfrm rot="16200000">
            <a:off x="3741800" y="4719803"/>
            <a:ext cx="510814" cy="1213825"/>
          </a:xfrm>
          <a:prstGeom prst="rect">
            <a:avLst/>
          </a:prstGeom>
          <a:solidFill>
            <a:srgbClr val="B6E4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99" name="Rectangle 98">
            <a:extLst>
              <a:ext uri="{FF2B5EF4-FFF2-40B4-BE49-F238E27FC236}">
                <a16:creationId xmlns:a16="http://schemas.microsoft.com/office/drawing/2014/main" id="{8619DD95-8013-764A-6F84-7F978DACE100}"/>
              </a:ext>
            </a:extLst>
          </p:cNvPr>
          <p:cNvSpPr/>
          <p:nvPr userDrawn="1"/>
        </p:nvSpPr>
        <p:spPr bwMode="auto">
          <a:xfrm rot="16200000">
            <a:off x="3741799" y="5421399"/>
            <a:ext cx="510814" cy="1213825"/>
          </a:xfrm>
          <a:prstGeom prst="rect">
            <a:avLst/>
          </a:prstGeom>
          <a:solidFill>
            <a:srgbClr val="DBF2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cxnSp>
        <p:nvCxnSpPr>
          <p:cNvPr id="100" name="Straight Arrow Connector 99">
            <a:extLst>
              <a:ext uri="{FF2B5EF4-FFF2-40B4-BE49-F238E27FC236}">
                <a16:creationId xmlns:a16="http://schemas.microsoft.com/office/drawing/2014/main" id="{6C2F5B47-F4F9-3375-D429-2CE5C19B6F69}"/>
              </a:ext>
            </a:extLst>
          </p:cNvPr>
          <p:cNvCxnSpPr/>
          <p:nvPr userDrawn="1"/>
        </p:nvCxnSpPr>
        <p:spPr>
          <a:xfrm flipH="1" flipV="1">
            <a:off x="466494" y="3539681"/>
            <a:ext cx="11416989" cy="28808"/>
          </a:xfrm>
          <a:prstGeom prst="straightConnector1">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4B26103-41F5-072F-C067-36B7ABDE6586}"/>
              </a:ext>
            </a:extLst>
          </p:cNvPr>
          <p:cNvSpPr/>
          <p:nvPr userDrawn="1"/>
        </p:nvSpPr>
        <p:spPr bwMode="auto">
          <a:xfrm rot="16200000">
            <a:off x="6532777" y="2387341"/>
            <a:ext cx="789594" cy="1223118"/>
          </a:xfrm>
          <a:prstGeom prst="rect">
            <a:avLst/>
          </a:prstGeom>
          <a:solidFill>
            <a:srgbClr val="6F018B"/>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02" name="TextBox 101">
            <a:extLst>
              <a:ext uri="{FF2B5EF4-FFF2-40B4-BE49-F238E27FC236}">
                <a16:creationId xmlns:a16="http://schemas.microsoft.com/office/drawing/2014/main" id="{598D4957-85AF-0B52-62D1-3BDB3146587B}"/>
              </a:ext>
            </a:extLst>
          </p:cNvPr>
          <p:cNvSpPr txBox="1"/>
          <p:nvPr userDrawn="1"/>
        </p:nvSpPr>
        <p:spPr>
          <a:xfrm>
            <a:off x="10584364" y="2603908"/>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Blue</a:t>
            </a:r>
            <a:endParaRPr lang="en-US" dirty="0">
              <a:solidFill>
                <a:schemeClr val="tx2"/>
              </a:solidFill>
            </a:endParaRPr>
          </a:p>
          <a:p>
            <a:r>
              <a:rPr lang="en-US" sz="1000" dirty="0">
                <a:solidFill>
                  <a:schemeClr val="tx2"/>
                </a:solidFill>
                <a:ea typeface="+mn-lt"/>
                <a:cs typeface="+mn-lt"/>
              </a:rPr>
              <a:t>PMS 2151 C</a:t>
            </a:r>
            <a:endParaRPr lang="en-US" dirty="0">
              <a:solidFill>
                <a:schemeClr val="tx2"/>
              </a:solidFill>
              <a:ea typeface="+mn-lt"/>
              <a:cs typeface="+mn-lt"/>
            </a:endParaRPr>
          </a:p>
          <a:p>
            <a:r>
              <a:rPr lang="en-US" sz="1000" dirty="0">
                <a:solidFill>
                  <a:schemeClr val="tx2"/>
                </a:solidFill>
                <a:ea typeface="+mn-lt"/>
                <a:cs typeface="+mn-lt"/>
              </a:rPr>
              <a:t>CMYK c100 m52 y0 k0</a:t>
            </a:r>
            <a:endParaRPr lang="en-US" dirty="0">
              <a:solidFill>
                <a:schemeClr val="tx2"/>
              </a:solidFill>
              <a:ea typeface="+mn-lt"/>
              <a:cs typeface="+mn-lt"/>
            </a:endParaRPr>
          </a:p>
          <a:p>
            <a:r>
              <a:rPr lang="en-US" sz="1000" dirty="0">
                <a:solidFill>
                  <a:schemeClr val="tx2"/>
                </a:solidFill>
                <a:ea typeface="+mn-lt"/>
                <a:cs typeface="+mn-lt"/>
              </a:rPr>
              <a:t>RGB r0 g96 b173</a:t>
            </a:r>
            <a:endParaRPr lang="en-US" dirty="0">
              <a:solidFill>
                <a:schemeClr val="tx2"/>
              </a:solidFill>
            </a:endParaRPr>
          </a:p>
          <a:p>
            <a:r>
              <a:rPr lang="en-US" sz="1000" dirty="0">
                <a:solidFill>
                  <a:schemeClr val="tx2"/>
                </a:solidFill>
                <a:ea typeface="+mn-lt"/>
                <a:cs typeface="+mn-lt"/>
              </a:rPr>
              <a:t>HEX #0060ad</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3" name="TextBox 102">
            <a:extLst>
              <a:ext uri="{FF2B5EF4-FFF2-40B4-BE49-F238E27FC236}">
                <a16:creationId xmlns:a16="http://schemas.microsoft.com/office/drawing/2014/main" id="{C4B19F7D-EA32-C240-4CF1-F2F7E143181F}"/>
              </a:ext>
            </a:extLst>
          </p:cNvPr>
          <p:cNvSpPr txBox="1"/>
          <p:nvPr userDrawn="1"/>
        </p:nvSpPr>
        <p:spPr>
          <a:xfrm>
            <a:off x="7615352" y="2603907"/>
            <a:ext cx="1384608" cy="9233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Purple</a:t>
            </a:r>
            <a:endParaRPr lang="en-US" dirty="0">
              <a:solidFill>
                <a:schemeClr val="tx2"/>
              </a:solidFill>
            </a:endParaRPr>
          </a:p>
          <a:p>
            <a:r>
              <a:rPr lang="en-US" sz="1000" dirty="0">
                <a:solidFill>
                  <a:schemeClr val="tx2"/>
                </a:solidFill>
                <a:ea typeface="+mn-lt"/>
                <a:cs typeface="+mn-lt"/>
              </a:rPr>
              <a:t>PMS 268 C</a:t>
            </a:r>
            <a:endParaRPr lang="en-US" dirty="0">
              <a:solidFill>
                <a:schemeClr val="tx2"/>
              </a:solidFill>
              <a:ea typeface="+mn-lt"/>
              <a:cs typeface="+mn-lt"/>
            </a:endParaRPr>
          </a:p>
          <a:p>
            <a:r>
              <a:rPr lang="en-US" sz="1000" dirty="0">
                <a:solidFill>
                  <a:schemeClr val="tx2"/>
                </a:solidFill>
                <a:ea typeface="+mn-lt"/>
                <a:cs typeface="+mn-lt"/>
              </a:rPr>
              <a:t>CMYK c81 m99 y0 k0</a:t>
            </a:r>
            <a:endParaRPr lang="en-US" dirty="0">
              <a:solidFill>
                <a:schemeClr val="tx2"/>
              </a:solidFill>
              <a:ea typeface="+mn-lt"/>
              <a:cs typeface="+mn-lt"/>
            </a:endParaRPr>
          </a:p>
          <a:p>
            <a:r>
              <a:rPr lang="en-US" sz="1000" dirty="0">
                <a:solidFill>
                  <a:schemeClr val="tx2"/>
                </a:solidFill>
                <a:ea typeface="+mn-lt"/>
                <a:cs typeface="+mn-lt"/>
              </a:rPr>
              <a:t>RGB r111 g1 b139</a:t>
            </a:r>
            <a:endParaRPr lang="en-US" dirty="0"/>
          </a:p>
          <a:p>
            <a:r>
              <a:rPr lang="en-US" sz="1000" dirty="0">
                <a:solidFill>
                  <a:schemeClr val="tx2"/>
                </a:solidFill>
                <a:ea typeface="+mn-lt"/>
                <a:cs typeface="+mn-lt"/>
              </a:rPr>
              <a:t>HEX #6f018b</a:t>
            </a:r>
            <a:endParaRPr lang="en-US" dirty="0"/>
          </a:p>
          <a:p>
            <a:endParaRPr lang="en-US" sz="1000" b="1" dirty="0">
              <a:solidFill>
                <a:schemeClr val="tx2"/>
              </a:solidFill>
              <a:ea typeface="Roboto" panose="02000000000000000000" pitchFamily="2" charset="0"/>
              <a:cs typeface="Segoe UI" panose="020B0502040204020203" pitchFamily="34" charset="0"/>
            </a:endParaRPr>
          </a:p>
        </p:txBody>
      </p:sp>
      <p:sp>
        <p:nvSpPr>
          <p:cNvPr id="104" name="TextBox 103">
            <a:extLst>
              <a:ext uri="{FF2B5EF4-FFF2-40B4-BE49-F238E27FC236}">
                <a16:creationId xmlns:a16="http://schemas.microsoft.com/office/drawing/2014/main" id="{1815B238-1A2F-9D79-A829-F067E1473064}"/>
              </a:ext>
            </a:extLst>
          </p:cNvPr>
          <p:cNvSpPr txBox="1"/>
          <p:nvPr userDrawn="1"/>
        </p:nvSpPr>
        <p:spPr>
          <a:xfrm>
            <a:off x="10575071" y="3700443"/>
            <a:ext cx="1384608" cy="4616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1</a:t>
            </a:r>
            <a:endParaRPr lang="en-US" dirty="0">
              <a:solidFill>
                <a:schemeClr val="tx2"/>
              </a:solidFill>
            </a:endParaRPr>
          </a:p>
          <a:p>
            <a:r>
              <a:rPr lang="en-US" sz="1000" dirty="0">
                <a:solidFill>
                  <a:schemeClr val="tx2"/>
                </a:solidFill>
                <a:ea typeface="+mn-lt"/>
                <a:cs typeface="+mn-lt"/>
              </a:rPr>
              <a:t>RGB r85 g125 b190</a:t>
            </a:r>
            <a:endParaRPr lang="en-US" dirty="0">
              <a:solidFill>
                <a:schemeClr val="tx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2"/>
                </a:solidFill>
                <a:ea typeface="+mn-lt"/>
                <a:cs typeface="+mn-lt"/>
              </a:rPr>
              <a:t>HEX ##557dbe</a:t>
            </a:r>
            <a:endParaRPr lang="en-US" dirty="0">
              <a:solidFill>
                <a:schemeClr val="tx2"/>
              </a:solidFill>
            </a:endParaRPr>
          </a:p>
        </p:txBody>
      </p:sp>
      <p:sp>
        <p:nvSpPr>
          <p:cNvPr id="105" name="TextBox 104">
            <a:extLst>
              <a:ext uri="{FF2B5EF4-FFF2-40B4-BE49-F238E27FC236}">
                <a16:creationId xmlns:a16="http://schemas.microsoft.com/office/drawing/2014/main" id="{EF6E6CE1-DE7A-CC72-D121-1C421A80A9C7}"/>
              </a:ext>
            </a:extLst>
          </p:cNvPr>
          <p:cNvSpPr txBox="1"/>
          <p:nvPr userDrawn="1"/>
        </p:nvSpPr>
        <p:spPr>
          <a:xfrm>
            <a:off x="10575071"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2</a:t>
            </a:r>
            <a:endParaRPr lang="en-US" dirty="0">
              <a:solidFill>
                <a:schemeClr val="tx2"/>
              </a:solidFill>
            </a:endParaRPr>
          </a:p>
          <a:p>
            <a:r>
              <a:rPr lang="en-US" sz="1000" dirty="0">
                <a:solidFill>
                  <a:schemeClr val="tx2"/>
                </a:solidFill>
                <a:ea typeface="+mn-lt"/>
                <a:cs typeface="+mn-lt"/>
              </a:rPr>
              <a:t>RGB r132 g156 b206</a:t>
            </a:r>
            <a:endParaRPr lang="en-US" dirty="0">
              <a:solidFill>
                <a:schemeClr val="tx2"/>
              </a:solidFill>
            </a:endParaRPr>
          </a:p>
          <a:p>
            <a:r>
              <a:rPr lang="en-US" sz="1000" dirty="0">
                <a:solidFill>
                  <a:schemeClr val="tx2"/>
                </a:solidFill>
                <a:ea typeface="+mn-lt"/>
                <a:cs typeface="+mn-lt"/>
              </a:rPr>
              <a:t>HEX #849cce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6" name="TextBox 105">
            <a:extLst>
              <a:ext uri="{FF2B5EF4-FFF2-40B4-BE49-F238E27FC236}">
                <a16:creationId xmlns:a16="http://schemas.microsoft.com/office/drawing/2014/main" id="{5034645D-8042-78B2-CD79-0DE09DF1E35C}"/>
              </a:ext>
            </a:extLst>
          </p:cNvPr>
          <p:cNvSpPr txBox="1"/>
          <p:nvPr userDrawn="1"/>
        </p:nvSpPr>
        <p:spPr>
          <a:xfrm>
            <a:off x="10575071"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3</a:t>
            </a:r>
            <a:endParaRPr lang="en-US" dirty="0">
              <a:solidFill>
                <a:schemeClr val="tx2"/>
              </a:solidFill>
            </a:endParaRPr>
          </a:p>
          <a:p>
            <a:r>
              <a:rPr lang="en-US" sz="1000" dirty="0">
                <a:solidFill>
                  <a:schemeClr val="tx2"/>
                </a:solidFill>
                <a:ea typeface="+mn-lt"/>
                <a:cs typeface="+mn-lt"/>
              </a:rPr>
              <a:t>RGB r174 g188 b222</a:t>
            </a:r>
            <a:endParaRPr lang="en-US" dirty="0">
              <a:solidFill>
                <a:schemeClr val="tx2"/>
              </a:solidFill>
            </a:endParaRPr>
          </a:p>
          <a:p>
            <a:r>
              <a:rPr lang="en-US" sz="1000" dirty="0">
                <a:solidFill>
                  <a:schemeClr val="tx2"/>
                </a:solidFill>
                <a:ea typeface="+mn-lt"/>
                <a:cs typeface="+mn-lt"/>
              </a:rPr>
              <a:t>HEX #aebcde</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7" name="TextBox 106">
            <a:extLst>
              <a:ext uri="{FF2B5EF4-FFF2-40B4-BE49-F238E27FC236}">
                <a16:creationId xmlns:a16="http://schemas.microsoft.com/office/drawing/2014/main" id="{F7B4F484-6DE4-B0D6-6120-C237A2918E3F}"/>
              </a:ext>
            </a:extLst>
          </p:cNvPr>
          <p:cNvSpPr txBox="1"/>
          <p:nvPr userDrawn="1"/>
        </p:nvSpPr>
        <p:spPr>
          <a:xfrm>
            <a:off x="10575070" y="5777356"/>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Blue 4</a:t>
            </a:r>
            <a:endParaRPr lang="en-US" dirty="0">
              <a:solidFill>
                <a:schemeClr val="tx2"/>
              </a:solidFill>
            </a:endParaRPr>
          </a:p>
          <a:p>
            <a:r>
              <a:rPr lang="en-US" sz="1000" dirty="0">
                <a:solidFill>
                  <a:schemeClr val="tx2"/>
                </a:solidFill>
                <a:ea typeface="+mn-lt"/>
                <a:cs typeface="+mn-lt"/>
              </a:rPr>
              <a:t>RGB r214 g221 b239</a:t>
            </a:r>
            <a:endParaRPr lang="en-US" dirty="0">
              <a:solidFill>
                <a:schemeClr val="tx2"/>
              </a:solidFill>
            </a:endParaRPr>
          </a:p>
          <a:p>
            <a:r>
              <a:rPr lang="en-US" sz="1000" dirty="0">
                <a:solidFill>
                  <a:schemeClr val="tx2"/>
                </a:solidFill>
                <a:ea typeface="+mn-lt"/>
                <a:cs typeface="+mn-lt"/>
              </a:rPr>
              <a:t>HEX #d6ddef</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8" name="TextBox 107">
            <a:extLst>
              <a:ext uri="{FF2B5EF4-FFF2-40B4-BE49-F238E27FC236}">
                <a16:creationId xmlns:a16="http://schemas.microsoft.com/office/drawing/2014/main" id="{58B2B25D-A918-5E7E-6EA8-FE5D179ABACB}"/>
              </a:ext>
            </a:extLst>
          </p:cNvPr>
          <p:cNvSpPr txBox="1"/>
          <p:nvPr userDrawn="1"/>
        </p:nvSpPr>
        <p:spPr>
          <a:xfrm>
            <a:off x="7606058" y="3686504"/>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1</a:t>
            </a:r>
            <a:endParaRPr lang="en-US" dirty="0">
              <a:solidFill>
                <a:schemeClr val="tx2"/>
              </a:solidFill>
            </a:endParaRPr>
          </a:p>
          <a:p>
            <a:r>
              <a:rPr lang="en-US" sz="1000" dirty="0">
                <a:solidFill>
                  <a:schemeClr val="tx2"/>
                </a:solidFill>
                <a:ea typeface="+mn-lt"/>
                <a:cs typeface="+mn-lt"/>
              </a:rPr>
              <a:t>RGB r142 g68 b162</a:t>
            </a:r>
            <a:endParaRPr lang="en-US" dirty="0">
              <a:solidFill>
                <a:schemeClr val="tx2"/>
              </a:solidFill>
            </a:endParaRPr>
          </a:p>
          <a:p>
            <a:r>
              <a:rPr lang="en-US" sz="1000" dirty="0">
                <a:solidFill>
                  <a:schemeClr val="tx2"/>
                </a:solidFill>
                <a:ea typeface="+mn-lt"/>
                <a:cs typeface="+mn-lt"/>
              </a:rPr>
              <a:t>HEX #8e44a2</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09" name="Rectangle 108">
            <a:extLst>
              <a:ext uri="{FF2B5EF4-FFF2-40B4-BE49-F238E27FC236}">
                <a16:creationId xmlns:a16="http://schemas.microsoft.com/office/drawing/2014/main" id="{3A3AFD8F-3421-04FA-E9B2-B308F0646C96}"/>
              </a:ext>
            </a:extLst>
          </p:cNvPr>
          <p:cNvSpPr/>
          <p:nvPr userDrawn="1"/>
        </p:nvSpPr>
        <p:spPr bwMode="auto">
          <a:xfrm rot="16200000">
            <a:off x="6668995" y="3335194"/>
            <a:ext cx="510814" cy="1213825"/>
          </a:xfrm>
          <a:prstGeom prst="rect">
            <a:avLst/>
          </a:prstGeom>
          <a:solidFill>
            <a:srgbClr val="8E44A2"/>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0" name="TextBox 109">
            <a:extLst>
              <a:ext uri="{FF2B5EF4-FFF2-40B4-BE49-F238E27FC236}">
                <a16:creationId xmlns:a16="http://schemas.microsoft.com/office/drawing/2014/main" id="{8001C752-7353-940C-8ED1-A68C3D755E2E}"/>
              </a:ext>
            </a:extLst>
          </p:cNvPr>
          <p:cNvSpPr txBox="1"/>
          <p:nvPr userDrawn="1"/>
        </p:nvSpPr>
        <p:spPr>
          <a:xfrm>
            <a:off x="7606058" y="438345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2</a:t>
            </a:r>
            <a:endParaRPr lang="en-US" dirty="0">
              <a:solidFill>
                <a:schemeClr val="tx2"/>
              </a:solidFill>
            </a:endParaRPr>
          </a:p>
          <a:p>
            <a:r>
              <a:rPr lang="en-US" sz="1000" dirty="0">
                <a:solidFill>
                  <a:schemeClr val="tx2"/>
                </a:solidFill>
                <a:ea typeface="+mn-lt"/>
                <a:cs typeface="+mn-lt"/>
              </a:rPr>
              <a:t>RGB r172 g114 b185</a:t>
            </a:r>
            <a:endParaRPr lang="en-US" dirty="0">
              <a:solidFill>
                <a:schemeClr val="tx2"/>
              </a:solidFill>
            </a:endParaRPr>
          </a:p>
          <a:p>
            <a:r>
              <a:rPr lang="en-US" sz="1000" dirty="0">
                <a:solidFill>
                  <a:schemeClr val="tx2"/>
                </a:solidFill>
                <a:ea typeface="+mn-lt"/>
                <a:cs typeface="+mn-lt"/>
              </a:rPr>
              <a:t>HEX #ac72b9</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1" name="Rectangle 110">
            <a:extLst>
              <a:ext uri="{FF2B5EF4-FFF2-40B4-BE49-F238E27FC236}">
                <a16:creationId xmlns:a16="http://schemas.microsoft.com/office/drawing/2014/main" id="{66FF0DB2-EBD6-2C4E-09AD-D35EC1869427}"/>
              </a:ext>
            </a:extLst>
          </p:cNvPr>
          <p:cNvSpPr/>
          <p:nvPr userDrawn="1"/>
        </p:nvSpPr>
        <p:spPr bwMode="auto">
          <a:xfrm rot="16200000">
            <a:off x="6668994" y="4032144"/>
            <a:ext cx="510814" cy="1213825"/>
          </a:xfrm>
          <a:prstGeom prst="rect">
            <a:avLst/>
          </a:prstGeom>
          <a:solidFill>
            <a:srgbClr val="AC72B9"/>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2" name="TextBox 111">
            <a:extLst>
              <a:ext uri="{FF2B5EF4-FFF2-40B4-BE49-F238E27FC236}">
                <a16:creationId xmlns:a16="http://schemas.microsoft.com/office/drawing/2014/main" id="{F1408880-9CF2-1B3C-793A-D50919DC980D}"/>
              </a:ext>
            </a:extLst>
          </p:cNvPr>
          <p:cNvSpPr txBox="1"/>
          <p:nvPr userDrawn="1"/>
        </p:nvSpPr>
        <p:spPr>
          <a:xfrm>
            <a:off x="7606057" y="5075759"/>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3</a:t>
            </a:r>
            <a:endParaRPr lang="en-US" dirty="0">
              <a:solidFill>
                <a:schemeClr val="tx2"/>
              </a:solidFill>
            </a:endParaRPr>
          </a:p>
          <a:p>
            <a:r>
              <a:rPr lang="en-US" sz="1000" dirty="0">
                <a:solidFill>
                  <a:schemeClr val="tx2"/>
                </a:solidFill>
                <a:ea typeface="+mn-lt"/>
                <a:cs typeface="+mn-lt"/>
              </a:rPr>
              <a:t>RGB r200 g160 b208</a:t>
            </a:r>
            <a:endParaRPr lang="en-US" dirty="0">
              <a:solidFill>
                <a:schemeClr val="tx2"/>
              </a:solidFill>
            </a:endParaRPr>
          </a:p>
          <a:p>
            <a:r>
              <a:rPr lang="en-US" sz="1000" dirty="0">
                <a:solidFill>
                  <a:schemeClr val="tx2"/>
                </a:solidFill>
                <a:ea typeface="+mn-lt"/>
                <a:cs typeface="+mn-lt"/>
              </a:rPr>
              <a:t>HEX #c8a0d0</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3" name="Rectangle 112">
            <a:extLst>
              <a:ext uri="{FF2B5EF4-FFF2-40B4-BE49-F238E27FC236}">
                <a16:creationId xmlns:a16="http://schemas.microsoft.com/office/drawing/2014/main" id="{9846B6EF-2AAD-03F9-2EA3-F37843660D4F}"/>
              </a:ext>
            </a:extLst>
          </p:cNvPr>
          <p:cNvSpPr/>
          <p:nvPr userDrawn="1"/>
        </p:nvSpPr>
        <p:spPr bwMode="auto">
          <a:xfrm rot="16200000">
            <a:off x="6668994" y="4724448"/>
            <a:ext cx="510814" cy="1213825"/>
          </a:xfrm>
          <a:prstGeom prst="rect">
            <a:avLst/>
          </a:prstGeom>
          <a:solidFill>
            <a:srgbClr val="C8A0D0"/>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4" name="TextBox 113">
            <a:extLst>
              <a:ext uri="{FF2B5EF4-FFF2-40B4-BE49-F238E27FC236}">
                <a16:creationId xmlns:a16="http://schemas.microsoft.com/office/drawing/2014/main" id="{7633CE7C-27B0-2377-7803-BC54A843040E}"/>
              </a:ext>
            </a:extLst>
          </p:cNvPr>
          <p:cNvSpPr txBox="1"/>
          <p:nvPr userDrawn="1"/>
        </p:nvSpPr>
        <p:spPr>
          <a:xfrm>
            <a:off x="7606057" y="5791295"/>
            <a:ext cx="1384608"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b="1" dirty="0">
                <a:solidFill>
                  <a:schemeClr val="tx2"/>
                </a:solidFill>
                <a:ea typeface="+mn-lt"/>
                <a:cs typeface="+mn-lt"/>
              </a:rPr>
              <a:t>Light Purple 4</a:t>
            </a:r>
            <a:endParaRPr lang="en-US" dirty="0">
              <a:solidFill>
                <a:schemeClr val="tx2"/>
              </a:solidFill>
            </a:endParaRPr>
          </a:p>
          <a:p>
            <a:r>
              <a:rPr lang="en-US" sz="1000" dirty="0">
                <a:solidFill>
                  <a:schemeClr val="tx2"/>
                </a:solidFill>
                <a:ea typeface="+mn-lt"/>
                <a:cs typeface="+mn-lt"/>
              </a:rPr>
              <a:t>RGB r228 g207 b232</a:t>
            </a:r>
            <a:endParaRPr lang="en-US" dirty="0">
              <a:solidFill>
                <a:schemeClr val="tx2"/>
              </a:solidFill>
            </a:endParaRPr>
          </a:p>
          <a:p>
            <a:r>
              <a:rPr lang="en-US" sz="1000" dirty="0">
                <a:solidFill>
                  <a:schemeClr val="tx2"/>
                </a:solidFill>
                <a:ea typeface="+mn-lt"/>
                <a:cs typeface="+mn-lt"/>
              </a:rPr>
              <a:t>HEX #e4cfe8</a:t>
            </a:r>
            <a:endParaRPr lang="en-US" dirty="0">
              <a:solidFill>
                <a:schemeClr val="tx2"/>
              </a:solidFill>
            </a:endParaRPr>
          </a:p>
          <a:p>
            <a:endParaRPr lang="en-US" sz="1000" b="1" dirty="0">
              <a:solidFill>
                <a:schemeClr val="tx2"/>
              </a:solidFill>
              <a:ea typeface="Roboto" panose="02000000000000000000" pitchFamily="2" charset="0"/>
              <a:cs typeface="Segoe UI" panose="020B0502040204020203" pitchFamily="34" charset="0"/>
            </a:endParaRPr>
          </a:p>
        </p:txBody>
      </p:sp>
      <p:sp>
        <p:nvSpPr>
          <p:cNvPr id="115" name="Rectangle 114">
            <a:extLst>
              <a:ext uri="{FF2B5EF4-FFF2-40B4-BE49-F238E27FC236}">
                <a16:creationId xmlns:a16="http://schemas.microsoft.com/office/drawing/2014/main" id="{8FADABEB-CC36-D93A-B413-110A08FB3BEC}"/>
              </a:ext>
            </a:extLst>
          </p:cNvPr>
          <p:cNvSpPr/>
          <p:nvPr userDrawn="1"/>
        </p:nvSpPr>
        <p:spPr bwMode="auto">
          <a:xfrm rot="16200000">
            <a:off x="6655054" y="5426045"/>
            <a:ext cx="510814" cy="1213825"/>
          </a:xfrm>
          <a:prstGeom prst="rect">
            <a:avLst/>
          </a:prstGeom>
          <a:solidFill>
            <a:srgbClr val="E4CFE8"/>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6" name="Rectangle 115">
            <a:extLst>
              <a:ext uri="{FF2B5EF4-FFF2-40B4-BE49-F238E27FC236}">
                <a16:creationId xmlns:a16="http://schemas.microsoft.com/office/drawing/2014/main" id="{B33FB6A5-C640-3CAB-667A-8D26E6CE486F}"/>
              </a:ext>
            </a:extLst>
          </p:cNvPr>
          <p:cNvSpPr/>
          <p:nvPr userDrawn="1"/>
        </p:nvSpPr>
        <p:spPr bwMode="auto">
          <a:xfrm rot="16200000">
            <a:off x="9461447" y="2391987"/>
            <a:ext cx="789594" cy="1213825"/>
          </a:xfrm>
          <a:prstGeom prst="rect">
            <a:avLst/>
          </a:prstGeom>
          <a:solidFill>
            <a:srgbClr val="0060AD"/>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7" name="Rectangle 116">
            <a:extLst>
              <a:ext uri="{FF2B5EF4-FFF2-40B4-BE49-F238E27FC236}">
                <a16:creationId xmlns:a16="http://schemas.microsoft.com/office/drawing/2014/main" id="{54BA26AF-9FDA-2252-F59E-4AA7BE4124F1}"/>
              </a:ext>
            </a:extLst>
          </p:cNvPr>
          <p:cNvSpPr/>
          <p:nvPr userDrawn="1"/>
        </p:nvSpPr>
        <p:spPr bwMode="auto">
          <a:xfrm rot="16200000">
            <a:off x="9591543" y="3335195"/>
            <a:ext cx="510814" cy="1213825"/>
          </a:xfrm>
          <a:prstGeom prst="rect">
            <a:avLst/>
          </a:prstGeom>
          <a:solidFill>
            <a:srgbClr val="557DB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8" name="Rectangle 117">
            <a:extLst>
              <a:ext uri="{FF2B5EF4-FFF2-40B4-BE49-F238E27FC236}">
                <a16:creationId xmlns:a16="http://schemas.microsoft.com/office/drawing/2014/main" id="{87087B28-AFC8-AE11-45B0-E43963557697}"/>
              </a:ext>
            </a:extLst>
          </p:cNvPr>
          <p:cNvSpPr/>
          <p:nvPr userDrawn="1"/>
        </p:nvSpPr>
        <p:spPr bwMode="auto">
          <a:xfrm rot="16200000">
            <a:off x="9591543" y="4032144"/>
            <a:ext cx="510814" cy="1213825"/>
          </a:xfrm>
          <a:prstGeom prst="rect">
            <a:avLst/>
          </a:prstGeom>
          <a:solidFill>
            <a:srgbClr val="849CC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19" name="Rectangle 118">
            <a:extLst>
              <a:ext uri="{FF2B5EF4-FFF2-40B4-BE49-F238E27FC236}">
                <a16:creationId xmlns:a16="http://schemas.microsoft.com/office/drawing/2014/main" id="{6F9CF480-1E4B-5002-ED1A-CA1806125D80}"/>
              </a:ext>
            </a:extLst>
          </p:cNvPr>
          <p:cNvSpPr/>
          <p:nvPr userDrawn="1"/>
        </p:nvSpPr>
        <p:spPr bwMode="auto">
          <a:xfrm rot="16200000">
            <a:off x="9591543" y="4724449"/>
            <a:ext cx="510814" cy="1213825"/>
          </a:xfrm>
          <a:prstGeom prst="rect">
            <a:avLst/>
          </a:prstGeom>
          <a:solidFill>
            <a:srgbClr val="AEBCDE"/>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
        <p:nvSpPr>
          <p:cNvPr id="120" name="Rectangle 119">
            <a:extLst>
              <a:ext uri="{FF2B5EF4-FFF2-40B4-BE49-F238E27FC236}">
                <a16:creationId xmlns:a16="http://schemas.microsoft.com/office/drawing/2014/main" id="{7CCF02D0-CE4B-3530-27A9-C2A2A2825BB7}"/>
              </a:ext>
            </a:extLst>
          </p:cNvPr>
          <p:cNvSpPr/>
          <p:nvPr userDrawn="1"/>
        </p:nvSpPr>
        <p:spPr bwMode="auto">
          <a:xfrm rot="16200000">
            <a:off x="9591542" y="5426045"/>
            <a:ext cx="510814" cy="1213825"/>
          </a:xfrm>
          <a:prstGeom prst="rect">
            <a:avLst/>
          </a:prstGeom>
          <a:solidFill>
            <a:srgbClr val="D6DDEF"/>
          </a:solidFill>
          <a:ln>
            <a:noFill/>
          </a:ln>
          <a:effectLst/>
        </p:spPr>
        <p:txBody>
          <a:bodyPr rot="0" spcFirstLastPara="0" vertOverflow="overflow" horzOverflow="overflow" vert="horz" wrap="square" lIns="182880" tIns="0" rIns="182880" bIns="0" numCol="1" spcCol="0" rtlCol="0" fromWordArt="0" anchor="ctr" anchorCtr="0" forceAA="0" compatLnSpc="1">
            <a:prstTxWarp prst="textNoShape">
              <a:avLst/>
            </a:prstTxWarp>
            <a:noAutofit/>
          </a:bodyPr>
          <a:lstStyle/>
          <a:p>
            <a:pPr algn="ctr"/>
            <a:endParaRPr lang="en-US" sz="1800" b="0" i="0" dirty="0">
              <a:solidFill>
                <a:schemeClr val="accent1"/>
              </a:solidFill>
              <a:latin typeface="Century Gothic" panose="020B0502020202020204" pitchFamily="34"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41810603"/>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WATA Children’s Media Use 2025</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1279972473"/>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lvl1pPr>
          </a:lstStyle>
          <a:p>
            <a:r>
              <a:rPr lang="en-US"/>
              <a:t>Content page headline 24pt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22985621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Tree>
    <p:extLst>
      <p:ext uri="{BB962C8B-B14F-4D97-AF65-F5344CB8AC3E}">
        <p14:creationId xmlns:p14="http://schemas.microsoft.com/office/powerpoint/2010/main" val="2543175838"/>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3 Columns, Medium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WATA Children’s Media Use 2025</a:t>
            </a:r>
          </a:p>
        </p:txBody>
      </p:sp>
      <p:sp>
        <p:nvSpPr>
          <p:cNvPr id="6" name="Content Placeholder 14">
            <a:extLst>
              <a:ext uri="{FF2B5EF4-FFF2-40B4-BE49-F238E27FC236}">
                <a16:creationId xmlns:a16="http://schemas.microsoft.com/office/drawing/2014/main" id="{EE9A2CF1-A624-FEF3-E1E1-D2C98660C0B8}"/>
              </a:ext>
            </a:extLst>
          </p:cNvPr>
          <p:cNvSpPr>
            <a:spLocks noGrp="1"/>
          </p:cNvSpPr>
          <p:nvPr>
            <p:ph sz="quarter" idx="29"/>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42C42F6C-3150-743B-26A5-19BD0F72AC88}"/>
              </a:ext>
            </a:extLst>
          </p:cNvPr>
          <p:cNvSpPr>
            <a:spLocks noGrp="1"/>
          </p:cNvSpPr>
          <p:nvPr>
            <p:ph sz="quarter" idx="30"/>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7F058397-5FE1-E6DD-C55B-2D4EF2DAFDF2}"/>
              </a:ext>
            </a:extLst>
          </p:cNvPr>
          <p:cNvSpPr>
            <a:spLocks noGrp="1"/>
          </p:cNvSpPr>
          <p:nvPr>
            <p:ph type="body" sz="quarter" idx="27"/>
          </p:nvPr>
        </p:nvSpPr>
        <p:spPr>
          <a:xfrm>
            <a:off x="8121650" y="1759132"/>
            <a:ext cx="3606800" cy="4651194"/>
          </a:xfrm>
          <a:solidFill>
            <a:schemeClr val="accent3"/>
          </a:solidFill>
        </p:spPr>
        <p:txBody>
          <a:bodyPr lIns="274320" tIns="457200" rIns="274320" bIns="228600"/>
          <a:lstStyle>
            <a:lvl1pPr>
              <a:defRPr sz="1600">
                <a:solidFill>
                  <a:schemeClr val="tx2"/>
                </a:solidFill>
              </a:defRPr>
            </a:lvl1pPr>
            <a:lvl2pPr>
              <a:defRPr sz="1800">
                <a:solidFill>
                  <a:schemeClr val="tx2"/>
                </a:solidFill>
              </a:defRPr>
            </a:lvl2pPr>
            <a:lvl3pPr>
              <a:buClr>
                <a:schemeClr val="tx2"/>
              </a:buClr>
              <a:defRPr sz="1400">
                <a:solidFill>
                  <a:schemeClr val="tx2"/>
                </a:solidFill>
              </a:defRPr>
            </a:lvl3pPr>
            <a:lvl4pPr marL="0" indent="0">
              <a:buClr>
                <a:schemeClr val="bg2"/>
              </a:buClr>
              <a:buFontTx/>
              <a:buNone/>
              <a:defRPr sz="2800" b="0" i="0">
                <a:solidFill>
                  <a:schemeClr val="tx2"/>
                </a:solidFill>
                <a:latin typeface="Georgia" panose="02040502050405020303" pitchFamily="18" charset="0"/>
              </a:defRPr>
            </a:lvl4pPr>
            <a:lvl5pPr marL="0" indent="0">
              <a:buClr>
                <a:schemeClr val="bg2"/>
              </a:buClr>
              <a:buFontTx/>
              <a:buNone/>
              <a:defRPr sz="5400" b="0" i="0">
                <a:solidFill>
                  <a:schemeClr val="tx2"/>
                </a:solidFill>
                <a:latin typeface="Georgia" panose="02040502050405020303" pitchFamily="18" charset="0"/>
              </a:defRPr>
            </a:lvl5pPr>
            <a:lvl6pPr>
              <a:buFontTx/>
              <a:buNone/>
              <a:defRPr sz="1400" b="0">
                <a:solidFill>
                  <a:schemeClr val="tx2"/>
                </a:solidFill>
                <a:latin typeface="+mn-lt"/>
              </a:defRPr>
            </a:lvl6pPr>
            <a:lvl7pPr>
              <a:buFontTx/>
              <a:buNone/>
              <a:defRPr sz="1400" b="0">
                <a:solidFill>
                  <a:schemeClr val="tx2"/>
                </a:solidFill>
                <a:latin typeface="+mn-lt"/>
              </a:defRPr>
            </a:lvl7pPr>
            <a:lvl8pPr marL="0" indent="0">
              <a:buClr>
                <a:schemeClr val="bg2"/>
              </a:buClr>
              <a:buFontTx/>
              <a:buNone/>
              <a:defRPr sz="1400" b="0">
                <a:solidFill>
                  <a:schemeClr val="tx2"/>
                </a:solidFill>
                <a:latin typeface="+mn-lt"/>
              </a:defRPr>
            </a:lvl8pPr>
            <a:lvl9pPr>
              <a:defRPr sz="1400" b="0">
                <a:solidFill>
                  <a:schemeClr val="tx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69B8B409-767B-A84F-7A9B-DFFA9A31924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19A87A0A-D2C0-0B6C-97CE-FE13EF79604A}"/>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AC6E0E1B-63E1-3451-DA94-9D25B10AC3AF}"/>
              </a:ext>
            </a:extLst>
          </p:cNvPr>
          <p:cNvSpPr>
            <a:spLocks noGrp="1"/>
          </p:cNvSpPr>
          <p:nvPr>
            <p:ph type="dt" sz="half" idx="31"/>
          </p:nvPr>
        </p:nvSpPr>
        <p:spPr/>
        <p:txBody>
          <a:bodyPr/>
          <a:lstStyle/>
          <a:p>
            <a:r>
              <a:rPr lang="en-US" dirty="0"/>
              <a:t> </a:t>
            </a:r>
          </a:p>
        </p:txBody>
      </p:sp>
      <p:sp>
        <p:nvSpPr>
          <p:cNvPr id="3" name="Rectangle 2">
            <a:extLst>
              <a:ext uri="{FF2B5EF4-FFF2-40B4-BE49-F238E27FC236}">
                <a16:creationId xmlns:a16="http://schemas.microsoft.com/office/drawing/2014/main" id="{9E62D1B2-69CF-B3A1-33C1-578C04DA629C}"/>
              </a:ext>
            </a:extLst>
          </p:cNvPr>
          <p:cNvSpPr/>
          <p:nvPr userDrawn="1"/>
        </p:nvSpPr>
        <p:spPr bwMode="auto">
          <a:xfrm>
            <a:off x="8121649" y="1658938"/>
            <a:ext cx="3606800" cy="100194"/>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A5479C-4A2A-8037-A03C-1CAD5387EE0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9A9F0A4-1AC7-0E75-C51B-D80BCB3668BD}"/>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58115742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userDrawn="1">
  <p:cSld name="Divider Gray">
    <p:bg>
      <p:bgPr>
        <a:solidFill>
          <a:schemeClr val="accent6"/>
        </a:solidFill>
        <a:effectLst/>
      </p:bgPr>
    </p:bg>
    <p:spTree>
      <p:nvGrpSpPr>
        <p:cNvPr id="1" name=""/>
        <p:cNvGrpSpPr/>
        <p:nvPr/>
      </p:nvGrpSpPr>
      <p:grpSpPr>
        <a:xfrm>
          <a:off x="0" y="0"/>
          <a:ext cx="0" cy="0"/>
          <a:chOff x="0" y="0"/>
          <a:chExt cx="0" cy="0"/>
        </a:xfrm>
      </p:grpSpPr>
      <p:sp>
        <p:nvSpPr>
          <p:cNvPr id="10" name="Text Placeholder 15">
            <a:extLst>
              <a:ext uri="{FF2B5EF4-FFF2-40B4-BE49-F238E27FC236}">
                <a16:creationId xmlns:a16="http://schemas.microsoft.com/office/drawing/2014/main" id="{E3F34CB8-187F-5B4D-0D08-E112D59ADBF9}"/>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3" name="Text Placeholder 15">
            <a:extLst>
              <a:ext uri="{FF2B5EF4-FFF2-40B4-BE49-F238E27FC236}">
                <a16:creationId xmlns:a16="http://schemas.microsoft.com/office/drawing/2014/main" id="{7EE87B3D-A096-377B-5459-90E3F525B810}"/>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r>
              <a:rPr lang="en-US" dirty="0"/>
              <a:t>WATA Children’s Media Use 2025</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4" name="Text Placeholder 15">
            <a:extLst>
              <a:ext uri="{FF2B5EF4-FFF2-40B4-BE49-F238E27FC236}">
                <a16:creationId xmlns:a16="http://schemas.microsoft.com/office/drawing/2014/main" id="{06464B5B-FCC2-3AEE-EA5E-ADD822B2F42A}"/>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55208854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userDrawn="1">
  <p:cSld name="2_Head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5" name="Picture Placeholder 4">
            <a:extLst>
              <a:ext uri="{FF2B5EF4-FFF2-40B4-BE49-F238E27FC236}">
                <a16:creationId xmlns:a16="http://schemas.microsoft.com/office/drawing/2014/main" id="{A3BA917F-1519-4A48-8205-FE2D5373464E}"/>
              </a:ext>
            </a:extLst>
          </p:cNvPr>
          <p:cNvSpPr>
            <a:spLocks noGrp="1"/>
          </p:cNvSpPr>
          <p:nvPr>
            <p:ph type="pic" sz="quarter" idx="27"/>
          </p:nvPr>
        </p:nvSpPr>
        <p:spPr>
          <a:xfrm>
            <a:off x="6457950" y="1658939"/>
            <a:ext cx="5734050" cy="4751385"/>
          </a:xfrm>
        </p:spPr>
        <p:txBody>
          <a:bodyPr anchor="ctr"/>
          <a:lstStyle>
            <a:lvl1pPr algn="ctr">
              <a:defRPr/>
            </a:lvl1pPr>
          </a:lstStyle>
          <a:p>
            <a:endParaRPr lang="en-NZ" dirty="0"/>
          </a:p>
        </p:txBody>
      </p:sp>
      <p:sp>
        <p:nvSpPr>
          <p:cNvPr id="11" name="Content Placeholder 14">
            <a:extLst>
              <a:ext uri="{FF2B5EF4-FFF2-40B4-BE49-F238E27FC236}">
                <a16:creationId xmlns:a16="http://schemas.microsoft.com/office/drawing/2014/main" id="{B968E6A6-B92A-453B-88C5-433FC5D32672}"/>
              </a:ext>
            </a:extLst>
          </p:cNvPr>
          <p:cNvSpPr>
            <a:spLocks noGrp="1"/>
          </p:cNvSpPr>
          <p:nvPr>
            <p:ph sz="quarter" idx="12"/>
          </p:nvPr>
        </p:nvSpPr>
        <p:spPr>
          <a:xfrm>
            <a:off x="460367" y="1658938"/>
            <a:ext cx="5521333"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4649525"/>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userDrawn="1">
  <p:cSld name="Headline, Subline">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920483205"/>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p:txBody>
          <a:bodyPr/>
          <a:lstStyle/>
          <a:p>
            <a:r>
              <a:rPr lang="en-US" dirty="0"/>
              <a:t>WATA Children’s Media Use 2025</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sp>
        <p:nvSpPr>
          <p:cNvPr id="6" name="Title 7">
            <a:extLst>
              <a:ext uri="{FF2B5EF4-FFF2-40B4-BE49-F238E27FC236}">
                <a16:creationId xmlns:a16="http://schemas.microsoft.com/office/drawing/2014/main" id="{C4CFC6B6-6A54-4ADA-8506-D3471FEBA6FC}"/>
              </a:ext>
            </a:extLst>
          </p:cNvPr>
          <p:cNvSpPr>
            <a:spLocks noGrp="1"/>
          </p:cNvSpPr>
          <p:nvPr>
            <p:ph type="title" hasCustomPrompt="1"/>
          </p:nvPr>
        </p:nvSpPr>
        <p:spPr>
          <a:xfrm>
            <a:off x="460374" y="419101"/>
            <a:ext cx="5521326" cy="1066799"/>
          </a:xfrm>
        </p:spPr>
        <p:txBody>
          <a:bodyPr/>
          <a:lstStyle/>
          <a:p>
            <a:r>
              <a:rPr lang="en-US"/>
              <a:t>Content page headline 32pt Georgia, one line only</a:t>
            </a:r>
          </a:p>
        </p:txBody>
      </p:sp>
    </p:spTree>
    <p:extLst>
      <p:ext uri="{BB962C8B-B14F-4D97-AF65-F5344CB8AC3E}">
        <p14:creationId xmlns:p14="http://schemas.microsoft.com/office/powerpoint/2010/main" val="1189646721"/>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userDrawn="1">
  <p:cSld name="4_Divider Light Gray">
    <p:bg>
      <p:bgPr>
        <a:solidFill>
          <a:schemeClr val="bg2"/>
        </a:solid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WATA Children’s Media Use 2025</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4189532307"/>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userDrawn="1">
  <p:cSld name="Dark, Headline, Subline">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20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WATA Children’s Media Use 2025</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3151457116"/>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userDrawn="1">
  <p:cSld name="2 Columns">
    <p:bg>
      <p:bgPr>
        <a:solidFill>
          <a:schemeClr val="bg1"/>
        </a:solidFill>
        <a:effectLst/>
      </p:bgPr>
    </p:bg>
    <p:spTree>
      <p:nvGrpSpPr>
        <p:cNvPr id="1" name=""/>
        <p:cNvGrpSpPr/>
        <p:nvPr/>
      </p:nvGrpSpPr>
      <p:grpSpPr>
        <a:xfrm>
          <a:off x="0" y="0"/>
          <a:ext cx="0" cy="0"/>
          <a:chOff x="0" y="0"/>
          <a:chExt cx="0" cy="0"/>
        </a:xfrm>
      </p:grpSpPr>
      <p:sp>
        <p:nvSpPr>
          <p:cNvPr id="16" name="Content Placeholder 14">
            <a:extLst>
              <a:ext uri="{FF2B5EF4-FFF2-40B4-BE49-F238E27FC236}">
                <a16:creationId xmlns:a16="http://schemas.microsoft.com/office/drawing/2014/main" id="{81BE5968-C006-6A57-0221-05C7B3CA969E}"/>
              </a:ext>
            </a:extLst>
          </p:cNvPr>
          <p:cNvSpPr>
            <a:spLocks noGrp="1"/>
          </p:cNvSpPr>
          <p:nvPr>
            <p:ph sz="quarter" idx="12"/>
          </p:nvPr>
        </p:nvSpPr>
        <p:spPr>
          <a:xfrm>
            <a:off x="460375"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lide Number Placeholder 4">
            <a:extLst>
              <a:ext uri="{FF2B5EF4-FFF2-40B4-BE49-F238E27FC236}">
                <a16:creationId xmlns:a16="http://schemas.microsoft.com/office/drawing/2014/main" id="{B7CA6516-6C49-020E-76B5-0A4B487EE3C5}"/>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22" name="Straight Connector 21">
            <a:extLst>
              <a:ext uri="{FF2B5EF4-FFF2-40B4-BE49-F238E27FC236}">
                <a16:creationId xmlns:a16="http://schemas.microsoft.com/office/drawing/2014/main" id="{2856A89A-37CB-49B5-4F70-79AEBF7ACC1D}"/>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Content Placeholder 14">
            <a:extLst>
              <a:ext uri="{FF2B5EF4-FFF2-40B4-BE49-F238E27FC236}">
                <a16:creationId xmlns:a16="http://schemas.microsoft.com/office/drawing/2014/main" id="{07EB4015-966F-D565-B067-63375DB84C4D}"/>
              </a:ext>
            </a:extLst>
          </p:cNvPr>
          <p:cNvSpPr>
            <a:spLocks noGrp="1"/>
          </p:cNvSpPr>
          <p:nvPr>
            <p:ph sz="quarter" idx="23"/>
          </p:nvPr>
        </p:nvSpPr>
        <p:spPr>
          <a:xfrm>
            <a:off x="6210302" y="1658938"/>
            <a:ext cx="5521325"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ED8C429-EA59-CD84-9695-D63E7629B9C4}"/>
              </a:ext>
            </a:extLst>
          </p:cNvPr>
          <p:cNvSpPr>
            <a:spLocks noGrp="1"/>
          </p:cNvSpPr>
          <p:nvPr>
            <p:ph type="ftr" sz="quarter" idx="24"/>
          </p:nvPr>
        </p:nvSpPr>
        <p:spPr/>
        <p:txBody>
          <a:bodyPr/>
          <a:lstStyle/>
          <a:p>
            <a:r>
              <a:rPr lang="en-US" dirty="0"/>
              <a:t>Children's media use research</a:t>
            </a:r>
          </a:p>
        </p:txBody>
      </p:sp>
      <p:cxnSp>
        <p:nvCxnSpPr>
          <p:cNvPr id="2" name="Straight Connector 1">
            <a:extLst>
              <a:ext uri="{FF2B5EF4-FFF2-40B4-BE49-F238E27FC236}">
                <a16:creationId xmlns:a16="http://schemas.microsoft.com/office/drawing/2014/main" id="{9C9F7B05-5273-5615-B318-0357934206E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711D960E-640D-5B2F-CCA3-98D16873F88F}"/>
              </a:ext>
            </a:extLst>
          </p:cNvPr>
          <p:cNvSpPr>
            <a:spLocks noGrp="1"/>
          </p:cNvSpPr>
          <p:nvPr>
            <p:ph type="title" hasCustomPrompt="1"/>
          </p:nvPr>
        </p:nvSpPr>
        <p:spPr/>
        <p:txBody>
          <a:bodyPr/>
          <a:lstStyle/>
          <a:p>
            <a:r>
              <a:rPr lang="en-US"/>
              <a:t>Content page headline 32pt Georgia, one line only</a:t>
            </a:r>
          </a:p>
        </p:txBody>
      </p:sp>
      <p:sp>
        <p:nvSpPr>
          <p:cNvPr id="7" name="Date Placeholder 6">
            <a:extLst>
              <a:ext uri="{FF2B5EF4-FFF2-40B4-BE49-F238E27FC236}">
                <a16:creationId xmlns:a16="http://schemas.microsoft.com/office/drawing/2014/main" id="{6A2522C6-CA99-E1E8-B1D0-6C30722CF33E}"/>
              </a:ext>
            </a:extLst>
          </p:cNvPr>
          <p:cNvSpPr>
            <a:spLocks noGrp="1"/>
          </p:cNvSpPr>
          <p:nvPr>
            <p:ph type="dt" sz="half" idx="25"/>
          </p:nvPr>
        </p:nvSpPr>
        <p:spPr/>
        <p:txBody>
          <a:bodyPr/>
          <a:lstStyle/>
          <a:p>
            <a:r>
              <a:rPr lang="en-US" dirty="0"/>
              <a:t> </a:t>
            </a:r>
          </a:p>
        </p:txBody>
      </p:sp>
      <p:sp>
        <p:nvSpPr>
          <p:cNvPr id="6" name="Text Placeholder 9">
            <a:extLst>
              <a:ext uri="{FF2B5EF4-FFF2-40B4-BE49-F238E27FC236}">
                <a16:creationId xmlns:a16="http://schemas.microsoft.com/office/drawing/2014/main" id="{F354BB45-F01B-364D-1E68-0F335663D33E}"/>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1C90B770-65A1-5A32-FDAE-1673C7304807}"/>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366802998"/>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content 1col">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a:xfrm>
            <a:off x="1009650" y="6546849"/>
            <a:ext cx="7127875" cy="155574"/>
          </a:xfrm>
          <a:prstGeom prst="rect">
            <a:avLst/>
          </a:prstGeom>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a:xfrm>
            <a:off x="9394825" y="6546850"/>
            <a:ext cx="2014538" cy="155574"/>
          </a:xfrm>
          <a:prstGeom prst="rect">
            <a:avLst/>
          </a:prstGeom>
        </p:spPr>
        <p:txBody>
          <a:bodyPr/>
          <a:lstStyle/>
          <a:p>
            <a:r>
              <a:rPr lang="en-US" dirty="0"/>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646957183"/>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1/4 Headline, Sublin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0"/>
            <a:ext cx="12191572" cy="21154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145C3045-98D2-B6DA-36FC-CA9E8B94488F}"/>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C92ACF3-4BD0-08BC-0AC7-7D39A39E3BB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2035184"/>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Divider Teal">
    <p:bg>
      <p:bgPr>
        <a:solidFill>
          <a:schemeClr val="accent2"/>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6417DB05-AA33-2398-EC02-AD0EC57C64DE}"/>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CD88AA3B-8854-CE94-9DA7-55239EA3DDCD}"/>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35608B92-E74C-D724-5C51-814A59C81EEE}"/>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E5210628-9348-FC96-643F-565440BF6697}"/>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B296B959-FD90-3F78-C4EF-C7C231FDA9A3}"/>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DABE011A-6E3C-35C2-86F5-8A37C519668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F9A069FD-81F1-C9A9-B59C-98266650D9E3}"/>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E42AF58E-F624-9208-B287-AFBA2A3EB958}"/>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4D72FA90-D60D-146A-DDE5-09DC865A2665}"/>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57691516"/>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Divider Light Gray">
    <p:bg>
      <p:bgPr>
        <a:solidFill>
          <a:schemeClr val="accent4"/>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A0A7EC1A-51CD-2C8A-DD20-8C435B5DA358}"/>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758CD5-6271-5D1E-8E2C-ADDE092845F1}"/>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0" name="Footer Placeholder 9">
            <a:extLst>
              <a:ext uri="{FF2B5EF4-FFF2-40B4-BE49-F238E27FC236}">
                <a16:creationId xmlns:a16="http://schemas.microsoft.com/office/drawing/2014/main" id="{E4C73BBA-836F-7EB6-0BB8-B4A863AF9027}"/>
              </a:ext>
            </a:extLst>
          </p:cNvPr>
          <p:cNvSpPr>
            <a:spLocks noGrp="1"/>
          </p:cNvSpPr>
          <p:nvPr>
            <p:ph type="ftr" sz="quarter" idx="23"/>
          </p:nvPr>
        </p:nvSpPr>
        <p:spPr/>
        <p:txBody>
          <a:bodyPr/>
          <a:lstStyle/>
          <a:p>
            <a:r>
              <a:rPr lang="en-US" dirty="0"/>
              <a:t>Children's media use research</a:t>
            </a:r>
          </a:p>
        </p:txBody>
      </p:sp>
      <p:sp>
        <p:nvSpPr>
          <p:cNvPr id="11" name="Slide Number Placeholder 10">
            <a:extLst>
              <a:ext uri="{FF2B5EF4-FFF2-40B4-BE49-F238E27FC236}">
                <a16:creationId xmlns:a16="http://schemas.microsoft.com/office/drawing/2014/main" id="{E842F71B-CF2B-EFDA-B535-5728466D13F9}"/>
              </a:ext>
            </a:extLst>
          </p:cNvPr>
          <p:cNvSpPr>
            <a:spLocks noGrp="1"/>
          </p:cNvSpPr>
          <p:nvPr>
            <p:ph type="sldNum" sz="quarter" idx="24"/>
          </p:nvPr>
        </p:nvSpPr>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3692D0C7-06A1-72F6-BA86-784EBFB6CDE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9DFD6B-B760-5B24-44F2-8AF3BB04831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5273C593-CD64-BD89-1D8C-6B798AA24404}"/>
              </a:ext>
            </a:extLst>
          </p:cNvPr>
          <p:cNvSpPr>
            <a:spLocks noGrp="1"/>
          </p:cNvSpPr>
          <p:nvPr>
            <p:ph type="dt" sz="half" idx="25"/>
          </p:nvPr>
        </p:nvSpPr>
        <p:spPr/>
        <p:txBody>
          <a:bodyPr/>
          <a:lstStyle/>
          <a:p>
            <a:r>
              <a:rPr lang="en-US" dirty="0"/>
              <a:t> </a:t>
            </a:r>
          </a:p>
        </p:txBody>
      </p:sp>
      <p:sp>
        <p:nvSpPr>
          <p:cNvPr id="6" name="Text Placeholder 15">
            <a:extLst>
              <a:ext uri="{FF2B5EF4-FFF2-40B4-BE49-F238E27FC236}">
                <a16:creationId xmlns:a16="http://schemas.microsoft.com/office/drawing/2014/main" id="{C475FD7C-CF68-C3E8-1801-1258BC991914}"/>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DC0B7967-B60E-E692-4496-972DBD87DAF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499651866"/>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userDrawn="1">
  <p:cSld name="Divider Orange">
    <p:bg>
      <p:bgPr>
        <a:solidFill>
          <a:schemeClr val="accent1"/>
        </a:solidFill>
        <a:effectLst/>
      </p:bgPr>
    </p:bg>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BD062B2D-3092-3128-03E4-C6031533D9B6}"/>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9" name="Text Placeholder 15">
            <a:extLst>
              <a:ext uri="{FF2B5EF4-FFF2-40B4-BE49-F238E27FC236}">
                <a16:creationId xmlns:a16="http://schemas.microsoft.com/office/drawing/2014/main" id="{ED65F72E-AA3C-1AFD-C1F4-FAAE67D81BFB}"/>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1" name="Slide Number Placeholder 10">
            <a:extLst>
              <a:ext uri="{FF2B5EF4-FFF2-40B4-BE49-F238E27FC236}">
                <a16:creationId xmlns:a16="http://schemas.microsoft.com/office/drawing/2014/main" id="{1BFB7143-E236-C57B-B792-BB702D4492E1}"/>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3" name="Straight Connector 12">
            <a:extLst>
              <a:ext uri="{FF2B5EF4-FFF2-40B4-BE49-F238E27FC236}">
                <a16:creationId xmlns:a16="http://schemas.microsoft.com/office/drawing/2014/main" id="{7ACEAAF4-6FD8-96BC-1316-FFE9B33F3D3E}"/>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AFED4F7-A6D5-9FF6-C2BB-2F020C994DA4}"/>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13EDD45-0B27-CA49-3E22-05993A20A1B6}"/>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1170D976-3AD7-93FC-AC1C-85C297D6FB24}"/>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37014508-D942-4DEC-F7B9-33EC9E745B6E}"/>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2" name="Footer Placeholder 4">
            <a:extLst>
              <a:ext uri="{FF2B5EF4-FFF2-40B4-BE49-F238E27FC236}">
                <a16:creationId xmlns:a16="http://schemas.microsoft.com/office/drawing/2014/main" id="{0AC1CBD9-3B43-9412-A4EE-4368FB4DC836}"/>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460149799"/>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userDrawn="1">
  <p:cSld name="1_Divider Frame Teal">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4F07B-58EF-2EB8-228F-388DA2DDB2B0}"/>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D15B6696-02CD-7CA0-A287-66F114755978}"/>
              </a:ext>
            </a:extLst>
          </p:cNvPr>
          <p:cNvSpPr/>
          <p:nvPr userDrawn="1"/>
        </p:nvSpPr>
        <p:spPr bwMode="auto">
          <a:xfrm>
            <a:off x="460372" y="461554"/>
            <a:ext cx="11268078" cy="139337"/>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6FB70C76-CBCC-279E-C743-8C37C44639D9}"/>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2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9A8DE64A-496D-E008-5BFF-836116323662}"/>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CE8A29CB-BD23-C15A-7989-C00F9F1CDA72}"/>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F2AF66C1-EB86-4972-5234-AC69B9AF75F5}"/>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C9463B41-9748-8888-1406-6FC26B083A08}"/>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73A96C96-5732-99E1-D97F-BDBE28BEE49B}"/>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6CE048D7-3BB9-4612-0AE2-A83366993DF7}"/>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744B116D-B49C-E900-CF6F-F9221C17D2BB}"/>
              </a:ext>
            </a:extLst>
          </p:cNvPr>
          <p:cNvSpPr>
            <a:spLocks noGrp="1"/>
          </p:cNvSpPr>
          <p:nvPr>
            <p:ph type="body" sz="quarter" idx="28" hasCustomPrompt="1"/>
          </p:nvPr>
        </p:nvSpPr>
        <p:spPr>
          <a:xfrm>
            <a:off x="1520358" y="2201815"/>
            <a:ext cx="8936036" cy="1476009"/>
          </a:xfrm>
        </p:spPr>
        <p:txBody>
          <a:bodyPr tIns="0" rIns="0" bIns="73152" anchor="t"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0F599F9D-0EDE-50D2-F171-DC2724C369C8}"/>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604132256"/>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userDrawn="1">
  <p:cSld name="Divider Frame Medium Gray Teal">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E9AF1C-AEE7-78A3-1D5F-C664DFCDC99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8" name="Rectangle 7">
            <a:extLst>
              <a:ext uri="{FF2B5EF4-FFF2-40B4-BE49-F238E27FC236}">
                <a16:creationId xmlns:a16="http://schemas.microsoft.com/office/drawing/2014/main" id="{1D0C01A9-712F-C9B5-1E61-49EBFA1C0718}"/>
              </a:ext>
            </a:extLst>
          </p:cNvPr>
          <p:cNvSpPr/>
          <p:nvPr userDrawn="1"/>
        </p:nvSpPr>
        <p:spPr bwMode="auto">
          <a:xfrm>
            <a:off x="460372" y="461554"/>
            <a:ext cx="11268078" cy="139337"/>
          </a:xfrm>
          <a:prstGeom prst="rect">
            <a:avLst/>
          </a:prstGeom>
          <a:solidFill>
            <a:schemeClr val="accent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E247FC52-EE1B-44A6-8ED3-B7B8BF4A3867}"/>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4" name="Straight Connector 13">
            <a:extLst>
              <a:ext uri="{FF2B5EF4-FFF2-40B4-BE49-F238E27FC236}">
                <a16:creationId xmlns:a16="http://schemas.microsoft.com/office/drawing/2014/main" id="{F8656588-7728-F1F0-22D2-3BB8765F67AC}"/>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FB8052DC-A5E1-8F62-126E-48C9F8464A36}"/>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Text Placeholder 15">
            <a:extLst>
              <a:ext uri="{FF2B5EF4-FFF2-40B4-BE49-F238E27FC236}">
                <a16:creationId xmlns:a16="http://schemas.microsoft.com/office/drawing/2014/main" id="{6681EBC3-07EB-197E-2501-EB6AE19E8CA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Footer Placeholder 4">
            <a:extLst>
              <a:ext uri="{FF2B5EF4-FFF2-40B4-BE49-F238E27FC236}">
                <a16:creationId xmlns:a16="http://schemas.microsoft.com/office/drawing/2014/main" id="{08C2C555-B3F5-A185-06AC-F7FC06ACC68F}"/>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727005826"/>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userDrawn="1">
  <p:cSld name="Divider Frame Light Gra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E4EF48-90FB-F040-ED5C-27A36801BF81}"/>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2DF10597-DF50-93F0-E79D-6DE3A21C83F7}"/>
              </a:ext>
            </a:extLst>
          </p:cNvPr>
          <p:cNvSpPr/>
          <p:nvPr userDrawn="1"/>
        </p:nvSpPr>
        <p:spPr bwMode="auto">
          <a:xfrm>
            <a:off x="460372" y="461554"/>
            <a:ext cx="11268078" cy="139337"/>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F67DA72D-E42C-6AB1-A31E-CFA449887288}"/>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26D03901-7178-AA28-0A3E-0AC4CAE875A0}"/>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F6460D99-CAE5-88F5-9E24-E3BD73EA3503}"/>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56A6C2F4-7716-D69C-3314-35AB820E3FCA}"/>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71D9397F-1C45-4A67-FCD4-245877028A97}"/>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AAAB7CFF-25B6-7A44-1EEF-D89DB80560A1}"/>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4B9DFCA-1DD9-8826-E7C2-94B2E7BE9A9B}"/>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98F69561-DEB6-F093-FCDD-80EF7948821B}"/>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5" name="Footer Placeholder 4">
            <a:extLst>
              <a:ext uri="{FF2B5EF4-FFF2-40B4-BE49-F238E27FC236}">
                <a16:creationId xmlns:a16="http://schemas.microsoft.com/office/drawing/2014/main" id="{9067484C-75F4-EDA0-6043-E0871E2DB3E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750362496"/>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userDrawn="1">
  <p:cSld name="2_Divider Gray">
    <p:bg>
      <p:bgPr>
        <a:solidFill>
          <a:schemeClr val="tx2"/>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7A7410ED-964B-7350-68C9-DA9D890EC688}"/>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cxnSp>
        <p:nvCxnSpPr>
          <p:cNvPr id="15" name="Straight Connector 14">
            <a:extLst>
              <a:ext uri="{FF2B5EF4-FFF2-40B4-BE49-F238E27FC236}">
                <a16:creationId xmlns:a16="http://schemas.microsoft.com/office/drawing/2014/main" id="{A9A0FD58-4240-A111-BC74-881452E645BF}"/>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BD61F8-9CA6-E46C-C625-9BC17FACEBE1}"/>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8" name="Straight Connector 7">
            <a:extLst>
              <a:ext uri="{FF2B5EF4-FFF2-40B4-BE49-F238E27FC236}">
                <a16:creationId xmlns:a16="http://schemas.microsoft.com/office/drawing/2014/main" id="{53F2EBE8-D3CF-53FB-EB61-43A9A7518A85}"/>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48BE060F-E797-E370-348F-EDB2000D6814}"/>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3" name="Footer Placeholder 4">
            <a:extLst>
              <a:ext uri="{FF2B5EF4-FFF2-40B4-BE49-F238E27FC236}">
                <a16:creationId xmlns:a16="http://schemas.microsoft.com/office/drawing/2014/main" id="{9F1D0492-54E4-6B9A-16E4-45ABF275E75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704504467"/>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userDrawn="1">
  <p:cSld name="1_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574992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5749926" cy="645075"/>
          </a:xfrm>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1615509586"/>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userDrawn="1">
  <p:cSld name="2 Columns Lef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4667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3016249" y="1658938"/>
            <a:ext cx="2333625"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2B949E5C-FAF8-51BC-861F-54AA8F9F90A8}"/>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59383FD-1EE8-C149-028C-F8BB80CC2AB5}"/>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FE737B9A-9CC6-185B-DE4B-9C2E76E951A9}"/>
              </a:ext>
            </a:extLst>
          </p:cNvPr>
          <p:cNvSpPr>
            <a:spLocks noGrp="1"/>
          </p:cNvSpPr>
          <p:nvPr>
            <p:ph type="dt" sz="half" idx="29"/>
          </p:nvPr>
        </p:nvSpPr>
        <p:spPr/>
        <p:txBody>
          <a:bodyPr/>
          <a:lstStyle/>
          <a:p>
            <a:r>
              <a:rPr lang="en-US" dirty="0"/>
              <a:t> </a:t>
            </a:r>
          </a:p>
        </p:txBody>
      </p:sp>
      <p:sp>
        <p:nvSpPr>
          <p:cNvPr id="10" name="Content Placeholder 9">
            <a:extLst>
              <a:ext uri="{FF2B5EF4-FFF2-40B4-BE49-F238E27FC236}">
                <a16:creationId xmlns:a16="http://schemas.microsoft.com/office/drawing/2014/main" id="{778ADF8E-0F59-85E4-DCAF-A29200D81495}"/>
              </a:ext>
            </a:extLst>
          </p:cNvPr>
          <p:cNvSpPr>
            <a:spLocks noGrp="1"/>
          </p:cNvSpPr>
          <p:nvPr>
            <p:ph sz="quarter" idx="30"/>
          </p:nvPr>
        </p:nvSpPr>
        <p:spPr>
          <a:xfrm>
            <a:off x="5575298" y="1658937"/>
            <a:ext cx="6149941" cy="4751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9">
            <a:extLst>
              <a:ext uri="{FF2B5EF4-FFF2-40B4-BE49-F238E27FC236}">
                <a16:creationId xmlns:a16="http://schemas.microsoft.com/office/drawing/2014/main" id="{403FB9FC-DAAF-8CF5-C87C-2D5BCAD786AC}"/>
              </a:ext>
            </a:extLst>
          </p:cNvPr>
          <p:cNvSpPr>
            <a:spLocks noGrp="1"/>
          </p:cNvSpPr>
          <p:nvPr>
            <p:ph type="body" sz="quarter" idx="31"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419C988E-474C-906E-D72E-6B59E7EB86E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662202597"/>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5C5BEC-BECA-4D61-B948-76C2FEDC3DE7}"/>
              </a:ext>
            </a:extLst>
          </p:cNvPr>
          <p:cNvSpPr/>
          <p:nvPr userDrawn="1"/>
        </p:nvSpPr>
        <p:spPr>
          <a:xfrm flipV="1">
            <a:off x="0" y="-2"/>
            <a:ext cx="12191999"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NZ" dirty="0"/>
          </a:p>
        </p:txBody>
      </p:sp>
      <p:sp>
        <p:nvSpPr>
          <p:cNvPr id="2" name="Title 1">
            <a:extLst>
              <a:ext uri="{FF2B5EF4-FFF2-40B4-BE49-F238E27FC236}">
                <a16:creationId xmlns:a16="http://schemas.microsoft.com/office/drawing/2014/main" id="{D5A24708-CC09-45D7-A2BE-A5E6EB4C01BD}"/>
              </a:ext>
            </a:extLst>
          </p:cNvPr>
          <p:cNvSpPr>
            <a:spLocks noGrp="1"/>
          </p:cNvSpPr>
          <p:nvPr>
            <p:ph type="title"/>
          </p:nvPr>
        </p:nvSpPr>
        <p:spPr>
          <a:xfrm>
            <a:off x="272233" y="264367"/>
            <a:ext cx="8757470" cy="499629"/>
          </a:xfrm>
        </p:spPr>
        <p:txBody>
          <a:bodyPr>
            <a:normAutofit/>
          </a:bodyPr>
          <a:lstStyle>
            <a:lvl1pPr>
              <a:defRPr sz="2000" b="1">
                <a:solidFill>
                  <a:schemeClr val="tx1">
                    <a:lumMod val="85000"/>
                    <a:lumOff val="15000"/>
                  </a:schemeClr>
                </a:solidFill>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4" name="Text Placeholder 3">
            <a:extLst>
              <a:ext uri="{FF2B5EF4-FFF2-40B4-BE49-F238E27FC236}">
                <a16:creationId xmlns:a16="http://schemas.microsoft.com/office/drawing/2014/main" id="{57B2D1B0-58E7-45BB-9E24-E20CB858AF0B}"/>
              </a:ext>
            </a:extLst>
          </p:cNvPr>
          <p:cNvSpPr>
            <a:spLocks noGrp="1"/>
          </p:cNvSpPr>
          <p:nvPr>
            <p:ph type="body" sz="quarter" idx="13"/>
          </p:nvPr>
        </p:nvSpPr>
        <p:spPr>
          <a:xfrm>
            <a:off x="201613" y="1584325"/>
            <a:ext cx="11728450" cy="4476750"/>
          </a:xfrm>
        </p:spPr>
        <p:txBody>
          <a:bodyPr>
            <a:normAutofit/>
          </a:bodyPr>
          <a:lstStyle>
            <a:lvl1pPr>
              <a:defRPr sz="1600"/>
            </a:lvl1pPr>
            <a:lvl2pPr>
              <a:defRPr sz="1400"/>
            </a:lvl2pPr>
            <a:lvl3pPr>
              <a:defRPr sz="12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64921709"/>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userDrawn="1">
  <p:cSld name="1/4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1658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7677158"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7"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55971103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userDrawn="1">
  <p:cSld name="1/4 Headline, Subline, Content, Callout">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1301E4-FCBC-330E-2246-0349B722DBCE}"/>
              </a:ext>
            </a:extLst>
          </p:cNvPr>
          <p:cNvSpPr/>
          <p:nvPr userDrawn="1"/>
        </p:nvSpPr>
        <p:spPr>
          <a:xfrm>
            <a:off x="0" y="0"/>
            <a:ext cx="12191572" cy="1658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2225040"/>
            <a:ext cx="11268076" cy="4185285"/>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5910937" y="555626"/>
            <a:ext cx="5817506" cy="903061"/>
          </a:xfrm>
        </p:spPr>
        <p:txBody>
          <a:bodyPr tIns="0" rIns="0" bIns="0" anchor="ctr" anchorCtr="0">
            <a:noAutofit/>
          </a:bodyPr>
          <a:lstStyle>
            <a:lvl1pPr>
              <a:spcAft>
                <a:spcPts val="0"/>
              </a:spcAft>
              <a:buFontTx/>
              <a:buNone/>
              <a:defRPr sz="1200" b="1" i="0" cap="none" baseline="0">
                <a:solidFill>
                  <a:schemeClr val="tx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r>
              <a:rPr lang="en-US"/>
              <a:t>A short paragraph summarizing the main findings of this slide. Keep text relevant and to the point. Body copy Century Gothic Regular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 lam </a:t>
            </a:r>
            <a:r>
              <a:rPr lang="en-US" err="1"/>
              <a:t>harum</a:t>
            </a:r>
            <a:r>
              <a:rPr lang="en-US"/>
              <a:t> </a:t>
            </a:r>
            <a:r>
              <a:rPr lang="en-US" err="1"/>
              <a:t>idesequid</a:t>
            </a:r>
            <a:r>
              <a:rPr lang="en-US"/>
              <a:t> </a:t>
            </a:r>
            <a:r>
              <a:rPr lang="en-US" err="1"/>
              <a:t>milliqui</a:t>
            </a:r>
            <a:r>
              <a:rPr lang="en-US"/>
              <a:t> </a:t>
            </a:r>
            <a:r>
              <a:rPr lang="en-US" err="1"/>
              <a:t>optas</a:t>
            </a:r>
            <a:r>
              <a:rPr lang="en-US"/>
              <a:t> </a:t>
            </a:r>
            <a:r>
              <a:rPr lang="en-US" err="1"/>
              <a:t>cuptur</a:t>
            </a:r>
            <a:r>
              <a:rPr lang="en-US"/>
              <a:t> </a:t>
            </a:r>
            <a:r>
              <a:rPr lang="en-US" err="1"/>
              <a:t>ilibus</a:t>
            </a:r>
            <a:r>
              <a:rPr lang="en-US"/>
              <a:t> </a:t>
            </a:r>
            <a:r>
              <a:rPr lang="en-US" err="1"/>
              <a:t>eriorat</a:t>
            </a:r>
            <a:r>
              <a:rPr lang="en-US"/>
              <a:t> </a:t>
            </a:r>
            <a:r>
              <a:rPr lang="en-US" err="1"/>
              <a:t>slaten</a:t>
            </a:r>
            <a:r>
              <a:rPr lang="en-US"/>
              <a:t>. </a:t>
            </a:r>
            <a:r>
              <a:rPr lang="en-US" err="1"/>
              <a:t>Simpo</a:t>
            </a:r>
            <a:r>
              <a:rPr lang="en-US"/>
              <a:t> </a:t>
            </a:r>
            <a:r>
              <a:rPr lang="en-US" err="1"/>
              <a:t>rporem</a:t>
            </a:r>
            <a:r>
              <a:rPr lang="en-US"/>
              <a:t> que voles </a:t>
            </a:r>
            <a:r>
              <a:rPr lang="en-US" err="1"/>
              <a:t>etur</a:t>
            </a:r>
            <a:r>
              <a:rPr lang="en-US"/>
              <a:t> </a:t>
            </a:r>
            <a:r>
              <a:rPr lang="en-US" err="1"/>
              <a:t>aut</a:t>
            </a:r>
            <a:r>
              <a:rPr lang="en-US"/>
              <a:t> </a:t>
            </a:r>
            <a:r>
              <a:rPr lang="en-US" err="1"/>
              <a:t>exceaque</a:t>
            </a:r>
            <a:r>
              <a:rPr lang="en-US"/>
              <a:t>.</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a:xfrm>
            <a:off x="460374" y="419101"/>
            <a:ext cx="4938940" cy="1077218"/>
          </a:xfrm>
        </p:spPr>
        <p:txBody>
          <a:bodyPr>
            <a:noAutofit/>
          </a:bodyPr>
          <a:lstStyle/>
          <a:p>
            <a:r>
              <a:rPr lang="en-US"/>
              <a:t>Content page headline 32pt Georgia, two lines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4" name="Text Placeholder 9">
            <a:extLst>
              <a:ext uri="{FF2B5EF4-FFF2-40B4-BE49-F238E27FC236}">
                <a16:creationId xmlns:a16="http://schemas.microsoft.com/office/drawing/2014/main" id="{E216D530-BCB5-2E91-BA37-561C57BD9BCD}"/>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Tree>
    <p:extLst>
      <p:ext uri="{BB962C8B-B14F-4D97-AF65-F5344CB8AC3E}">
        <p14:creationId xmlns:p14="http://schemas.microsoft.com/office/powerpoint/2010/main" val="21878065"/>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cSld name="1/2 Headline, Subline, Content">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p:nvSpPr>
        <p:spPr>
          <a:xfrm>
            <a:off x="0" y="-1"/>
            <a:ext cx="12191572" cy="3205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3710263"/>
            <a:ext cx="11268076" cy="1708160"/>
          </a:xfrm>
        </p:spPr>
        <p:txBody>
          <a:bodyPr>
            <a:spAutoFit/>
          </a:bodyPr>
          <a:lstStyle>
            <a:lvl1pPr>
              <a:defRPr b="0" i="0"/>
            </a:lvl1pPr>
            <a:lvl2pPr>
              <a:defRPr b="1" i="0"/>
            </a:lvl2pPr>
            <a:lvl3pPr>
              <a:defRPr b="0" i="0"/>
            </a:lvl3pPr>
            <a:lvl4pPr>
              <a:defRPr b="0" i="0"/>
            </a:lvl4pPr>
            <a:lvl5pPr>
              <a:defRPr b="0" i="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68EEC020-6DBC-7AE3-08E8-2EE06D3CD2A9}"/>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B9CA71-E09A-10EB-044F-8B3B11503EC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730908"/>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cSld name="1/2 Flipped Headline, Subline, Content, fInverte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E62F2A-A300-DAD5-5F82-B55E73AC6DF0}"/>
              </a:ext>
            </a:extLst>
          </p:cNvPr>
          <p:cNvSpPr/>
          <p:nvPr userDrawn="1"/>
        </p:nvSpPr>
        <p:spPr>
          <a:xfrm>
            <a:off x="0" y="0"/>
            <a:ext cx="12191572" cy="3429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83912"/>
            <a:ext cx="11268076" cy="1708160"/>
          </a:xfrm>
        </p:spPr>
        <p:txBody>
          <a:bodyPr>
            <a:spAutoFit/>
          </a:bodyPr>
          <a:lstStyle>
            <a:lvl1pPr>
              <a:defRPr b="0" i="0">
                <a:latin typeface="+mn-lt"/>
              </a:defRPr>
            </a:lvl1pPr>
            <a:lvl2pPr>
              <a:defRPr b="1" i="0">
                <a:latin typeface="+mn-lt"/>
              </a:defRPr>
            </a:lvl2pPr>
            <a:lvl3pPr>
              <a:defRPr b="0" i="0">
                <a:latin typeface="+mn-lt"/>
              </a:defRPr>
            </a:lvl3pPr>
            <a:lvl4pPr>
              <a:defRPr b="0" i="0">
                <a:latin typeface="+mn-lt"/>
              </a:defRPr>
            </a:lvl4pPr>
            <a:lvl5pPr>
              <a:defRPr b="0" i="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D50A6D9D-E203-EF32-002F-26B350FD5D85}"/>
              </a:ext>
            </a:extLst>
          </p:cNvPr>
          <p:cNvCxnSpPr/>
          <p:nvPr/>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631A54C3-A52F-EA4B-407D-54D7D570EED1}"/>
              </a:ext>
            </a:extLst>
          </p:cNvPr>
          <p:cNvSpPr>
            <a:spLocks noGrp="1"/>
          </p:cNvSpPr>
          <p:nvPr>
            <p:ph type="body" sz="quarter" idx="22" hasCustomPrompt="1"/>
          </p:nvPr>
        </p:nvSpPr>
        <p:spPr>
          <a:xfrm>
            <a:off x="460374" y="1064176"/>
            <a:ext cx="7677151" cy="246221"/>
          </a:xfrm>
        </p:spPr>
        <p:txBody>
          <a:bodyPr wrap="square" tIns="0" rIns="0" bIns="0" anchor="t" anchorCtr="0">
            <a:spAutoFit/>
          </a:bodyPr>
          <a:lstStyle>
            <a:lvl1pPr>
              <a:spcAft>
                <a:spcPts val="0"/>
              </a:spcAft>
              <a:buFontTx/>
              <a:buNone/>
              <a:defRPr sz="1600" b="0" i="0" cap="none" baseline="0">
                <a:solidFill>
                  <a:schemeClr val="accent6"/>
                </a:solidFill>
                <a:latin typeface="+mn-lt"/>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en-US" dirty="0"/>
              <a:t>Children's media use research</a:t>
            </a:r>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spAutoFit/>
          </a:bodyPr>
          <a:lstStyle>
            <a:lvl1pPr>
              <a:defRPr>
                <a:latin typeface="+mj-lt"/>
              </a:defRPr>
            </a:lvl1p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r>
              <a:rPr lang="en-US" dirty="0"/>
              <a:t> </a:t>
            </a:r>
          </a:p>
        </p:txBody>
      </p:sp>
      <p:sp>
        <p:nvSpPr>
          <p:cNvPr id="10" name="Text Placeholder 9">
            <a:extLst>
              <a:ext uri="{FF2B5EF4-FFF2-40B4-BE49-F238E27FC236}">
                <a16:creationId xmlns:a16="http://schemas.microsoft.com/office/drawing/2014/main" id="{CD14D0AB-7797-C86B-C1ED-7B378316F5C5}"/>
              </a:ext>
            </a:extLst>
          </p:cNvPr>
          <p:cNvSpPr>
            <a:spLocks noGrp="1"/>
          </p:cNvSpPr>
          <p:nvPr>
            <p:ph type="body" sz="quarter" idx="26" hasCustomPrompt="1"/>
          </p:nvPr>
        </p:nvSpPr>
        <p:spPr>
          <a:xfrm>
            <a:off x="460375" y="172762"/>
            <a:ext cx="11268075" cy="195814"/>
          </a:xfrm>
        </p:spPr>
        <p:txBody>
          <a:bodyPr tIns="36000" bIns="36000" anchor="ctr" anchorCtr="0">
            <a:spAutoFit/>
          </a:bodyPr>
          <a:lstStyle>
            <a:lvl1pPr algn="l">
              <a:defRPr sz="800" cap="none" spc="0" baseline="0">
                <a:solidFill>
                  <a:schemeClr val="accent6"/>
                </a:solidFill>
                <a:latin typeface="+mn-lt"/>
              </a:defRPr>
            </a:lvl1pPr>
          </a:lstStyle>
          <a:p>
            <a:pPr lvl="0"/>
            <a:r>
              <a:rPr lang="en-GB"/>
              <a:t>Breadcrumb | Chapter Heading</a:t>
            </a:r>
          </a:p>
        </p:txBody>
      </p:sp>
      <p:cxnSp>
        <p:nvCxnSpPr>
          <p:cNvPr id="9" name="Straight Connector 8">
            <a:extLst>
              <a:ext uri="{FF2B5EF4-FFF2-40B4-BE49-F238E27FC236}">
                <a16:creationId xmlns:a16="http://schemas.microsoft.com/office/drawing/2014/main" id="{72F1AC4F-5798-46BB-4AAE-02907D94AD76}"/>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4745FC-6C3A-821B-A128-EBD24AB3D4C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306780"/>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showMasterSp="0" userDrawn="1">
  <p:cSld name="Dark, Headline, Subline, Content">
    <p:bg>
      <p:bgPr>
        <a:solidFill>
          <a:schemeClr val="tx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1692A1D-AB7C-BADC-18A0-8AD7D559401D}"/>
              </a:ext>
            </a:extLst>
          </p:cNvPr>
          <p:cNvCxnSpPr/>
          <p:nvPr userDrawn="1"/>
        </p:nvCxnSpPr>
        <p:spPr>
          <a:xfrm>
            <a:off x="460375" y="419101"/>
            <a:ext cx="1126807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7520876-8AEB-E2DA-E6EA-D58C998C655D}"/>
              </a:ext>
            </a:extLst>
          </p:cNvPr>
          <p:cNvSpPr>
            <a:spLocks noGrp="1"/>
          </p:cNvSpPr>
          <p:nvPr>
            <p:ph type="title" hasCustomPrompt="1"/>
          </p:nvPr>
        </p:nvSpPr>
        <p:spPr/>
        <p:txBody>
          <a:bodyPr/>
          <a:lstStyle>
            <a:lvl1pPr>
              <a:defRPr>
                <a:solidFill>
                  <a:schemeClr val="bg1"/>
                </a:solidFill>
              </a:defRPr>
            </a:lvl1pPr>
          </a:lstStyle>
          <a:p>
            <a:r>
              <a:rPr lang="en-US"/>
              <a:t>Content page headline 32pt Georgia, one line only</a:t>
            </a:r>
          </a:p>
        </p:txBody>
      </p:sp>
      <p:sp>
        <p:nvSpPr>
          <p:cNvPr id="6" name="Text Placeholder 9">
            <a:extLst>
              <a:ext uri="{FF2B5EF4-FFF2-40B4-BE49-F238E27FC236}">
                <a16:creationId xmlns:a16="http://schemas.microsoft.com/office/drawing/2014/main" id="{466F63B2-DFC9-9043-DB35-5191D4A34C93}"/>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bg1"/>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59CAA3EA-AC92-1A21-D48D-57F18BE1AC54}"/>
              </a:ext>
            </a:extLst>
          </p:cNvPr>
          <p:cNvSpPr>
            <a:spLocks noGrp="1"/>
          </p:cNvSpPr>
          <p:nvPr>
            <p:ph type="body" sz="quarter" idx="22" hasCustomPrompt="1"/>
          </p:nvPr>
        </p:nvSpPr>
        <p:spPr>
          <a:xfrm>
            <a:off x="460374" y="1064176"/>
            <a:ext cx="7677139" cy="421722"/>
          </a:xfrm>
        </p:spPr>
        <p:txBody>
          <a:bodyPr tIns="0" rIns="0" bIns="0" anchor="t" anchorCtr="0">
            <a:noAutofit/>
          </a:bodyPr>
          <a:lstStyle>
            <a:lvl1pPr>
              <a:spcAft>
                <a:spcPts val="0"/>
              </a:spcAft>
              <a:buFontTx/>
              <a:buNone/>
              <a:defRPr sz="16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16" name="Slide Number Placeholder 4">
            <a:extLst>
              <a:ext uri="{FF2B5EF4-FFF2-40B4-BE49-F238E27FC236}">
                <a16:creationId xmlns:a16="http://schemas.microsoft.com/office/drawing/2014/main" id="{02CCF4A6-8E1C-AF5E-C20A-385D2E737CA0}"/>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8024A7E9-EBF0-7CB1-7F4B-3C21F7E0E2C5}"/>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42BF68B2-B4D4-EB34-01A7-75B1252BA53A}"/>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19" name="Date Placeholder 6">
            <a:extLst>
              <a:ext uri="{FF2B5EF4-FFF2-40B4-BE49-F238E27FC236}">
                <a16:creationId xmlns:a16="http://schemas.microsoft.com/office/drawing/2014/main" id="{0A0F7C5B-8BD6-C05D-2FD7-96567D473D5F}"/>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20" name="Straight Connector 19">
            <a:extLst>
              <a:ext uri="{FF2B5EF4-FFF2-40B4-BE49-F238E27FC236}">
                <a16:creationId xmlns:a16="http://schemas.microsoft.com/office/drawing/2014/main" id="{1877BC64-7DF7-4E32-89A2-368A2B288778}"/>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10498EB7-5C4F-CD38-AB97-9AF0A97F1557}"/>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
        <p:nvSpPr>
          <p:cNvPr id="3" name="Content Placeholder 14">
            <a:extLst>
              <a:ext uri="{FF2B5EF4-FFF2-40B4-BE49-F238E27FC236}">
                <a16:creationId xmlns:a16="http://schemas.microsoft.com/office/drawing/2014/main" id="{DB6F16C1-E32B-F411-729B-C20A1622369E}"/>
              </a:ext>
            </a:extLst>
          </p:cNvPr>
          <p:cNvSpPr>
            <a:spLocks noGrp="1"/>
          </p:cNvSpPr>
          <p:nvPr>
            <p:ph sz="quarter" idx="12"/>
          </p:nvPr>
        </p:nvSpPr>
        <p:spPr>
          <a:xfrm>
            <a:off x="460367" y="1658938"/>
            <a:ext cx="11268076" cy="4751387"/>
          </a:xfrm>
        </p:spPr>
        <p:txBody>
          <a:bodyPr/>
          <a:lstStyle>
            <a:lvl1pPr>
              <a:defRPr b="0" i="0">
                <a:solidFill>
                  <a:schemeClr val="bg1"/>
                </a:solidFill>
              </a:defRPr>
            </a:lvl1pPr>
            <a:lvl2pPr>
              <a:defRPr b="1" i="0">
                <a:solidFill>
                  <a:schemeClr val="bg1"/>
                </a:solidFill>
              </a:defRPr>
            </a:lvl2pPr>
            <a:lvl3pPr>
              <a:buClr>
                <a:schemeClr val="bg1"/>
              </a:buClr>
              <a:defRPr b="0" i="0">
                <a:solidFill>
                  <a:schemeClr val="bg1"/>
                </a:solidFill>
              </a:defRPr>
            </a:lvl3pPr>
            <a:lvl4pPr>
              <a:buClr>
                <a:schemeClr val="bg1"/>
              </a:buClr>
              <a:defRPr b="0" i="0">
                <a:solidFill>
                  <a:schemeClr val="bg1"/>
                </a:solidFill>
              </a:defRPr>
            </a:lvl4pPr>
            <a:lvl5pPr>
              <a:buClr>
                <a:schemeClr val="bg1"/>
              </a:buClr>
              <a:defRPr b="0"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3212482"/>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userDrawn="1">
  <p:cSld name="2 Columns Righ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14">
            <a:extLst>
              <a:ext uri="{FF2B5EF4-FFF2-40B4-BE49-F238E27FC236}">
                <a16:creationId xmlns:a16="http://schemas.microsoft.com/office/drawing/2014/main" id="{E4589648-4B10-71AD-4580-8925683C4D29}"/>
              </a:ext>
            </a:extLst>
          </p:cNvPr>
          <p:cNvSpPr>
            <a:spLocks noGrp="1"/>
          </p:cNvSpPr>
          <p:nvPr>
            <p:ph sz="quarter" idx="25"/>
          </p:nvPr>
        </p:nvSpPr>
        <p:spPr>
          <a:xfrm>
            <a:off x="460372" y="1658938"/>
            <a:ext cx="6175378" cy="4751388"/>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5FD5B2-9496-3BE4-36E3-C8ACF1411814}"/>
              </a:ext>
            </a:extLst>
          </p:cNvPr>
          <p:cNvSpPr>
            <a:spLocks noGrp="1"/>
          </p:cNvSpPr>
          <p:nvPr>
            <p:ph type="body" sz="quarter" idx="26"/>
          </p:nvPr>
        </p:nvSpPr>
        <p:spPr>
          <a:xfrm>
            <a:off x="68421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9407525" y="1658938"/>
            <a:ext cx="23241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81BD6FED-2DE1-67A9-A2CC-5799430B4300}"/>
              </a:ext>
            </a:extLst>
          </p:cNvPr>
          <p:cNvSpPr>
            <a:spLocks noGrp="1"/>
          </p:cNvSpPr>
          <p:nvPr>
            <p:ph type="ftr" sz="quarter" idx="28"/>
          </p:nvPr>
        </p:nvSpPr>
        <p:spPr/>
        <p:txBody>
          <a:bodyPr/>
          <a:lstStyle/>
          <a:p>
            <a:r>
              <a:rPr lang="en-US" dirty="0"/>
              <a:t>Children's media use research</a:t>
            </a:r>
          </a:p>
        </p:txBody>
      </p:sp>
      <p:cxnSp>
        <p:nvCxnSpPr>
          <p:cNvPr id="3" name="Straight Connector 2">
            <a:extLst>
              <a:ext uri="{FF2B5EF4-FFF2-40B4-BE49-F238E27FC236}">
                <a16:creationId xmlns:a16="http://schemas.microsoft.com/office/drawing/2014/main" id="{8D2FF9C5-9604-5F83-AF9F-421578AFA00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0EA18464-CE92-0EAD-794D-51E6D7165004}"/>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0BC7C422-BF7C-9D1D-A129-FE94057BCCE6}"/>
              </a:ext>
            </a:extLst>
          </p:cNvPr>
          <p:cNvSpPr>
            <a:spLocks noGrp="1"/>
          </p:cNvSpPr>
          <p:nvPr>
            <p:ph type="dt" sz="half" idx="29"/>
          </p:nvPr>
        </p:nvSpPr>
        <p:spPr/>
        <p:txBody>
          <a:bodyPr/>
          <a:lstStyle/>
          <a:p>
            <a:r>
              <a:rPr lang="en-US" dirty="0"/>
              <a:t> </a:t>
            </a:r>
          </a:p>
        </p:txBody>
      </p:sp>
      <p:sp>
        <p:nvSpPr>
          <p:cNvPr id="10" name="Text Placeholder 9">
            <a:extLst>
              <a:ext uri="{FF2B5EF4-FFF2-40B4-BE49-F238E27FC236}">
                <a16:creationId xmlns:a16="http://schemas.microsoft.com/office/drawing/2014/main" id="{A77CB0B5-23F9-E058-C42C-1FC94041833F}"/>
              </a:ext>
            </a:extLst>
          </p:cNvPr>
          <p:cNvSpPr>
            <a:spLocks noGrp="1"/>
          </p:cNvSpPr>
          <p:nvPr>
            <p:ph type="body" sz="quarter" idx="30"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3B7AB012-C285-6484-FCD7-B1AEF09A2EF6}"/>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177184104"/>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userDrawn="1">
  <p:cSld name="4 Columns, CV">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9FEF2404-5665-B9BC-C320-A5F5F0CAD719}"/>
              </a:ext>
            </a:extLst>
          </p:cNvPr>
          <p:cNvSpPr>
            <a:spLocks noGrp="1"/>
          </p:cNvSpPr>
          <p:nvPr>
            <p:ph type="body" sz="quarter" idx="27"/>
          </p:nvPr>
        </p:nvSpPr>
        <p:spPr>
          <a:xfrm>
            <a:off x="460374" y="4470491"/>
            <a:ext cx="2555876" cy="1968408"/>
          </a:xfrm>
        </p:spPr>
        <p:txBody>
          <a:bodyPr/>
          <a:lstStyle>
            <a:lvl1pPr>
              <a:defRPr sz="1400"/>
            </a:lvl1pPr>
            <a:lvl2pPr>
              <a:defRPr sz="1400"/>
            </a:lvl2pPr>
          </a:lstStyle>
          <a:p>
            <a:pPr lvl="0"/>
            <a:r>
              <a:rPr lang="en-US"/>
              <a:t>Click to edit Master text styles</a:t>
            </a:r>
          </a:p>
        </p:txBody>
      </p:sp>
      <p:sp>
        <p:nvSpPr>
          <p:cNvPr id="3" name="Text Placeholder 3">
            <a:extLst>
              <a:ext uri="{FF2B5EF4-FFF2-40B4-BE49-F238E27FC236}">
                <a16:creationId xmlns:a16="http://schemas.microsoft.com/office/drawing/2014/main" id="{3E6E6D41-C845-1506-E31A-A9C453401795}"/>
              </a:ext>
            </a:extLst>
          </p:cNvPr>
          <p:cNvSpPr>
            <a:spLocks noGrp="1"/>
          </p:cNvSpPr>
          <p:nvPr>
            <p:ph type="body" sz="quarter" idx="28"/>
          </p:nvPr>
        </p:nvSpPr>
        <p:spPr>
          <a:xfrm>
            <a:off x="3341158" y="1674901"/>
            <a:ext cx="2640542"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42864C-4722-74A5-ADF2-58C336DC5E2D}"/>
              </a:ext>
            </a:extLst>
          </p:cNvPr>
          <p:cNvSpPr>
            <a:spLocks noGrp="1"/>
          </p:cNvSpPr>
          <p:nvPr>
            <p:ph type="body" sz="quarter" idx="29"/>
          </p:nvPr>
        </p:nvSpPr>
        <p:spPr>
          <a:xfrm>
            <a:off x="6221942" y="1674901"/>
            <a:ext cx="2638426"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3F6FA7A-9F5D-B335-53CA-252EAE3E77B9}"/>
              </a:ext>
            </a:extLst>
          </p:cNvPr>
          <p:cNvSpPr>
            <a:spLocks noGrp="1"/>
          </p:cNvSpPr>
          <p:nvPr>
            <p:ph type="body" sz="quarter" idx="30"/>
          </p:nvPr>
        </p:nvSpPr>
        <p:spPr>
          <a:xfrm>
            <a:off x="9166224" y="1674901"/>
            <a:ext cx="2574927" cy="4763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AA0DD44C-36F8-6C9C-B8C5-1D30203AA2CA}"/>
              </a:ext>
            </a:extLst>
          </p:cNvPr>
          <p:cNvSpPr>
            <a:spLocks noGrp="1"/>
          </p:cNvSpPr>
          <p:nvPr>
            <p:ph type="pic" sz="quarter" idx="31" hasCustomPrompt="1"/>
          </p:nvPr>
        </p:nvSpPr>
        <p:spPr>
          <a:xfrm>
            <a:off x="460374" y="1674902"/>
            <a:ext cx="2555876" cy="2555876"/>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1">
              <a:lumMod val="75000"/>
            </a:schemeClr>
          </a:solidFill>
        </p:spPr>
        <p:txBody>
          <a:bodyPr wrap="square" tIns="731520">
            <a:noAutofit/>
          </a:bodyPr>
          <a:lstStyle>
            <a:lvl1pPr algn="ctr">
              <a:defRPr/>
            </a:lvl1pPr>
          </a:lstStyle>
          <a:p>
            <a:r>
              <a:rPr lang="en-US" dirty="0"/>
              <a:t>image</a:t>
            </a:r>
          </a:p>
        </p:txBody>
      </p:sp>
      <p:cxnSp>
        <p:nvCxnSpPr>
          <p:cNvPr id="2" name="Straight Connector 1">
            <a:extLst>
              <a:ext uri="{FF2B5EF4-FFF2-40B4-BE49-F238E27FC236}">
                <a16:creationId xmlns:a16="http://schemas.microsoft.com/office/drawing/2014/main" id="{ECF070E6-F974-17A0-DA2D-4E5C0C0DF05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78E367A-2EC9-0257-3D80-776E173566CD}"/>
              </a:ext>
            </a:extLst>
          </p:cNvPr>
          <p:cNvSpPr>
            <a:spLocks noGrp="1"/>
          </p:cNvSpPr>
          <p:nvPr>
            <p:ph type="title" hasCustomPrompt="1"/>
          </p:nvPr>
        </p:nvSpPr>
        <p:spPr/>
        <p:txBody>
          <a:bodyPr/>
          <a:lstStyle/>
          <a:p>
            <a:r>
              <a:rPr lang="en-US"/>
              <a:t>Content page headline 32pt Georgia, one line only</a:t>
            </a:r>
          </a:p>
        </p:txBody>
      </p:sp>
      <p:sp>
        <p:nvSpPr>
          <p:cNvPr id="15" name="Footer Placeholder 14">
            <a:extLst>
              <a:ext uri="{FF2B5EF4-FFF2-40B4-BE49-F238E27FC236}">
                <a16:creationId xmlns:a16="http://schemas.microsoft.com/office/drawing/2014/main" id="{880D46D7-4DBA-A8FC-EA72-74A7CF58E8BC}"/>
              </a:ext>
            </a:extLst>
          </p:cNvPr>
          <p:cNvSpPr>
            <a:spLocks noGrp="1"/>
          </p:cNvSpPr>
          <p:nvPr>
            <p:ph type="ftr" sz="quarter" idx="32"/>
          </p:nvPr>
        </p:nvSpPr>
        <p:spPr/>
        <p:txBody>
          <a:bodyPr/>
          <a:lstStyle/>
          <a:p>
            <a:r>
              <a:rPr lang="en-US" dirty="0"/>
              <a:t>Children's media use research</a:t>
            </a:r>
          </a:p>
        </p:txBody>
      </p:sp>
      <p:sp>
        <p:nvSpPr>
          <p:cNvPr id="7" name="Date Placeholder 6">
            <a:extLst>
              <a:ext uri="{FF2B5EF4-FFF2-40B4-BE49-F238E27FC236}">
                <a16:creationId xmlns:a16="http://schemas.microsoft.com/office/drawing/2014/main" id="{F8F36444-3A16-4B14-1C92-A0604FE434BA}"/>
              </a:ext>
            </a:extLst>
          </p:cNvPr>
          <p:cNvSpPr>
            <a:spLocks noGrp="1"/>
          </p:cNvSpPr>
          <p:nvPr>
            <p:ph type="dt" sz="half" idx="33"/>
          </p:nvPr>
        </p:nvSpPr>
        <p:spPr/>
        <p:txBody>
          <a:bodyPr/>
          <a:lstStyle/>
          <a:p>
            <a:r>
              <a:rPr lang="en-US" dirty="0"/>
              <a:t> </a:t>
            </a:r>
          </a:p>
        </p:txBody>
      </p:sp>
      <p:sp>
        <p:nvSpPr>
          <p:cNvPr id="10" name="Text Placeholder 9">
            <a:extLst>
              <a:ext uri="{FF2B5EF4-FFF2-40B4-BE49-F238E27FC236}">
                <a16:creationId xmlns:a16="http://schemas.microsoft.com/office/drawing/2014/main" id="{6419ECEB-54C8-4AC2-A78E-171600F198D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2973092A-E3AA-CD1B-FD9A-683BDD278C4E}"/>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827834833"/>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userDrawn="1">
  <p:cSld name="3 Columns, Dark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12" name="Text Placeholder 10">
            <a:extLst>
              <a:ext uri="{FF2B5EF4-FFF2-40B4-BE49-F238E27FC236}">
                <a16:creationId xmlns:a16="http://schemas.microsoft.com/office/drawing/2014/main" id="{96FDCAAC-888A-8741-2B16-92CD992F1F52}"/>
              </a:ext>
            </a:extLst>
          </p:cNvPr>
          <p:cNvSpPr>
            <a:spLocks noGrp="1"/>
          </p:cNvSpPr>
          <p:nvPr>
            <p:ph type="body" sz="quarter" idx="27"/>
          </p:nvPr>
        </p:nvSpPr>
        <p:spPr>
          <a:xfrm>
            <a:off x="8121650" y="1759132"/>
            <a:ext cx="3606800" cy="4651194"/>
          </a:xfrm>
          <a:solidFill>
            <a:schemeClr val="tx2"/>
          </a:solidFill>
        </p:spPr>
        <p:txBody>
          <a:bodyPr lIns="274320" tIns="457200" rIns="274320" bIns="228600"/>
          <a:lstStyle>
            <a:lvl1pPr>
              <a:defRPr sz="1600">
                <a:solidFill>
                  <a:schemeClr val="bg2"/>
                </a:solidFill>
              </a:defRPr>
            </a:lvl1pPr>
            <a:lvl2pPr>
              <a:defRPr sz="1800">
                <a:solidFill>
                  <a:schemeClr val="bg2"/>
                </a:solidFill>
              </a:defRPr>
            </a:lvl2pPr>
            <a:lvl3pPr>
              <a:buClr>
                <a:schemeClr val="bg2"/>
              </a:buClr>
              <a:defRPr sz="1400">
                <a:solidFill>
                  <a:schemeClr val="bg2"/>
                </a:solidFill>
              </a:defRPr>
            </a:lvl3pPr>
            <a:lvl4pPr marL="0" indent="0">
              <a:buClr>
                <a:schemeClr val="bg2"/>
              </a:buClr>
              <a:buFontTx/>
              <a:buNone/>
              <a:defRPr sz="2800" b="0" i="0">
                <a:solidFill>
                  <a:schemeClr val="bg2"/>
                </a:solidFill>
                <a:latin typeface="Georgia" panose="02040502050405020303" pitchFamily="18" charset="0"/>
              </a:defRPr>
            </a:lvl4pPr>
            <a:lvl5pPr marL="0" indent="0">
              <a:buClr>
                <a:schemeClr val="bg2"/>
              </a:buClr>
              <a:buFontTx/>
              <a:buNone/>
              <a:defRPr sz="5400" b="0" i="0">
                <a:solidFill>
                  <a:schemeClr val="bg2"/>
                </a:solidFill>
                <a:latin typeface="Georgia" panose="02040502050405020303" pitchFamily="18" charset="0"/>
              </a:defRPr>
            </a:lvl5pPr>
            <a:lvl6pPr>
              <a:buFontTx/>
              <a:buNone/>
              <a:defRPr sz="1400" b="0">
                <a:solidFill>
                  <a:schemeClr val="bg2"/>
                </a:solidFill>
                <a:latin typeface="+mn-lt"/>
              </a:defRPr>
            </a:lvl6pPr>
            <a:lvl7pPr>
              <a:buFontTx/>
              <a:buNone/>
              <a:defRPr sz="1400" b="0">
                <a:solidFill>
                  <a:schemeClr val="bg2"/>
                </a:solidFill>
                <a:latin typeface="+mn-lt"/>
              </a:defRPr>
            </a:lvl7pPr>
            <a:lvl8pPr marL="0" indent="0">
              <a:buClr>
                <a:schemeClr val="bg2"/>
              </a:buClr>
              <a:buFontTx/>
              <a:buNone/>
              <a:defRPr sz="1400" b="0">
                <a:solidFill>
                  <a:schemeClr val="bg2"/>
                </a:solidFill>
                <a:latin typeface="+mn-lt"/>
              </a:defRPr>
            </a:lvl8pPr>
            <a:lvl9pPr>
              <a:defRPr sz="1400" b="0">
                <a:solidFill>
                  <a:schemeClr val="bg2"/>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a:extLst>
              <a:ext uri="{FF2B5EF4-FFF2-40B4-BE49-F238E27FC236}">
                <a16:creationId xmlns:a16="http://schemas.microsoft.com/office/drawing/2014/main" id="{537E7346-9727-8CAD-9281-B66856EA89F2}"/>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4">
            <a:extLst>
              <a:ext uri="{FF2B5EF4-FFF2-40B4-BE49-F238E27FC236}">
                <a16:creationId xmlns:a16="http://schemas.microsoft.com/office/drawing/2014/main" id="{45CB4A24-835C-83D4-2BB0-7CCA615DF7F3}"/>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230D9830-D697-D8F4-1C9E-939DD29A596A}"/>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FA57061A-E6FC-A901-C15E-A3F8D7C2940B}"/>
              </a:ext>
            </a:extLst>
          </p:cNvPr>
          <p:cNvSpPr>
            <a:spLocks noGrp="1"/>
          </p:cNvSpPr>
          <p:nvPr>
            <p:ph type="title" hasCustomPrompt="1"/>
          </p:nvPr>
        </p:nvSpPr>
        <p:spPr/>
        <p:txBody>
          <a:bodyPr/>
          <a:lstStyle/>
          <a:p>
            <a:r>
              <a:rPr lang="en-US"/>
              <a:t>Content page headline 32pt Georgia, one line only</a:t>
            </a:r>
          </a:p>
        </p:txBody>
      </p:sp>
      <p:sp>
        <p:nvSpPr>
          <p:cNvPr id="6" name="Date Placeholder 5">
            <a:extLst>
              <a:ext uri="{FF2B5EF4-FFF2-40B4-BE49-F238E27FC236}">
                <a16:creationId xmlns:a16="http://schemas.microsoft.com/office/drawing/2014/main" id="{AD7CCAD9-749B-273B-68AF-C8C55A7401D2}"/>
              </a:ext>
            </a:extLst>
          </p:cNvPr>
          <p:cNvSpPr>
            <a:spLocks noGrp="1"/>
          </p:cNvSpPr>
          <p:nvPr>
            <p:ph type="dt" sz="half" idx="30"/>
          </p:nvPr>
        </p:nvSpPr>
        <p:spPr/>
        <p:txBody>
          <a:bodyPr/>
          <a:lstStyle/>
          <a:p>
            <a:r>
              <a:rPr lang="en-US" dirty="0"/>
              <a:t> </a:t>
            </a:r>
          </a:p>
        </p:txBody>
      </p:sp>
      <p:sp>
        <p:nvSpPr>
          <p:cNvPr id="8" name="Rectangle 7">
            <a:extLst>
              <a:ext uri="{FF2B5EF4-FFF2-40B4-BE49-F238E27FC236}">
                <a16:creationId xmlns:a16="http://schemas.microsoft.com/office/drawing/2014/main" id="{FD4F40A2-623A-5946-9538-044AFFA518DD}"/>
              </a:ext>
            </a:extLst>
          </p:cNvPr>
          <p:cNvSpPr/>
          <p:nvPr userDrawn="1"/>
        </p:nvSpPr>
        <p:spPr bwMode="auto">
          <a:xfrm>
            <a:off x="8121649" y="1658938"/>
            <a:ext cx="3606800" cy="100194"/>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9">
            <a:extLst>
              <a:ext uri="{FF2B5EF4-FFF2-40B4-BE49-F238E27FC236}">
                <a16:creationId xmlns:a16="http://schemas.microsoft.com/office/drawing/2014/main" id="{AC470552-3E4A-3BB2-28B8-99ACEE8F7ACA}"/>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9" name="Text Placeholder 15">
            <a:extLst>
              <a:ext uri="{FF2B5EF4-FFF2-40B4-BE49-F238E27FC236}">
                <a16:creationId xmlns:a16="http://schemas.microsoft.com/office/drawing/2014/main" id="{736A68C6-E5DC-4EFD-3CFA-538F170B5D54}"/>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3181343853"/>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userDrawn="1">
  <p:cSld name="3 Columns, Light Callout">
    <p:bg>
      <p:bgPr>
        <a:solidFill>
          <a:schemeClr val="bg1"/>
        </a:solidFill>
        <a:effectLst/>
      </p:bgPr>
    </p:bg>
    <p:spTree>
      <p:nvGrpSpPr>
        <p:cNvPr id="1" name=""/>
        <p:cNvGrpSpPr/>
        <p:nvPr/>
      </p:nvGrpSpPr>
      <p:grpSpPr>
        <a:xfrm>
          <a:off x="0" y="0"/>
          <a:ext cx="0" cy="0"/>
          <a:chOff x="0" y="0"/>
          <a:chExt cx="0" cy="0"/>
        </a:xfrm>
      </p:grpSpPr>
      <p:sp>
        <p:nvSpPr>
          <p:cNvPr id="16" name="Slide Number Placeholder 4">
            <a:extLst>
              <a:ext uri="{FF2B5EF4-FFF2-40B4-BE49-F238E27FC236}">
                <a16:creationId xmlns:a16="http://schemas.microsoft.com/office/drawing/2014/main" id="{95499480-C384-C74F-CFDC-D60CDC66E9E7}"/>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7" name="Straight Connector 16">
            <a:extLst>
              <a:ext uri="{FF2B5EF4-FFF2-40B4-BE49-F238E27FC236}">
                <a16:creationId xmlns:a16="http://schemas.microsoft.com/office/drawing/2014/main" id="{CEB51EF3-2CB2-C6E8-E2CC-D1C498A7B7DB}"/>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4711DF-77D1-82FE-5F48-C9173A152EB0}"/>
              </a:ext>
            </a:extLst>
          </p:cNvPr>
          <p:cNvSpPr>
            <a:spLocks noGrp="1"/>
          </p:cNvSpPr>
          <p:nvPr>
            <p:ph type="ftr" sz="quarter" idx="25"/>
          </p:nvPr>
        </p:nvSpPr>
        <p:spPr/>
        <p:txBody>
          <a:bodyPr/>
          <a:lstStyle/>
          <a:p>
            <a:r>
              <a:rPr lang="en-US" dirty="0"/>
              <a:t>Children's media use research</a:t>
            </a:r>
          </a:p>
        </p:txBody>
      </p:sp>
      <p:sp>
        <p:nvSpPr>
          <p:cNvPr id="6" name="Content Placeholder 14">
            <a:extLst>
              <a:ext uri="{FF2B5EF4-FFF2-40B4-BE49-F238E27FC236}">
                <a16:creationId xmlns:a16="http://schemas.microsoft.com/office/drawing/2014/main" id="{DC8D367F-ABDA-6E46-A37D-C12D0005BFC0}"/>
              </a:ext>
            </a:extLst>
          </p:cNvPr>
          <p:cNvSpPr>
            <a:spLocks noGrp="1"/>
          </p:cNvSpPr>
          <p:nvPr>
            <p:ph sz="quarter" idx="28"/>
          </p:nvPr>
        </p:nvSpPr>
        <p:spPr>
          <a:xfrm>
            <a:off x="460375" y="1658938"/>
            <a:ext cx="3606800"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4">
            <a:extLst>
              <a:ext uri="{FF2B5EF4-FFF2-40B4-BE49-F238E27FC236}">
                <a16:creationId xmlns:a16="http://schemas.microsoft.com/office/drawing/2014/main" id="{8F27D309-7D35-C014-CAC9-5F5FA628851B}"/>
              </a:ext>
            </a:extLst>
          </p:cNvPr>
          <p:cNvSpPr>
            <a:spLocks noGrp="1"/>
          </p:cNvSpPr>
          <p:nvPr>
            <p:ph sz="quarter" idx="29"/>
          </p:nvPr>
        </p:nvSpPr>
        <p:spPr>
          <a:xfrm>
            <a:off x="4298950" y="1658938"/>
            <a:ext cx="3598862" cy="475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a:extLst>
              <a:ext uri="{FF2B5EF4-FFF2-40B4-BE49-F238E27FC236}">
                <a16:creationId xmlns:a16="http://schemas.microsoft.com/office/drawing/2014/main" id="{1371E360-ADA1-17C5-01A7-8BBC09FA9648}"/>
              </a:ext>
            </a:extLst>
          </p:cNvPr>
          <p:cNvSpPr>
            <a:spLocks noGrp="1"/>
          </p:cNvSpPr>
          <p:nvPr>
            <p:ph type="body" sz="quarter" idx="27"/>
          </p:nvPr>
        </p:nvSpPr>
        <p:spPr>
          <a:xfrm>
            <a:off x="8121650" y="1759132"/>
            <a:ext cx="3606800" cy="4651194"/>
          </a:xfrm>
          <a:solidFill>
            <a:schemeClr val="bg2"/>
          </a:solidFill>
        </p:spPr>
        <p:txBody>
          <a:bodyPr lIns="274320" tIns="457200" rIns="274320" bIns="228600"/>
          <a:lstStyle>
            <a:lvl1pPr>
              <a:defRPr sz="1600">
                <a:solidFill>
                  <a:schemeClr val="tx1"/>
                </a:solidFill>
              </a:defRPr>
            </a:lvl1pPr>
            <a:lvl2pPr>
              <a:defRPr sz="1800">
                <a:solidFill>
                  <a:schemeClr val="accent6"/>
                </a:solidFill>
              </a:defRPr>
            </a:lvl2pPr>
            <a:lvl3pPr>
              <a:buClr>
                <a:schemeClr val="accent6"/>
              </a:buClr>
              <a:defRPr sz="1400">
                <a:solidFill>
                  <a:schemeClr val="tx1"/>
                </a:solidFill>
              </a:defRPr>
            </a:lvl3pPr>
            <a:lvl4pPr marL="0" indent="0">
              <a:buClr>
                <a:schemeClr val="bg2"/>
              </a:buClr>
              <a:buFontTx/>
              <a:buNone/>
              <a:defRPr sz="2800" b="0" i="0">
                <a:solidFill>
                  <a:schemeClr val="accent6"/>
                </a:solidFill>
                <a:latin typeface="Georgia" panose="02040502050405020303" pitchFamily="18" charset="0"/>
              </a:defRPr>
            </a:lvl4pPr>
            <a:lvl5pPr marL="0" indent="0">
              <a:buClr>
                <a:schemeClr val="bg2"/>
              </a:buClr>
              <a:buFontTx/>
              <a:buNone/>
              <a:defRPr sz="5400" b="0" i="0">
                <a:solidFill>
                  <a:schemeClr val="accent6"/>
                </a:solidFill>
                <a:latin typeface="Georgia" panose="02040502050405020303" pitchFamily="18" charset="0"/>
              </a:defRPr>
            </a:lvl5pPr>
            <a:lvl6pPr>
              <a:buFontTx/>
              <a:buNone/>
              <a:defRPr sz="1400" b="0">
                <a:solidFill>
                  <a:schemeClr val="tx1"/>
                </a:solidFill>
                <a:latin typeface="+mn-lt"/>
              </a:defRPr>
            </a:lvl6pPr>
            <a:lvl7pPr>
              <a:buFontTx/>
              <a:buNone/>
              <a:defRPr sz="1400" b="0">
                <a:solidFill>
                  <a:schemeClr val="tx1"/>
                </a:solidFill>
                <a:latin typeface="+mn-lt"/>
              </a:defRPr>
            </a:lvl7pPr>
            <a:lvl8pPr marL="0" indent="0">
              <a:buClr>
                <a:schemeClr val="bg2"/>
              </a:buClr>
              <a:buFontTx/>
              <a:buNone/>
              <a:defRPr sz="1400" b="0">
                <a:solidFill>
                  <a:schemeClr val="tx1"/>
                </a:solidFill>
                <a:latin typeface="+mn-lt"/>
              </a:defRPr>
            </a:lvl8pPr>
            <a:lvl9pPr>
              <a:defRPr sz="1400" b="0">
                <a:solidFill>
                  <a:schemeClr val="tx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FE79E38B-C471-6E87-FFEA-0FA69CFDEFFB}"/>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F153127B-B643-038E-B1D2-04AE3AD46317}"/>
              </a:ext>
            </a:extLst>
          </p:cNvPr>
          <p:cNvSpPr>
            <a:spLocks noGrp="1"/>
          </p:cNvSpPr>
          <p:nvPr>
            <p:ph type="title" hasCustomPrompt="1"/>
          </p:nvPr>
        </p:nvSpPr>
        <p:spPr/>
        <p:txBody>
          <a:bodyPr/>
          <a:lstStyle/>
          <a:p>
            <a:r>
              <a:rPr lang="en-US"/>
              <a:t>Content page headline 32pt Georgia, one line only</a:t>
            </a:r>
          </a:p>
        </p:txBody>
      </p:sp>
      <p:sp>
        <p:nvSpPr>
          <p:cNvPr id="8" name="Date Placeholder 7">
            <a:extLst>
              <a:ext uri="{FF2B5EF4-FFF2-40B4-BE49-F238E27FC236}">
                <a16:creationId xmlns:a16="http://schemas.microsoft.com/office/drawing/2014/main" id="{31C38E36-7B31-8302-04A0-4AAB0DE94B17}"/>
              </a:ext>
            </a:extLst>
          </p:cNvPr>
          <p:cNvSpPr>
            <a:spLocks noGrp="1"/>
          </p:cNvSpPr>
          <p:nvPr>
            <p:ph type="dt" sz="half" idx="30"/>
          </p:nvPr>
        </p:nvSpPr>
        <p:spPr/>
        <p:txBody>
          <a:bodyPr/>
          <a:lstStyle/>
          <a:p>
            <a:r>
              <a:rPr lang="en-US" dirty="0"/>
              <a:t> </a:t>
            </a:r>
          </a:p>
        </p:txBody>
      </p:sp>
      <p:sp>
        <p:nvSpPr>
          <p:cNvPr id="3" name="Rectangle 2">
            <a:extLst>
              <a:ext uri="{FF2B5EF4-FFF2-40B4-BE49-F238E27FC236}">
                <a16:creationId xmlns:a16="http://schemas.microsoft.com/office/drawing/2014/main" id="{EC726F66-7E59-28CD-9256-81E613F2B59A}"/>
              </a:ext>
            </a:extLst>
          </p:cNvPr>
          <p:cNvSpPr/>
          <p:nvPr userDrawn="1"/>
        </p:nvSpPr>
        <p:spPr bwMode="auto">
          <a:xfrm>
            <a:off x="8121649" y="1658938"/>
            <a:ext cx="3606800" cy="100194"/>
          </a:xfrm>
          <a:prstGeom prst="rect">
            <a:avLst/>
          </a:prstGeom>
          <a:solidFill>
            <a:schemeClr val="accent5"/>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0" name="Text Placeholder 9">
            <a:extLst>
              <a:ext uri="{FF2B5EF4-FFF2-40B4-BE49-F238E27FC236}">
                <a16:creationId xmlns:a16="http://schemas.microsoft.com/office/drawing/2014/main" id="{A61611B4-7533-76BE-D401-11F2E0E7B2D6}"/>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1" name="Text Placeholder 15">
            <a:extLst>
              <a:ext uri="{FF2B5EF4-FFF2-40B4-BE49-F238E27FC236}">
                <a16:creationId xmlns:a16="http://schemas.microsoft.com/office/drawing/2014/main" id="{ED215BA1-5809-6284-1598-62FD8AAA9011}"/>
              </a:ext>
            </a:extLst>
          </p:cNvPr>
          <p:cNvSpPr>
            <a:spLocks noGrp="1"/>
          </p:cNvSpPr>
          <p:nvPr>
            <p:ph type="body" sz="quarter" idx="22" hasCustomPrompt="1"/>
          </p:nvPr>
        </p:nvSpPr>
        <p:spPr>
          <a:xfrm>
            <a:off x="460374" y="1064176"/>
            <a:ext cx="11268075" cy="421722"/>
          </a:xfrm>
        </p:spPr>
        <p:txBody>
          <a:bodyPr tIns="0" rIns="0" bIns="0" anchor="t" anchorCtr="0">
            <a:noAutofit/>
          </a:bodyPr>
          <a:lstStyle>
            <a:lvl1pPr>
              <a:spcAft>
                <a:spcPts val="0"/>
              </a:spcAft>
              <a:buFontTx/>
              <a:buNone/>
              <a:defRPr sz="16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Tree>
    <p:extLst>
      <p:ext uri="{BB962C8B-B14F-4D97-AF65-F5344CB8AC3E}">
        <p14:creationId xmlns:p14="http://schemas.microsoft.com/office/powerpoint/2010/main" val="827177396"/>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userDrawn="1">
  <p:cSld name="Cover Medium Triangle">
    <p:bg>
      <p:bgPr>
        <a:solidFill>
          <a:schemeClr val="accent3"/>
        </a:solidFill>
        <a:effectLst/>
      </p:bgPr>
    </p:bg>
    <p:spTree>
      <p:nvGrpSpPr>
        <p:cNvPr id="1" name=""/>
        <p:cNvGrpSpPr/>
        <p:nvPr/>
      </p:nvGrpSpPr>
      <p:grpSpPr>
        <a:xfrm>
          <a:off x="0" y="0"/>
          <a:ext cx="0" cy="0"/>
          <a:chOff x="0" y="0"/>
          <a:chExt cx="0" cy="0"/>
        </a:xfrm>
      </p:grpSpPr>
      <p:sp>
        <p:nvSpPr>
          <p:cNvPr id="43" name="Text Placeholder 15">
            <a:extLst>
              <a:ext uri="{FF2B5EF4-FFF2-40B4-BE49-F238E27FC236}">
                <a16:creationId xmlns:a16="http://schemas.microsoft.com/office/drawing/2014/main" id="{22AB9F3C-1F99-C43F-DFF0-45AC98DA31B1}"/>
              </a:ext>
            </a:extLst>
          </p:cNvPr>
          <p:cNvSpPr>
            <a:spLocks noGrp="1"/>
          </p:cNvSpPr>
          <p:nvPr>
            <p:ph type="body" sz="quarter" idx="19" hasCustomPrompt="1"/>
          </p:nvPr>
        </p:nvSpPr>
        <p:spPr>
          <a:xfrm>
            <a:off x="465137" y="3755571"/>
            <a:ext cx="5745161" cy="886577"/>
          </a:xfrm>
        </p:spPr>
        <p:txBody>
          <a:bodyPr tIns="91440" rIns="64008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8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8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8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Subhead 18pt Century Gothic up to two </a:t>
            </a:r>
            <a:br>
              <a:rPr lang="en-US"/>
            </a:br>
            <a:r>
              <a:rPr lang="en-US"/>
              <a:t>lines long of text</a:t>
            </a:r>
          </a:p>
        </p:txBody>
      </p:sp>
      <p:sp>
        <p:nvSpPr>
          <p:cNvPr id="6" name="Text Placeholder 15">
            <a:extLst>
              <a:ext uri="{FF2B5EF4-FFF2-40B4-BE49-F238E27FC236}">
                <a16:creationId xmlns:a16="http://schemas.microsoft.com/office/drawing/2014/main" id="{B955DC89-250C-FBBA-AB66-6BF8CBDAC7DB}"/>
              </a:ext>
            </a:extLst>
          </p:cNvPr>
          <p:cNvSpPr>
            <a:spLocks noGrp="1"/>
          </p:cNvSpPr>
          <p:nvPr>
            <p:ph type="body" sz="quarter" idx="26" hasCustomPrompt="1"/>
          </p:nvPr>
        </p:nvSpPr>
        <p:spPr>
          <a:xfrm>
            <a:off x="465137" y="4642146"/>
            <a:ext cx="5745161" cy="426927"/>
          </a:xfrm>
        </p:spPr>
        <p:txBody>
          <a:bodyPr tIns="0" rIns="0" bIns="0" anchor="b" anchorCtr="0"/>
          <a:lstStyle>
            <a:lvl1pPr>
              <a:spcAft>
                <a:spcPts val="0"/>
              </a:spcAft>
              <a:buFontTx/>
              <a:buNone/>
              <a:defRPr sz="1400" b="1"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4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400" b="0" i="0" cap="none" baseline="0">
                <a:solidFill>
                  <a:schemeClr val="tx2"/>
                </a:solidFill>
                <a:latin typeface="+mn-lt"/>
                <a:ea typeface="Roboto" panose="02000000000000000000" pitchFamily="2" charset="0"/>
                <a:cs typeface="Segoe UI" panose="020B0502040204020203" pitchFamily="34" charset="0"/>
              </a:defRPr>
            </a:lvl9pPr>
          </a:lstStyle>
          <a:p>
            <a:pPr lvl="0"/>
            <a:r>
              <a:rPr lang="en-US"/>
              <a:t>Presenter Name</a:t>
            </a:r>
          </a:p>
        </p:txBody>
      </p:sp>
      <p:sp>
        <p:nvSpPr>
          <p:cNvPr id="8" name="Text Placeholder 15">
            <a:extLst>
              <a:ext uri="{FF2B5EF4-FFF2-40B4-BE49-F238E27FC236}">
                <a16:creationId xmlns:a16="http://schemas.microsoft.com/office/drawing/2014/main" id="{80F74F64-C7FC-D233-4B87-E7605FEB2715}"/>
              </a:ext>
            </a:extLst>
          </p:cNvPr>
          <p:cNvSpPr>
            <a:spLocks noGrp="1"/>
          </p:cNvSpPr>
          <p:nvPr>
            <p:ph type="body" sz="quarter" idx="22" hasCustomPrompt="1"/>
          </p:nvPr>
        </p:nvSpPr>
        <p:spPr>
          <a:xfrm>
            <a:off x="465138" y="419100"/>
            <a:ext cx="3602037" cy="1066799"/>
          </a:xfrm>
        </p:spPr>
        <p:txBody>
          <a:bodyPr tIns="0" rIns="640080" bIns="0" anchor="b"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9pPr>
          </a:lstStyle>
          <a:p>
            <a:pPr lvl="8"/>
            <a:r>
              <a:rPr lang="en-US"/>
              <a:t>Optional eyebrow</a:t>
            </a:r>
          </a:p>
        </p:txBody>
      </p:sp>
      <p:sp>
        <p:nvSpPr>
          <p:cNvPr id="10" name="Text Placeholder 15">
            <a:extLst>
              <a:ext uri="{FF2B5EF4-FFF2-40B4-BE49-F238E27FC236}">
                <a16:creationId xmlns:a16="http://schemas.microsoft.com/office/drawing/2014/main" id="{C4034501-0C33-0C6F-433A-A3E8AE5D0CDB}"/>
              </a:ext>
            </a:extLst>
          </p:cNvPr>
          <p:cNvSpPr>
            <a:spLocks noGrp="1"/>
          </p:cNvSpPr>
          <p:nvPr>
            <p:ph type="body" sz="quarter" idx="27" hasCustomPrompt="1"/>
          </p:nvPr>
        </p:nvSpPr>
        <p:spPr>
          <a:xfrm>
            <a:off x="465138" y="5069072"/>
            <a:ext cx="2325687" cy="554487"/>
          </a:xfrm>
        </p:spPr>
        <p:txBody>
          <a:bodyPr tIns="0" rIns="457200" bIns="0" anchor="ctr" anchorCtr="0"/>
          <a:lstStyle>
            <a:lvl1pPr>
              <a:spcAft>
                <a:spcPts val="0"/>
              </a:spcAft>
              <a:buFontTx/>
              <a:buNone/>
              <a:defRPr sz="10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0"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Date</a:t>
            </a:r>
          </a:p>
        </p:txBody>
      </p:sp>
      <p:sp>
        <p:nvSpPr>
          <p:cNvPr id="5" name="Text Placeholder 15">
            <a:extLst>
              <a:ext uri="{FF2B5EF4-FFF2-40B4-BE49-F238E27FC236}">
                <a16:creationId xmlns:a16="http://schemas.microsoft.com/office/drawing/2014/main" id="{CEDEC932-5A13-8B28-00D1-6B0AB1456836}"/>
              </a:ext>
            </a:extLst>
          </p:cNvPr>
          <p:cNvSpPr>
            <a:spLocks noGrp="1"/>
          </p:cNvSpPr>
          <p:nvPr>
            <p:ph type="body" sz="quarter" idx="28" hasCustomPrompt="1"/>
          </p:nvPr>
        </p:nvSpPr>
        <p:spPr>
          <a:xfrm>
            <a:off x="460374" y="1485899"/>
            <a:ext cx="5749923" cy="2269672"/>
          </a:xfrm>
        </p:spPr>
        <p:txBody>
          <a:bodyPr tIns="0" rIns="0" bIns="0" anchor="b" anchorCtr="0">
            <a:noAutofit/>
          </a:bodyPr>
          <a:lstStyle>
            <a:lvl1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8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Cover headline </a:t>
            </a:r>
            <a:br>
              <a:rPr lang="en-US"/>
            </a:br>
            <a:r>
              <a:rPr lang="en-US"/>
              <a:t>up to three lines 48pt Georgia text</a:t>
            </a:r>
          </a:p>
        </p:txBody>
      </p:sp>
      <p:sp>
        <p:nvSpPr>
          <p:cNvPr id="3" name="Rectangle 2">
            <a:extLst>
              <a:ext uri="{FF2B5EF4-FFF2-40B4-BE49-F238E27FC236}">
                <a16:creationId xmlns:a16="http://schemas.microsoft.com/office/drawing/2014/main" id="{AD0FA31F-B28F-D063-3CC9-313D4349D721}"/>
              </a:ext>
            </a:extLst>
          </p:cNvPr>
          <p:cNvSpPr/>
          <p:nvPr userDrawn="1"/>
        </p:nvSpPr>
        <p:spPr bwMode="auto">
          <a:xfrm>
            <a:off x="0" y="5623559"/>
            <a:ext cx="12192000" cy="12344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pic>
        <p:nvPicPr>
          <p:cNvPr id="4" name="Picture 17">
            <a:extLst>
              <a:ext uri="{FF2B5EF4-FFF2-40B4-BE49-F238E27FC236}">
                <a16:creationId xmlns:a16="http://schemas.microsoft.com/office/drawing/2014/main" id="{D6317662-E79F-3D09-00B0-99BC46A5BF6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62959" y="6038172"/>
            <a:ext cx="1736714" cy="372153"/>
          </a:xfrm>
          <a:prstGeom prst="rect">
            <a:avLst/>
          </a:prstGeom>
        </p:spPr>
      </p:pic>
      <p:pic>
        <p:nvPicPr>
          <p:cNvPr id="7" name="Graphic 6">
            <a:extLst>
              <a:ext uri="{FF2B5EF4-FFF2-40B4-BE49-F238E27FC236}">
                <a16:creationId xmlns:a16="http://schemas.microsoft.com/office/drawing/2014/main" id="{0588B9C2-2FF7-2748-AD34-92B769853E3E}"/>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r="29330" b="18722"/>
          <a:stretch/>
        </p:blipFill>
        <p:spPr>
          <a:xfrm>
            <a:off x="6992815" y="419100"/>
            <a:ext cx="5199185" cy="5204459"/>
          </a:xfrm>
          <a:prstGeom prst="rect">
            <a:avLst/>
          </a:prstGeom>
        </p:spPr>
      </p:pic>
    </p:spTree>
    <p:extLst>
      <p:ext uri="{BB962C8B-B14F-4D97-AF65-F5344CB8AC3E}">
        <p14:creationId xmlns:p14="http://schemas.microsoft.com/office/powerpoint/2010/main" val="3520494326"/>
      </p:ext>
    </p:extLst>
  </p:cSld>
  <p:clrMapOvr>
    <a:masterClrMapping/>
  </p:clrMapOvr>
  <p:extLst>
    <p:ext uri="{DCECCB84-F9BA-43D5-87BE-67443E8EF086}">
      <p15:sldGuideLst xmlns:p15="http://schemas.microsoft.com/office/powerpoint/2012/main"/>
    </p:ext>
  </p:extLst>
</p:sldLayout>
</file>

<file path=ppt/slideLayouts/slideLayout338.xml><?xml version="1.0" encoding="utf-8"?>
<p:sldLayout xmlns:a="http://schemas.openxmlformats.org/drawingml/2006/main" xmlns:r="http://schemas.openxmlformats.org/officeDocument/2006/relationships" xmlns:p="http://schemas.openxmlformats.org/presentationml/2006/main" userDrawn="1">
  <p:cSld name="Divider Full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ECB4B1-7A27-A6EE-9652-79CF762349B6}"/>
              </a:ext>
            </a:extLst>
          </p:cNvPr>
          <p:cNvSpPr/>
          <p:nvPr userDrawn="1"/>
        </p:nvSpPr>
        <p:spPr bwMode="auto">
          <a:xfrm>
            <a:off x="0" y="6391272"/>
            <a:ext cx="12192000" cy="466728"/>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12" name="Text Placeholder 11">
            <a:extLst>
              <a:ext uri="{FF2B5EF4-FFF2-40B4-BE49-F238E27FC236}">
                <a16:creationId xmlns:a16="http://schemas.microsoft.com/office/drawing/2014/main" id="{9A0F5A47-3937-FFB5-15D9-982C2FC23FBD}"/>
              </a:ext>
            </a:extLst>
          </p:cNvPr>
          <p:cNvSpPr>
            <a:spLocks noGrp="1"/>
          </p:cNvSpPr>
          <p:nvPr>
            <p:ph type="body" sz="quarter" idx="24" hasCustomPrompt="1"/>
          </p:nvPr>
        </p:nvSpPr>
        <p:spPr>
          <a:xfrm>
            <a:off x="0" y="0"/>
            <a:ext cx="10448925" cy="6391272"/>
          </a:xfrm>
          <a:blipFill>
            <a:blip r:embed="rId3" cstate="email">
              <a:extLst>
                <a:ext uri="{28A0092B-C50C-407E-A947-70E740481C1C}">
                  <a14:useLocalDpi xmlns:a14="http://schemas.microsoft.com/office/drawing/2010/main"/>
                </a:ext>
              </a:extLst>
            </a:blip>
            <a:stretch>
              <a:fillRect/>
            </a:stretch>
          </a:blipFill>
        </p:spPr>
        <p:txBody>
          <a:bodyPr/>
          <a:lstStyle/>
          <a:p>
            <a:pPr lvl="0"/>
            <a:r>
              <a:rPr lang="en-US"/>
              <a:t> </a:t>
            </a:r>
          </a:p>
        </p:txBody>
      </p:sp>
      <p:sp>
        <p:nvSpPr>
          <p:cNvPr id="5" name="Footer Placeholder 4">
            <a:extLst>
              <a:ext uri="{FF2B5EF4-FFF2-40B4-BE49-F238E27FC236}">
                <a16:creationId xmlns:a16="http://schemas.microsoft.com/office/drawing/2014/main" id="{ADA67FFD-6FEA-DBEC-AF14-58CD13D741D1}"/>
              </a:ext>
            </a:extLst>
          </p:cNvPr>
          <p:cNvSpPr>
            <a:spLocks noGrp="1"/>
          </p:cNvSpPr>
          <p:nvPr>
            <p:ph type="ftr" sz="quarter" idx="20"/>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Children's media use research</a:t>
            </a:r>
          </a:p>
        </p:txBody>
      </p:sp>
      <p:sp>
        <p:nvSpPr>
          <p:cNvPr id="6" name="Slide Number Placeholder 5">
            <a:extLst>
              <a:ext uri="{FF2B5EF4-FFF2-40B4-BE49-F238E27FC236}">
                <a16:creationId xmlns:a16="http://schemas.microsoft.com/office/drawing/2014/main" id="{86368AB8-3F07-C19C-394F-BD16EF3DC3CA}"/>
              </a:ext>
            </a:extLst>
          </p:cNvPr>
          <p:cNvSpPr>
            <a:spLocks noGrp="1"/>
          </p:cNvSpPr>
          <p:nvPr>
            <p:ph type="sldNum" sz="quarter" idx="21"/>
          </p:nvPr>
        </p:nvSpPr>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fld id="{63DCA5C9-2E11-4C67-86EB-AE1DE127DC64}" type="slidenum">
              <a:rPr lang="en-US" smtClean="0"/>
              <a:pPr/>
              <a:t>‹#›</a:t>
            </a:fld>
            <a:endParaRPr lang="en-US" dirty="0"/>
          </a:p>
        </p:txBody>
      </p:sp>
      <p:sp>
        <p:nvSpPr>
          <p:cNvPr id="16" name="Text Placeholder 15">
            <a:extLst>
              <a:ext uri="{FF2B5EF4-FFF2-40B4-BE49-F238E27FC236}">
                <a16:creationId xmlns:a16="http://schemas.microsoft.com/office/drawing/2014/main" id="{AD7C8D8F-6C09-7199-7296-DD91ECB9BE62}"/>
              </a:ext>
            </a:extLst>
          </p:cNvPr>
          <p:cNvSpPr>
            <a:spLocks noGrp="1"/>
          </p:cNvSpPr>
          <p:nvPr>
            <p:ph type="body" sz="quarter" idx="19" hasCustomPrompt="1"/>
          </p:nvPr>
        </p:nvSpPr>
        <p:spPr>
          <a:xfrm>
            <a:off x="465137" y="4129999"/>
            <a:ext cx="8701087"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Subheads and support type 18pt Century Gothic </a:t>
            </a:r>
            <a:br>
              <a:rPr lang="en-US"/>
            </a:br>
            <a:r>
              <a:rPr lang="en-US"/>
              <a:t>Regular up to two lines long. </a:t>
            </a:r>
          </a:p>
        </p:txBody>
      </p:sp>
      <p:sp>
        <p:nvSpPr>
          <p:cNvPr id="17" name="Text Placeholder 15">
            <a:extLst>
              <a:ext uri="{FF2B5EF4-FFF2-40B4-BE49-F238E27FC236}">
                <a16:creationId xmlns:a16="http://schemas.microsoft.com/office/drawing/2014/main" id="{9148A40F-6BBA-3614-23AD-7A5333D1AF8A}"/>
              </a:ext>
            </a:extLst>
          </p:cNvPr>
          <p:cNvSpPr>
            <a:spLocks noGrp="1"/>
          </p:cNvSpPr>
          <p:nvPr>
            <p:ph type="body" sz="quarter" idx="22" hasCustomPrompt="1"/>
          </p:nvPr>
        </p:nvSpPr>
        <p:spPr>
          <a:xfrm>
            <a:off x="465138" y="1658938"/>
            <a:ext cx="2325687" cy="995054"/>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Optional Eyebrow</a:t>
            </a:r>
          </a:p>
        </p:txBody>
      </p:sp>
      <p:cxnSp>
        <p:nvCxnSpPr>
          <p:cNvPr id="13" name="Straight Connector 12">
            <a:extLst>
              <a:ext uri="{FF2B5EF4-FFF2-40B4-BE49-F238E27FC236}">
                <a16:creationId xmlns:a16="http://schemas.microsoft.com/office/drawing/2014/main" id="{5BF61887-1FB3-14DF-CEC7-642EBA7B2563}"/>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75B507F7-C1FD-62FE-B416-4DB7D15DCF8D}"/>
              </a:ext>
            </a:extLst>
          </p:cNvPr>
          <p:cNvSpPr>
            <a:spLocks noGrp="1"/>
          </p:cNvSpPr>
          <p:nvPr>
            <p:ph type="dt" sz="half" idx="25"/>
          </p:nvPr>
        </p:nvSpPr>
        <p:spPr/>
        <p:txBody>
          <a:bodyPr/>
          <a:lstStyle>
            <a:lvl1pPr>
              <a:defRPr>
                <a:solidFill>
                  <a:schemeClr val="tx1"/>
                </a:solidFill>
              </a:defRPr>
            </a:lvl1pPr>
          </a:lstStyle>
          <a:p>
            <a:r>
              <a:rPr lang="en-US" dirty="0"/>
              <a:t> </a:t>
            </a:r>
          </a:p>
        </p:txBody>
      </p:sp>
      <p:sp>
        <p:nvSpPr>
          <p:cNvPr id="4" name="Text Placeholder 15">
            <a:extLst>
              <a:ext uri="{FF2B5EF4-FFF2-40B4-BE49-F238E27FC236}">
                <a16:creationId xmlns:a16="http://schemas.microsoft.com/office/drawing/2014/main" id="{B6F45E05-A87F-9106-B231-690831DED337}"/>
              </a:ext>
            </a:extLst>
          </p:cNvPr>
          <p:cNvSpPr>
            <a:spLocks noGrp="1"/>
          </p:cNvSpPr>
          <p:nvPr>
            <p:ph type="body" sz="quarter" idx="28" hasCustomPrompt="1"/>
          </p:nvPr>
        </p:nvSpPr>
        <p:spPr>
          <a:xfrm>
            <a:off x="460372" y="2649790"/>
            <a:ext cx="8705852" cy="1476009"/>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7" name="Text Placeholder 15">
            <a:extLst>
              <a:ext uri="{FF2B5EF4-FFF2-40B4-BE49-F238E27FC236}">
                <a16:creationId xmlns:a16="http://schemas.microsoft.com/office/drawing/2014/main" id="{BD3E770D-F7E1-3631-9C7C-CB1E77E1D03C}"/>
              </a:ext>
            </a:extLst>
          </p:cNvPr>
          <p:cNvSpPr>
            <a:spLocks noGrp="1"/>
          </p:cNvSpPr>
          <p:nvPr>
            <p:ph type="body" sz="quarter" idx="29" hasCustomPrompt="1"/>
          </p:nvPr>
        </p:nvSpPr>
        <p:spPr>
          <a:xfrm>
            <a:off x="10479406" y="0"/>
            <a:ext cx="1712594" cy="1726215"/>
          </a:xfrm>
        </p:spPr>
        <p:txBody>
          <a:bodyPr lIns="108000" tIns="108000" rIns="108000" bIns="108000" anchor="t" anchorCtr="0">
            <a:spAutoFit/>
          </a:bodyPr>
          <a:lstStyle>
            <a:lvl1pPr>
              <a:spcAft>
                <a:spcPts val="0"/>
              </a:spcAft>
              <a:buFontTx/>
              <a:buNone/>
              <a:defRPr sz="14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To change the picture right click below and select “Format Background” and update the picture source</a:t>
            </a:r>
          </a:p>
        </p:txBody>
      </p:sp>
      <p:cxnSp>
        <p:nvCxnSpPr>
          <p:cNvPr id="11" name="Straight Connector 10">
            <a:extLst>
              <a:ext uri="{FF2B5EF4-FFF2-40B4-BE49-F238E27FC236}">
                <a16:creationId xmlns:a16="http://schemas.microsoft.com/office/drawing/2014/main" id="{7F96C9C6-3D88-3BAE-50C0-4239358B956D}"/>
              </a:ext>
            </a:extLst>
          </p:cNvPr>
          <p:cNvCxnSpPr>
            <a:cxnSpLocks/>
          </p:cNvCxnSpPr>
          <p:nvPr userDrawn="1"/>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53B91591-7A70-7ACE-3601-54CC14EC0C0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2147458691"/>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userDrawn="1">
  <p:cSld name="Divider Medium Image">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A542D4-12C2-6B6D-66E7-90B3892D3A0E}"/>
              </a:ext>
            </a:extLst>
          </p:cNvPr>
          <p:cNvSpPr/>
          <p:nvPr userDrawn="1"/>
        </p:nvSpPr>
        <p:spPr bwMode="auto">
          <a:xfrm>
            <a:off x="9170126" y="0"/>
            <a:ext cx="3021874" cy="6858000"/>
          </a:xfrm>
          <a:prstGeom prst="rect">
            <a:avLst/>
          </a:prstGeom>
          <a:solidFill>
            <a:schemeClr val="accent4"/>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a:t>
            </a:r>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58938"/>
            <a:ext cx="2325687" cy="516747"/>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15" name="Straight Connector 14">
            <a:extLst>
              <a:ext uri="{FF2B5EF4-FFF2-40B4-BE49-F238E27FC236}">
                <a16:creationId xmlns:a16="http://schemas.microsoft.com/office/drawing/2014/main" id="{FE216376-F6C6-EF81-DE8E-778A7FA38496}"/>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8A7429-7DC2-C267-0BDB-3A420BF6B38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5">
            <a:extLst>
              <a:ext uri="{FF2B5EF4-FFF2-40B4-BE49-F238E27FC236}">
                <a16:creationId xmlns:a16="http://schemas.microsoft.com/office/drawing/2014/main" id="{1E4F48E6-0363-DA99-7E6A-4B94B9782928}"/>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9" name="Date Placeholder 8">
            <a:extLst>
              <a:ext uri="{FF2B5EF4-FFF2-40B4-BE49-F238E27FC236}">
                <a16:creationId xmlns:a16="http://schemas.microsoft.com/office/drawing/2014/main" id="{E356AA68-C602-3BE6-81BA-4B6D8F70CE7B}"/>
              </a:ext>
            </a:extLst>
          </p:cNvPr>
          <p:cNvSpPr>
            <a:spLocks noGrp="1"/>
          </p:cNvSpPr>
          <p:nvPr>
            <p:ph type="dt" sz="half" idx="29"/>
          </p:nvPr>
        </p:nvSpPr>
        <p:spPr/>
        <p:txBody>
          <a:bodyPr/>
          <a:lstStyle/>
          <a:p>
            <a:r>
              <a:rPr lang="en-US" dirty="0"/>
              <a:t> </a:t>
            </a:r>
          </a:p>
        </p:txBody>
      </p:sp>
      <p:sp>
        <p:nvSpPr>
          <p:cNvPr id="12" name="Footer Placeholder 11">
            <a:extLst>
              <a:ext uri="{FF2B5EF4-FFF2-40B4-BE49-F238E27FC236}">
                <a16:creationId xmlns:a16="http://schemas.microsoft.com/office/drawing/2014/main" id="{77C4962D-E070-2469-52EB-6E85C5376D8F}"/>
              </a:ext>
            </a:extLst>
          </p:cNvPr>
          <p:cNvSpPr>
            <a:spLocks noGrp="1"/>
          </p:cNvSpPr>
          <p:nvPr>
            <p:ph type="ftr" sz="quarter" idx="30"/>
          </p:nvPr>
        </p:nvSpPr>
        <p:spPr/>
        <p:txBody>
          <a:bodyPr/>
          <a:lstStyle/>
          <a:p>
            <a:r>
              <a:rPr lang="en-US" dirty="0"/>
              <a:t>Children's media use research</a:t>
            </a:r>
          </a:p>
        </p:txBody>
      </p:sp>
      <p:sp>
        <p:nvSpPr>
          <p:cNvPr id="16" name="Slide Number Placeholder 15">
            <a:extLst>
              <a:ext uri="{FF2B5EF4-FFF2-40B4-BE49-F238E27FC236}">
                <a16:creationId xmlns:a16="http://schemas.microsoft.com/office/drawing/2014/main" id="{45B7FCBB-C85B-3C20-A7AC-9F3AE99871C2}"/>
              </a:ext>
            </a:extLst>
          </p:cNvPr>
          <p:cNvSpPr>
            <a:spLocks noGrp="1"/>
          </p:cNvSpPr>
          <p:nvPr>
            <p:ph type="sldNum" sz="quarter" idx="31"/>
          </p:nvPr>
        </p:nvSpPr>
        <p:spPr/>
        <p:txBody>
          <a:bodyPr/>
          <a:lstStyle/>
          <a:p>
            <a:fld id="{63DCA5C9-2E11-4C67-86EB-AE1DE127DC64}" type="slidenum">
              <a:rPr lang="en-US" smtClean="0"/>
              <a:pPr/>
              <a:t>‹#›</a:t>
            </a:fld>
            <a:endParaRPr lang="en-US" dirty="0"/>
          </a:p>
        </p:txBody>
      </p:sp>
      <p:sp>
        <p:nvSpPr>
          <p:cNvPr id="5" name="Footer Placeholder 4">
            <a:extLst>
              <a:ext uri="{FF2B5EF4-FFF2-40B4-BE49-F238E27FC236}">
                <a16:creationId xmlns:a16="http://schemas.microsoft.com/office/drawing/2014/main" id="{DCA4FD73-CEE1-8083-370C-94AC74172CC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1594701336"/>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userDrawn="1">
  <p:cSld name="Divider Dark Image">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F39474C-9E7A-9592-B6E6-283DDB27219C}"/>
              </a:ext>
            </a:extLst>
          </p:cNvPr>
          <p:cNvSpPr/>
          <p:nvPr userDrawn="1"/>
        </p:nvSpPr>
        <p:spPr bwMode="auto">
          <a:xfrm>
            <a:off x="9170126" y="0"/>
            <a:ext cx="3021874" cy="6858000"/>
          </a:xfrm>
          <a:prstGeom prst="rect">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3" name="Text Placeholder 15">
            <a:extLst>
              <a:ext uri="{FF2B5EF4-FFF2-40B4-BE49-F238E27FC236}">
                <a16:creationId xmlns:a16="http://schemas.microsoft.com/office/drawing/2014/main" id="{3ECAAF97-2F93-DF4F-1EA3-10D4D0ADFAAB}"/>
              </a:ext>
            </a:extLst>
          </p:cNvPr>
          <p:cNvSpPr>
            <a:spLocks noGrp="1"/>
          </p:cNvSpPr>
          <p:nvPr>
            <p:ph type="body" sz="quarter" idx="19" hasCustomPrompt="1"/>
          </p:nvPr>
        </p:nvSpPr>
        <p:spPr>
          <a:xfrm>
            <a:off x="465137" y="4315738"/>
            <a:ext cx="5106989" cy="869506"/>
          </a:xfrm>
        </p:spPr>
        <p:txBody>
          <a:bodyPr tIns="91440" rIns="0" bIns="0" anchor="t" anchorCtr="0"/>
          <a:lstStyle>
            <a:lvl1pPr>
              <a:spcAft>
                <a:spcPts val="0"/>
              </a:spcAft>
              <a:buFontTx/>
              <a:buNone/>
              <a:defRPr sz="1800" b="0" i="0" cap="none" baseline="0">
                <a:solidFill>
                  <a:schemeClr val="bg1"/>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bg1"/>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bg1"/>
                </a:solidFill>
                <a:latin typeface="+mn-lt"/>
                <a:ea typeface="Roboto" panose="02000000000000000000" pitchFamily="2" charset="0"/>
                <a:cs typeface="Segoe UI" panose="020B0502040204020203" pitchFamily="34" charset="0"/>
              </a:defRPr>
            </a:lvl9pPr>
          </a:lstStyle>
          <a:p>
            <a:r>
              <a:rPr lang="en-US"/>
              <a:t>Subheads and support type Century Gothic Regular up to two lines long. </a:t>
            </a:r>
          </a:p>
        </p:txBody>
      </p:sp>
      <p:sp>
        <p:nvSpPr>
          <p:cNvPr id="6" name="Slide Number Placeholder 5">
            <a:extLst>
              <a:ext uri="{FF2B5EF4-FFF2-40B4-BE49-F238E27FC236}">
                <a16:creationId xmlns:a16="http://schemas.microsoft.com/office/drawing/2014/main" id="{86368AB8-3F07-C19C-394F-BD16EF3DC3CA}"/>
              </a:ext>
            </a:extLst>
          </p:cNvPr>
          <p:cNvSpPr>
            <a:spLocks noGrp="1"/>
          </p:cNvSpPr>
          <p:nvPr>
            <p:ph type="sldNum" sz="quarter" idx="21"/>
          </p:nvPr>
        </p:nvSpPr>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2" name="Text Placeholder 15">
            <a:extLst>
              <a:ext uri="{FF2B5EF4-FFF2-40B4-BE49-F238E27FC236}">
                <a16:creationId xmlns:a16="http://schemas.microsoft.com/office/drawing/2014/main" id="{D2D178CD-FC2F-C50D-05B4-2363FA1C30B0}"/>
              </a:ext>
            </a:extLst>
          </p:cNvPr>
          <p:cNvSpPr>
            <a:spLocks noGrp="1"/>
          </p:cNvSpPr>
          <p:nvPr>
            <p:ph type="body" sz="quarter" idx="22" hasCustomPrompt="1"/>
          </p:nvPr>
        </p:nvSpPr>
        <p:spPr>
          <a:xfrm>
            <a:off x="465138" y="1672756"/>
            <a:ext cx="2325687" cy="502929"/>
          </a:xfrm>
        </p:spPr>
        <p:txBody>
          <a:bodyPr tIns="0" rIns="0" bIns="73152" anchor="b" anchorCtr="0"/>
          <a:lstStyle>
            <a:lvl1pPr>
              <a:spcAft>
                <a:spcPts val="0"/>
              </a:spcAft>
              <a:buFontTx/>
              <a:buNone/>
              <a:defRPr sz="1000" b="0" i="0" cap="none" baseline="0">
                <a:solidFill>
                  <a:schemeClr val="bg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bg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7" name="Picture Placeholder 4">
            <a:extLst>
              <a:ext uri="{FF2B5EF4-FFF2-40B4-BE49-F238E27FC236}">
                <a16:creationId xmlns:a16="http://schemas.microsoft.com/office/drawing/2014/main" id="{C26CC7A4-B4DA-8417-B913-C90B7E9CF270}"/>
              </a:ext>
            </a:extLst>
          </p:cNvPr>
          <p:cNvSpPr>
            <a:spLocks noGrp="1"/>
          </p:cNvSpPr>
          <p:nvPr>
            <p:ph type="pic" sz="quarter" idx="24"/>
          </p:nvPr>
        </p:nvSpPr>
        <p:spPr>
          <a:xfrm>
            <a:off x="6096000" y="557212"/>
            <a:ext cx="6096000" cy="5853113"/>
          </a:xfrm>
          <a:blipFill>
            <a:blip r:embed="rId2" cstate="screen">
              <a:extLst>
                <a:ext uri="{28A0092B-C50C-407E-A947-70E740481C1C}">
                  <a14:useLocalDpi xmlns:a14="http://schemas.microsoft.com/office/drawing/2010/main"/>
                </a:ext>
              </a:extLst>
            </a:blip>
            <a:stretch>
              <a:fillRect/>
            </a:stretch>
          </a:blipFill>
        </p:spPr>
        <p:txBody>
          <a:bodyPr tIns="2194560"/>
          <a:lstStyle>
            <a:lvl1pPr algn="ctr">
              <a:defRPr/>
            </a:lvl1pPr>
          </a:lstStyle>
          <a:p>
            <a:r>
              <a:rPr lang="en-US" dirty="0"/>
              <a:t>Click icon to add picture</a:t>
            </a:r>
          </a:p>
        </p:txBody>
      </p:sp>
      <p:cxnSp>
        <p:nvCxnSpPr>
          <p:cNvPr id="9" name="Straight Connector 8">
            <a:extLst>
              <a:ext uri="{FF2B5EF4-FFF2-40B4-BE49-F238E27FC236}">
                <a16:creationId xmlns:a16="http://schemas.microsoft.com/office/drawing/2014/main" id="{ECBCB0C5-85C2-0633-786D-479874E4DA7D}"/>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5B9C47EB-9D33-808F-F64E-0A5E687DB6D3}"/>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5" name="Straight Connector 14">
            <a:extLst>
              <a:ext uri="{FF2B5EF4-FFF2-40B4-BE49-F238E27FC236}">
                <a16:creationId xmlns:a16="http://schemas.microsoft.com/office/drawing/2014/main" id="{BFCF057F-D649-CD97-D7D3-DA1684DDC5DA}"/>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1">
            <a:extLst>
              <a:ext uri="{FF2B5EF4-FFF2-40B4-BE49-F238E27FC236}">
                <a16:creationId xmlns:a16="http://schemas.microsoft.com/office/drawing/2014/main" id="{0CC52BA3-76F7-07AF-81B9-76D37CA4DD18}"/>
              </a:ext>
            </a:extLst>
          </p:cNvPr>
          <p:cNvSpPr>
            <a:spLocks noGrp="1"/>
          </p:cNvSpPr>
          <p:nvPr>
            <p:ph type="dt" sz="half" idx="25"/>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5" name="Text Placeholder 15">
            <a:extLst>
              <a:ext uri="{FF2B5EF4-FFF2-40B4-BE49-F238E27FC236}">
                <a16:creationId xmlns:a16="http://schemas.microsoft.com/office/drawing/2014/main" id="{63086B8F-4568-1A8E-7954-1D88A95CBA19}"/>
              </a:ext>
            </a:extLst>
          </p:cNvPr>
          <p:cNvSpPr>
            <a:spLocks noGrp="1"/>
          </p:cNvSpPr>
          <p:nvPr>
            <p:ph type="body" sz="quarter" idx="28" hasCustomPrompt="1"/>
          </p:nvPr>
        </p:nvSpPr>
        <p:spPr>
          <a:xfrm>
            <a:off x="460372" y="2175684"/>
            <a:ext cx="5116515" cy="2140053"/>
          </a:xfrm>
        </p:spPr>
        <p:txBody>
          <a:bodyPr tIns="0" rIns="0" bIns="73152" anchor="b" anchorCtr="0">
            <a:noAutofit/>
          </a:bodyPr>
          <a:lstStyle>
            <a:lvl1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bg1"/>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a:t>
            </a:r>
            <a:br>
              <a:rPr lang="en-US"/>
            </a:br>
            <a:r>
              <a:rPr lang="en-US"/>
              <a:t>up to three lines long 44pt Georgia</a:t>
            </a:r>
          </a:p>
        </p:txBody>
      </p:sp>
      <p:sp>
        <p:nvSpPr>
          <p:cNvPr id="10" name="Footer Placeholder 4">
            <a:extLst>
              <a:ext uri="{FF2B5EF4-FFF2-40B4-BE49-F238E27FC236}">
                <a16:creationId xmlns:a16="http://schemas.microsoft.com/office/drawing/2014/main" id="{291186BC-8F30-108C-5AB0-C9A0AD0F6BA9}"/>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741713072"/>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userDrawn="1">
  <p:cSld name="Divider Frame Medium Gray">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532E42-1FDB-C97C-8862-F52130CA3AE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Slide Number Placeholder 5">
            <a:extLst>
              <a:ext uri="{FF2B5EF4-FFF2-40B4-BE49-F238E27FC236}">
                <a16:creationId xmlns:a16="http://schemas.microsoft.com/office/drawing/2014/main" id="{4526C6E3-754E-D742-8EF5-A2E30F629DF1}"/>
              </a:ext>
            </a:extLst>
          </p:cNvPr>
          <p:cNvSpPr>
            <a:spLocks noGrp="1"/>
          </p:cNvSpPr>
          <p:nvPr>
            <p:ph type="sldNum" sz="quarter" idx="21"/>
          </p:nvPr>
        </p:nvSpPr>
        <p:spPr>
          <a:xfrm>
            <a:off x="11509579" y="6546850"/>
            <a:ext cx="218871" cy="155574"/>
          </a:xfrm>
        </p:spPr>
        <p:txBody>
          <a:bodyPr/>
          <a:lstStyle>
            <a:lvl1pPr>
              <a:defRPr>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fld id="{63DCA5C9-2E11-4C67-86EB-AE1DE127DC64}" type="slidenum">
              <a:rPr lang="en-US" smtClean="0"/>
              <a:pPr/>
              <a:t>‹#›</a:t>
            </a:fld>
            <a:endParaRPr lang="en-US" dirty="0"/>
          </a:p>
        </p:txBody>
      </p:sp>
      <p:sp>
        <p:nvSpPr>
          <p:cNvPr id="10" name="Text Placeholder 15">
            <a:extLst>
              <a:ext uri="{FF2B5EF4-FFF2-40B4-BE49-F238E27FC236}">
                <a16:creationId xmlns:a16="http://schemas.microsoft.com/office/drawing/2014/main" id="{6B371A28-29C4-F1DF-BAFE-2BF2807FC2A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1" name="Text Placeholder 15">
            <a:extLst>
              <a:ext uri="{FF2B5EF4-FFF2-40B4-BE49-F238E27FC236}">
                <a16:creationId xmlns:a16="http://schemas.microsoft.com/office/drawing/2014/main" id="{1C67C010-C22B-A35F-A8B3-D7431D850E67}"/>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cxnSp>
        <p:nvCxnSpPr>
          <p:cNvPr id="12" name="Straight Connector 11">
            <a:extLst>
              <a:ext uri="{FF2B5EF4-FFF2-40B4-BE49-F238E27FC236}">
                <a16:creationId xmlns:a16="http://schemas.microsoft.com/office/drawing/2014/main" id="{E754B5AB-3680-CEC3-521F-6A078F486002}"/>
              </a:ext>
            </a:extLst>
          </p:cNvPr>
          <p:cNvCxnSpPr/>
          <p:nvPr userDrawn="1"/>
        </p:nvCxnSpPr>
        <p:spPr>
          <a:xfrm>
            <a:off x="11509579" y="6600132"/>
            <a:ext cx="0" cy="808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E1A4D50D-6412-207A-08B9-75A02F91C4BD}"/>
              </a:ext>
            </a:extLst>
          </p:cNvPr>
          <p:cNvSpPr>
            <a:spLocks noGrp="1"/>
          </p:cNvSpPr>
          <p:nvPr>
            <p:ph type="ftr" sz="quarter" idx="20"/>
          </p:nvPr>
        </p:nvSpPr>
        <p:spPr>
          <a:xfrm>
            <a:off x="1011813" y="6546849"/>
            <a:ext cx="7125712" cy="155574"/>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1"/>
                </a:solidFill>
              </a:defRPr>
            </a:lvl9pPr>
          </a:lstStyle>
          <a:p>
            <a:pPr lvl="8"/>
            <a:r>
              <a:rPr lang="en-US" dirty="0"/>
              <a:t>Children's media use research</a:t>
            </a:r>
          </a:p>
        </p:txBody>
      </p:sp>
      <p:cxnSp>
        <p:nvCxnSpPr>
          <p:cNvPr id="15" name="Straight Connector 14">
            <a:extLst>
              <a:ext uri="{FF2B5EF4-FFF2-40B4-BE49-F238E27FC236}">
                <a16:creationId xmlns:a16="http://schemas.microsoft.com/office/drawing/2014/main" id="{BED5CFE9-9770-D945-A00B-431D157BC914}"/>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B3B912DF-AC91-89F0-5F02-2CF0400D0742}"/>
              </a:ext>
            </a:extLst>
          </p:cNvPr>
          <p:cNvSpPr>
            <a:spLocks noGrp="1"/>
          </p:cNvSpPr>
          <p:nvPr>
            <p:ph type="dt" sz="half" idx="23"/>
          </p:nvPr>
        </p:nvSpPr>
        <p:spPr>
          <a:xfrm>
            <a:off x="9394825" y="6546850"/>
            <a:ext cx="2014538" cy="1555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a:t>
            </a:r>
          </a:p>
        </p:txBody>
      </p:sp>
      <p:sp>
        <p:nvSpPr>
          <p:cNvPr id="5" name="Text Placeholder 15">
            <a:extLst>
              <a:ext uri="{FF2B5EF4-FFF2-40B4-BE49-F238E27FC236}">
                <a16:creationId xmlns:a16="http://schemas.microsoft.com/office/drawing/2014/main" id="{CBCEDAA4-796E-5A46-A2A0-EC28736C6134}"/>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3" name="Rectangle 2">
            <a:extLst>
              <a:ext uri="{FF2B5EF4-FFF2-40B4-BE49-F238E27FC236}">
                <a16:creationId xmlns:a16="http://schemas.microsoft.com/office/drawing/2014/main" id="{10F1BDDB-75BC-E240-7836-F0AEE07DB1BB}"/>
              </a:ext>
            </a:extLst>
          </p:cNvPr>
          <p:cNvSpPr/>
          <p:nvPr userDrawn="1"/>
        </p:nvSpPr>
        <p:spPr bwMode="auto">
          <a:xfrm>
            <a:off x="460372" y="461554"/>
            <a:ext cx="11268078" cy="139337"/>
          </a:xfrm>
          <a:prstGeom prst="rect">
            <a:avLst/>
          </a:prstGeom>
          <a:solidFill>
            <a:schemeClr val="accent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7" name="Footer Placeholder 4">
            <a:extLst>
              <a:ext uri="{FF2B5EF4-FFF2-40B4-BE49-F238E27FC236}">
                <a16:creationId xmlns:a16="http://schemas.microsoft.com/office/drawing/2014/main" id="{E38343CA-129C-C44A-430C-3830B047EDEB}"/>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1089048471"/>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userDrawn="1">
  <p:cSld name="Divider Frame Orang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CC8C4C-1367-D399-40AD-C13D894A7BCA}"/>
              </a:ext>
            </a:extLst>
          </p:cNvPr>
          <p:cNvSpPr/>
          <p:nvPr userDrawn="1"/>
        </p:nvSpPr>
        <p:spPr bwMode="auto">
          <a:xfrm>
            <a:off x="460372" y="462584"/>
            <a:ext cx="11268078" cy="593386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A1E3C772-6A09-A9EC-3D68-5475ECD268CD}"/>
              </a:ext>
            </a:extLst>
          </p:cNvPr>
          <p:cNvSpPr/>
          <p:nvPr userDrawn="1"/>
        </p:nvSpPr>
        <p:spPr bwMode="auto">
          <a:xfrm>
            <a:off x="460372" y="461554"/>
            <a:ext cx="11268078" cy="139337"/>
          </a:xfrm>
          <a:prstGeom prst="rect">
            <a:avLst/>
          </a:prstGeom>
          <a:solidFill>
            <a:schemeClr val="tx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GB" sz="1800" b="0" i="0" dirty="0">
              <a:solidFill>
                <a:schemeClr val="bg1"/>
              </a:solidFill>
              <a:latin typeface="+mn-lt"/>
              <a:ea typeface="Roboto" panose="02000000000000000000" pitchFamily="2" charset="0"/>
              <a:cs typeface="Segoe UI" panose="020B0502040204020203" pitchFamily="34" charset="0"/>
            </a:endParaRPr>
          </a:p>
        </p:txBody>
      </p:sp>
      <p:sp>
        <p:nvSpPr>
          <p:cNvPr id="4" name="Text Placeholder 15">
            <a:extLst>
              <a:ext uri="{FF2B5EF4-FFF2-40B4-BE49-F238E27FC236}">
                <a16:creationId xmlns:a16="http://schemas.microsoft.com/office/drawing/2014/main" id="{4D55D2D3-4BCD-D761-81C6-8AA39BA60C2A}"/>
              </a:ext>
            </a:extLst>
          </p:cNvPr>
          <p:cNvSpPr>
            <a:spLocks noGrp="1"/>
          </p:cNvSpPr>
          <p:nvPr>
            <p:ph type="body" sz="quarter" idx="19" hasCustomPrompt="1"/>
          </p:nvPr>
        </p:nvSpPr>
        <p:spPr>
          <a:xfrm>
            <a:off x="1512888" y="3677823"/>
            <a:ext cx="8936037" cy="869506"/>
          </a:xfrm>
        </p:spPr>
        <p:txBody>
          <a:bodyPr tIns="91440" rIns="0" bIns="0" anchor="t" anchorCtr="0"/>
          <a:lstStyle>
            <a:lvl1pPr>
              <a:spcAft>
                <a:spcPts val="0"/>
              </a:spcAft>
              <a:buFontTx/>
              <a:buNone/>
              <a:defRPr sz="1800" b="0" i="0" cap="none" baseline="0">
                <a:solidFill>
                  <a:schemeClr val="tx2"/>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600" b="0"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5pPr>
            <a:lvl6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6pPr>
            <a:lvl7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7pPr>
            <a:lvl8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8pPr>
            <a:lvl9pPr marL="0" indent="0">
              <a:spcAft>
                <a:spcPts val="0"/>
              </a:spcAft>
              <a:buFontTx/>
              <a:buNone/>
              <a:defRPr sz="1600" b="0" i="0" cap="none" baseline="0">
                <a:solidFill>
                  <a:schemeClr val="tx2"/>
                </a:solidFill>
                <a:latin typeface="+mn-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Subheads and support type Century Gothic Regular up to two lines long</a:t>
            </a:r>
            <a:br>
              <a:rPr lang="en-US"/>
            </a:br>
            <a:r>
              <a:rPr lang="en-US"/>
              <a:t>Subheads and support type Century Gothic Regular up to two lines long</a:t>
            </a:r>
          </a:p>
        </p:txBody>
      </p:sp>
      <p:sp>
        <p:nvSpPr>
          <p:cNvPr id="10" name="Text Placeholder 15">
            <a:extLst>
              <a:ext uri="{FF2B5EF4-FFF2-40B4-BE49-F238E27FC236}">
                <a16:creationId xmlns:a16="http://schemas.microsoft.com/office/drawing/2014/main" id="{E5AAFDAA-C3BB-513F-E305-CEFA439ACAFB}"/>
              </a:ext>
            </a:extLst>
          </p:cNvPr>
          <p:cNvSpPr>
            <a:spLocks noGrp="1"/>
          </p:cNvSpPr>
          <p:nvPr>
            <p:ph type="body" sz="quarter" idx="22" hasCustomPrompt="1"/>
          </p:nvPr>
        </p:nvSpPr>
        <p:spPr>
          <a:xfrm>
            <a:off x="1512887" y="1678303"/>
            <a:ext cx="2554288" cy="523512"/>
          </a:xfrm>
        </p:spPr>
        <p:txBody>
          <a:bodyPr tIns="0" rIns="0" bIns="73152" anchor="b" anchorCtr="0"/>
          <a:lstStyle>
            <a:lvl1pPr>
              <a:spcAft>
                <a:spcPts val="0"/>
              </a:spcAft>
              <a:buFontTx/>
              <a:buNone/>
              <a:defRPr sz="1000" b="0" i="0" cap="none" baseline="0">
                <a:solidFill>
                  <a:schemeClr val="tx2"/>
                </a:solidFill>
                <a:latin typeface="+mn-lt"/>
                <a:ea typeface="Roboto" panose="02000000000000000000" pitchFamily="2" charset="0"/>
                <a:cs typeface="Segoe UI" panose="020B0502040204020203" pitchFamily="34" charset="0"/>
              </a:defRPr>
            </a:lvl1pPr>
            <a:lvl2pPr>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2pPr>
            <a:lvl3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3pPr>
            <a:lvl4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4pPr>
            <a:lvl5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5pPr>
            <a:lvl6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6pPr>
            <a:lvl7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7pPr>
            <a:lvl8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8pPr>
            <a:lvl9pPr marL="0" indent="0">
              <a:spcAft>
                <a:spcPts val="0"/>
              </a:spcAft>
              <a:buFontTx/>
              <a:buNone/>
              <a:defRPr sz="1000" b="1" i="0" cap="none" baseline="0">
                <a:solidFill>
                  <a:schemeClr val="tx2"/>
                </a:solidFill>
                <a:latin typeface="+mj-lt"/>
                <a:ea typeface="Roboto" panose="02000000000000000000" pitchFamily="2" charset="0"/>
                <a:cs typeface="Segoe UI" panose="020B0502040204020203" pitchFamily="34" charset="0"/>
              </a:defRPr>
            </a:lvl9pPr>
          </a:lstStyle>
          <a:p>
            <a:pPr lvl="0"/>
            <a:r>
              <a:rPr lang="en-US"/>
              <a:t>Optional Eyebrow</a:t>
            </a:r>
          </a:p>
        </p:txBody>
      </p:sp>
      <p:sp>
        <p:nvSpPr>
          <p:cNvPr id="12" name="Slide Number Placeholder 10">
            <a:extLst>
              <a:ext uri="{FF2B5EF4-FFF2-40B4-BE49-F238E27FC236}">
                <a16:creationId xmlns:a16="http://schemas.microsoft.com/office/drawing/2014/main" id="{8FC6C0A0-DD0F-1CD7-3F8E-C4A64D2A39A5}"/>
              </a:ext>
            </a:extLst>
          </p:cNvPr>
          <p:cNvSpPr>
            <a:spLocks noGrp="1"/>
          </p:cNvSpPr>
          <p:nvPr>
            <p:ph type="sldNum" sz="quarter" idx="24"/>
          </p:nvPr>
        </p:nvSpPr>
        <p:spPr>
          <a:xfrm>
            <a:off x="11509579" y="6546850"/>
            <a:ext cx="218871" cy="155574"/>
          </a:xfrm>
        </p:spPr>
        <p:txBody>
          <a:bodyPr/>
          <a:lstStyle/>
          <a:p>
            <a:fld id="{63DCA5C9-2E11-4C67-86EB-AE1DE127DC64}" type="slidenum">
              <a:rPr lang="en-US" smtClean="0"/>
              <a:pPr/>
              <a:t>‹#›</a:t>
            </a:fld>
            <a:endParaRPr lang="en-US" dirty="0"/>
          </a:p>
        </p:txBody>
      </p:sp>
      <p:cxnSp>
        <p:nvCxnSpPr>
          <p:cNvPr id="14" name="Straight Connector 13">
            <a:extLst>
              <a:ext uri="{FF2B5EF4-FFF2-40B4-BE49-F238E27FC236}">
                <a16:creationId xmlns:a16="http://schemas.microsoft.com/office/drawing/2014/main" id="{770DE1E8-7966-F0D2-85AE-EAEB2CBAEEF9}"/>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B5408473-993F-B7A3-A7DF-E38E079D6D8C}"/>
              </a:ext>
            </a:extLst>
          </p:cNvPr>
          <p:cNvSpPr>
            <a:spLocks noGrp="1"/>
          </p:cNvSpPr>
          <p:nvPr>
            <p:ph type="ftr" sz="quarter" idx="25"/>
          </p:nvPr>
        </p:nvSpPr>
        <p:spPr/>
        <p:txBody>
          <a:bodyPr/>
          <a:lstStyle/>
          <a:p>
            <a:r>
              <a:rPr lang="en-US" dirty="0"/>
              <a:t>Children's media use research</a:t>
            </a:r>
          </a:p>
        </p:txBody>
      </p:sp>
      <p:cxnSp>
        <p:nvCxnSpPr>
          <p:cNvPr id="8" name="Straight Connector 7">
            <a:extLst>
              <a:ext uri="{FF2B5EF4-FFF2-40B4-BE49-F238E27FC236}">
                <a16:creationId xmlns:a16="http://schemas.microsoft.com/office/drawing/2014/main" id="{5662E469-C599-5696-56F4-2B0B1962E118}"/>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C6852808-0E62-7475-11D3-AA7B497F40B0}"/>
              </a:ext>
            </a:extLst>
          </p:cNvPr>
          <p:cNvSpPr>
            <a:spLocks noGrp="1"/>
          </p:cNvSpPr>
          <p:nvPr>
            <p:ph type="dt" sz="half" idx="26"/>
          </p:nvPr>
        </p:nvSpPr>
        <p:spPr/>
        <p:txBody>
          <a:bodyPr/>
          <a:lstStyle/>
          <a:p>
            <a:r>
              <a:rPr lang="en-US" dirty="0"/>
              <a:t> </a:t>
            </a:r>
          </a:p>
        </p:txBody>
      </p:sp>
      <p:sp>
        <p:nvSpPr>
          <p:cNvPr id="7" name="Text Placeholder 15">
            <a:extLst>
              <a:ext uri="{FF2B5EF4-FFF2-40B4-BE49-F238E27FC236}">
                <a16:creationId xmlns:a16="http://schemas.microsoft.com/office/drawing/2014/main" id="{44486A17-42A0-F2D9-92BF-A9E7DC85794C}"/>
              </a:ext>
            </a:extLst>
          </p:cNvPr>
          <p:cNvSpPr>
            <a:spLocks noGrp="1"/>
          </p:cNvSpPr>
          <p:nvPr>
            <p:ph type="body" sz="quarter" idx="28" hasCustomPrompt="1"/>
          </p:nvPr>
        </p:nvSpPr>
        <p:spPr>
          <a:xfrm>
            <a:off x="1520358" y="2201815"/>
            <a:ext cx="8936036" cy="1476009"/>
          </a:xfrm>
        </p:spPr>
        <p:txBody>
          <a:bodyPr tIns="0" rIns="0" bIns="73152" anchor="b" anchorCtr="0">
            <a:noAutofit/>
          </a:bodyPr>
          <a:lstStyle>
            <a:lvl1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1pPr>
            <a:lvl2pPr>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2pPr>
            <a:lvl3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3pPr>
            <a:lvl4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4pPr>
            <a:lvl5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5pPr>
            <a:lvl6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6pPr>
            <a:lvl7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7pPr>
            <a:lvl8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8pPr>
            <a:lvl9pPr marL="0" indent="0">
              <a:spcAft>
                <a:spcPts val="0"/>
              </a:spcAft>
              <a:buFontTx/>
              <a:buNone/>
              <a:defRPr sz="4400" b="0" i="0" cap="none" baseline="0">
                <a:solidFill>
                  <a:schemeClr val="tx2"/>
                </a:solidFill>
                <a:latin typeface="Georgia" panose="02040502050405020303" pitchFamily="18" charset="0"/>
                <a:ea typeface="Roboto" panose="02000000000000000000" pitchFamily="2" charset="0"/>
                <a:cs typeface="Segoe UI" panose="020B0502040204020203" pitchFamily="34" charset="0"/>
              </a:defRPr>
            </a:lvl9pPr>
          </a:lstStyle>
          <a:p>
            <a:pPr lvl="0"/>
            <a:r>
              <a:rPr lang="en-US"/>
              <a:t>Divider headlines up to two lines text 44pt Georgia font</a:t>
            </a:r>
          </a:p>
        </p:txBody>
      </p:sp>
      <p:sp>
        <p:nvSpPr>
          <p:cNvPr id="6" name="Footer Placeholder 4">
            <a:extLst>
              <a:ext uri="{FF2B5EF4-FFF2-40B4-BE49-F238E27FC236}">
                <a16:creationId xmlns:a16="http://schemas.microsoft.com/office/drawing/2014/main" id="{7D947A69-A7B7-A220-06F0-24D6328A058A}"/>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Tree>
    <p:extLst>
      <p:ext uri="{BB962C8B-B14F-4D97-AF65-F5344CB8AC3E}">
        <p14:creationId xmlns:p14="http://schemas.microsoft.com/office/powerpoint/2010/main" val="330009980"/>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userDrawn="1">
  <p:cSld name="4_Blan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A2309-8907-4163-9BC1-87EA58682F8A}"/>
              </a:ext>
              <a:ext uri="{C183D7F6-B498-43B3-948B-1728B52AA6E4}">
                <adec:decorative xmlns:adec="http://schemas.microsoft.com/office/drawing/2017/decorative" val="1"/>
              </a:ext>
            </a:extLst>
          </p:cNvPr>
          <p:cNvSpPr/>
          <p:nvPr userDrawn="1"/>
        </p:nvSpPr>
        <p:spPr bwMode="auto">
          <a:xfrm>
            <a:off x="0" y="0"/>
            <a:ext cx="5164169" cy="6858000"/>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dirty="0">
              <a:solidFill>
                <a:schemeClr val="bg1"/>
              </a:solidFill>
              <a:latin typeface="+mn-lt"/>
              <a:ea typeface="Roboto" panose="02000000000000000000" pitchFamily="2" charset="0"/>
              <a:cs typeface="Segoe UI" panose="020B0502040204020203" pitchFamily="34" charset="0"/>
            </a:endParaRPr>
          </a:p>
        </p:txBody>
      </p:sp>
      <p:sp>
        <p:nvSpPr>
          <p:cNvPr id="8" name="Slide Number Placeholder 4">
            <a:extLst>
              <a:ext uri="{FF2B5EF4-FFF2-40B4-BE49-F238E27FC236}">
                <a16:creationId xmlns:a16="http://schemas.microsoft.com/office/drawing/2014/main" id="{9AB2A0D8-0C58-F90D-D1CB-F77087C199B2}"/>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9" name="Straight Connector 8">
            <a:extLst>
              <a:ext uri="{FF2B5EF4-FFF2-40B4-BE49-F238E27FC236}">
                <a16:creationId xmlns:a16="http://schemas.microsoft.com/office/drawing/2014/main" id="{110CD02D-7BE6-198D-61A2-0D7B270E8BE8}"/>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D744CCE-2AF1-4125-15EA-CE3F272362E0}"/>
              </a:ext>
            </a:extLst>
          </p:cNvPr>
          <p:cNvSpPr>
            <a:spLocks noGrp="1"/>
          </p:cNvSpPr>
          <p:nvPr>
            <p:ph type="ftr" sz="quarter" idx="23"/>
          </p:nvPr>
        </p:nvSpPr>
        <p:spPr>
          <a:xfrm>
            <a:off x="1009651" y="6546849"/>
            <a:ext cx="3924296" cy="155574"/>
          </a:xfrm>
        </p:spPr>
        <p:txBody>
          <a:bodyPr/>
          <a:lstStyle/>
          <a:p>
            <a:r>
              <a:rPr lang="en-US" dirty="0"/>
              <a:t>Children's media use research</a:t>
            </a:r>
          </a:p>
        </p:txBody>
      </p:sp>
      <p:sp>
        <p:nvSpPr>
          <p:cNvPr id="7" name="Date Placeholder 6">
            <a:extLst>
              <a:ext uri="{FF2B5EF4-FFF2-40B4-BE49-F238E27FC236}">
                <a16:creationId xmlns:a16="http://schemas.microsoft.com/office/drawing/2014/main" id="{EB969DA9-484C-62D1-1406-EDEFA47760C4}"/>
              </a:ext>
            </a:extLst>
          </p:cNvPr>
          <p:cNvSpPr>
            <a:spLocks noGrp="1"/>
          </p:cNvSpPr>
          <p:nvPr>
            <p:ph type="dt" sz="half" idx="24"/>
          </p:nvPr>
        </p:nvSpPr>
        <p:spPr/>
        <p:txBody>
          <a:bodyPr/>
          <a:lstStyle/>
          <a:p>
            <a:r>
              <a:rPr lang="en-US" dirty="0"/>
              <a:t> </a:t>
            </a:r>
          </a:p>
        </p:txBody>
      </p:sp>
      <p:cxnSp>
        <p:nvCxnSpPr>
          <p:cNvPr id="11" name="Straight Connector 10">
            <a:extLst>
              <a:ext uri="{FF2B5EF4-FFF2-40B4-BE49-F238E27FC236}">
                <a16:creationId xmlns:a16="http://schemas.microsoft.com/office/drawing/2014/main" id="{5DDD25B4-946C-4415-8418-0FEC8447D6E9}"/>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93A28D30-453A-4117-828B-5520E4C14E63}"/>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tx1"/>
                </a:solidFill>
              </a:rPr>
              <a:t>Ve</a:t>
            </a:r>
            <a:r>
              <a:rPr lang="en-US" b="1" spc="0" baseline="0" dirty="0">
                <a:solidFill>
                  <a:schemeClr val="tx1"/>
                </a:solidFill>
              </a:rPr>
              <a:t>rian</a:t>
            </a:r>
          </a:p>
        </p:txBody>
      </p:sp>
      <p:sp>
        <p:nvSpPr>
          <p:cNvPr id="13" name="Title 9">
            <a:extLst>
              <a:ext uri="{FF2B5EF4-FFF2-40B4-BE49-F238E27FC236}">
                <a16:creationId xmlns:a16="http://schemas.microsoft.com/office/drawing/2014/main" id="{72611A23-C9C9-4B1A-9679-1CF92A0903EF}"/>
              </a:ext>
            </a:extLst>
          </p:cNvPr>
          <p:cNvSpPr>
            <a:spLocks noGrp="1"/>
          </p:cNvSpPr>
          <p:nvPr>
            <p:ph type="title" hasCustomPrompt="1"/>
          </p:nvPr>
        </p:nvSpPr>
        <p:spPr>
          <a:xfrm>
            <a:off x="460374" y="419101"/>
            <a:ext cx="4473572" cy="645075"/>
          </a:xfrm>
        </p:spPr>
        <p:txBody>
          <a:bodyPr/>
          <a:lstStyle/>
          <a:p>
            <a:r>
              <a:rPr lang="en-US"/>
              <a:t>Content page headline</a:t>
            </a:r>
          </a:p>
        </p:txBody>
      </p:sp>
      <p:sp>
        <p:nvSpPr>
          <p:cNvPr id="14" name="Text Placeholder 9">
            <a:extLst>
              <a:ext uri="{FF2B5EF4-FFF2-40B4-BE49-F238E27FC236}">
                <a16:creationId xmlns:a16="http://schemas.microsoft.com/office/drawing/2014/main" id="{A80C5800-CA0D-4A1E-A23D-64AA6E44DE1B}"/>
              </a:ext>
            </a:extLst>
          </p:cNvPr>
          <p:cNvSpPr>
            <a:spLocks noGrp="1"/>
          </p:cNvSpPr>
          <p:nvPr>
            <p:ph type="body" sz="quarter" idx="26" hasCustomPrompt="1"/>
          </p:nvPr>
        </p:nvSpPr>
        <p:spPr>
          <a:xfrm>
            <a:off x="460376" y="172762"/>
            <a:ext cx="4473572"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Breadcrumb | Chapter Heading</a:t>
            </a:r>
          </a:p>
        </p:txBody>
      </p:sp>
      <p:sp>
        <p:nvSpPr>
          <p:cNvPr id="15" name="Text Placeholder 2">
            <a:extLst>
              <a:ext uri="{FF2B5EF4-FFF2-40B4-BE49-F238E27FC236}">
                <a16:creationId xmlns:a16="http://schemas.microsoft.com/office/drawing/2014/main" id="{F0C8D797-5D3F-439E-8BA1-424D76087FAC}"/>
              </a:ext>
            </a:extLst>
          </p:cNvPr>
          <p:cNvSpPr>
            <a:spLocks noGrp="1"/>
          </p:cNvSpPr>
          <p:nvPr>
            <p:ph idx="1" hasCustomPrompt="1"/>
          </p:nvPr>
        </p:nvSpPr>
        <p:spPr>
          <a:xfrm>
            <a:off x="460375" y="1658939"/>
            <a:ext cx="4473572" cy="4751386"/>
          </a:xfrm>
          <a:prstGeom prst="rect">
            <a:avLst/>
          </a:prstGeom>
        </p:spPr>
        <p:txBody>
          <a:bodyPr vert="horz" lIns="0" tIns="0" rIns="7200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Tree>
    <p:extLst>
      <p:ext uri="{BB962C8B-B14F-4D97-AF65-F5344CB8AC3E}">
        <p14:creationId xmlns:p14="http://schemas.microsoft.com/office/powerpoint/2010/main" val="2086578466"/>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userDrawn="1">
  <p:cSld name="Dark, Blank">
    <p:bg>
      <p:bgPr>
        <a:solidFill>
          <a:schemeClr val="tx2"/>
        </a:solidFill>
        <a:effectLst/>
      </p:bgPr>
    </p:bg>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3C40837D-A2EA-76B4-E1C2-226FD3DCABAB}"/>
              </a:ext>
            </a:extLst>
          </p:cNvPr>
          <p:cNvSpPr>
            <a:spLocks noGrp="1"/>
          </p:cNvSpPr>
          <p:nvPr>
            <p:ph type="sldNum" sz="quarter" idx="16"/>
          </p:nvPr>
        </p:nvSpPr>
        <p:spPr>
          <a:xfrm>
            <a:off x="11509579" y="6546850"/>
            <a:ext cx="218871" cy="155574"/>
          </a:xfrm>
        </p:spPr>
        <p:txBody>
          <a:bodyPr/>
          <a:lstStyle>
            <a:lvl1pPr>
              <a:defRPr>
                <a:solidFill>
                  <a:schemeClr val="bg1"/>
                </a:solidFill>
              </a:defRPr>
            </a:lvl1pPr>
          </a:lstStyle>
          <a:p>
            <a:fld id="{63DCA5C9-2E11-4C67-86EB-AE1DE127DC64}" type="slidenum">
              <a:rPr lang="en-US" smtClean="0"/>
              <a:pPr/>
              <a:t>‹#›</a:t>
            </a:fld>
            <a:endParaRPr lang="en-US" dirty="0"/>
          </a:p>
        </p:txBody>
      </p:sp>
      <p:cxnSp>
        <p:nvCxnSpPr>
          <p:cNvPr id="3" name="Straight Connector 2">
            <a:extLst>
              <a:ext uri="{FF2B5EF4-FFF2-40B4-BE49-F238E27FC236}">
                <a16:creationId xmlns:a16="http://schemas.microsoft.com/office/drawing/2014/main" id="{E1B4F13C-1031-F9E6-84F0-057260FE73C0}"/>
              </a:ext>
            </a:extLst>
          </p:cNvPr>
          <p:cNvCxnSpPr/>
          <p:nvPr userDrawn="1"/>
        </p:nvCxnSpPr>
        <p:spPr>
          <a:xfrm>
            <a:off x="11509579" y="6600132"/>
            <a:ext cx="0" cy="808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ooter Placeholder 3">
            <a:extLst>
              <a:ext uri="{FF2B5EF4-FFF2-40B4-BE49-F238E27FC236}">
                <a16:creationId xmlns:a16="http://schemas.microsoft.com/office/drawing/2014/main" id="{32669408-30AD-AE13-313F-B92B61D9704D}"/>
              </a:ext>
            </a:extLst>
          </p:cNvPr>
          <p:cNvSpPr>
            <a:spLocks noGrp="1"/>
          </p:cNvSpPr>
          <p:nvPr>
            <p:ph type="ftr" sz="quarter" idx="23"/>
          </p:nvPr>
        </p:nvSpPr>
        <p:spPr>
          <a:xfrm>
            <a:off x="1009650" y="6546849"/>
            <a:ext cx="7127875" cy="155574"/>
          </a:xfrm>
        </p:spPr>
        <p:txBody>
          <a:bodyPr/>
          <a:lstStyle>
            <a:lvl1pPr>
              <a:defRPr>
                <a:solidFill>
                  <a:schemeClr val="bg1"/>
                </a:solidFill>
              </a:defRPr>
            </a:lvl1pPr>
          </a:lstStyle>
          <a:p>
            <a:r>
              <a:rPr lang="en-US" dirty="0"/>
              <a:t>Children's media use research</a:t>
            </a:r>
          </a:p>
        </p:txBody>
      </p:sp>
      <p:sp>
        <p:nvSpPr>
          <p:cNvPr id="6" name="Date Placeholder 6">
            <a:extLst>
              <a:ext uri="{FF2B5EF4-FFF2-40B4-BE49-F238E27FC236}">
                <a16:creationId xmlns:a16="http://schemas.microsoft.com/office/drawing/2014/main" id="{22BFD6C7-5690-B648-4306-D0494384D215}"/>
              </a:ext>
            </a:extLst>
          </p:cNvPr>
          <p:cNvSpPr>
            <a:spLocks noGrp="1"/>
          </p:cNvSpPr>
          <p:nvPr>
            <p:ph type="dt" sz="half" idx="24"/>
          </p:nvPr>
        </p:nvSpPr>
        <p:spPr>
          <a:xfrm>
            <a:off x="9394825" y="6546850"/>
            <a:ext cx="2014538" cy="155574"/>
          </a:xfrm>
        </p:spPr>
        <p:txBody>
          <a:bodyPr/>
          <a:lstStyle>
            <a:lvl1pPr>
              <a:defRPr>
                <a:solidFill>
                  <a:schemeClr val="bg1"/>
                </a:solidFill>
              </a:defRPr>
            </a:lvl1pPr>
          </a:lstStyle>
          <a:p>
            <a:r>
              <a:rPr lang="en-US" dirty="0"/>
              <a:t> </a:t>
            </a:r>
          </a:p>
        </p:txBody>
      </p:sp>
      <p:cxnSp>
        <p:nvCxnSpPr>
          <p:cNvPr id="10" name="Straight Connector 9">
            <a:extLst>
              <a:ext uri="{FF2B5EF4-FFF2-40B4-BE49-F238E27FC236}">
                <a16:creationId xmlns:a16="http://schemas.microsoft.com/office/drawing/2014/main" id="{AD72E76D-0784-1A41-545D-9EE84E2E0822}"/>
              </a:ext>
            </a:extLst>
          </p:cNvPr>
          <p:cNvCxnSpPr>
            <a:cxnSpLocks/>
          </p:cNvCxnSpPr>
          <p:nvPr userDrawn="1"/>
        </p:nvCxnSpPr>
        <p:spPr>
          <a:xfrm flipV="1">
            <a:off x="914400" y="6575425"/>
            <a:ext cx="0" cy="1269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9DAB915E-2C5F-7C96-C2E1-751FF88AE2B4}"/>
              </a:ext>
            </a:extLst>
          </p:cNvPr>
          <p:cNvSpPr txBox="1">
            <a:spLocks/>
          </p:cNvSpPr>
          <p:nvPr userDrawn="1"/>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solidFill>
                  <a:schemeClr val="bg1"/>
                </a:solidFill>
              </a:rPr>
              <a:t>Ve</a:t>
            </a:r>
            <a:r>
              <a:rPr lang="en-US" b="1" spc="0" baseline="0" dirty="0">
                <a:solidFill>
                  <a:schemeClr val="bg1"/>
                </a:solidFill>
              </a:rPr>
              <a:t>rian</a:t>
            </a:r>
          </a:p>
        </p:txBody>
      </p:sp>
    </p:spTree>
    <p:extLst>
      <p:ext uri="{BB962C8B-B14F-4D97-AF65-F5344CB8AC3E}">
        <p14:creationId xmlns:p14="http://schemas.microsoft.com/office/powerpoint/2010/main" val="238032108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theme" Target="../theme/theme2.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slideLayout" Target="../slideLayouts/slideLayout104.xml"/><Relationship Id="rId39" Type="http://schemas.openxmlformats.org/officeDocument/2006/relationships/slideLayout" Target="../slideLayouts/slideLayout117.xml"/><Relationship Id="rId21" Type="http://schemas.openxmlformats.org/officeDocument/2006/relationships/slideLayout" Target="../slideLayouts/slideLayout99.xml"/><Relationship Id="rId34" Type="http://schemas.openxmlformats.org/officeDocument/2006/relationships/slideLayout" Target="../slideLayouts/slideLayout112.xml"/><Relationship Id="rId7" Type="http://schemas.openxmlformats.org/officeDocument/2006/relationships/slideLayout" Target="../slideLayouts/slideLayout8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29" Type="http://schemas.openxmlformats.org/officeDocument/2006/relationships/slideLayout" Target="../slideLayouts/slideLayout107.xml"/><Relationship Id="rId41" Type="http://schemas.openxmlformats.org/officeDocument/2006/relationships/theme" Target="../theme/theme3.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slideLayout" Target="../slideLayouts/slideLayout110.xml"/><Relationship Id="rId37" Type="http://schemas.openxmlformats.org/officeDocument/2006/relationships/slideLayout" Target="../slideLayouts/slideLayout115.xml"/><Relationship Id="rId40" Type="http://schemas.openxmlformats.org/officeDocument/2006/relationships/slideLayout" Target="../slideLayouts/slideLayout118.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36" Type="http://schemas.openxmlformats.org/officeDocument/2006/relationships/slideLayout" Target="../slideLayouts/slideLayout114.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31" Type="http://schemas.openxmlformats.org/officeDocument/2006/relationships/slideLayout" Target="../slideLayouts/slideLayout109.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35" Type="http://schemas.openxmlformats.org/officeDocument/2006/relationships/slideLayout" Target="../slideLayouts/slideLayout113.xml"/><Relationship Id="rId8" Type="http://schemas.openxmlformats.org/officeDocument/2006/relationships/slideLayout" Target="../slideLayouts/slideLayout86.xml"/><Relationship Id="rId3" Type="http://schemas.openxmlformats.org/officeDocument/2006/relationships/slideLayout" Target="../slideLayouts/slideLayout81.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slideLayout" Target="../slideLayouts/slideLayout111.xml"/><Relationship Id="rId38" Type="http://schemas.openxmlformats.org/officeDocument/2006/relationships/slideLayout" Target="../slideLayouts/slideLayout11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26" Type="http://schemas.openxmlformats.org/officeDocument/2006/relationships/slideLayout" Target="../slideLayouts/slideLayout144.xml"/><Relationship Id="rId39" Type="http://schemas.openxmlformats.org/officeDocument/2006/relationships/slideLayout" Target="../slideLayouts/slideLayout157.xml"/><Relationship Id="rId21" Type="http://schemas.openxmlformats.org/officeDocument/2006/relationships/slideLayout" Target="../slideLayouts/slideLayout139.xml"/><Relationship Id="rId34" Type="http://schemas.openxmlformats.org/officeDocument/2006/relationships/slideLayout" Target="../slideLayouts/slideLayout152.xml"/><Relationship Id="rId42" Type="http://schemas.openxmlformats.org/officeDocument/2006/relationships/theme" Target="../theme/theme4.xml"/><Relationship Id="rId7" Type="http://schemas.openxmlformats.org/officeDocument/2006/relationships/slideLayout" Target="../slideLayouts/slideLayout125.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0" Type="http://schemas.openxmlformats.org/officeDocument/2006/relationships/slideLayout" Target="../slideLayouts/slideLayout138.xml"/><Relationship Id="rId29" Type="http://schemas.openxmlformats.org/officeDocument/2006/relationships/slideLayout" Target="../slideLayouts/slideLayout147.xml"/><Relationship Id="rId41" Type="http://schemas.openxmlformats.org/officeDocument/2006/relationships/slideLayout" Target="../slideLayouts/slideLayout159.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24" Type="http://schemas.openxmlformats.org/officeDocument/2006/relationships/slideLayout" Target="../slideLayouts/slideLayout142.xml"/><Relationship Id="rId32" Type="http://schemas.openxmlformats.org/officeDocument/2006/relationships/slideLayout" Target="../slideLayouts/slideLayout150.xml"/><Relationship Id="rId37" Type="http://schemas.openxmlformats.org/officeDocument/2006/relationships/slideLayout" Target="../slideLayouts/slideLayout155.xml"/><Relationship Id="rId40" Type="http://schemas.openxmlformats.org/officeDocument/2006/relationships/slideLayout" Target="../slideLayouts/slideLayout158.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23" Type="http://schemas.openxmlformats.org/officeDocument/2006/relationships/slideLayout" Target="../slideLayouts/slideLayout141.xml"/><Relationship Id="rId28" Type="http://schemas.openxmlformats.org/officeDocument/2006/relationships/slideLayout" Target="../slideLayouts/slideLayout146.xml"/><Relationship Id="rId36" Type="http://schemas.openxmlformats.org/officeDocument/2006/relationships/slideLayout" Target="../slideLayouts/slideLayout154.xml"/><Relationship Id="rId10" Type="http://schemas.openxmlformats.org/officeDocument/2006/relationships/slideLayout" Target="../slideLayouts/slideLayout128.xml"/><Relationship Id="rId19" Type="http://schemas.openxmlformats.org/officeDocument/2006/relationships/slideLayout" Target="../slideLayouts/slideLayout137.xml"/><Relationship Id="rId31" Type="http://schemas.openxmlformats.org/officeDocument/2006/relationships/slideLayout" Target="../slideLayouts/slideLayout149.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 Id="rId22" Type="http://schemas.openxmlformats.org/officeDocument/2006/relationships/slideLayout" Target="../slideLayouts/slideLayout140.xml"/><Relationship Id="rId27" Type="http://schemas.openxmlformats.org/officeDocument/2006/relationships/slideLayout" Target="../slideLayouts/slideLayout145.xml"/><Relationship Id="rId30" Type="http://schemas.openxmlformats.org/officeDocument/2006/relationships/slideLayout" Target="../slideLayouts/slideLayout148.xml"/><Relationship Id="rId35" Type="http://schemas.openxmlformats.org/officeDocument/2006/relationships/slideLayout" Target="../slideLayouts/slideLayout153.xml"/><Relationship Id="rId8" Type="http://schemas.openxmlformats.org/officeDocument/2006/relationships/slideLayout" Target="../slideLayouts/slideLayout126.xml"/><Relationship Id="rId3" Type="http://schemas.openxmlformats.org/officeDocument/2006/relationships/slideLayout" Target="../slideLayouts/slideLayout121.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5" Type="http://schemas.openxmlformats.org/officeDocument/2006/relationships/slideLayout" Target="../slideLayouts/slideLayout143.xml"/><Relationship Id="rId33" Type="http://schemas.openxmlformats.org/officeDocument/2006/relationships/slideLayout" Target="../slideLayouts/slideLayout151.xml"/><Relationship Id="rId38" Type="http://schemas.openxmlformats.org/officeDocument/2006/relationships/slideLayout" Target="../slideLayouts/slideLayout1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slideLayout" Target="../slideLayouts/slideLayout172.xml"/><Relationship Id="rId18" Type="http://schemas.openxmlformats.org/officeDocument/2006/relationships/slideLayout" Target="../slideLayouts/slideLayout177.xml"/><Relationship Id="rId26" Type="http://schemas.openxmlformats.org/officeDocument/2006/relationships/slideLayout" Target="../slideLayouts/slideLayout185.xml"/><Relationship Id="rId3" Type="http://schemas.openxmlformats.org/officeDocument/2006/relationships/slideLayout" Target="../slideLayouts/slideLayout162.xml"/><Relationship Id="rId21" Type="http://schemas.openxmlformats.org/officeDocument/2006/relationships/slideLayout" Target="../slideLayouts/slideLayout180.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17" Type="http://schemas.openxmlformats.org/officeDocument/2006/relationships/slideLayout" Target="../slideLayouts/slideLayout176.xml"/><Relationship Id="rId25" Type="http://schemas.openxmlformats.org/officeDocument/2006/relationships/slideLayout" Target="../slideLayouts/slideLayout184.xml"/><Relationship Id="rId2" Type="http://schemas.openxmlformats.org/officeDocument/2006/relationships/slideLayout" Target="../slideLayouts/slideLayout161.xml"/><Relationship Id="rId16" Type="http://schemas.openxmlformats.org/officeDocument/2006/relationships/slideLayout" Target="../slideLayouts/slideLayout175.xml"/><Relationship Id="rId20" Type="http://schemas.openxmlformats.org/officeDocument/2006/relationships/slideLayout" Target="../slideLayouts/slideLayout179.xml"/><Relationship Id="rId29" Type="http://schemas.openxmlformats.org/officeDocument/2006/relationships/slideLayout" Target="../slideLayouts/slideLayout188.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24" Type="http://schemas.openxmlformats.org/officeDocument/2006/relationships/slideLayout" Target="../slideLayouts/slideLayout183.xml"/><Relationship Id="rId5" Type="http://schemas.openxmlformats.org/officeDocument/2006/relationships/slideLayout" Target="../slideLayouts/slideLayout164.xml"/><Relationship Id="rId15" Type="http://schemas.openxmlformats.org/officeDocument/2006/relationships/slideLayout" Target="../slideLayouts/slideLayout174.xml"/><Relationship Id="rId23" Type="http://schemas.openxmlformats.org/officeDocument/2006/relationships/slideLayout" Target="../slideLayouts/slideLayout182.xml"/><Relationship Id="rId28" Type="http://schemas.openxmlformats.org/officeDocument/2006/relationships/slideLayout" Target="../slideLayouts/slideLayout187.xml"/><Relationship Id="rId10" Type="http://schemas.openxmlformats.org/officeDocument/2006/relationships/slideLayout" Target="../slideLayouts/slideLayout169.xml"/><Relationship Id="rId19" Type="http://schemas.openxmlformats.org/officeDocument/2006/relationships/slideLayout" Target="../slideLayouts/slideLayout178.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slideLayout" Target="../slideLayouts/slideLayout173.xml"/><Relationship Id="rId22" Type="http://schemas.openxmlformats.org/officeDocument/2006/relationships/slideLayout" Target="../slideLayouts/slideLayout181.xml"/><Relationship Id="rId27" Type="http://schemas.openxmlformats.org/officeDocument/2006/relationships/slideLayout" Target="../slideLayouts/slideLayout186.xml"/><Relationship Id="rId30"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01.xml"/><Relationship Id="rId18" Type="http://schemas.openxmlformats.org/officeDocument/2006/relationships/slideLayout" Target="../slideLayouts/slideLayout206.xml"/><Relationship Id="rId26" Type="http://schemas.openxmlformats.org/officeDocument/2006/relationships/slideLayout" Target="../slideLayouts/slideLayout214.xml"/><Relationship Id="rId39" Type="http://schemas.openxmlformats.org/officeDocument/2006/relationships/theme" Target="../theme/theme6.xml"/><Relationship Id="rId21" Type="http://schemas.openxmlformats.org/officeDocument/2006/relationships/slideLayout" Target="../slideLayouts/slideLayout209.xml"/><Relationship Id="rId34" Type="http://schemas.openxmlformats.org/officeDocument/2006/relationships/slideLayout" Target="../slideLayouts/slideLayout222.xml"/><Relationship Id="rId7" Type="http://schemas.openxmlformats.org/officeDocument/2006/relationships/slideLayout" Target="../slideLayouts/slideLayout195.xml"/><Relationship Id="rId12" Type="http://schemas.openxmlformats.org/officeDocument/2006/relationships/slideLayout" Target="../slideLayouts/slideLayout200.xml"/><Relationship Id="rId17" Type="http://schemas.openxmlformats.org/officeDocument/2006/relationships/slideLayout" Target="../slideLayouts/slideLayout205.xml"/><Relationship Id="rId25" Type="http://schemas.openxmlformats.org/officeDocument/2006/relationships/slideLayout" Target="../slideLayouts/slideLayout213.xml"/><Relationship Id="rId33" Type="http://schemas.openxmlformats.org/officeDocument/2006/relationships/slideLayout" Target="../slideLayouts/slideLayout221.xml"/><Relationship Id="rId38" Type="http://schemas.openxmlformats.org/officeDocument/2006/relationships/slideLayout" Target="../slideLayouts/slideLayout226.xml"/><Relationship Id="rId2" Type="http://schemas.openxmlformats.org/officeDocument/2006/relationships/slideLayout" Target="../slideLayouts/slideLayout190.xml"/><Relationship Id="rId16" Type="http://schemas.openxmlformats.org/officeDocument/2006/relationships/slideLayout" Target="../slideLayouts/slideLayout204.xml"/><Relationship Id="rId20" Type="http://schemas.openxmlformats.org/officeDocument/2006/relationships/slideLayout" Target="../slideLayouts/slideLayout208.xml"/><Relationship Id="rId29" Type="http://schemas.openxmlformats.org/officeDocument/2006/relationships/slideLayout" Target="../slideLayouts/slideLayout217.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24" Type="http://schemas.openxmlformats.org/officeDocument/2006/relationships/slideLayout" Target="../slideLayouts/slideLayout212.xml"/><Relationship Id="rId32" Type="http://schemas.openxmlformats.org/officeDocument/2006/relationships/slideLayout" Target="../slideLayouts/slideLayout220.xml"/><Relationship Id="rId37" Type="http://schemas.openxmlformats.org/officeDocument/2006/relationships/slideLayout" Target="../slideLayouts/slideLayout225.xml"/><Relationship Id="rId5" Type="http://schemas.openxmlformats.org/officeDocument/2006/relationships/slideLayout" Target="../slideLayouts/slideLayout193.xml"/><Relationship Id="rId15" Type="http://schemas.openxmlformats.org/officeDocument/2006/relationships/slideLayout" Target="../slideLayouts/slideLayout203.xml"/><Relationship Id="rId23" Type="http://schemas.openxmlformats.org/officeDocument/2006/relationships/slideLayout" Target="../slideLayouts/slideLayout211.xml"/><Relationship Id="rId28" Type="http://schemas.openxmlformats.org/officeDocument/2006/relationships/slideLayout" Target="../slideLayouts/slideLayout216.xml"/><Relationship Id="rId36" Type="http://schemas.openxmlformats.org/officeDocument/2006/relationships/slideLayout" Target="../slideLayouts/slideLayout224.xml"/><Relationship Id="rId10" Type="http://schemas.openxmlformats.org/officeDocument/2006/relationships/slideLayout" Target="../slideLayouts/slideLayout198.xml"/><Relationship Id="rId19" Type="http://schemas.openxmlformats.org/officeDocument/2006/relationships/slideLayout" Target="../slideLayouts/slideLayout207.xml"/><Relationship Id="rId31" Type="http://schemas.openxmlformats.org/officeDocument/2006/relationships/slideLayout" Target="../slideLayouts/slideLayout219.xml"/><Relationship Id="rId4" Type="http://schemas.openxmlformats.org/officeDocument/2006/relationships/slideLayout" Target="../slideLayouts/slideLayout192.xml"/><Relationship Id="rId9" Type="http://schemas.openxmlformats.org/officeDocument/2006/relationships/slideLayout" Target="../slideLayouts/slideLayout197.xml"/><Relationship Id="rId14" Type="http://schemas.openxmlformats.org/officeDocument/2006/relationships/slideLayout" Target="../slideLayouts/slideLayout202.xml"/><Relationship Id="rId22" Type="http://schemas.openxmlformats.org/officeDocument/2006/relationships/slideLayout" Target="../slideLayouts/slideLayout210.xml"/><Relationship Id="rId27" Type="http://schemas.openxmlformats.org/officeDocument/2006/relationships/slideLayout" Target="../slideLayouts/slideLayout215.xml"/><Relationship Id="rId30" Type="http://schemas.openxmlformats.org/officeDocument/2006/relationships/slideLayout" Target="../slideLayouts/slideLayout218.xml"/><Relationship Id="rId35" Type="http://schemas.openxmlformats.org/officeDocument/2006/relationships/slideLayout" Target="../slideLayouts/slideLayout223.xml"/><Relationship Id="rId8" Type="http://schemas.openxmlformats.org/officeDocument/2006/relationships/slideLayout" Target="../slideLayouts/slideLayout196.xml"/><Relationship Id="rId3" Type="http://schemas.openxmlformats.org/officeDocument/2006/relationships/slideLayout" Target="../slideLayouts/slideLayout19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34.xml"/><Relationship Id="rId13" Type="http://schemas.openxmlformats.org/officeDocument/2006/relationships/slideLayout" Target="../slideLayouts/slideLayout239.xml"/><Relationship Id="rId3" Type="http://schemas.openxmlformats.org/officeDocument/2006/relationships/slideLayout" Target="../slideLayouts/slideLayout229.xml"/><Relationship Id="rId7" Type="http://schemas.openxmlformats.org/officeDocument/2006/relationships/slideLayout" Target="../slideLayouts/slideLayout233.xml"/><Relationship Id="rId12" Type="http://schemas.openxmlformats.org/officeDocument/2006/relationships/slideLayout" Target="../slideLayouts/slideLayout238.xml"/><Relationship Id="rId17" Type="http://schemas.openxmlformats.org/officeDocument/2006/relationships/theme" Target="../theme/theme7.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5" Type="http://schemas.openxmlformats.org/officeDocument/2006/relationships/slideLayout" Target="../slideLayouts/slideLayout231.xml"/><Relationship Id="rId15" Type="http://schemas.openxmlformats.org/officeDocument/2006/relationships/slideLayout" Target="../slideLayouts/slideLayout241.xml"/><Relationship Id="rId10" Type="http://schemas.openxmlformats.org/officeDocument/2006/relationships/slideLayout" Target="../slideLayouts/slideLayout236.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Layout" Target="../slideLayouts/slideLayout240.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255.xml"/><Relationship Id="rId18" Type="http://schemas.openxmlformats.org/officeDocument/2006/relationships/slideLayout" Target="../slideLayouts/slideLayout260.xml"/><Relationship Id="rId26" Type="http://schemas.openxmlformats.org/officeDocument/2006/relationships/slideLayout" Target="../slideLayouts/slideLayout268.xml"/><Relationship Id="rId39" Type="http://schemas.openxmlformats.org/officeDocument/2006/relationships/slideLayout" Target="../slideLayouts/slideLayout281.xml"/><Relationship Id="rId21" Type="http://schemas.openxmlformats.org/officeDocument/2006/relationships/slideLayout" Target="../slideLayouts/slideLayout263.xml"/><Relationship Id="rId34" Type="http://schemas.openxmlformats.org/officeDocument/2006/relationships/slideLayout" Target="../slideLayouts/slideLayout276.xml"/><Relationship Id="rId42" Type="http://schemas.openxmlformats.org/officeDocument/2006/relationships/slideLayout" Target="../slideLayouts/slideLayout284.xml"/><Relationship Id="rId7" Type="http://schemas.openxmlformats.org/officeDocument/2006/relationships/slideLayout" Target="../slideLayouts/slideLayout249.xml"/><Relationship Id="rId2" Type="http://schemas.openxmlformats.org/officeDocument/2006/relationships/slideLayout" Target="../slideLayouts/slideLayout244.xml"/><Relationship Id="rId16" Type="http://schemas.openxmlformats.org/officeDocument/2006/relationships/slideLayout" Target="../slideLayouts/slideLayout258.xml"/><Relationship Id="rId29" Type="http://schemas.openxmlformats.org/officeDocument/2006/relationships/slideLayout" Target="../slideLayouts/slideLayout271.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24" Type="http://schemas.openxmlformats.org/officeDocument/2006/relationships/slideLayout" Target="../slideLayouts/slideLayout266.xml"/><Relationship Id="rId32" Type="http://schemas.openxmlformats.org/officeDocument/2006/relationships/slideLayout" Target="../slideLayouts/slideLayout274.xml"/><Relationship Id="rId37" Type="http://schemas.openxmlformats.org/officeDocument/2006/relationships/slideLayout" Target="../slideLayouts/slideLayout279.xml"/><Relationship Id="rId40" Type="http://schemas.openxmlformats.org/officeDocument/2006/relationships/slideLayout" Target="../slideLayouts/slideLayout282.xml"/><Relationship Id="rId45" Type="http://schemas.openxmlformats.org/officeDocument/2006/relationships/theme" Target="../theme/theme8.xml"/><Relationship Id="rId5" Type="http://schemas.openxmlformats.org/officeDocument/2006/relationships/slideLayout" Target="../slideLayouts/slideLayout247.xml"/><Relationship Id="rId15" Type="http://schemas.openxmlformats.org/officeDocument/2006/relationships/slideLayout" Target="../slideLayouts/slideLayout257.xml"/><Relationship Id="rId23" Type="http://schemas.openxmlformats.org/officeDocument/2006/relationships/slideLayout" Target="../slideLayouts/slideLayout265.xml"/><Relationship Id="rId28" Type="http://schemas.openxmlformats.org/officeDocument/2006/relationships/slideLayout" Target="../slideLayouts/slideLayout270.xml"/><Relationship Id="rId36" Type="http://schemas.openxmlformats.org/officeDocument/2006/relationships/slideLayout" Target="../slideLayouts/slideLayout278.xml"/><Relationship Id="rId10" Type="http://schemas.openxmlformats.org/officeDocument/2006/relationships/slideLayout" Target="../slideLayouts/slideLayout252.xml"/><Relationship Id="rId19" Type="http://schemas.openxmlformats.org/officeDocument/2006/relationships/slideLayout" Target="../slideLayouts/slideLayout261.xml"/><Relationship Id="rId31" Type="http://schemas.openxmlformats.org/officeDocument/2006/relationships/slideLayout" Target="../slideLayouts/slideLayout273.xml"/><Relationship Id="rId44" Type="http://schemas.openxmlformats.org/officeDocument/2006/relationships/slideLayout" Target="../slideLayouts/slideLayout286.xml"/><Relationship Id="rId4" Type="http://schemas.openxmlformats.org/officeDocument/2006/relationships/slideLayout" Target="../slideLayouts/slideLayout246.xml"/><Relationship Id="rId9" Type="http://schemas.openxmlformats.org/officeDocument/2006/relationships/slideLayout" Target="../slideLayouts/slideLayout251.xml"/><Relationship Id="rId14" Type="http://schemas.openxmlformats.org/officeDocument/2006/relationships/slideLayout" Target="../slideLayouts/slideLayout256.xml"/><Relationship Id="rId22" Type="http://schemas.openxmlformats.org/officeDocument/2006/relationships/slideLayout" Target="../slideLayouts/slideLayout264.xml"/><Relationship Id="rId27" Type="http://schemas.openxmlformats.org/officeDocument/2006/relationships/slideLayout" Target="../slideLayouts/slideLayout269.xml"/><Relationship Id="rId30" Type="http://schemas.openxmlformats.org/officeDocument/2006/relationships/slideLayout" Target="../slideLayouts/slideLayout272.xml"/><Relationship Id="rId35" Type="http://schemas.openxmlformats.org/officeDocument/2006/relationships/slideLayout" Target="../slideLayouts/slideLayout277.xml"/><Relationship Id="rId43" Type="http://schemas.openxmlformats.org/officeDocument/2006/relationships/slideLayout" Target="../slideLayouts/slideLayout285.xml"/><Relationship Id="rId8" Type="http://schemas.openxmlformats.org/officeDocument/2006/relationships/slideLayout" Target="../slideLayouts/slideLayout250.xml"/><Relationship Id="rId3" Type="http://schemas.openxmlformats.org/officeDocument/2006/relationships/slideLayout" Target="../slideLayouts/slideLayout245.xml"/><Relationship Id="rId12" Type="http://schemas.openxmlformats.org/officeDocument/2006/relationships/slideLayout" Target="../slideLayouts/slideLayout254.xml"/><Relationship Id="rId17" Type="http://schemas.openxmlformats.org/officeDocument/2006/relationships/slideLayout" Target="../slideLayouts/slideLayout259.xml"/><Relationship Id="rId25" Type="http://schemas.openxmlformats.org/officeDocument/2006/relationships/slideLayout" Target="../slideLayouts/slideLayout267.xml"/><Relationship Id="rId33" Type="http://schemas.openxmlformats.org/officeDocument/2006/relationships/slideLayout" Target="../slideLayouts/slideLayout275.xml"/><Relationship Id="rId38" Type="http://schemas.openxmlformats.org/officeDocument/2006/relationships/slideLayout" Target="../slideLayouts/slideLayout280.xml"/><Relationship Id="rId20" Type="http://schemas.openxmlformats.org/officeDocument/2006/relationships/slideLayout" Target="../slideLayouts/slideLayout262.xml"/><Relationship Id="rId41" Type="http://schemas.openxmlformats.org/officeDocument/2006/relationships/slideLayout" Target="../slideLayouts/slideLayout2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94.xml"/><Relationship Id="rId13" Type="http://schemas.openxmlformats.org/officeDocument/2006/relationships/slideLayout" Target="../slideLayouts/slideLayout299.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slideLayout" Target="../slideLayouts/slideLayout298.xml"/><Relationship Id="rId2" Type="http://schemas.openxmlformats.org/officeDocument/2006/relationships/slideLayout" Target="../slideLayouts/slideLayout288.xml"/><Relationship Id="rId16" Type="http://schemas.openxmlformats.org/officeDocument/2006/relationships/theme" Target="../theme/theme9.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5" Type="http://schemas.openxmlformats.org/officeDocument/2006/relationships/slideLayout" Target="../slideLayouts/slideLayout30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 Id="rId14" Type="http://schemas.openxmlformats.org/officeDocument/2006/relationships/slideLayout" Target="../slideLayouts/slideLayout300.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314.xml"/><Relationship Id="rId18" Type="http://schemas.openxmlformats.org/officeDocument/2006/relationships/slideLayout" Target="../slideLayouts/slideLayout319.xml"/><Relationship Id="rId26" Type="http://schemas.openxmlformats.org/officeDocument/2006/relationships/slideLayout" Target="../slideLayouts/slideLayout327.xml"/><Relationship Id="rId39" Type="http://schemas.openxmlformats.org/officeDocument/2006/relationships/slideLayout" Target="../slideLayouts/slideLayout340.xml"/><Relationship Id="rId21" Type="http://schemas.openxmlformats.org/officeDocument/2006/relationships/slideLayout" Target="../slideLayouts/slideLayout322.xml"/><Relationship Id="rId34" Type="http://schemas.openxmlformats.org/officeDocument/2006/relationships/slideLayout" Target="../slideLayouts/slideLayout335.xml"/><Relationship Id="rId42" Type="http://schemas.openxmlformats.org/officeDocument/2006/relationships/slideLayout" Target="../slideLayouts/slideLayout343.xml"/><Relationship Id="rId7" Type="http://schemas.openxmlformats.org/officeDocument/2006/relationships/slideLayout" Target="../slideLayouts/slideLayout308.xml"/><Relationship Id="rId2" Type="http://schemas.openxmlformats.org/officeDocument/2006/relationships/slideLayout" Target="../slideLayouts/slideLayout303.xml"/><Relationship Id="rId16" Type="http://schemas.openxmlformats.org/officeDocument/2006/relationships/slideLayout" Target="../slideLayouts/slideLayout317.xml"/><Relationship Id="rId20" Type="http://schemas.openxmlformats.org/officeDocument/2006/relationships/slideLayout" Target="../slideLayouts/slideLayout321.xml"/><Relationship Id="rId29" Type="http://schemas.openxmlformats.org/officeDocument/2006/relationships/slideLayout" Target="../slideLayouts/slideLayout330.xml"/><Relationship Id="rId41" Type="http://schemas.openxmlformats.org/officeDocument/2006/relationships/slideLayout" Target="../slideLayouts/slideLayout342.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24" Type="http://schemas.openxmlformats.org/officeDocument/2006/relationships/slideLayout" Target="../slideLayouts/slideLayout325.xml"/><Relationship Id="rId32" Type="http://schemas.openxmlformats.org/officeDocument/2006/relationships/slideLayout" Target="../slideLayouts/slideLayout333.xml"/><Relationship Id="rId37" Type="http://schemas.openxmlformats.org/officeDocument/2006/relationships/slideLayout" Target="../slideLayouts/slideLayout338.xml"/><Relationship Id="rId40" Type="http://schemas.openxmlformats.org/officeDocument/2006/relationships/slideLayout" Target="../slideLayouts/slideLayout341.xml"/><Relationship Id="rId5" Type="http://schemas.openxmlformats.org/officeDocument/2006/relationships/slideLayout" Target="../slideLayouts/slideLayout306.xml"/><Relationship Id="rId15" Type="http://schemas.openxmlformats.org/officeDocument/2006/relationships/slideLayout" Target="../slideLayouts/slideLayout316.xml"/><Relationship Id="rId23" Type="http://schemas.openxmlformats.org/officeDocument/2006/relationships/slideLayout" Target="../slideLayouts/slideLayout324.xml"/><Relationship Id="rId28" Type="http://schemas.openxmlformats.org/officeDocument/2006/relationships/slideLayout" Target="../slideLayouts/slideLayout329.xml"/><Relationship Id="rId36" Type="http://schemas.openxmlformats.org/officeDocument/2006/relationships/slideLayout" Target="../slideLayouts/slideLayout337.xml"/><Relationship Id="rId10" Type="http://schemas.openxmlformats.org/officeDocument/2006/relationships/slideLayout" Target="../slideLayouts/slideLayout311.xml"/><Relationship Id="rId19" Type="http://schemas.openxmlformats.org/officeDocument/2006/relationships/slideLayout" Target="../slideLayouts/slideLayout320.xml"/><Relationship Id="rId31" Type="http://schemas.openxmlformats.org/officeDocument/2006/relationships/slideLayout" Target="../slideLayouts/slideLayout332.xml"/><Relationship Id="rId44" Type="http://schemas.openxmlformats.org/officeDocument/2006/relationships/theme" Target="../theme/theme10.xml"/><Relationship Id="rId4" Type="http://schemas.openxmlformats.org/officeDocument/2006/relationships/slideLayout" Target="../slideLayouts/slideLayout305.xml"/><Relationship Id="rId9" Type="http://schemas.openxmlformats.org/officeDocument/2006/relationships/slideLayout" Target="../slideLayouts/slideLayout310.xml"/><Relationship Id="rId14" Type="http://schemas.openxmlformats.org/officeDocument/2006/relationships/slideLayout" Target="../slideLayouts/slideLayout315.xml"/><Relationship Id="rId22" Type="http://schemas.openxmlformats.org/officeDocument/2006/relationships/slideLayout" Target="../slideLayouts/slideLayout323.xml"/><Relationship Id="rId27" Type="http://schemas.openxmlformats.org/officeDocument/2006/relationships/slideLayout" Target="../slideLayouts/slideLayout328.xml"/><Relationship Id="rId30" Type="http://schemas.openxmlformats.org/officeDocument/2006/relationships/slideLayout" Target="../slideLayouts/slideLayout331.xml"/><Relationship Id="rId35" Type="http://schemas.openxmlformats.org/officeDocument/2006/relationships/slideLayout" Target="../slideLayouts/slideLayout336.xml"/><Relationship Id="rId43" Type="http://schemas.openxmlformats.org/officeDocument/2006/relationships/slideLayout" Target="../slideLayouts/slideLayout344.xml"/><Relationship Id="rId8" Type="http://schemas.openxmlformats.org/officeDocument/2006/relationships/slideLayout" Target="../slideLayouts/slideLayout309.xml"/><Relationship Id="rId3" Type="http://schemas.openxmlformats.org/officeDocument/2006/relationships/slideLayout" Target="../slideLayouts/slideLayout304.xml"/><Relationship Id="rId12" Type="http://schemas.openxmlformats.org/officeDocument/2006/relationships/slideLayout" Target="../slideLayouts/slideLayout313.xml"/><Relationship Id="rId17" Type="http://schemas.openxmlformats.org/officeDocument/2006/relationships/slideLayout" Target="../slideLayouts/slideLayout318.xml"/><Relationship Id="rId25" Type="http://schemas.openxmlformats.org/officeDocument/2006/relationships/slideLayout" Target="../slideLayouts/slideLayout326.xml"/><Relationship Id="rId33" Type="http://schemas.openxmlformats.org/officeDocument/2006/relationships/slideLayout" Target="../slideLayouts/slideLayout334.xml"/><Relationship Id="rId38" Type="http://schemas.openxmlformats.org/officeDocument/2006/relationships/slideLayout" Target="../slideLayouts/slideLayout3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Children's media use research</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cxnSp>
        <p:nvCxnSpPr>
          <p:cNvPr id="14" name="Straight Connector 13">
            <a:extLst>
              <a:ext uri="{FF2B5EF4-FFF2-40B4-BE49-F238E27FC236}">
                <a16:creationId xmlns:a16="http://schemas.microsoft.com/office/drawing/2014/main" id="{79A8AD1F-BF14-627F-8D41-EBB4EC1E2ADE}"/>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EF11F5BD-5F0A-0D1C-50E6-548F0E3465E0}"/>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spTree>
    <p:extLst>
      <p:ext uri="{BB962C8B-B14F-4D97-AF65-F5344CB8AC3E}">
        <p14:creationId xmlns:p14="http://schemas.microsoft.com/office/powerpoint/2010/main" val="712255438"/>
      </p:ext>
    </p:extLst>
  </p:cSld>
  <p:clrMap bg1="lt1" tx1="dk1" bg2="lt2" tx2="dk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 id="2147484173" r:id="rId12"/>
    <p:sldLayoutId id="2147484174" r:id="rId13"/>
    <p:sldLayoutId id="2147484175" r:id="rId14"/>
    <p:sldLayoutId id="2147484176" r:id="rId15"/>
    <p:sldLayoutId id="2147484177" r:id="rId16"/>
    <p:sldLayoutId id="2147484178" r:id="rId17"/>
    <p:sldLayoutId id="2147484179" r:id="rId18"/>
    <p:sldLayoutId id="2147484180" r:id="rId19"/>
    <p:sldLayoutId id="2147484181" r:id="rId20"/>
    <p:sldLayoutId id="2147484182" r:id="rId21"/>
    <p:sldLayoutId id="2147484183" r:id="rId22"/>
    <p:sldLayoutId id="2147484184" r:id="rId23"/>
    <p:sldLayoutId id="2147484185" r:id="rId24"/>
    <p:sldLayoutId id="2147484186" r:id="rId25"/>
    <p:sldLayoutId id="2147484187" r:id="rId26"/>
    <p:sldLayoutId id="2147484188" r:id="rId27"/>
    <p:sldLayoutId id="2147484189" r:id="rId28"/>
    <p:sldLayoutId id="2147484190" r:id="rId29"/>
    <p:sldLayoutId id="2147484191" r:id="rId30"/>
    <p:sldLayoutId id="2147484192" r:id="rId31"/>
    <p:sldLayoutId id="2147484193" r:id="rId32"/>
    <p:sldLayoutId id="2147484194" r:id="rId33"/>
    <p:sldLayoutId id="2147484195" r:id="rId34"/>
    <p:sldLayoutId id="2147484196" r:id="rId35"/>
    <p:sldLayoutId id="2147484197" r:id="rId36"/>
    <p:sldLayoutId id="2147484198" r:id="rId37"/>
    <p:sldLayoutId id="2147484199" r:id="rId38"/>
    <p:sldLayoutId id="2147484201" r:id="rId39"/>
  </p:sldLayoutIdLst>
  <p:hf hdr="0" dt="0"/>
  <p:txStyles>
    <p:title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6600" indent="-156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p15:clr>
            <a:srgbClr val="F26B43"/>
          </p15:clr>
        </p15:guide>
        <p15:guide id="12" pos="3912">
          <p15:clr>
            <a:srgbClr val="F26B43"/>
          </p15:clr>
        </p15:guide>
        <p15:guide id="13" pos="7388">
          <p15:clr>
            <a:srgbClr val="F26B43"/>
          </p15:clr>
        </p15:guide>
        <p15:guide id="15" pos="4976">
          <p15:clr>
            <a:srgbClr val="F26B43"/>
          </p15:clr>
        </p15:guide>
        <p15:guide id="16" pos="5118">
          <p15:clr>
            <a:srgbClr val="F26B43"/>
          </p15:clr>
        </p15:guide>
        <p15:guide id="25" orient="horz" pos="264">
          <p15:clr>
            <a:srgbClr val="F26B43"/>
          </p15:clr>
        </p15:guide>
        <p15:guide id="31" orient="horz" pos="4122">
          <p15:clr>
            <a:srgbClr val="F26B43"/>
          </p15:clr>
        </p15:guide>
        <p15:guide id="32" orient="horz" pos="4038">
          <p15:clr>
            <a:srgbClr val="F26B43"/>
          </p15:clr>
        </p15:guide>
        <p15:guide id="37" pos="2562">
          <p15:clr>
            <a:srgbClr val="F26B43"/>
          </p15:clr>
        </p15:guide>
        <p15:guide id="40" pos="3768">
          <p15:clr>
            <a:srgbClr val="F26B43"/>
          </p15:clr>
        </p15:guide>
        <p15:guide id="49" orient="horz" pos="936">
          <p15:clr>
            <a:srgbClr val="F26B43"/>
          </p15:clr>
        </p15:guide>
        <p15:guide id="50" orient="horz" pos="1045">
          <p15:clr>
            <a:srgbClr val="F26B43"/>
          </p15:clr>
        </p15:guide>
        <p15:guide id="51" pos="290">
          <p15:clr>
            <a:srgbClr val="F26B43"/>
          </p15:clr>
        </p15:guide>
        <p15:guide id="52" pos="953">
          <p15:clr>
            <a:srgbClr val="F26B43"/>
          </p15:clr>
        </p15:guide>
        <p15:guide id="53" pos="1100">
          <p15:clr>
            <a:srgbClr val="F26B43"/>
          </p15:clr>
        </p15:guide>
        <p15:guide id="54" pos="1758">
          <p15:clr>
            <a:srgbClr val="F26B43"/>
          </p15:clr>
        </p15:guide>
        <p15:guide id="55" pos="1900">
          <p15:clr>
            <a:srgbClr val="F26B43"/>
          </p15:clr>
        </p15:guide>
        <p15:guide id="56" pos="3370">
          <p15:clr>
            <a:srgbClr val="F26B43"/>
          </p15:clr>
        </p15:guide>
        <p15:guide id="57" pos="3510">
          <p15:clr>
            <a:srgbClr val="F26B43"/>
          </p15:clr>
        </p15:guide>
        <p15:guide id="58" pos="4168">
          <p15:clr>
            <a:srgbClr val="F26B43"/>
          </p15:clr>
        </p15:guide>
        <p15:guide id="59" pos="4310">
          <p15:clr>
            <a:srgbClr val="F26B43"/>
          </p15:clr>
        </p15:guide>
        <p15:guide id="60" pos="5774">
          <p15:clr>
            <a:srgbClr val="F26B43"/>
          </p15:clr>
        </p15:guide>
        <p15:guide id="61" pos="5918">
          <p15:clr>
            <a:srgbClr val="F26B43"/>
          </p15:clr>
        </p15:guide>
        <p15:guide id="62" pos="6582">
          <p15:clr>
            <a:srgbClr val="F26B43"/>
          </p15:clr>
        </p15:guide>
        <p15:guide id="63" pos="672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Children's media use research</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cxnSp>
        <p:nvCxnSpPr>
          <p:cNvPr id="14" name="Straight Connector 13">
            <a:extLst>
              <a:ext uri="{FF2B5EF4-FFF2-40B4-BE49-F238E27FC236}">
                <a16:creationId xmlns:a16="http://schemas.microsoft.com/office/drawing/2014/main" id="{79A8AD1F-BF14-627F-8D41-EBB4EC1E2ADE}"/>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BB51D1C0-D8BC-9513-5B67-81D7D103DD7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spTree>
    <p:extLst>
      <p:ext uri="{BB962C8B-B14F-4D97-AF65-F5344CB8AC3E}">
        <p14:creationId xmlns:p14="http://schemas.microsoft.com/office/powerpoint/2010/main" val="2453590203"/>
      </p:ext>
    </p:extLst>
  </p:cSld>
  <p:clrMap bg1="lt1" tx1="dk1" bg2="lt2" tx2="dk2" accent1="accent1" accent2="accent2" accent3="accent3" accent4="accent4" accent5="accent5" accent6="accent6" hlink="hlink" folHlink="folHlink"/>
  <p:sldLayoutIdLst>
    <p:sldLayoutId id="2147484203" r:id="rId1"/>
    <p:sldLayoutId id="2147484204" r:id="rId2"/>
    <p:sldLayoutId id="2147484205" r:id="rId3"/>
    <p:sldLayoutId id="2147484206" r:id="rId4"/>
    <p:sldLayoutId id="2147484208" r:id="rId5"/>
    <p:sldLayoutId id="2147484209" r:id="rId6"/>
    <p:sldLayoutId id="2147484210" r:id="rId7"/>
    <p:sldLayoutId id="2147484211" r:id="rId8"/>
    <p:sldLayoutId id="2147484212" r:id="rId9"/>
    <p:sldLayoutId id="2147484213" r:id="rId10"/>
    <p:sldLayoutId id="2147484214" r:id="rId11"/>
    <p:sldLayoutId id="2147484215" r:id="rId12"/>
    <p:sldLayoutId id="2147484216" r:id="rId13"/>
    <p:sldLayoutId id="2147484217" r:id="rId14"/>
    <p:sldLayoutId id="2147484219" r:id="rId15"/>
    <p:sldLayoutId id="2147484220" r:id="rId16"/>
    <p:sldLayoutId id="2147484221" r:id="rId17"/>
    <p:sldLayoutId id="2147484222" r:id="rId18"/>
    <p:sldLayoutId id="2147484223" r:id="rId19"/>
    <p:sldLayoutId id="2147484224" r:id="rId20"/>
    <p:sldLayoutId id="2147484225" r:id="rId21"/>
    <p:sldLayoutId id="2147484226" r:id="rId22"/>
    <p:sldLayoutId id="2147484227" r:id="rId23"/>
    <p:sldLayoutId id="2147484229" r:id="rId24"/>
    <p:sldLayoutId id="2147484230" r:id="rId25"/>
    <p:sldLayoutId id="2147484231" r:id="rId26"/>
    <p:sldLayoutId id="2147484232" r:id="rId27"/>
    <p:sldLayoutId id="2147484233" r:id="rId28"/>
    <p:sldLayoutId id="2147484234" r:id="rId29"/>
    <p:sldLayoutId id="2147484235" r:id="rId30"/>
    <p:sldLayoutId id="2147484236" r:id="rId31"/>
    <p:sldLayoutId id="2147484237" r:id="rId32"/>
    <p:sldLayoutId id="2147484238" r:id="rId33"/>
    <p:sldLayoutId id="2147484239" r:id="rId34"/>
    <p:sldLayoutId id="2147484240" r:id="rId35"/>
    <p:sldLayoutId id="2147484242" r:id="rId36"/>
    <p:sldLayoutId id="2147484243" r:id="rId37"/>
    <p:sldLayoutId id="2147484244" r:id="rId38"/>
    <p:sldLayoutId id="2147484245" r:id="rId39"/>
  </p:sldLayoutIdLst>
  <p:hf hdr="0" dt="0"/>
  <p:txStyles>
    <p:titleStyle>
      <a:lvl1pPr algn="l" defTabSz="914400" rtl="0" eaLnBrk="1" latinLnBrk="0" hangingPunct="1">
        <a:lnSpc>
          <a:spcPct val="100000"/>
        </a:lnSpc>
        <a:spcBef>
          <a:spcPct val="0"/>
        </a:spcBef>
        <a:buNone/>
        <a:defRPr sz="24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p15:clr>
            <a:srgbClr val="F26B43"/>
          </p15:clr>
        </p15:guide>
        <p15:guide id="12" pos="3912">
          <p15:clr>
            <a:srgbClr val="F26B43"/>
          </p15:clr>
        </p15:guide>
        <p15:guide id="13" pos="7388">
          <p15:clr>
            <a:srgbClr val="F26B43"/>
          </p15:clr>
        </p15:guide>
        <p15:guide id="15" pos="4976">
          <p15:clr>
            <a:srgbClr val="F26B43"/>
          </p15:clr>
        </p15:guide>
        <p15:guide id="16" pos="5118">
          <p15:clr>
            <a:srgbClr val="F26B43"/>
          </p15:clr>
        </p15:guide>
        <p15:guide id="25" orient="horz" pos="264">
          <p15:clr>
            <a:srgbClr val="F26B43"/>
          </p15:clr>
        </p15:guide>
        <p15:guide id="31" orient="horz" pos="4122">
          <p15:clr>
            <a:srgbClr val="F26B43"/>
          </p15:clr>
        </p15:guide>
        <p15:guide id="32" orient="horz" pos="4038">
          <p15:clr>
            <a:srgbClr val="F26B43"/>
          </p15:clr>
        </p15:guide>
        <p15:guide id="37" pos="2562">
          <p15:clr>
            <a:srgbClr val="F26B43"/>
          </p15:clr>
        </p15:guide>
        <p15:guide id="40" pos="3768">
          <p15:clr>
            <a:srgbClr val="F26B43"/>
          </p15:clr>
        </p15:guide>
        <p15:guide id="49" orient="horz" pos="936">
          <p15:clr>
            <a:srgbClr val="F26B43"/>
          </p15:clr>
        </p15:guide>
        <p15:guide id="50" orient="horz" pos="1045">
          <p15:clr>
            <a:srgbClr val="F26B43"/>
          </p15:clr>
        </p15:guide>
        <p15:guide id="51" pos="290">
          <p15:clr>
            <a:srgbClr val="F26B43"/>
          </p15:clr>
        </p15:guide>
        <p15:guide id="52" pos="953">
          <p15:clr>
            <a:srgbClr val="F26B43"/>
          </p15:clr>
        </p15:guide>
        <p15:guide id="53" pos="1100">
          <p15:clr>
            <a:srgbClr val="F26B43"/>
          </p15:clr>
        </p15:guide>
        <p15:guide id="54" pos="1758">
          <p15:clr>
            <a:srgbClr val="F26B43"/>
          </p15:clr>
        </p15:guide>
        <p15:guide id="55" pos="1900">
          <p15:clr>
            <a:srgbClr val="F26B43"/>
          </p15:clr>
        </p15:guide>
        <p15:guide id="56" pos="3370">
          <p15:clr>
            <a:srgbClr val="F26B43"/>
          </p15:clr>
        </p15:guide>
        <p15:guide id="57" pos="3510">
          <p15:clr>
            <a:srgbClr val="F26B43"/>
          </p15:clr>
        </p15:guide>
        <p15:guide id="58" pos="4168">
          <p15:clr>
            <a:srgbClr val="F26B43"/>
          </p15:clr>
        </p15:guide>
        <p15:guide id="59" pos="4310">
          <p15:clr>
            <a:srgbClr val="F26B43"/>
          </p15:clr>
        </p15:guide>
        <p15:guide id="60" pos="5774">
          <p15:clr>
            <a:srgbClr val="F26B43"/>
          </p15:clr>
        </p15:guide>
        <p15:guide id="61" pos="5918">
          <p15:clr>
            <a:srgbClr val="F26B43"/>
          </p15:clr>
        </p15:guide>
        <p15:guide id="62" pos="6582">
          <p15:clr>
            <a:srgbClr val="F26B43"/>
          </p15:clr>
        </p15:guide>
        <p15:guide id="63" pos="672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Children's media use research</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spTree>
    <p:extLst>
      <p:ext uri="{BB962C8B-B14F-4D97-AF65-F5344CB8AC3E}">
        <p14:creationId xmlns:p14="http://schemas.microsoft.com/office/powerpoint/2010/main" val="172771477"/>
      </p:ext>
    </p:extLst>
  </p:cSld>
  <p:clrMap bg1="lt1" tx1="dk1" bg2="lt2" tx2="dk2" accent1="accent1" accent2="accent2" accent3="accent3" accent4="accent4" accent5="accent5" accent6="accent6" hlink="hlink" folHlink="folHlink"/>
  <p:sldLayoutIdLst>
    <p:sldLayoutId id="2147483733" r:id="rId1"/>
    <p:sldLayoutId id="2147483964" r:id="rId2"/>
    <p:sldLayoutId id="2147483963" r:id="rId3"/>
    <p:sldLayoutId id="2147483962" r:id="rId4"/>
    <p:sldLayoutId id="2147483961" r:id="rId5"/>
    <p:sldLayoutId id="2147483785" r:id="rId6"/>
    <p:sldLayoutId id="2147483960" r:id="rId7"/>
    <p:sldLayoutId id="2147483847" r:id="rId8"/>
    <p:sldLayoutId id="2147483959" r:id="rId9"/>
    <p:sldLayoutId id="2147483897" r:id="rId10"/>
    <p:sldLayoutId id="2147483898" r:id="rId11"/>
    <p:sldLayoutId id="2147483899" r:id="rId12"/>
    <p:sldLayoutId id="2147483916" r:id="rId13"/>
    <p:sldLayoutId id="2147483917" r:id="rId14"/>
    <p:sldLayoutId id="2147483786" r:id="rId15"/>
    <p:sldLayoutId id="2147483900" r:id="rId16"/>
    <p:sldLayoutId id="2147483901" r:id="rId17"/>
    <p:sldLayoutId id="2147483862" r:id="rId18"/>
    <p:sldLayoutId id="2147483998" r:id="rId19"/>
    <p:sldLayoutId id="2147484002" r:id="rId20"/>
    <p:sldLayoutId id="2147484000" r:id="rId21"/>
    <p:sldLayoutId id="2147483999" r:id="rId22"/>
    <p:sldLayoutId id="2147484004" r:id="rId23"/>
    <p:sldLayoutId id="2147484001" r:id="rId24"/>
    <p:sldLayoutId id="2147483863" r:id="rId25"/>
    <p:sldLayoutId id="2147483864" r:id="rId26"/>
    <p:sldLayoutId id="2147483865" r:id="rId27"/>
    <p:sldLayoutId id="2147483976" r:id="rId28"/>
    <p:sldLayoutId id="2147483866" r:id="rId29"/>
    <p:sldLayoutId id="2147483867" r:id="rId30"/>
    <p:sldLayoutId id="2147483868" r:id="rId31"/>
    <p:sldLayoutId id="2147484003" r:id="rId32"/>
    <p:sldLayoutId id="2147483882" r:id="rId33"/>
    <p:sldLayoutId id="2147483883" r:id="rId34"/>
    <p:sldLayoutId id="2147483909" r:id="rId35"/>
    <p:sldLayoutId id="2147483957" r:id="rId36"/>
    <p:sldLayoutId id="2147483915" r:id="rId37"/>
    <p:sldLayoutId id="2147483977" r:id="rId38"/>
    <p:sldLayoutId id="2147484359" r:id="rId39"/>
    <p:sldLayoutId id="2147484379" r:id="rId40"/>
  </p:sldLayoutIdLst>
  <p:hf hdr="0" dt="0"/>
  <p:txStyles>
    <p:titleStyle>
      <a:lvl1pPr algn="l" defTabSz="914400" rtl="0" eaLnBrk="1" latinLnBrk="0" hangingPunct="1">
        <a:lnSpc>
          <a:spcPct val="100000"/>
        </a:lnSpc>
        <a:spcBef>
          <a:spcPct val="0"/>
        </a:spcBef>
        <a:buNone/>
        <a:defRPr sz="24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userDrawn="1">
          <p15:clr>
            <a:srgbClr val="F26B43"/>
          </p15:clr>
        </p15:guide>
        <p15:guide id="12" pos="3912" userDrawn="1">
          <p15:clr>
            <a:srgbClr val="F26B43"/>
          </p15:clr>
        </p15:guide>
        <p15:guide id="13" pos="7388" userDrawn="1">
          <p15:clr>
            <a:srgbClr val="F26B43"/>
          </p15:clr>
        </p15:guide>
        <p15:guide id="15" pos="4976" userDrawn="1">
          <p15:clr>
            <a:srgbClr val="F26B43"/>
          </p15:clr>
        </p15:guide>
        <p15:guide id="16" pos="5118" userDrawn="1">
          <p15:clr>
            <a:srgbClr val="F26B43"/>
          </p15:clr>
        </p15:guide>
        <p15:guide id="25" orient="horz" pos="264" userDrawn="1">
          <p15:clr>
            <a:srgbClr val="F26B43"/>
          </p15:clr>
        </p15:guide>
        <p15:guide id="31" orient="horz" pos="4122" userDrawn="1">
          <p15:clr>
            <a:srgbClr val="F26B43"/>
          </p15:clr>
        </p15:guide>
        <p15:guide id="32" orient="horz" pos="4038" userDrawn="1">
          <p15:clr>
            <a:srgbClr val="F26B43"/>
          </p15:clr>
        </p15:guide>
        <p15:guide id="37" pos="2562" userDrawn="1">
          <p15:clr>
            <a:srgbClr val="F26B43"/>
          </p15:clr>
        </p15:guide>
        <p15:guide id="40" pos="3768" userDrawn="1">
          <p15:clr>
            <a:srgbClr val="F26B43"/>
          </p15:clr>
        </p15:guide>
        <p15:guide id="49" orient="horz" pos="936" userDrawn="1">
          <p15:clr>
            <a:srgbClr val="F26B43"/>
          </p15:clr>
        </p15:guide>
        <p15:guide id="50" orient="horz" pos="1045" userDrawn="1">
          <p15:clr>
            <a:srgbClr val="F26B43"/>
          </p15:clr>
        </p15:guide>
        <p15:guide id="51" pos="290" userDrawn="1">
          <p15:clr>
            <a:srgbClr val="F26B43"/>
          </p15:clr>
        </p15:guide>
        <p15:guide id="52" pos="953" userDrawn="1">
          <p15:clr>
            <a:srgbClr val="F26B43"/>
          </p15:clr>
        </p15:guide>
        <p15:guide id="53" pos="1100" userDrawn="1">
          <p15:clr>
            <a:srgbClr val="F26B43"/>
          </p15:clr>
        </p15:guide>
        <p15:guide id="54" pos="1758" userDrawn="1">
          <p15:clr>
            <a:srgbClr val="F26B43"/>
          </p15:clr>
        </p15:guide>
        <p15:guide id="55" pos="1900" userDrawn="1">
          <p15:clr>
            <a:srgbClr val="F26B43"/>
          </p15:clr>
        </p15:guide>
        <p15:guide id="56" pos="3370" userDrawn="1">
          <p15:clr>
            <a:srgbClr val="F26B43"/>
          </p15:clr>
        </p15:guide>
        <p15:guide id="57" pos="3510" userDrawn="1">
          <p15:clr>
            <a:srgbClr val="F26B43"/>
          </p15:clr>
        </p15:guide>
        <p15:guide id="58" pos="4168" userDrawn="1">
          <p15:clr>
            <a:srgbClr val="F26B43"/>
          </p15:clr>
        </p15:guide>
        <p15:guide id="59" pos="4310" userDrawn="1">
          <p15:clr>
            <a:srgbClr val="F26B43"/>
          </p15:clr>
        </p15:guide>
        <p15:guide id="60" pos="5774" userDrawn="1">
          <p15:clr>
            <a:srgbClr val="F26B43"/>
          </p15:clr>
        </p15:guide>
        <p15:guide id="61" pos="5918" userDrawn="1">
          <p15:clr>
            <a:srgbClr val="F26B43"/>
          </p15:clr>
        </p15:guide>
        <p15:guide id="62" pos="6582" userDrawn="1">
          <p15:clr>
            <a:srgbClr val="F26B43"/>
          </p15:clr>
        </p15:guide>
        <p15:guide id="63" pos="672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Children's media use research</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cxnSp>
        <p:nvCxnSpPr>
          <p:cNvPr id="14" name="Straight Connector 13">
            <a:extLst>
              <a:ext uri="{FF2B5EF4-FFF2-40B4-BE49-F238E27FC236}">
                <a16:creationId xmlns:a16="http://schemas.microsoft.com/office/drawing/2014/main" id="{79A8AD1F-BF14-627F-8D41-EBB4EC1E2ADE}"/>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EF11F5BD-5F0A-0D1C-50E6-548F0E3465E0}"/>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spTree>
    <p:extLst>
      <p:ext uri="{BB962C8B-B14F-4D97-AF65-F5344CB8AC3E}">
        <p14:creationId xmlns:p14="http://schemas.microsoft.com/office/powerpoint/2010/main" val="190365821"/>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65" r:id="rId3"/>
    <p:sldLayoutId id="2147483969" r:id="rId4"/>
    <p:sldLayoutId id="2147483987" r:id="rId5"/>
    <p:sldLayoutId id="2147483985" r:id="rId6"/>
    <p:sldLayoutId id="2147483986" r:id="rId7"/>
    <p:sldLayoutId id="2147483956" r:id="rId8"/>
    <p:sldLayoutId id="2147484008" r:id="rId9"/>
    <p:sldLayoutId id="2147484009" r:id="rId10"/>
    <p:sldLayoutId id="2147484006" r:id="rId11"/>
    <p:sldLayoutId id="2147484007" r:id="rId12"/>
    <p:sldLayoutId id="2147483982" r:id="rId13"/>
    <p:sldLayoutId id="2147483941" r:id="rId14"/>
    <p:sldLayoutId id="2147484005" r:id="rId15"/>
    <p:sldLayoutId id="2147483988" r:id="rId16"/>
    <p:sldLayoutId id="2147483978" r:id="rId17"/>
    <p:sldLayoutId id="2147483989" r:id="rId18"/>
    <p:sldLayoutId id="2147483990" r:id="rId19"/>
    <p:sldLayoutId id="2147483994" r:id="rId20"/>
    <p:sldLayoutId id="2147483958" r:id="rId21"/>
    <p:sldLayoutId id="2147483942" r:id="rId22"/>
    <p:sldLayoutId id="2147483943" r:id="rId23"/>
    <p:sldLayoutId id="2147483944" r:id="rId24"/>
    <p:sldLayoutId id="2147483945" r:id="rId25"/>
    <p:sldLayoutId id="2147483946" r:id="rId26"/>
    <p:sldLayoutId id="2147483947" r:id="rId27"/>
    <p:sldLayoutId id="2147483948" r:id="rId28"/>
    <p:sldLayoutId id="2147483949" r:id="rId29"/>
    <p:sldLayoutId id="2147483950" r:id="rId30"/>
    <p:sldLayoutId id="2147483951" r:id="rId31"/>
    <p:sldLayoutId id="2147483952" r:id="rId32"/>
    <p:sldLayoutId id="2147483953" r:id="rId33"/>
    <p:sldLayoutId id="2147483954" r:id="rId34"/>
    <p:sldLayoutId id="2147483955" r:id="rId35"/>
    <p:sldLayoutId id="2147483991" r:id="rId36"/>
    <p:sldLayoutId id="2147483992" r:id="rId37"/>
    <p:sldLayoutId id="2147483993" r:id="rId38"/>
    <p:sldLayoutId id="2147483995" r:id="rId39"/>
    <p:sldLayoutId id="2147483996" r:id="rId40"/>
    <p:sldLayoutId id="2147483997" r:id="rId41"/>
  </p:sldLayoutIdLst>
  <p:hf hdr="0" dt="0"/>
  <p:txStyles>
    <p:titleStyle>
      <a:lvl1pPr algn="l" defTabSz="914400" rtl="0" eaLnBrk="1" latinLnBrk="0" hangingPunct="1">
        <a:lnSpc>
          <a:spcPct val="100000"/>
        </a:lnSpc>
        <a:spcBef>
          <a:spcPct val="0"/>
        </a:spcBef>
        <a:buNone/>
        <a:defRPr sz="24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6600" indent="-156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userDrawn="1">
          <p15:clr>
            <a:srgbClr val="F26B43"/>
          </p15:clr>
        </p15:guide>
        <p15:guide id="12" pos="3912" userDrawn="1">
          <p15:clr>
            <a:srgbClr val="F26B43"/>
          </p15:clr>
        </p15:guide>
        <p15:guide id="13" pos="7388" userDrawn="1">
          <p15:clr>
            <a:srgbClr val="F26B43"/>
          </p15:clr>
        </p15:guide>
        <p15:guide id="15" pos="4976" userDrawn="1">
          <p15:clr>
            <a:srgbClr val="F26B43"/>
          </p15:clr>
        </p15:guide>
        <p15:guide id="16" pos="5118" userDrawn="1">
          <p15:clr>
            <a:srgbClr val="F26B43"/>
          </p15:clr>
        </p15:guide>
        <p15:guide id="25" orient="horz" pos="264" userDrawn="1">
          <p15:clr>
            <a:srgbClr val="F26B43"/>
          </p15:clr>
        </p15:guide>
        <p15:guide id="31" orient="horz" pos="4122" userDrawn="1">
          <p15:clr>
            <a:srgbClr val="F26B43"/>
          </p15:clr>
        </p15:guide>
        <p15:guide id="32" orient="horz" pos="4038" userDrawn="1">
          <p15:clr>
            <a:srgbClr val="F26B43"/>
          </p15:clr>
        </p15:guide>
        <p15:guide id="37" pos="2562" userDrawn="1">
          <p15:clr>
            <a:srgbClr val="F26B43"/>
          </p15:clr>
        </p15:guide>
        <p15:guide id="40" pos="3768" userDrawn="1">
          <p15:clr>
            <a:srgbClr val="F26B43"/>
          </p15:clr>
        </p15:guide>
        <p15:guide id="49" orient="horz" pos="936" userDrawn="1">
          <p15:clr>
            <a:srgbClr val="F26B43"/>
          </p15:clr>
        </p15:guide>
        <p15:guide id="50" orient="horz" pos="1045" userDrawn="1">
          <p15:clr>
            <a:srgbClr val="F26B43"/>
          </p15:clr>
        </p15:guide>
        <p15:guide id="51" pos="290" userDrawn="1">
          <p15:clr>
            <a:srgbClr val="F26B43"/>
          </p15:clr>
        </p15:guide>
        <p15:guide id="52" pos="953" userDrawn="1">
          <p15:clr>
            <a:srgbClr val="F26B43"/>
          </p15:clr>
        </p15:guide>
        <p15:guide id="53" pos="1100" userDrawn="1">
          <p15:clr>
            <a:srgbClr val="F26B43"/>
          </p15:clr>
        </p15:guide>
        <p15:guide id="54" pos="1758" userDrawn="1">
          <p15:clr>
            <a:srgbClr val="F26B43"/>
          </p15:clr>
        </p15:guide>
        <p15:guide id="55" pos="1900" userDrawn="1">
          <p15:clr>
            <a:srgbClr val="F26B43"/>
          </p15:clr>
        </p15:guide>
        <p15:guide id="56" pos="3370" userDrawn="1">
          <p15:clr>
            <a:srgbClr val="F26B43"/>
          </p15:clr>
        </p15:guide>
        <p15:guide id="57" pos="3510" userDrawn="1">
          <p15:clr>
            <a:srgbClr val="F26B43"/>
          </p15:clr>
        </p15:guide>
        <p15:guide id="58" pos="4168" userDrawn="1">
          <p15:clr>
            <a:srgbClr val="F26B43"/>
          </p15:clr>
        </p15:guide>
        <p15:guide id="59" pos="4310" userDrawn="1">
          <p15:clr>
            <a:srgbClr val="F26B43"/>
          </p15:clr>
        </p15:guide>
        <p15:guide id="60" pos="5774" userDrawn="1">
          <p15:clr>
            <a:srgbClr val="F26B43"/>
          </p15:clr>
        </p15:guide>
        <p15:guide id="61" pos="5918" userDrawn="1">
          <p15:clr>
            <a:srgbClr val="F26B43"/>
          </p15:clr>
        </p15:guide>
        <p15:guide id="62" pos="6582" userDrawn="1">
          <p15:clr>
            <a:srgbClr val="F26B43"/>
          </p15:clr>
        </p15:guide>
        <p15:guide id="63" pos="672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Children's media use research</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cxnSp>
        <p:nvCxnSpPr>
          <p:cNvPr id="14" name="Straight Connector 13">
            <a:extLst>
              <a:ext uri="{FF2B5EF4-FFF2-40B4-BE49-F238E27FC236}">
                <a16:creationId xmlns:a16="http://schemas.microsoft.com/office/drawing/2014/main" id="{79A8AD1F-BF14-627F-8D41-EBB4EC1E2ADE}"/>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EF11F5BD-5F0A-0D1C-50E6-548F0E3465E0}"/>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spTree>
    <p:extLst>
      <p:ext uri="{BB962C8B-B14F-4D97-AF65-F5344CB8AC3E}">
        <p14:creationId xmlns:p14="http://schemas.microsoft.com/office/powerpoint/2010/main" val="2488652736"/>
      </p:ext>
    </p:extLst>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 id="2147484094" r:id="rId12"/>
    <p:sldLayoutId id="2147484095" r:id="rId13"/>
    <p:sldLayoutId id="2147484096" r:id="rId14"/>
    <p:sldLayoutId id="2147484097" r:id="rId15"/>
    <p:sldLayoutId id="2147484098" r:id="rId16"/>
    <p:sldLayoutId id="2147484099" r:id="rId17"/>
    <p:sldLayoutId id="2147484100" r:id="rId18"/>
    <p:sldLayoutId id="2147484101" r:id="rId19"/>
    <p:sldLayoutId id="2147484102" r:id="rId20"/>
    <p:sldLayoutId id="2147484103" r:id="rId21"/>
    <p:sldLayoutId id="2147484104" r:id="rId22"/>
    <p:sldLayoutId id="2147484105" r:id="rId23"/>
    <p:sldLayoutId id="2147484106" r:id="rId24"/>
    <p:sldLayoutId id="2147484107" r:id="rId25"/>
    <p:sldLayoutId id="2147484108" r:id="rId26"/>
    <p:sldLayoutId id="2147484109" r:id="rId27"/>
    <p:sldLayoutId id="2147484110" r:id="rId28"/>
    <p:sldLayoutId id="2147484111" r:id="rId29"/>
  </p:sldLayoutIdLst>
  <p:hf hdr="0" dt="0"/>
  <p:txStyles>
    <p:title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6600" indent="-156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p15:clr>
            <a:srgbClr val="F26B43"/>
          </p15:clr>
        </p15:guide>
        <p15:guide id="12" pos="3912">
          <p15:clr>
            <a:srgbClr val="F26B43"/>
          </p15:clr>
        </p15:guide>
        <p15:guide id="13" pos="7388">
          <p15:clr>
            <a:srgbClr val="F26B43"/>
          </p15:clr>
        </p15:guide>
        <p15:guide id="15" pos="4976">
          <p15:clr>
            <a:srgbClr val="F26B43"/>
          </p15:clr>
        </p15:guide>
        <p15:guide id="16" pos="5118">
          <p15:clr>
            <a:srgbClr val="F26B43"/>
          </p15:clr>
        </p15:guide>
        <p15:guide id="25" orient="horz" pos="264">
          <p15:clr>
            <a:srgbClr val="F26B43"/>
          </p15:clr>
        </p15:guide>
        <p15:guide id="31" orient="horz" pos="4122">
          <p15:clr>
            <a:srgbClr val="F26B43"/>
          </p15:clr>
        </p15:guide>
        <p15:guide id="32" orient="horz" pos="4038">
          <p15:clr>
            <a:srgbClr val="F26B43"/>
          </p15:clr>
        </p15:guide>
        <p15:guide id="37" pos="2562">
          <p15:clr>
            <a:srgbClr val="F26B43"/>
          </p15:clr>
        </p15:guide>
        <p15:guide id="40" pos="3768">
          <p15:clr>
            <a:srgbClr val="F26B43"/>
          </p15:clr>
        </p15:guide>
        <p15:guide id="49" orient="horz" pos="936">
          <p15:clr>
            <a:srgbClr val="F26B43"/>
          </p15:clr>
        </p15:guide>
        <p15:guide id="50" orient="horz" pos="1045">
          <p15:clr>
            <a:srgbClr val="F26B43"/>
          </p15:clr>
        </p15:guide>
        <p15:guide id="51" pos="290">
          <p15:clr>
            <a:srgbClr val="F26B43"/>
          </p15:clr>
        </p15:guide>
        <p15:guide id="52" pos="953">
          <p15:clr>
            <a:srgbClr val="F26B43"/>
          </p15:clr>
        </p15:guide>
        <p15:guide id="53" pos="1100">
          <p15:clr>
            <a:srgbClr val="F26B43"/>
          </p15:clr>
        </p15:guide>
        <p15:guide id="54" pos="1758">
          <p15:clr>
            <a:srgbClr val="F26B43"/>
          </p15:clr>
        </p15:guide>
        <p15:guide id="55" pos="1900">
          <p15:clr>
            <a:srgbClr val="F26B43"/>
          </p15:clr>
        </p15:guide>
        <p15:guide id="56" pos="3370">
          <p15:clr>
            <a:srgbClr val="F26B43"/>
          </p15:clr>
        </p15:guide>
        <p15:guide id="57" pos="3510">
          <p15:clr>
            <a:srgbClr val="F26B43"/>
          </p15:clr>
        </p15:guide>
        <p15:guide id="58" pos="4168">
          <p15:clr>
            <a:srgbClr val="F26B43"/>
          </p15:clr>
        </p15:guide>
        <p15:guide id="59" pos="4310">
          <p15:clr>
            <a:srgbClr val="F26B43"/>
          </p15:clr>
        </p15:guide>
        <p15:guide id="60" pos="5774">
          <p15:clr>
            <a:srgbClr val="F26B43"/>
          </p15:clr>
        </p15:guide>
        <p15:guide id="61" pos="5918">
          <p15:clr>
            <a:srgbClr val="F26B43"/>
          </p15:clr>
        </p15:guide>
        <p15:guide id="62" pos="6582">
          <p15:clr>
            <a:srgbClr val="F26B43"/>
          </p15:clr>
        </p15:guide>
        <p15:guide id="63" pos="672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Children's media use research</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cxnSp>
        <p:nvCxnSpPr>
          <p:cNvPr id="14" name="Straight Connector 13">
            <a:extLst>
              <a:ext uri="{FF2B5EF4-FFF2-40B4-BE49-F238E27FC236}">
                <a16:creationId xmlns:a16="http://schemas.microsoft.com/office/drawing/2014/main" id="{79A8AD1F-BF14-627F-8D41-EBB4EC1E2ADE}"/>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BB51D1C0-D8BC-9513-5B67-81D7D103DD7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spTree>
    <p:extLst>
      <p:ext uri="{BB962C8B-B14F-4D97-AF65-F5344CB8AC3E}">
        <p14:creationId xmlns:p14="http://schemas.microsoft.com/office/powerpoint/2010/main" val="1475835540"/>
      </p:ext>
    </p:extLst>
  </p:cSld>
  <p:clrMap bg1="lt1" tx1="dk1" bg2="lt2" tx2="dk2" accent1="accent1" accent2="accent2" accent3="accent3" accent4="accent4" accent5="accent5" accent6="accent6" hlink="hlink" folHlink="folHlink"/>
  <p:sldLayoutIdLst>
    <p:sldLayoutId id="2147484115" r:id="rId1"/>
    <p:sldLayoutId id="2147484116" r:id="rId2"/>
    <p:sldLayoutId id="2147484117" r:id="rId3"/>
    <p:sldLayoutId id="2147484118" r:id="rId4"/>
    <p:sldLayoutId id="2147484119" r:id="rId5"/>
    <p:sldLayoutId id="2147484120" r:id="rId6"/>
    <p:sldLayoutId id="2147484121" r:id="rId7"/>
    <p:sldLayoutId id="2147484122" r:id="rId8"/>
    <p:sldLayoutId id="2147484123" r:id="rId9"/>
    <p:sldLayoutId id="2147484127" r:id="rId10"/>
    <p:sldLayoutId id="2147484128" r:id="rId11"/>
    <p:sldLayoutId id="2147484129" r:id="rId12"/>
    <p:sldLayoutId id="2147484131" r:id="rId13"/>
    <p:sldLayoutId id="2147484132" r:id="rId14"/>
    <p:sldLayoutId id="2147484133" r:id="rId15"/>
    <p:sldLayoutId id="2147484134" r:id="rId16"/>
    <p:sldLayoutId id="2147484135" r:id="rId17"/>
    <p:sldLayoutId id="2147484136" r:id="rId18"/>
    <p:sldLayoutId id="2147484137" r:id="rId19"/>
    <p:sldLayoutId id="2147484138" r:id="rId20"/>
    <p:sldLayoutId id="2147484139" r:id="rId21"/>
    <p:sldLayoutId id="2147484142" r:id="rId22"/>
    <p:sldLayoutId id="2147484143" r:id="rId23"/>
    <p:sldLayoutId id="2147484144" r:id="rId24"/>
    <p:sldLayoutId id="2147484145" r:id="rId25"/>
    <p:sldLayoutId id="2147484146" r:id="rId26"/>
    <p:sldLayoutId id="2147484147" r:id="rId27"/>
    <p:sldLayoutId id="2147484148" r:id="rId28"/>
    <p:sldLayoutId id="2147484149" r:id="rId29"/>
    <p:sldLayoutId id="2147484151" r:id="rId30"/>
    <p:sldLayoutId id="2147484152" r:id="rId31"/>
    <p:sldLayoutId id="2147484153" r:id="rId32"/>
    <p:sldLayoutId id="2147484154" r:id="rId33"/>
    <p:sldLayoutId id="2147484155" r:id="rId34"/>
    <p:sldLayoutId id="2147484156" r:id="rId35"/>
    <p:sldLayoutId id="2147484157" r:id="rId36"/>
    <p:sldLayoutId id="2147484159" r:id="rId37"/>
    <p:sldLayoutId id="2147484251" r:id="rId38"/>
  </p:sldLayoutIdLst>
  <p:hf hdr="0" dt="0"/>
  <p:txStyles>
    <p:titleStyle>
      <a:lvl1pPr algn="l" defTabSz="914400" rtl="0" eaLnBrk="1" latinLnBrk="0" hangingPunct="1">
        <a:lnSpc>
          <a:spcPct val="100000"/>
        </a:lnSpc>
        <a:spcBef>
          <a:spcPct val="0"/>
        </a:spcBef>
        <a:buNone/>
        <a:defRPr sz="24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p15:clr>
            <a:srgbClr val="F26B43"/>
          </p15:clr>
        </p15:guide>
        <p15:guide id="12" pos="3912">
          <p15:clr>
            <a:srgbClr val="F26B43"/>
          </p15:clr>
        </p15:guide>
        <p15:guide id="13" pos="7388">
          <p15:clr>
            <a:srgbClr val="F26B43"/>
          </p15:clr>
        </p15:guide>
        <p15:guide id="15" pos="4976">
          <p15:clr>
            <a:srgbClr val="F26B43"/>
          </p15:clr>
        </p15:guide>
        <p15:guide id="16" pos="5118">
          <p15:clr>
            <a:srgbClr val="F26B43"/>
          </p15:clr>
        </p15:guide>
        <p15:guide id="25" orient="horz" pos="264">
          <p15:clr>
            <a:srgbClr val="F26B43"/>
          </p15:clr>
        </p15:guide>
        <p15:guide id="31" orient="horz" pos="4122">
          <p15:clr>
            <a:srgbClr val="F26B43"/>
          </p15:clr>
        </p15:guide>
        <p15:guide id="32" orient="horz" pos="4038">
          <p15:clr>
            <a:srgbClr val="F26B43"/>
          </p15:clr>
        </p15:guide>
        <p15:guide id="37" pos="2562">
          <p15:clr>
            <a:srgbClr val="F26B43"/>
          </p15:clr>
        </p15:guide>
        <p15:guide id="40" pos="3768">
          <p15:clr>
            <a:srgbClr val="F26B43"/>
          </p15:clr>
        </p15:guide>
        <p15:guide id="49" orient="horz" pos="936">
          <p15:clr>
            <a:srgbClr val="F26B43"/>
          </p15:clr>
        </p15:guide>
        <p15:guide id="50" orient="horz" pos="1045">
          <p15:clr>
            <a:srgbClr val="F26B43"/>
          </p15:clr>
        </p15:guide>
        <p15:guide id="51" pos="290">
          <p15:clr>
            <a:srgbClr val="F26B43"/>
          </p15:clr>
        </p15:guide>
        <p15:guide id="52" pos="953">
          <p15:clr>
            <a:srgbClr val="F26B43"/>
          </p15:clr>
        </p15:guide>
        <p15:guide id="53" pos="1100">
          <p15:clr>
            <a:srgbClr val="F26B43"/>
          </p15:clr>
        </p15:guide>
        <p15:guide id="54" pos="1758">
          <p15:clr>
            <a:srgbClr val="F26B43"/>
          </p15:clr>
        </p15:guide>
        <p15:guide id="55" pos="1900">
          <p15:clr>
            <a:srgbClr val="F26B43"/>
          </p15:clr>
        </p15:guide>
        <p15:guide id="56" pos="3370">
          <p15:clr>
            <a:srgbClr val="F26B43"/>
          </p15:clr>
        </p15:guide>
        <p15:guide id="57" pos="3510">
          <p15:clr>
            <a:srgbClr val="F26B43"/>
          </p15:clr>
        </p15:guide>
        <p15:guide id="58" pos="4168">
          <p15:clr>
            <a:srgbClr val="F26B43"/>
          </p15:clr>
        </p15:guide>
        <p15:guide id="59" pos="4310">
          <p15:clr>
            <a:srgbClr val="F26B43"/>
          </p15:clr>
        </p15:guide>
        <p15:guide id="60" pos="5774">
          <p15:clr>
            <a:srgbClr val="F26B43"/>
          </p15:clr>
        </p15:guide>
        <p15:guide id="61" pos="5918">
          <p15:clr>
            <a:srgbClr val="F26B43"/>
          </p15:clr>
        </p15:guide>
        <p15:guide id="62" pos="6582">
          <p15:clr>
            <a:srgbClr val="F26B43"/>
          </p15:clr>
        </p15:guide>
        <p15:guide id="63" pos="6724">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Children's media use research</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cxnSp>
        <p:nvCxnSpPr>
          <p:cNvPr id="14" name="Straight Connector 13">
            <a:extLst>
              <a:ext uri="{FF2B5EF4-FFF2-40B4-BE49-F238E27FC236}">
                <a16:creationId xmlns:a16="http://schemas.microsoft.com/office/drawing/2014/main" id="{79A8AD1F-BF14-627F-8D41-EBB4EC1E2ADE}"/>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BB51D1C0-D8BC-9513-5B67-81D7D103DD7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spTree>
    <p:extLst>
      <p:ext uri="{BB962C8B-B14F-4D97-AF65-F5344CB8AC3E}">
        <p14:creationId xmlns:p14="http://schemas.microsoft.com/office/powerpoint/2010/main" val="6486406"/>
      </p:ext>
    </p:extLst>
  </p:cSld>
  <p:clrMap bg1="lt1" tx1="dk1" bg2="lt2" tx2="dk2" accent1="accent1" accent2="accent2" accent3="accent3" accent4="accent4" accent5="accent5" accent6="accent6" hlink="hlink" folHlink="folHlink"/>
  <p:sldLayoutIdLst>
    <p:sldLayoutId id="2147484254" r:id="rId1"/>
    <p:sldLayoutId id="2147484255" r:id="rId2"/>
    <p:sldLayoutId id="2147484256"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 id="2147484267" r:id="rId12"/>
    <p:sldLayoutId id="2147484310" r:id="rId13"/>
    <p:sldLayoutId id="2147484357" r:id="rId14"/>
    <p:sldLayoutId id="2147484361" r:id="rId15"/>
    <p:sldLayoutId id="2147484362" r:id="rId16"/>
  </p:sldLayoutIdLst>
  <p:hf hdr="0" dt="0"/>
  <p:txStyles>
    <p:title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p15:clr>
            <a:srgbClr val="F26B43"/>
          </p15:clr>
        </p15:guide>
        <p15:guide id="12" pos="3912">
          <p15:clr>
            <a:srgbClr val="F26B43"/>
          </p15:clr>
        </p15:guide>
        <p15:guide id="13" pos="7388">
          <p15:clr>
            <a:srgbClr val="F26B43"/>
          </p15:clr>
        </p15:guide>
        <p15:guide id="15" pos="4976">
          <p15:clr>
            <a:srgbClr val="F26B43"/>
          </p15:clr>
        </p15:guide>
        <p15:guide id="16" pos="5118">
          <p15:clr>
            <a:srgbClr val="F26B43"/>
          </p15:clr>
        </p15:guide>
        <p15:guide id="25" orient="horz" pos="264">
          <p15:clr>
            <a:srgbClr val="F26B43"/>
          </p15:clr>
        </p15:guide>
        <p15:guide id="31" orient="horz" pos="4122">
          <p15:clr>
            <a:srgbClr val="F26B43"/>
          </p15:clr>
        </p15:guide>
        <p15:guide id="32" orient="horz" pos="4038">
          <p15:clr>
            <a:srgbClr val="F26B43"/>
          </p15:clr>
        </p15:guide>
        <p15:guide id="37" pos="2562">
          <p15:clr>
            <a:srgbClr val="F26B43"/>
          </p15:clr>
        </p15:guide>
        <p15:guide id="40" pos="3768">
          <p15:clr>
            <a:srgbClr val="F26B43"/>
          </p15:clr>
        </p15:guide>
        <p15:guide id="49" orient="horz" pos="936">
          <p15:clr>
            <a:srgbClr val="F26B43"/>
          </p15:clr>
        </p15:guide>
        <p15:guide id="50" orient="horz" pos="1045">
          <p15:clr>
            <a:srgbClr val="F26B43"/>
          </p15:clr>
        </p15:guide>
        <p15:guide id="51" pos="290">
          <p15:clr>
            <a:srgbClr val="F26B43"/>
          </p15:clr>
        </p15:guide>
        <p15:guide id="52" pos="953">
          <p15:clr>
            <a:srgbClr val="F26B43"/>
          </p15:clr>
        </p15:guide>
        <p15:guide id="53" pos="1100">
          <p15:clr>
            <a:srgbClr val="F26B43"/>
          </p15:clr>
        </p15:guide>
        <p15:guide id="54" pos="1758">
          <p15:clr>
            <a:srgbClr val="F26B43"/>
          </p15:clr>
        </p15:guide>
        <p15:guide id="55" pos="1900">
          <p15:clr>
            <a:srgbClr val="F26B43"/>
          </p15:clr>
        </p15:guide>
        <p15:guide id="56" pos="3370">
          <p15:clr>
            <a:srgbClr val="F26B43"/>
          </p15:clr>
        </p15:guide>
        <p15:guide id="57" pos="3510">
          <p15:clr>
            <a:srgbClr val="F26B43"/>
          </p15:clr>
        </p15:guide>
        <p15:guide id="58" pos="4168">
          <p15:clr>
            <a:srgbClr val="F26B43"/>
          </p15:clr>
        </p15:guide>
        <p15:guide id="59" pos="4310">
          <p15:clr>
            <a:srgbClr val="F26B43"/>
          </p15:clr>
        </p15:guide>
        <p15:guide id="60" pos="5774">
          <p15:clr>
            <a:srgbClr val="F26B43"/>
          </p15:clr>
        </p15:guide>
        <p15:guide id="61" pos="5918">
          <p15:clr>
            <a:srgbClr val="F26B43"/>
          </p15:clr>
        </p15:guide>
        <p15:guide id="62" pos="6582">
          <p15:clr>
            <a:srgbClr val="F26B43"/>
          </p15:clr>
        </p15:guide>
        <p15:guide id="63" pos="6724">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Children's media use research</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cxnSp>
        <p:nvCxnSpPr>
          <p:cNvPr id="14" name="Straight Connector 13">
            <a:extLst>
              <a:ext uri="{FF2B5EF4-FFF2-40B4-BE49-F238E27FC236}">
                <a16:creationId xmlns:a16="http://schemas.microsoft.com/office/drawing/2014/main" id="{79A8AD1F-BF14-627F-8D41-EBB4EC1E2ADE}"/>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BB51D1C0-D8BC-9513-5B67-81D7D103DD7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spTree>
    <p:extLst>
      <p:ext uri="{BB962C8B-B14F-4D97-AF65-F5344CB8AC3E}">
        <p14:creationId xmlns:p14="http://schemas.microsoft.com/office/powerpoint/2010/main" val="3325921370"/>
      </p:ext>
    </p:extLst>
  </p:cSld>
  <p:clrMap bg1="lt1" tx1="dk1" bg2="lt2" tx2="dk2" accent1="accent1" accent2="accent2" accent3="accent3" accent4="accent4" accent5="accent5" accent6="accent6" hlink="hlink" folHlink="folHlink"/>
  <p:sldLayoutIdLst>
    <p:sldLayoutId id="2147484312" r:id="rId1"/>
    <p:sldLayoutId id="2147484313" r:id="rId2"/>
    <p:sldLayoutId id="2147484314" r:id="rId3"/>
    <p:sldLayoutId id="2147484315" r:id="rId4"/>
    <p:sldLayoutId id="2147484316" r:id="rId5"/>
    <p:sldLayoutId id="2147484317" r:id="rId6"/>
    <p:sldLayoutId id="2147484318" r:id="rId7"/>
    <p:sldLayoutId id="2147484320" r:id="rId8"/>
    <p:sldLayoutId id="2147484321" r:id="rId9"/>
    <p:sldLayoutId id="2147484322" r:id="rId10"/>
    <p:sldLayoutId id="2147484323" r:id="rId11"/>
    <p:sldLayoutId id="2147484324" r:id="rId12"/>
    <p:sldLayoutId id="2147484325" r:id="rId13"/>
    <p:sldLayoutId id="2147484326" r:id="rId14"/>
    <p:sldLayoutId id="2147484327" r:id="rId15"/>
    <p:sldLayoutId id="2147484328" r:id="rId16"/>
    <p:sldLayoutId id="2147484329" r:id="rId17"/>
    <p:sldLayoutId id="2147484330" r:id="rId18"/>
    <p:sldLayoutId id="2147484331" r:id="rId19"/>
    <p:sldLayoutId id="2147484332" r:id="rId20"/>
    <p:sldLayoutId id="2147484333" r:id="rId21"/>
    <p:sldLayoutId id="2147484334" r:id="rId22"/>
    <p:sldLayoutId id="2147484335" r:id="rId23"/>
    <p:sldLayoutId id="2147484336" r:id="rId24"/>
    <p:sldLayoutId id="2147484337" r:id="rId25"/>
    <p:sldLayoutId id="2147484338" r:id="rId26"/>
    <p:sldLayoutId id="2147484339" r:id="rId27"/>
    <p:sldLayoutId id="2147484340" r:id="rId28"/>
    <p:sldLayoutId id="2147484341" r:id="rId29"/>
    <p:sldLayoutId id="2147484342" r:id="rId30"/>
    <p:sldLayoutId id="2147484343" r:id="rId31"/>
    <p:sldLayoutId id="2147484344" r:id="rId32"/>
    <p:sldLayoutId id="2147484345" r:id="rId33"/>
    <p:sldLayoutId id="2147484346" r:id="rId34"/>
    <p:sldLayoutId id="2147484347" r:id="rId35"/>
    <p:sldLayoutId id="2147484348" r:id="rId36"/>
    <p:sldLayoutId id="2147484349" r:id="rId37"/>
    <p:sldLayoutId id="2147484350" r:id="rId38"/>
    <p:sldLayoutId id="2147484351" r:id="rId39"/>
    <p:sldLayoutId id="2147484352" r:id="rId40"/>
    <p:sldLayoutId id="2147484353" r:id="rId41"/>
    <p:sldLayoutId id="2147484354" r:id="rId42"/>
    <p:sldLayoutId id="2147484356" r:id="rId43"/>
    <p:sldLayoutId id="2147484424" r:id="rId44"/>
  </p:sldLayoutIdLst>
  <p:hf hdr="0" dt="0"/>
  <p:txStyles>
    <p:titleStyle>
      <a:lvl1pPr algn="l" defTabSz="914400" rtl="0" eaLnBrk="1" latinLnBrk="0" hangingPunct="1">
        <a:lnSpc>
          <a:spcPct val="100000"/>
        </a:lnSpc>
        <a:spcBef>
          <a:spcPct val="0"/>
        </a:spcBef>
        <a:buNone/>
        <a:defRPr sz="24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p15:clr>
            <a:srgbClr val="F26B43"/>
          </p15:clr>
        </p15:guide>
        <p15:guide id="12" pos="3912">
          <p15:clr>
            <a:srgbClr val="F26B43"/>
          </p15:clr>
        </p15:guide>
        <p15:guide id="13" pos="7388">
          <p15:clr>
            <a:srgbClr val="F26B43"/>
          </p15:clr>
        </p15:guide>
        <p15:guide id="15" pos="4976">
          <p15:clr>
            <a:srgbClr val="F26B43"/>
          </p15:clr>
        </p15:guide>
        <p15:guide id="16" pos="5118">
          <p15:clr>
            <a:srgbClr val="F26B43"/>
          </p15:clr>
        </p15:guide>
        <p15:guide id="25" orient="horz" pos="264">
          <p15:clr>
            <a:srgbClr val="F26B43"/>
          </p15:clr>
        </p15:guide>
        <p15:guide id="31" orient="horz" pos="4122">
          <p15:clr>
            <a:srgbClr val="F26B43"/>
          </p15:clr>
        </p15:guide>
        <p15:guide id="32" orient="horz" pos="4038">
          <p15:clr>
            <a:srgbClr val="F26B43"/>
          </p15:clr>
        </p15:guide>
        <p15:guide id="37" pos="2562">
          <p15:clr>
            <a:srgbClr val="F26B43"/>
          </p15:clr>
        </p15:guide>
        <p15:guide id="40" pos="3768">
          <p15:clr>
            <a:srgbClr val="F26B43"/>
          </p15:clr>
        </p15:guide>
        <p15:guide id="49" orient="horz" pos="936">
          <p15:clr>
            <a:srgbClr val="F26B43"/>
          </p15:clr>
        </p15:guide>
        <p15:guide id="50" orient="horz" pos="1045">
          <p15:clr>
            <a:srgbClr val="F26B43"/>
          </p15:clr>
        </p15:guide>
        <p15:guide id="51" pos="290">
          <p15:clr>
            <a:srgbClr val="F26B43"/>
          </p15:clr>
        </p15:guide>
        <p15:guide id="52" pos="953">
          <p15:clr>
            <a:srgbClr val="F26B43"/>
          </p15:clr>
        </p15:guide>
        <p15:guide id="53" pos="1100">
          <p15:clr>
            <a:srgbClr val="F26B43"/>
          </p15:clr>
        </p15:guide>
        <p15:guide id="54" pos="1758">
          <p15:clr>
            <a:srgbClr val="F26B43"/>
          </p15:clr>
        </p15:guide>
        <p15:guide id="55" pos="1900">
          <p15:clr>
            <a:srgbClr val="F26B43"/>
          </p15:clr>
        </p15:guide>
        <p15:guide id="56" pos="3370">
          <p15:clr>
            <a:srgbClr val="F26B43"/>
          </p15:clr>
        </p15:guide>
        <p15:guide id="57" pos="3510">
          <p15:clr>
            <a:srgbClr val="F26B43"/>
          </p15:clr>
        </p15:guide>
        <p15:guide id="58" pos="4168">
          <p15:clr>
            <a:srgbClr val="F26B43"/>
          </p15:clr>
        </p15:guide>
        <p15:guide id="59" pos="4310">
          <p15:clr>
            <a:srgbClr val="F26B43"/>
          </p15:clr>
        </p15:guide>
        <p15:guide id="60" pos="5774">
          <p15:clr>
            <a:srgbClr val="F26B43"/>
          </p15:clr>
        </p15:guide>
        <p15:guide id="61" pos="5918">
          <p15:clr>
            <a:srgbClr val="F26B43"/>
          </p15:clr>
        </p15:guide>
        <p15:guide id="62" pos="6582">
          <p15:clr>
            <a:srgbClr val="F26B43"/>
          </p15:clr>
        </p15:guide>
        <p15:guide id="63" pos="6724">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Children's media use research</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cxnSp>
        <p:nvCxnSpPr>
          <p:cNvPr id="14" name="Straight Connector 13">
            <a:extLst>
              <a:ext uri="{FF2B5EF4-FFF2-40B4-BE49-F238E27FC236}">
                <a16:creationId xmlns:a16="http://schemas.microsoft.com/office/drawing/2014/main" id="{79A8AD1F-BF14-627F-8D41-EBB4EC1E2ADE}"/>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BB51D1C0-D8BC-9513-5B67-81D7D103DD7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spTree>
    <p:extLst>
      <p:ext uri="{BB962C8B-B14F-4D97-AF65-F5344CB8AC3E}">
        <p14:creationId xmlns:p14="http://schemas.microsoft.com/office/powerpoint/2010/main" val="161713488"/>
      </p:ext>
    </p:extLst>
  </p:cSld>
  <p:clrMap bg1="lt1" tx1="dk1" bg2="lt2" tx2="dk2" accent1="accent1" accent2="accent2" accent3="accent3" accent4="accent4" accent5="accent5" accent6="accent6" hlink="hlink" folHlink="folHlink"/>
  <p:sldLayoutIdLst>
    <p:sldLayoutId id="2147484364" r:id="rId1"/>
    <p:sldLayoutId id="2147484365" r:id="rId2"/>
    <p:sldLayoutId id="2147484366" r:id="rId3"/>
    <p:sldLayoutId id="2147484367" r:id="rId4"/>
    <p:sldLayoutId id="2147484368" r:id="rId5"/>
    <p:sldLayoutId id="2147484369" r:id="rId6"/>
    <p:sldLayoutId id="2147484370" r:id="rId7"/>
    <p:sldLayoutId id="2147484371" r:id="rId8"/>
    <p:sldLayoutId id="2147484372" r:id="rId9"/>
    <p:sldLayoutId id="2147484373" r:id="rId10"/>
    <p:sldLayoutId id="2147484374" r:id="rId11"/>
    <p:sldLayoutId id="2147484375" r:id="rId12"/>
    <p:sldLayoutId id="2147484376" r:id="rId13"/>
    <p:sldLayoutId id="2147484377" r:id="rId14"/>
    <p:sldLayoutId id="2147484378" r:id="rId15"/>
  </p:sldLayoutIdLst>
  <p:hf hdr="0" dt="0"/>
  <p:txStyles>
    <p:title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p15:clr>
            <a:srgbClr val="F26B43"/>
          </p15:clr>
        </p15:guide>
        <p15:guide id="12" pos="3912">
          <p15:clr>
            <a:srgbClr val="F26B43"/>
          </p15:clr>
        </p15:guide>
        <p15:guide id="13" pos="7388">
          <p15:clr>
            <a:srgbClr val="F26B43"/>
          </p15:clr>
        </p15:guide>
        <p15:guide id="15" pos="4976">
          <p15:clr>
            <a:srgbClr val="F26B43"/>
          </p15:clr>
        </p15:guide>
        <p15:guide id="16" pos="5118">
          <p15:clr>
            <a:srgbClr val="F26B43"/>
          </p15:clr>
        </p15:guide>
        <p15:guide id="25" orient="horz" pos="264">
          <p15:clr>
            <a:srgbClr val="F26B43"/>
          </p15:clr>
        </p15:guide>
        <p15:guide id="31" orient="horz" pos="4122">
          <p15:clr>
            <a:srgbClr val="F26B43"/>
          </p15:clr>
        </p15:guide>
        <p15:guide id="32" orient="horz" pos="4038">
          <p15:clr>
            <a:srgbClr val="F26B43"/>
          </p15:clr>
        </p15:guide>
        <p15:guide id="37" pos="2562">
          <p15:clr>
            <a:srgbClr val="F26B43"/>
          </p15:clr>
        </p15:guide>
        <p15:guide id="40" pos="3768">
          <p15:clr>
            <a:srgbClr val="F26B43"/>
          </p15:clr>
        </p15:guide>
        <p15:guide id="49" orient="horz" pos="936">
          <p15:clr>
            <a:srgbClr val="F26B43"/>
          </p15:clr>
        </p15:guide>
        <p15:guide id="50" orient="horz" pos="1045">
          <p15:clr>
            <a:srgbClr val="F26B43"/>
          </p15:clr>
        </p15:guide>
        <p15:guide id="51" pos="290">
          <p15:clr>
            <a:srgbClr val="F26B43"/>
          </p15:clr>
        </p15:guide>
        <p15:guide id="52" pos="953">
          <p15:clr>
            <a:srgbClr val="F26B43"/>
          </p15:clr>
        </p15:guide>
        <p15:guide id="53" pos="1100">
          <p15:clr>
            <a:srgbClr val="F26B43"/>
          </p15:clr>
        </p15:guide>
        <p15:guide id="54" pos="1758">
          <p15:clr>
            <a:srgbClr val="F26B43"/>
          </p15:clr>
        </p15:guide>
        <p15:guide id="55" pos="1900">
          <p15:clr>
            <a:srgbClr val="F26B43"/>
          </p15:clr>
        </p15:guide>
        <p15:guide id="56" pos="3370">
          <p15:clr>
            <a:srgbClr val="F26B43"/>
          </p15:clr>
        </p15:guide>
        <p15:guide id="57" pos="3510">
          <p15:clr>
            <a:srgbClr val="F26B43"/>
          </p15:clr>
        </p15:guide>
        <p15:guide id="58" pos="4168">
          <p15:clr>
            <a:srgbClr val="F26B43"/>
          </p15:clr>
        </p15:guide>
        <p15:guide id="59" pos="4310">
          <p15:clr>
            <a:srgbClr val="F26B43"/>
          </p15:clr>
        </p15:guide>
        <p15:guide id="60" pos="5774">
          <p15:clr>
            <a:srgbClr val="F26B43"/>
          </p15:clr>
        </p15:guide>
        <p15:guide id="61" pos="5918">
          <p15:clr>
            <a:srgbClr val="F26B43"/>
          </p15:clr>
        </p15:guide>
        <p15:guide id="62" pos="6582">
          <p15:clr>
            <a:srgbClr val="F26B43"/>
          </p15:clr>
        </p15:guide>
        <p15:guide id="63" pos="6724">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0374" y="419101"/>
            <a:ext cx="11268076" cy="645075"/>
          </a:xfrm>
          <a:prstGeom prst="rect">
            <a:avLst/>
          </a:prstGeom>
        </p:spPr>
        <p:txBody>
          <a:bodyPr vert="horz" lIns="0" tIns="9144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460375" y="1667435"/>
            <a:ext cx="11268076" cy="474606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Test</a:t>
            </a:r>
          </a:p>
          <a:p>
            <a:pPr lvl="3"/>
            <a:r>
              <a:rPr lang="en-US"/>
              <a:t>Test</a:t>
            </a:r>
          </a:p>
          <a:p>
            <a:pPr lvl="4"/>
            <a:r>
              <a:rPr lang="en-US"/>
              <a:t>Test</a:t>
            </a:r>
          </a:p>
          <a:p>
            <a:pPr lvl="5"/>
            <a:r>
              <a:rPr lang="en-US"/>
              <a:t>Test</a:t>
            </a:r>
          </a:p>
          <a:p>
            <a:pPr lvl="6"/>
            <a:r>
              <a:rPr lang="en-US"/>
              <a:t>Test</a:t>
            </a:r>
          </a:p>
          <a:p>
            <a:pPr lvl="7"/>
            <a:r>
              <a:rPr lang="en-US"/>
              <a:t>Test</a:t>
            </a:r>
          </a:p>
        </p:txBody>
      </p:sp>
      <p:sp>
        <p:nvSpPr>
          <p:cNvPr id="5" name="Footer Placeholder 4"/>
          <p:cNvSpPr>
            <a:spLocks noGrp="1"/>
          </p:cNvSpPr>
          <p:nvPr>
            <p:ph type="ftr" sz="quarter" idx="3"/>
          </p:nvPr>
        </p:nvSpPr>
        <p:spPr>
          <a:xfrm>
            <a:off x="1009650" y="6546849"/>
            <a:ext cx="7127875" cy="155574"/>
          </a:xfrm>
          <a:prstGeom prst="rect">
            <a:avLst/>
          </a:prstGeom>
        </p:spPr>
        <p:txBody>
          <a:bodyPr vert="horz" lIns="0" tIns="0" rIns="0" bIns="0" rtlCol="0" anchor="b" anchorCtr="0"/>
          <a:lstStyle>
            <a:lvl1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1pPr>
            <a:lvl2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2pPr>
            <a:lvl3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3pPr>
            <a:lvl4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4pPr>
            <a:lvl5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5pPr>
            <a:lvl6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6pPr>
            <a:lvl7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7pPr>
            <a:lvl8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8pPr>
            <a:lvl9pPr marL="0" indent="9525" algn="l">
              <a:tabLst/>
              <a:defRPr sz="800" b="0" i="0" cap="none" baseline="0">
                <a:solidFill>
                  <a:schemeClr val="tx1"/>
                </a:solidFill>
                <a:latin typeface="+mn-lt"/>
                <a:ea typeface="Roboto" panose="02000000000000000000" pitchFamily="2" charset="0"/>
                <a:cs typeface="Verdana" panose="020B0604030504040204" pitchFamily="34" charset="0"/>
              </a:defRPr>
            </a:lvl9pPr>
          </a:lstStyle>
          <a:p>
            <a:r>
              <a:rPr lang="en-US" dirty="0"/>
              <a:t>WATA Children’s Media Use 2025</a:t>
            </a:r>
          </a:p>
        </p:txBody>
      </p:sp>
      <p:sp>
        <p:nvSpPr>
          <p:cNvPr id="6" name="Slide Number Placeholder 5"/>
          <p:cNvSpPr>
            <a:spLocks noGrp="1"/>
          </p:cNvSpPr>
          <p:nvPr>
            <p:ph type="sldNum" sz="quarter" idx="4"/>
          </p:nvPr>
        </p:nvSpPr>
        <p:spPr>
          <a:xfrm>
            <a:off x="11509579" y="6546850"/>
            <a:ext cx="218871" cy="155574"/>
          </a:xfrm>
          <a:prstGeom prst="rect">
            <a:avLst/>
          </a:prstGeom>
        </p:spPr>
        <p:txBody>
          <a:bodyPr vert="horz" lIns="0" tIns="0" rIns="0" bIns="0" rtlCol="0" anchor="b" anchorCtr="0"/>
          <a:lstStyle>
            <a:lvl1pPr algn="r">
              <a:defRPr sz="800" b="1" i="0">
                <a:solidFill>
                  <a:schemeClr val="tx1"/>
                </a:solidFill>
                <a:latin typeface="+mn-lt"/>
                <a:ea typeface="Verdana" panose="020B0604030504040204" pitchFamily="34" charset="0"/>
                <a:cs typeface="Verdana" panose="020B0604030504040204" pitchFamily="34" charset="0"/>
              </a:defRPr>
            </a:lvl1pPr>
            <a:lvl2pPr marL="0" algn="r">
              <a:defRPr sz="800" b="1" i="0">
                <a:solidFill>
                  <a:schemeClr val="tx2"/>
                </a:solidFill>
                <a:latin typeface="+mn-lt"/>
                <a:ea typeface="Verdana" panose="020B0604030504040204" pitchFamily="34" charset="0"/>
                <a:cs typeface="Verdana" panose="020B0604030504040204" pitchFamily="34" charset="0"/>
              </a:defRPr>
            </a:lvl2pPr>
            <a:lvl3pPr marL="0" algn="r">
              <a:defRPr sz="800" b="1" i="0">
                <a:solidFill>
                  <a:schemeClr val="tx1"/>
                </a:solidFill>
                <a:latin typeface="+mn-lt"/>
                <a:ea typeface="Verdana" panose="020B0604030504040204" pitchFamily="34" charset="0"/>
                <a:cs typeface="Verdana" panose="020B0604030504040204" pitchFamily="34" charset="0"/>
              </a:defRPr>
            </a:lvl3pPr>
            <a:lvl4pPr marL="0" algn="r">
              <a:defRPr sz="800" b="1" i="0">
                <a:solidFill>
                  <a:schemeClr val="tx2"/>
                </a:solidFill>
                <a:latin typeface="+mn-lt"/>
                <a:ea typeface="Verdana" panose="020B0604030504040204" pitchFamily="34" charset="0"/>
                <a:cs typeface="Verdana" panose="020B0604030504040204" pitchFamily="34" charset="0"/>
              </a:defRPr>
            </a:lvl4pPr>
            <a:lvl5pPr marL="0" algn="r">
              <a:defRPr sz="800" b="1" i="0">
                <a:solidFill>
                  <a:schemeClr val="tx2"/>
                </a:solidFill>
                <a:latin typeface="+mn-lt"/>
                <a:ea typeface="Verdana" panose="020B0604030504040204" pitchFamily="34" charset="0"/>
                <a:cs typeface="Verdana" panose="020B0604030504040204" pitchFamily="34" charset="0"/>
              </a:defRPr>
            </a:lvl5pPr>
            <a:lvl6pPr marL="0" algn="r">
              <a:defRPr sz="800" b="1" i="0">
                <a:solidFill>
                  <a:schemeClr val="tx2"/>
                </a:solidFill>
                <a:latin typeface="+mn-lt"/>
                <a:ea typeface="Verdana" panose="020B0604030504040204" pitchFamily="34" charset="0"/>
                <a:cs typeface="Verdana" panose="020B0604030504040204" pitchFamily="34" charset="0"/>
              </a:defRPr>
            </a:lvl6pPr>
            <a:lvl7pPr marL="0" algn="r">
              <a:defRPr sz="800" b="1" i="0">
                <a:solidFill>
                  <a:schemeClr val="tx2"/>
                </a:solidFill>
                <a:latin typeface="+mn-lt"/>
                <a:ea typeface="Verdana" panose="020B0604030504040204" pitchFamily="34" charset="0"/>
                <a:cs typeface="Verdana" panose="020B0604030504040204" pitchFamily="34" charset="0"/>
              </a:defRPr>
            </a:lvl7pPr>
            <a:lvl8pPr marL="0" algn="r">
              <a:defRPr sz="800" b="1" i="0">
                <a:solidFill>
                  <a:schemeClr val="tx2"/>
                </a:solidFill>
                <a:latin typeface="+mn-lt"/>
                <a:ea typeface="Verdana" panose="020B0604030504040204" pitchFamily="34" charset="0"/>
                <a:cs typeface="Verdana" panose="020B0604030504040204" pitchFamily="34" charset="0"/>
              </a:defRPr>
            </a:lvl8pPr>
            <a:lvl9pPr marL="0" algn="r">
              <a:defRPr sz="800" b="1" i="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US" smtClean="0"/>
              <a:pPr/>
              <a:t>‹#›</a:t>
            </a:fld>
            <a:endParaRPr lang="en-US" dirty="0"/>
          </a:p>
        </p:txBody>
      </p:sp>
      <p:sp>
        <p:nvSpPr>
          <p:cNvPr id="7" name="Date Placeholder 6">
            <a:extLst>
              <a:ext uri="{FF2B5EF4-FFF2-40B4-BE49-F238E27FC236}">
                <a16:creationId xmlns:a16="http://schemas.microsoft.com/office/drawing/2014/main" id="{405903E7-1CD1-78A9-A8C6-D4E8679956F2}"/>
              </a:ext>
            </a:extLst>
          </p:cNvPr>
          <p:cNvSpPr>
            <a:spLocks noGrp="1"/>
          </p:cNvSpPr>
          <p:nvPr>
            <p:ph type="dt" sz="half" idx="2"/>
          </p:nvPr>
        </p:nvSpPr>
        <p:spPr>
          <a:xfrm>
            <a:off x="9394825" y="6546850"/>
            <a:ext cx="2014538" cy="155574"/>
          </a:xfrm>
          <a:prstGeom prst="rect">
            <a:avLst/>
          </a:prstGeom>
        </p:spPr>
        <p:txBody>
          <a:bodyPr vert="horz" lIns="0" tIns="0" rIns="0" bIns="0" rtlCol="0" anchor="b" anchorCtr="0"/>
          <a:lstStyle>
            <a:lvl1pPr algn="r">
              <a:defRPr sz="800">
                <a:solidFill>
                  <a:schemeClr val="tx1"/>
                </a:solidFill>
              </a:defRPr>
            </a:lvl1pPr>
            <a:lvl2pPr marL="0" algn="r">
              <a:defRPr sz="800"/>
            </a:lvl2pPr>
            <a:lvl3pPr marL="0" algn="r">
              <a:defRPr sz="800"/>
            </a:lvl3pPr>
            <a:lvl4pPr marL="0" algn="r">
              <a:defRPr sz="800"/>
            </a:lvl4pPr>
            <a:lvl5pPr marL="0" algn="r">
              <a:defRPr sz="800"/>
            </a:lvl5pPr>
            <a:lvl6pPr marL="0" algn="r">
              <a:defRPr sz="800"/>
            </a:lvl6pPr>
            <a:lvl7pPr marL="0" algn="r">
              <a:defRPr sz="800"/>
            </a:lvl7pPr>
            <a:lvl8pPr marL="0" algn="r">
              <a:defRPr sz="800"/>
            </a:lvl8pPr>
            <a:lvl9pPr marL="0" algn="r">
              <a:defRPr sz="800"/>
            </a:lvl9pPr>
          </a:lstStyle>
          <a:p>
            <a:r>
              <a:rPr lang="en-US" dirty="0"/>
              <a:t> </a:t>
            </a:r>
          </a:p>
        </p:txBody>
      </p:sp>
      <p:cxnSp>
        <p:nvCxnSpPr>
          <p:cNvPr id="14" name="Straight Connector 13">
            <a:extLst>
              <a:ext uri="{FF2B5EF4-FFF2-40B4-BE49-F238E27FC236}">
                <a16:creationId xmlns:a16="http://schemas.microsoft.com/office/drawing/2014/main" id="{79A8AD1F-BF14-627F-8D41-EBB4EC1E2ADE}"/>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BB51D1C0-D8BC-9513-5B67-81D7D103DD7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spTree>
    <p:extLst>
      <p:ext uri="{BB962C8B-B14F-4D97-AF65-F5344CB8AC3E}">
        <p14:creationId xmlns:p14="http://schemas.microsoft.com/office/powerpoint/2010/main" val="3882479627"/>
      </p:ext>
    </p:extLst>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 id="2147484392" r:id="rId12"/>
    <p:sldLayoutId id="2147484393" r:id="rId13"/>
    <p:sldLayoutId id="2147484394" r:id="rId14"/>
    <p:sldLayoutId id="2147484395" r:id="rId15"/>
    <p:sldLayoutId id="2147484396" r:id="rId16"/>
    <p:sldLayoutId id="2147484397" r:id="rId17"/>
    <p:sldLayoutId id="2147484398" r:id="rId18"/>
    <p:sldLayoutId id="2147484399" r:id="rId19"/>
    <p:sldLayoutId id="2147484400" r:id="rId20"/>
    <p:sldLayoutId id="2147484401" r:id="rId21"/>
    <p:sldLayoutId id="2147484402" r:id="rId22"/>
    <p:sldLayoutId id="2147484403" r:id="rId23"/>
    <p:sldLayoutId id="2147484404" r:id="rId24"/>
    <p:sldLayoutId id="2147484405" r:id="rId25"/>
    <p:sldLayoutId id="2147484406" r:id="rId26"/>
    <p:sldLayoutId id="2147484407" r:id="rId27"/>
    <p:sldLayoutId id="2147484408" r:id="rId28"/>
    <p:sldLayoutId id="2147484409" r:id="rId29"/>
    <p:sldLayoutId id="2147484410" r:id="rId30"/>
    <p:sldLayoutId id="2147484411" r:id="rId31"/>
    <p:sldLayoutId id="2147484412" r:id="rId32"/>
    <p:sldLayoutId id="2147484413" r:id="rId33"/>
    <p:sldLayoutId id="2147484414" r:id="rId34"/>
    <p:sldLayoutId id="2147484415" r:id="rId35"/>
    <p:sldLayoutId id="2147484416" r:id="rId36"/>
    <p:sldLayoutId id="2147484417" r:id="rId37"/>
    <p:sldLayoutId id="2147484418" r:id="rId38"/>
    <p:sldLayoutId id="2147484419" r:id="rId39"/>
    <p:sldLayoutId id="2147484420" r:id="rId40"/>
    <p:sldLayoutId id="2147484421" r:id="rId41"/>
    <p:sldLayoutId id="2147484422" r:id="rId42"/>
    <p:sldLayoutId id="2147484423" r:id="rId43"/>
  </p:sldLayoutIdLst>
  <p:hf hdr="0" dt="0"/>
  <p:txStyles>
    <p:titleStyle>
      <a:lvl1pPr algn="l" defTabSz="914400" rtl="0" eaLnBrk="1" latinLnBrk="0" hangingPunct="1">
        <a:lnSpc>
          <a:spcPct val="100000"/>
        </a:lnSpc>
        <a:spcBef>
          <a:spcPct val="0"/>
        </a:spcBef>
        <a:buNone/>
        <a:defRPr sz="24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08">
          <p15:clr>
            <a:srgbClr val="F26B43"/>
          </p15:clr>
        </p15:guide>
        <p15:guide id="12" pos="3912">
          <p15:clr>
            <a:srgbClr val="F26B43"/>
          </p15:clr>
        </p15:guide>
        <p15:guide id="13" pos="7388">
          <p15:clr>
            <a:srgbClr val="F26B43"/>
          </p15:clr>
        </p15:guide>
        <p15:guide id="15" pos="4976">
          <p15:clr>
            <a:srgbClr val="F26B43"/>
          </p15:clr>
        </p15:guide>
        <p15:guide id="16" pos="5118">
          <p15:clr>
            <a:srgbClr val="F26B43"/>
          </p15:clr>
        </p15:guide>
        <p15:guide id="25" orient="horz" pos="264">
          <p15:clr>
            <a:srgbClr val="F26B43"/>
          </p15:clr>
        </p15:guide>
        <p15:guide id="31" orient="horz" pos="4122">
          <p15:clr>
            <a:srgbClr val="F26B43"/>
          </p15:clr>
        </p15:guide>
        <p15:guide id="32" orient="horz" pos="4038">
          <p15:clr>
            <a:srgbClr val="F26B43"/>
          </p15:clr>
        </p15:guide>
        <p15:guide id="37" pos="2562">
          <p15:clr>
            <a:srgbClr val="F26B43"/>
          </p15:clr>
        </p15:guide>
        <p15:guide id="40" pos="3768">
          <p15:clr>
            <a:srgbClr val="F26B43"/>
          </p15:clr>
        </p15:guide>
        <p15:guide id="49" orient="horz" pos="936">
          <p15:clr>
            <a:srgbClr val="F26B43"/>
          </p15:clr>
        </p15:guide>
        <p15:guide id="50" orient="horz" pos="1045">
          <p15:clr>
            <a:srgbClr val="F26B43"/>
          </p15:clr>
        </p15:guide>
        <p15:guide id="51" pos="290">
          <p15:clr>
            <a:srgbClr val="F26B43"/>
          </p15:clr>
        </p15:guide>
        <p15:guide id="52" pos="953">
          <p15:clr>
            <a:srgbClr val="F26B43"/>
          </p15:clr>
        </p15:guide>
        <p15:guide id="53" pos="1100">
          <p15:clr>
            <a:srgbClr val="F26B43"/>
          </p15:clr>
        </p15:guide>
        <p15:guide id="54" pos="1758">
          <p15:clr>
            <a:srgbClr val="F26B43"/>
          </p15:clr>
        </p15:guide>
        <p15:guide id="55" pos="1900">
          <p15:clr>
            <a:srgbClr val="F26B43"/>
          </p15:clr>
        </p15:guide>
        <p15:guide id="56" pos="3370">
          <p15:clr>
            <a:srgbClr val="F26B43"/>
          </p15:clr>
        </p15:guide>
        <p15:guide id="57" pos="3510">
          <p15:clr>
            <a:srgbClr val="F26B43"/>
          </p15:clr>
        </p15:guide>
        <p15:guide id="58" pos="4168">
          <p15:clr>
            <a:srgbClr val="F26B43"/>
          </p15:clr>
        </p15:guide>
        <p15:guide id="59" pos="4310">
          <p15:clr>
            <a:srgbClr val="F26B43"/>
          </p15:clr>
        </p15:guide>
        <p15:guide id="60" pos="5774">
          <p15:clr>
            <a:srgbClr val="F26B43"/>
          </p15:clr>
        </p15:guide>
        <p15:guide id="61" pos="5918">
          <p15:clr>
            <a:srgbClr val="F26B43"/>
          </p15:clr>
        </p15:guide>
        <p15:guide id="62" pos="6582">
          <p15:clr>
            <a:srgbClr val="F26B43"/>
          </p15:clr>
        </p15:guide>
        <p15:guide id="63" pos="672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7.png"/><Relationship Id="rId2" Type="http://schemas.openxmlformats.org/officeDocument/2006/relationships/image" Target="../media/image33.jpeg"/><Relationship Id="rId1" Type="http://schemas.openxmlformats.org/officeDocument/2006/relationships/slideLayout" Target="../slideLayouts/slideLayout90.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0.xml"/></Relationships>
</file>

<file path=ppt/slides/_rels/slide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1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6.xml"/></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9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5.jpeg"/><Relationship Id="rId1" Type="http://schemas.openxmlformats.org/officeDocument/2006/relationships/slideLayout" Target="../slideLayouts/slideLayout2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40.xml"/></Relationships>
</file>

<file path=ppt/slides/_rels/slide11.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notesSlide" Target="../notesSlides/notesSlide7.xml"/><Relationship Id="rId1" Type="http://schemas.openxmlformats.org/officeDocument/2006/relationships/slideLayout" Target="../slideLayouts/slideLayout240.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 Id="rId14" Type="http://schemas.openxmlformats.org/officeDocument/2006/relationships/image" Target="../media/image57.sv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9.jpeg"/><Relationship Id="rId1" Type="http://schemas.openxmlformats.org/officeDocument/2006/relationships/slideLayout" Target="../slideLayouts/slideLayout23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4.png"/><Relationship Id="rId3" Type="http://schemas.openxmlformats.org/officeDocument/2006/relationships/chart" Target="../charts/chart2.xml"/><Relationship Id="rId7" Type="http://schemas.openxmlformats.org/officeDocument/2006/relationships/chart" Target="../charts/chart4.xml"/><Relationship Id="rId12"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240.xml"/><Relationship Id="rId6" Type="http://schemas.openxmlformats.org/officeDocument/2006/relationships/image" Target="../media/image60.png"/><Relationship Id="rId11" Type="http://schemas.openxmlformats.org/officeDocument/2006/relationships/image" Target="../media/image63.png"/><Relationship Id="rId5" Type="http://schemas.openxmlformats.org/officeDocument/2006/relationships/chart" Target="../charts/chart3.xml"/><Relationship Id="rId10" Type="http://schemas.openxmlformats.org/officeDocument/2006/relationships/chart" Target="../charts/chart5.xml"/><Relationship Id="rId4" Type="http://schemas.openxmlformats.org/officeDocument/2006/relationships/image" Target="../media/image58.png"/><Relationship Id="rId9"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240.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240.xml"/><Relationship Id="rId5" Type="http://schemas.openxmlformats.org/officeDocument/2006/relationships/image" Target="../media/image63.png"/><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240.xml"/></Relationships>
</file>

<file path=ppt/slides/_rels/slide1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chart" Target="../charts/chart10.xml"/><Relationship Id="rId7" Type="http://schemas.openxmlformats.org/officeDocument/2006/relationships/image" Target="../media/image66.svg"/><Relationship Id="rId2" Type="http://schemas.openxmlformats.org/officeDocument/2006/relationships/notesSlide" Target="../notesSlides/notesSlide13.xml"/><Relationship Id="rId1" Type="http://schemas.openxmlformats.org/officeDocument/2006/relationships/slideLayout" Target="../slideLayouts/slideLayout240.xml"/><Relationship Id="rId6" Type="http://schemas.openxmlformats.org/officeDocument/2006/relationships/image" Target="../media/image65.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8.svg"/></Relationships>
</file>

<file path=ppt/slides/_rels/slide19.xml.rels><?xml version="1.0" encoding="UTF-8" standalone="yes"?>
<Relationships xmlns="http://schemas.openxmlformats.org/package/2006/relationships"><Relationship Id="rId8" Type="http://schemas.openxmlformats.org/officeDocument/2006/relationships/chart" Target="../charts/chart16.xml"/><Relationship Id="rId3" Type="http://schemas.openxmlformats.org/officeDocument/2006/relationships/chart" Target="../charts/chart11.xml"/><Relationship Id="rId7"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241.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5.xml"/><Relationship Id="rId1" Type="http://schemas.openxmlformats.org/officeDocument/2006/relationships/slideLayout" Target="../slideLayouts/slideLayout241.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s/_rels/slide2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6.xml"/><Relationship Id="rId1" Type="http://schemas.openxmlformats.org/officeDocument/2006/relationships/slideLayout" Target="../slideLayouts/slideLayout230.xml"/><Relationship Id="rId4" Type="http://schemas.openxmlformats.org/officeDocument/2006/relationships/chart" Target="../charts/chart22.xml"/></Relationships>
</file>

<file path=ppt/slides/_rels/slide22.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7.xml"/><Relationship Id="rId1" Type="http://schemas.openxmlformats.org/officeDocument/2006/relationships/slideLayout" Target="../slideLayouts/slideLayout230.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9.jpeg"/><Relationship Id="rId1" Type="http://schemas.openxmlformats.org/officeDocument/2006/relationships/slideLayout" Target="../slideLayouts/slideLayout23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9.xml"/><Relationship Id="rId1" Type="http://schemas.openxmlformats.org/officeDocument/2006/relationships/slideLayout" Target="../slideLayouts/slideLayout233.xml"/><Relationship Id="rId6" Type="http://schemas.openxmlformats.org/officeDocument/2006/relationships/chart" Target="../charts/chart27.xml"/><Relationship Id="rId5" Type="http://schemas.openxmlformats.org/officeDocument/2006/relationships/chart" Target="../charts/chart26.xml"/><Relationship Id="rId4" Type="http://schemas.openxmlformats.org/officeDocument/2006/relationships/chart" Target="../charts/chart25.xml"/></Relationships>
</file>

<file path=ppt/slides/_rels/slide26.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chart" Target="../charts/chart32.xml"/><Relationship Id="rId3" Type="http://schemas.microsoft.com/office/2018/10/relationships/comments" Target="../comments/modernComment_7FFFD433_F72368F8.xml"/><Relationship Id="rId7" Type="http://schemas.openxmlformats.org/officeDocument/2006/relationships/image" Target="../media/image73.png"/><Relationship Id="rId12" Type="http://schemas.openxmlformats.org/officeDocument/2006/relationships/chart" Target="../charts/chart31.xml"/><Relationship Id="rId2" Type="http://schemas.openxmlformats.org/officeDocument/2006/relationships/notesSlide" Target="../notesSlides/notesSlide20.xml"/><Relationship Id="rId1" Type="http://schemas.openxmlformats.org/officeDocument/2006/relationships/slideLayout" Target="../slideLayouts/slideLayout242.xml"/><Relationship Id="rId6" Type="http://schemas.openxmlformats.org/officeDocument/2006/relationships/image" Target="../media/image72.png"/><Relationship Id="rId11" Type="http://schemas.openxmlformats.org/officeDocument/2006/relationships/chart" Target="../charts/chart30.xml"/><Relationship Id="rId5" Type="http://schemas.openxmlformats.org/officeDocument/2006/relationships/image" Target="../media/image71.png"/><Relationship Id="rId10" Type="http://schemas.openxmlformats.org/officeDocument/2006/relationships/chart" Target="../charts/chart29.xml"/><Relationship Id="rId4" Type="http://schemas.openxmlformats.org/officeDocument/2006/relationships/image" Target="../media/image70.png"/><Relationship Id="rId9" Type="http://schemas.openxmlformats.org/officeDocument/2006/relationships/chart" Target="../charts/chart28.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5.jpeg"/><Relationship Id="rId1" Type="http://schemas.openxmlformats.org/officeDocument/2006/relationships/slideLayout" Target="../slideLayouts/slideLayout239.xml"/></Relationships>
</file>

<file path=ppt/slides/_rels/slide2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1.xml"/><Relationship Id="rId1" Type="http://schemas.openxmlformats.org/officeDocument/2006/relationships/slideLayout" Target="../slideLayouts/slideLayout230.xml"/></Relationships>
</file>

<file path=ppt/slides/_rels/slide30.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2.xml"/><Relationship Id="rId1" Type="http://schemas.openxmlformats.org/officeDocument/2006/relationships/slideLayout" Target="../slideLayouts/slideLayout230.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3.xml"/><Relationship Id="rId1" Type="http://schemas.openxmlformats.org/officeDocument/2006/relationships/slideLayout" Target="../slideLayouts/slideLayout230.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7.jpeg"/><Relationship Id="rId1" Type="http://schemas.openxmlformats.org/officeDocument/2006/relationships/slideLayout" Target="../slideLayouts/slideLayout2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8.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7FFFD3FB_982ACD89.xml"/><Relationship Id="rId2" Type="http://schemas.openxmlformats.org/officeDocument/2006/relationships/notesSlide" Target="../notesSlides/notesSlide24.xml"/><Relationship Id="rId1" Type="http://schemas.openxmlformats.org/officeDocument/2006/relationships/slideLayout" Target="../slideLayouts/slideLayout240.xml"/><Relationship Id="rId5" Type="http://schemas.openxmlformats.org/officeDocument/2006/relationships/chart" Target="../charts/chart37.xml"/><Relationship Id="rId4" Type="http://schemas.openxmlformats.org/officeDocument/2006/relationships/chart" Target="../charts/chart36.xml"/></Relationships>
</file>

<file path=ppt/slides/_rels/slide35.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5.xml"/><Relationship Id="rId1" Type="http://schemas.openxmlformats.org/officeDocument/2006/relationships/slideLayout" Target="../slideLayouts/slideLayout240.xml"/></Relationships>
</file>

<file path=ppt/slides/_rels/slide36.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6.xml"/><Relationship Id="rId1" Type="http://schemas.openxmlformats.org/officeDocument/2006/relationships/slideLayout" Target="../slideLayouts/slideLayout240.xml"/></Relationships>
</file>

<file path=ppt/slides/_rels/slide37.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27.xml"/><Relationship Id="rId1" Type="http://schemas.openxmlformats.org/officeDocument/2006/relationships/slideLayout" Target="../slideLayouts/slideLayout240.xml"/></Relationships>
</file>

<file path=ppt/slides/_rels/slide3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8.xml"/></Relationships>
</file>

<file path=ppt/slides/_rels/slide40.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28.xml"/><Relationship Id="rId1" Type="http://schemas.openxmlformats.org/officeDocument/2006/relationships/slideLayout" Target="../slideLayouts/slideLayout194.xml"/></Relationships>
</file>

<file path=ppt/slides/_rels/slide41.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9.xml"/><Relationship Id="rId1" Type="http://schemas.openxmlformats.org/officeDocument/2006/relationships/slideLayout" Target="../slideLayouts/slideLayout194.xml"/></Relationships>
</file>

<file path=ppt/slides/_rels/slide42.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30.xml"/><Relationship Id="rId1" Type="http://schemas.openxmlformats.org/officeDocument/2006/relationships/slideLayout" Target="../slideLayouts/slideLayout194.xml"/></Relationships>
</file>

<file path=ppt/slides/_rels/slide43.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31.xml"/><Relationship Id="rId1" Type="http://schemas.openxmlformats.org/officeDocument/2006/relationships/slideLayout" Target="../slideLayouts/slideLayout225.xml"/></Relationships>
</file>

<file path=ppt/slides/_rels/slide44.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32.xml"/><Relationship Id="rId1" Type="http://schemas.openxmlformats.org/officeDocument/2006/relationships/slideLayout" Target="../slideLayouts/slideLayout225.xml"/></Relationships>
</file>

<file path=ppt/slides/_rels/slide45.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33.xml"/><Relationship Id="rId1" Type="http://schemas.openxmlformats.org/officeDocument/2006/relationships/slideLayout" Target="../slideLayouts/slideLayout194.xml"/></Relationships>
</file>

<file path=ppt/slides/_rels/slide4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4.xml"/><Relationship Id="rId1" Type="http://schemas.openxmlformats.org/officeDocument/2006/relationships/slideLayout" Target="../slideLayouts/slideLayout219.xml"/><Relationship Id="rId4" Type="http://schemas.openxmlformats.org/officeDocument/2006/relationships/image" Target="../media/image1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3.xml"/></Relationships>
</file>

<file path=ppt/slides/_rels/slide49.xml.rels><?xml version="1.0" encoding="UTF-8" standalone="yes"?>
<Relationships xmlns="http://schemas.openxmlformats.org/package/2006/relationships"><Relationship Id="rId3" Type="http://schemas.microsoft.com/office/2018/10/relationships/comments" Target="../comments/modernComment_7FFFD3D7_8FBBB0B7.xml"/><Relationship Id="rId2" Type="http://schemas.openxmlformats.org/officeDocument/2006/relationships/notesSlide" Target="../notesSlides/notesSlide36.xml"/><Relationship Id="rId1" Type="http://schemas.openxmlformats.org/officeDocument/2006/relationships/slideLayout" Target="../slideLayouts/slideLayout194.xml"/><Relationship Id="rId4" Type="http://schemas.openxmlformats.org/officeDocument/2006/relationships/chart" Target="../charts/chart47.xml"/></Relationships>
</file>

<file path=ppt/slides/_rels/slide50.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37.xml"/><Relationship Id="rId1" Type="http://schemas.openxmlformats.org/officeDocument/2006/relationships/slideLayout" Target="../slideLayouts/slideLayout194.xml"/></Relationships>
</file>

<file path=ppt/slides/_rels/slide51.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38.xml"/><Relationship Id="rId1" Type="http://schemas.openxmlformats.org/officeDocument/2006/relationships/slideLayout" Target="../slideLayouts/slideLayout19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7.xml"/></Relationships>
</file>

<file path=ppt/slides/_rels/slide5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80.jpeg"/><Relationship Id="rId1" Type="http://schemas.openxmlformats.org/officeDocument/2006/relationships/slideLayout" Target="../slideLayouts/slideLayout27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4.xml"/></Relationships>
</file>

<file path=ppt/slides/_rels/slide55.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40.xml"/><Relationship Id="rId1" Type="http://schemas.openxmlformats.org/officeDocument/2006/relationships/slideLayout" Target="../slideLayouts/slideLayout248.xml"/><Relationship Id="rId6" Type="http://schemas.openxmlformats.org/officeDocument/2006/relationships/chart" Target="../charts/chart51.xml"/><Relationship Id="rId5" Type="http://schemas.openxmlformats.org/officeDocument/2006/relationships/image" Target="../media/image62.png"/><Relationship Id="rId4" Type="http://schemas.openxmlformats.org/officeDocument/2006/relationships/image" Target="../media/image61.png"/></Relationships>
</file>

<file path=ppt/slides/_rels/slide56.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41.xml"/><Relationship Id="rId1" Type="http://schemas.openxmlformats.org/officeDocument/2006/relationships/slideLayout" Target="../slideLayouts/slideLayout248.xml"/><Relationship Id="rId4" Type="http://schemas.openxmlformats.org/officeDocument/2006/relationships/chart" Target="../charts/chart53.xml"/></Relationships>
</file>

<file path=ppt/slides/_rels/slide57.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42.xml"/><Relationship Id="rId1" Type="http://schemas.openxmlformats.org/officeDocument/2006/relationships/slideLayout" Target="../slideLayouts/slideLayout248.xml"/><Relationship Id="rId4" Type="http://schemas.openxmlformats.org/officeDocument/2006/relationships/chart" Target="../charts/chart55.xml"/></Relationships>
</file>

<file path=ppt/slides/_rels/slide58.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43.xml"/><Relationship Id="rId1" Type="http://schemas.openxmlformats.org/officeDocument/2006/relationships/slideLayout" Target="../slideLayouts/slideLayout248.xml"/></Relationships>
</file>

<file path=ppt/slides/_rels/slide59.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44.xml"/><Relationship Id="rId1" Type="http://schemas.openxmlformats.org/officeDocument/2006/relationships/slideLayout" Target="../slideLayouts/slideLayout248.xml"/></Relationships>
</file>

<file path=ppt/slides/_rels/slide60.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45.xml"/><Relationship Id="rId1" Type="http://schemas.openxmlformats.org/officeDocument/2006/relationships/slideLayout" Target="../slideLayouts/slideLayout248.xml"/></Relationships>
</file>

<file path=ppt/slides/_rels/slide6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4.xml"/></Relationships>
</file>

<file path=ppt/slides/_rels/slide63.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46.xml"/><Relationship Id="rId1" Type="http://schemas.openxmlformats.org/officeDocument/2006/relationships/slideLayout" Target="../slideLayouts/slideLayout248.xml"/></Relationships>
</file>

<file path=ppt/slides/_rels/slide64.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47.xml"/><Relationship Id="rId1" Type="http://schemas.openxmlformats.org/officeDocument/2006/relationships/slideLayout" Target="../slideLayouts/slideLayout248.xml"/><Relationship Id="rId4" Type="http://schemas.openxmlformats.org/officeDocument/2006/relationships/chart" Target="../charts/chart61.xml"/></Relationships>
</file>

<file path=ppt/slides/_rels/slide65.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48.xml"/><Relationship Id="rId1" Type="http://schemas.openxmlformats.org/officeDocument/2006/relationships/slideLayout" Target="../slideLayouts/slideLayout285.xml"/></Relationships>
</file>

<file path=ppt/slides/_rels/slide66.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49.xml"/><Relationship Id="rId1" Type="http://schemas.openxmlformats.org/officeDocument/2006/relationships/slideLayout" Target="../slideLayouts/slideLayout248.xml"/></Relationships>
</file>

<file path=ppt/slides/_rels/slide67.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50.xml"/><Relationship Id="rId1" Type="http://schemas.openxmlformats.org/officeDocument/2006/relationships/slideLayout" Target="../slideLayouts/slideLayout248.xml"/></Relationships>
</file>

<file path=ppt/slides/_rels/slide68.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51.xml"/><Relationship Id="rId1" Type="http://schemas.openxmlformats.org/officeDocument/2006/relationships/slideLayout" Target="../slideLayouts/slideLayout248.xml"/></Relationships>
</file>

<file path=ppt/slides/_rels/slide69.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notesSlide" Target="../notesSlides/notesSlide52.xml"/><Relationship Id="rId1" Type="http://schemas.openxmlformats.org/officeDocument/2006/relationships/slideLayout" Target="../slideLayouts/slideLayout248.xml"/></Relationships>
</file>

<file path=ppt/slides/_rels/slide70.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53.xml"/><Relationship Id="rId1" Type="http://schemas.openxmlformats.org/officeDocument/2006/relationships/slideLayout" Target="../slideLayouts/slideLayout248.xml"/><Relationship Id="rId4" Type="http://schemas.openxmlformats.org/officeDocument/2006/relationships/chart" Target="../charts/chart68.xml"/></Relationships>
</file>

<file path=ppt/slides/_rels/slide71.xml.rels><?xml version="1.0" encoding="UTF-8" standalone="yes"?>
<Relationships xmlns="http://schemas.openxmlformats.org/package/2006/relationships"><Relationship Id="rId3" Type="http://schemas.openxmlformats.org/officeDocument/2006/relationships/chart" Target="../charts/chart69.xml"/><Relationship Id="rId2" Type="http://schemas.openxmlformats.org/officeDocument/2006/relationships/notesSlide" Target="../notesSlides/notesSlide54.xml"/><Relationship Id="rId1" Type="http://schemas.openxmlformats.org/officeDocument/2006/relationships/slideLayout" Target="../slideLayouts/slideLayout248.xml"/></Relationships>
</file>

<file path=ppt/slides/_rels/slide72.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55.xml"/><Relationship Id="rId1" Type="http://schemas.openxmlformats.org/officeDocument/2006/relationships/slideLayout" Target="../slideLayouts/slideLayout285.xml"/></Relationships>
</file>

<file path=ppt/slides/_rels/slide7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7.png"/><Relationship Id="rId1" Type="http://schemas.openxmlformats.org/officeDocument/2006/relationships/slideLayout" Target="../slideLayouts/slideLayout28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8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8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8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8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8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6A157A-02A3-230D-394F-AA59D30EFE6E}"/>
              </a:ext>
            </a:extLst>
          </p:cNvPr>
          <p:cNvPicPr>
            <a:picLocks noChangeAspect="1"/>
          </p:cNvPicPr>
          <p:nvPr/>
        </p:nvPicPr>
        <p:blipFill>
          <a:blip r:embed="rId2">
            <a:extLst>
              <a:ext uri="{28A0092B-C50C-407E-A947-70E740481C1C}">
                <a14:useLocalDpi xmlns:a14="http://schemas.microsoft.com/office/drawing/2010/main" val="0"/>
              </a:ext>
            </a:extLst>
          </a:blip>
          <a:srcRect l="16643" r="16643"/>
          <a:stretch/>
        </p:blipFill>
        <p:spPr>
          <a:xfrm>
            <a:off x="6096000" y="-1"/>
            <a:ext cx="6096000" cy="6858001"/>
          </a:xfrm>
          <a:prstGeom prst="rect">
            <a:avLst/>
          </a:prstGeom>
        </p:spPr>
      </p:pic>
      <p:sp>
        <p:nvSpPr>
          <p:cNvPr id="5" name="Text Placeholder 4">
            <a:extLst>
              <a:ext uri="{FF2B5EF4-FFF2-40B4-BE49-F238E27FC236}">
                <a16:creationId xmlns:a16="http://schemas.microsoft.com/office/drawing/2014/main" id="{3AA4AA09-ACD2-2FDE-7962-4973625F240C}"/>
              </a:ext>
            </a:extLst>
          </p:cNvPr>
          <p:cNvSpPr>
            <a:spLocks noGrp="1"/>
          </p:cNvSpPr>
          <p:nvPr>
            <p:ph type="body" sz="quarter" idx="26"/>
          </p:nvPr>
        </p:nvSpPr>
        <p:spPr>
          <a:xfrm>
            <a:off x="465137" y="3914271"/>
            <a:ext cx="5516561" cy="426927"/>
          </a:xfrm>
        </p:spPr>
        <p:txBody>
          <a:bodyPr/>
          <a:lstStyle/>
          <a:p>
            <a:r>
              <a:rPr lang="en-NZ" noProof="0" dirty="0"/>
              <a:t>REPORT</a:t>
            </a:r>
          </a:p>
        </p:txBody>
      </p:sp>
      <p:sp>
        <p:nvSpPr>
          <p:cNvPr id="7" name="Text Placeholder 6">
            <a:extLst>
              <a:ext uri="{FF2B5EF4-FFF2-40B4-BE49-F238E27FC236}">
                <a16:creationId xmlns:a16="http://schemas.microsoft.com/office/drawing/2014/main" id="{EEC6417E-D038-1FC4-CF8A-45874C9DA33C}"/>
              </a:ext>
            </a:extLst>
          </p:cNvPr>
          <p:cNvSpPr>
            <a:spLocks noGrp="1"/>
          </p:cNvSpPr>
          <p:nvPr>
            <p:ph type="body" sz="quarter" idx="28"/>
          </p:nvPr>
        </p:nvSpPr>
        <p:spPr>
          <a:xfrm>
            <a:off x="465138" y="4341197"/>
            <a:ext cx="2325687" cy="554487"/>
          </a:xfrm>
        </p:spPr>
        <p:txBody>
          <a:bodyPr/>
          <a:lstStyle/>
          <a:p>
            <a:r>
              <a:rPr lang="en-NZ" noProof="0" dirty="0"/>
              <a:t>November 2025</a:t>
            </a:r>
          </a:p>
        </p:txBody>
      </p:sp>
      <p:sp>
        <p:nvSpPr>
          <p:cNvPr id="8" name="Text Placeholder 7">
            <a:extLst>
              <a:ext uri="{FF2B5EF4-FFF2-40B4-BE49-F238E27FC236}">
                <a16:creationId xmlns:a16="http://schemas.microsoft.com/office/drawing/2014/main" id="{DB4E640B-D6E6-B953-9977-4419FA967FC0}"/>
              </a:ext>
            </a:extLst>
          </p:cNvPr>
          <p:cNvSpPr>
            <a:spLocks noGrp="1"/>
          </p:cNvSpPr>
          <p:nvPr>
            <p:ph type="body" sz="quarter" idx="29"/>
          </p:nvPr>
        </p:nvSpPr>
        <p:spPr>
          <a:xfrm>
            <a:off x="465136" y="2071526"/>
            <a:ext cx="5516562" cy="2269672"/>
          </a:xfrm>
        </p:spPr>
        <p:txBody>
          <a:bodyPr>
            <a:normAutofit/>
          </a:bodyPr>
          <a:lstStyle/>
          <a:p>
            <a:r>
              <a:rPr lang="en-NZ" sz="4000" dirty="0"/>
              <a:t>Where Are The Audiences - </a:t>
            </a:r>
            <a:r>
              <a:rPr lang="en-NZ" sz="4000" noProof="0" dirty="0"/>
              <a:t>Children’s Media Use 2025</a:t>
            </a:r>
          </a:p>
          <a:p>
            <a:endParaRPr lang="en-NZ" sz="4000" noProof="0" dirty="0"/>
          </a:p>
        </p:txBody>
      </p:sp>
      <p:pic>
        <p:nvPicPr>
          <p:cNvPr id="4" name="Graphic 3">
            <a:extLst>
              <a:ext uri="{FF2B5EF4-FFF2-40B4-BE49-F238E27FC236}">
                <a16:creationId xmlns:a16="http://schemas.microsoft.com/office/drawing/2014/main" id="{87462CBD-7D77-35E9-54F2-AA5058AAE0A3}"/>
              </a:ext>
            </a:extLst>
          </p:cNvPr>
          <p:cNvPicPr>
            <a:picLocks noChangeAspect="1"/>
          </p:cNvPicPr>
          <p:nvPr/>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l="1" t="10545" r="28812" b="-705"/>
          <a:stretch/>
        </p:blipFill>
        <p:spPr>
          <a:xfrm>
            <a:off x="6954715" y="0"/>
            <a:ext cx="5237285" cy="5773177"/>
          </a:xfrm>
          <a:prstGeom prst="rect">
            <a:avLst/>
          </a:prstGeom>
        </p:spPr>
      </p:pic>
      <p:pic>
        <p:nvPicPr>
          <p:cNvPr id="1026" name="Picture 2">
            <a:extLst>
              <a:ext uri="{FF2B5EF4-FFF2-40B4-BE49-F238E27FC236}">
                <a16:creationId xmlns:a16="http://schemas.microsoft.com/office/drawing/2014/main" id="{DF67ED7B-0BBC-FBF7-FAA8-A082D6F1C73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991"/>
          <a:stretch>
            <a:fillRect/>
          </a:stretch>
        </p:blipFill>
        <p:spPr bwMode="auto">
          <a:xfrm>
            <a:off x="6096000" y="-2"/>
            <a:ext cx="6096002" cy="68580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unding agency Te Māngai Pāho considering creating 'national hub' for Māori  news | RNZ News">
            <a:extLst>
              <a:ext uri="{FF2B5EF4-FFF2-40B4-BE49-F238E27FC236}">
                <a16:creationId xmlns:a16="http://schemas.microsoft.com/office/drawing/2014/main" id="{85E77E23-1CBE-F7DB-77E6-D21AE15B25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3131" y="5752548"/>
            <a:ext cx="1555201" cy="972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black and white logo&#10;&#10;Description automatically generated">
            <a:extLst>
              <a:ext uri="{FF2B5EF4-FFF2-40B4-BE49-F238E27FC236}">
                <a16:creationId xmlns:a16="http://schemas.microsoft.com/office/drawing/2014/main" id="{F32EFCEF-928C-6993-4B17-81C14B9DBF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5209" y="5752548"/>
            <a:ext cx="1586742" cy="972000"/>
          </a:xfrm>
          <a:prstGeom prst="rect">
            <a:avLst/>
          </a:prstGeom>
        </p:spPr>
      </p:pic>
    </p:spTree>
    <p:extLst>
      <p:ext uri="{BB962C8B-B14F-4D97-AF65-F5344CB8AC3E}">
        <p14:creationId xmlns:p14="http://schemas.microsoft.com/office/powerpoint/2010/main" val="154792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12" name="Table 12">
            <a:extLst>
              <a:ext uri="{FF2B5EF4-FFF2-40B4-BE49-F238E27FC236}">
                <a16:creationId xmlns:a16="http://schemas.microsoft.com/office/drawing/2014/main" id="{3FDC180F-6D5E-4CC1-B0C8-DD6B562E4EFE}"/>
              </a:ext>
            </a:extLst>
          </p:cNvPr>
          <p:cNvGraphicFramePr>
            <a:graphicFrameLocks noGrp="1"/>
          </p:cNvGraphicFramePr>
          <p:nvPr>
            <p:extLst>
              <p:ext uri="{D42A27DB-BD31-4B8C-83A1-F6EECF244321}">
                <p14:modId xmlns:p14="http://schemas.microsoft.com/office/powerpoint/2010/main" val="209192334"/>
              </p:ext>
            </p:extLst>
          </p:nvPr>
        </p:nvGraphicFramePr>
        <p:xfrm>
          <a:off x="460376" y="1064176"/>
          <a:ext cx="5518150" cy="5178894"/>
        </p:xfrm>
        <a:graphic>
          <a:graphicData uri="http://schemas.openxmlformats.org/drawingml/2006/table">
            <a:tbl>
              <a:tblPr firstRow="1" bandRow="1">
                <a:tableStyleId>{6E25E649-3F16-4E02-A733-19D2CDBF48F0}</a:tableStyleId>
              </a:tblPr>
              <a:tblGrid>
                <a:gridCol w="5518150">
                  <a:extLst>
                    <a:ext uri="{9D8B030D-6E8A-4147-A177-3AD203B41FA5}">
                      <a16:colId xmlns:a16="http://schemas.microsoft.com/office/drawing/2014/main" val="625081936"/>
                    </a:ext>
                  </a:extLst>
                </a:gridCol>
              </a:tblGrid>
              <a:tr h="504166">
                <a:tc>
                  <a:txBody>
                    <a:bodyPr/>
                    <a:lstStyle/>
                    <a:p>
                      <a:r>
                        <a:rPr lang="en-NZ" sz="1600" b="1" noProof="0" dirty="0">
                          <a:solidFill>
                            <a:schemeClr val="tx1"/>
                          </a:solidFill>
                          <a:latin typeface="+mj-lt"/>
                        </a:rPr>
                        <a:t>01</a:t>
                      </a:r>
                    </a:p>
                  </a:txBody>
                  <a:tcPr marB="108000" anchor="ctr">
                    <a:lnL>
                      <a:noFill/>
                    </a:lnL>
                    <a:lnR>
                      <a:noFill/>
                    </a:lnR>
                    <a:lnT w="254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7482281"/>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600" b="0" noProof="0" dirty="0">
                          <a:solidFill>
                            <a:schemeClr val="tx1"/>
                          </a:solidFill>
                        </a:rPr>
                        <a:t>Summary</a:t>
                      </a:r>
                    </a:p>
                  </a:txBody>
                  <a:tcPr marB="108000" anchor="ctr">
                    <a:lnL>
                      <a:noFill/>
                    </a:lnL>
                    <a:lnR>
                      <a:noFill/>
                    </a:lnR>
                    <a:lnT w="635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9765789"/>
                  </a:ext>
                </a:extLst>
              </a:tr>
              <a:tr h="504166">
                <a:tc>
                  <a:txBody>
                    <a:bodyPr/>
                    <a:lstStyle/>
                    <a:p>
                      <a:r>
                        <a:rPr lang="en-NZ" sz="1600" b="1" noProof="0" dirty="0">
                          <a:solidFill>
                            <a:schemeClr val="tx1"/>
                          </a:solidFill>
                          <a:latin typeface="+mj-lt"/>
                        </a:rPr>
                        <a:t>02</a:t>
                      </a:r>
                    </a:p>
                  </a:txBody>
                  <a:tcPr marB="108000" anchor="ctr">
                    <a:lnL>
                      <a:noFill/>
                    </a:lnL>
                    <a:lnR>
                      <a:noFill/>
                    </a:lnR>
                    <a:lnT w="254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481663"/>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600" b="0" noProof="0" dirty="0">
                          <a:solidFill>
                            <a:schemeClr val="tx1"/>
                          </a:solidFill>
                        </a:rPr>
                        <a:t>Devices available at home</a:t>
                      </a:r>
                    </a:p>
                  </a:txBody>
                  <a:tcPr marB="10800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336535401"/>
                  </a:ext>
                </a:extLst>
              </a:tr>
              <a:tr h="504166">
                <a:tc>
                  <a:txBody>
                    <a:bodyPr/>
                    <a:lstStyle/>
                    <a:p>
                      <a:r>
                        <a:rPr lang="en-NZ" sz="1600" b="1" noProof="0" dirty="0">
                          <a:solidFill>
                            <a:schemeClr val="tx1"/>
                          </a:solidFill>
                          <a:latin typeface="+mj-lt"/>
                        </a:rPr>
                        <a:t>03</a:t>
                      </a:r>
                    </a:p>
                  </a:txBody>
                  <a:tcPr marB="10800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7943078"/>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600" b="0" noProof="0" dirty="0">
                          <a:solidFill>
                            <a:schemeClr val="tx1"/>
                          </a:solidFill>
                        </a:rPr>
                        <a:t>Media consumption</a:t>
                      </a:r>
                    </a:p>
                  </a:txBody>
                  <a:tcPr marB="10800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18933228"/>
                  </a:ext>
                </a:extLst>
              </a:tr>
              <a:tr h="504166">
                <a:tc>
                  <a:txBody>
                    <a:bodyPr/>
                    <a:lstStyle/>
                    <a:p>
                      <a:r>
                        <a:rPr lang="en-NZ" sz="1600" b="1" noProof="0" dirty="0">
                          <a:solidFill>
                            <a:schemeClr val="tx1"/>
                          </a:solidFill>
                          <a:latin typeface="+mj-lt"/>
                        </a:rPr>
                        <a:t>04</a:t>
                      </a:r>
                    </a:p>
                  </a:txBody>
                  <a:tcPr marB="10800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0966471"/>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noProof="0" dirty="0">
                          <a:solidFill>
                            <a:schemeClr val="tx1"/>
                          </a:solidFill>
                        </a:rPr>
                        <a:t>Watching shows on traditional linear and streaming platforms</a:t>
                      </a:r>
                    </a:p>
                  </a:txBody>
                  <a:tcPr marB="108000" anchor="ctr">
                    <a:lnL>
                      <a:noFill/>
                    </a:lnL>
                    <a:lnR>
                      <a:noFill/>
                    </a:lnR>
                    <a:lnT w="635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07917054"/>
                  </a:ext>
                </a:extLst>
              </a:tr>
              <a:tr h="504166">
                <a:tc>
                  <a:txBody>
                    <a:bodyPr/>
                    <a:lstStyle/>
                    <a:p>
                      <a:r>
                        <a:rPr lang="en-NZ" sz="1600" b="1" noProof="0" dirty="0">
                          <a:solidFill>
                            <a:schemeClr val="tx1"/>
                          </a:solidFill>
                          <a:latin typeface="+mj-lt"/>
                        </a:rPr>
                        <a:t>05</a:t>
                      </a:r>
                    </a:p>
                  </a:txBody>
                  <a:tcPr marB="108000" anchor="ctr">
                    <a:lnL>
                      <a:noFill/>
                    </a:lnL>
                    <a:lnR>
                      <a:noFill/>
                    </a:lnR>
                    <a:lnT w="12700" cap="flat" cmpd="sng" algn="ctr">
                      <a:solidFill>
                        <a:schemeClr val="bg2"/>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4259689"/>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600" b="0" noProof="0" dirty="0">
                          <a:solidFill>
                            <a:schemeClr val="tx1"/>
                          </a:solidFill>
                        </a:rPr>
                        <a:t>Preschooler content preferences</a:t>
                      </a:r>
                    </a:p>
                  </a:txBody>
                  <a:tcPr marB="108000" anchor="ctr">
                    <a:lnL>
                      <a:noFill/>
                    </a:lnL>
                    <a:lnR>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011360"/>
                  </a:ext>
                </a:extLst>
              </a:tr>
            </a:tbl>
          </a:graphicData>
        </a:graphic>
      </p:graphicFrame>
      <p:sp>
        <p:nvSpPr>
          <p:cNvPr id="3" name="Title 2">
            <a:extLst>
              <a:ext uri="{FF2B5EF4-FFF2-40B4-BE49-F238E27FC236}">
                <a16:creationId xmlns:a16="http://schemas.microsoft.com/office/drawing/2014/main" id="{F43EE26B-F463-9B66-0AD2-D1B57E1B8148}"/>
              </a:ext>
            </a:extLst>
          </p:cNvPr>
          <p:cNvSpPr>
            <a:spLocks noGrp="1"/>
          </p:cNvSpPr>
          <p:nvPr>
            <p:ph type="title"/>
          </p:nvPr>
        </p:nvSpPr>
        <p:spPr/>
        <p:txBody>
          <a:bodyPr>
            <a:normAutofit/>
          </a:bodyPr>
          <a:lstStyle/>
          <a:p>
            <a:r>
              <a:rPr lang="en-NZ" sz="2400" noProof="0" dirty="0"/>
              <a:t>Contents</a:t>
            </a:r>
          </a:p>
        </p:txBody>
      </p:sp>
      <p:sp>
        <p:nvSpPr>
          <p:cNvPr id="7" name="Text Placeholder 6">
            <a:extLst>
              <a:ext uri="{FF2B5EF4-FFF2-40B4-BE49-F238E27FC236}">
                <a16:creationId xmlns:a16="http://schemas.microsoft.com/office/drawing/2014/main" id="{D429D9C4-1B71-46C7-85CD-0FDF3C3E8807}"/>
              </a:ext>
            </a:extLst>
          </p:cNvPr>
          <p:cNvSpPr>
            <a:spLocks noGrp="1"/>
          </p:cNvSpPr>
          <p:nvPr>
            <p:ph type="body" sz="quarter" idx="26"/>
          </p:nvPr>
        </p:nvSpPr>
        <p:spPr/>
        <p:txBody>
          <a:bodyPr/>
          <a:lstStyle/>
          <a:p>
            <a:r>
              <a:rPr lang="en-NZ" noProof="0" dirty="0"/>
              <a:t> </a:t>
            </a:r>
          </a:p>
        </p:txBody>
      </p:sp>
      <p:graphicFrame>
        <p:nvGraphicFramePr>
          <p:cNvPr id="5" name="Table 12">
            <a:extLst>
              <a:ext uri="{FF2B5EF4-FFF2-40B4-BE49-F238E27FC236}">
                <a16:creationId xmlns:a16="http://schemas.microsoft.com/office/drawing/2014/main" id="{A4DD4320-DC9F-B57C-A1E7-C70468873C07}"/>
              </a:ext>
            </a:extLst>
          </p:cNvPr>
          <p:cNvGraphicFramePr>
            <a:graphicFrameLocks noGrp="1"/>
          </p:cNvGraphicFramePr>
          <p:nvPr>
            <p:extLst>
              <p:ext uri="{D42A27DB-BD31-4B8C-83A1-F6EECF244321}">
                <p14:modId xmlns:p14="http://schemas.microsoft.com/office/powerpoint/2010/main" val="3762408819"/>
              </p:ext>
            </p:extLst>
          </p:nvPr>
        </p:nvGraphicFramePr>
        <p:xfrm>
          <a:off x="6262958" y="1064176"/>
          <a:ext cx="5518150" cy="5041660"/>
        </p:xfrm>
        <a:graphic>
          <a:graphicData uri="http://schemas.openxmlformats.org/drawingml/2006/table">
            <a:tbl>
              <a:tblPr firstRow="1" bandRow="1">
                <a:tableStyleId>{6E25E649-3F16-4E02-A733-19D2CDBF48F0}</a:tableStyleId>
              </a:tblPr>
              <a:tblGrid>
                <a:gridCol w="5518150">
                  <a:extLst>
                    <a:ext uri="{9D8B030D-6E8A-4147-A177-3AD203B41FA5}">
                      <a16:colId xmlns:a16="http://schemas.microsoft.com/office/drawing/2014/main" val="625081936"/>
                    </a:ext>
                  </a:extLst>
                </a:gridCol>
              </a:tblGrid>
              <a:tr h="504166">
                <a:tc>
                  <a:txBody>
                    <a:bodyPr/>
                    <a:lstStyle/>
                    <a:p>
                      <a:r>
                        <a:rPr lang="en-NZ" sz="1600" b="1" noProof="0" dirty="0">
                          <a:solidFill>
                            <a:schemeClr val="tx1"/>
                          </a:solidFill>
                          <a:latin typeface="+mj-lt"/>
                        </a:rPr>
                        <a:t>06</a:t>
                      </a:r>
                    </a:p>
                  </a:txBody>
                  <a:tcPr marB="108000" anchor="ctr">
                    <a:lnL>
                      <a:noFill/>
                    </a:lnL>
                    <a:lnR>
                      <a:noFill/>
                    </a:lnR>
                    <a:lnT w="254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7482281"/>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600" b="0" noProof="0" dirty="0">
                          <a:solidFill>
                            <a:schemeClr val="tx1"/>
                          </a:solidFill>
                        </a:rPr>
                        <a:t>Social media and audio</a:t>
                      </a:r>
                    </a:p>
                  </a:txBody>
                  <a:tcPr marB="108000" anchor="ctr">
                    <a:lnL>
                      <a:noFill/>
                    </a:lnL>
                    <a:lnR>
                      <a:noFill/>
                    </a:lnR>
                    <a:lnT w="635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9765789"/>
                  </a:ext>
                </a:extLst>
              </a:tr>
              <a:tr h="504166">
                <a:tc>
                  <a:txBody>
                    <a:bodyPr/>
                    <a:lstStyle/>
                    <a:p>
                      <a:r>
                        <a:rPr lang="en-NZ" sz="1600" b="1" noProof="0" dirty="0">
                          <a:solidFill>
                            <a:schemeClr val="tx1"/>
                          </a:solidFill>
                          <a:latin typeface="+mj-lt"/>
                        </a:rPr>
                        <a:t>07</a:t>
                      </a:r>
                    </a:p>
                  </a:txBody>
                  <a:tcPr marB="108000" anchor="ctr">
                    <a:lnL>
                      <a:noFill/>
                    </a:lnL>
                    <a:lnR>
                      <a:noFill/>
                    </a:lnR>
                    <a:lnT w="254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481663"/>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600" b="0" noProof="0" dirty="0">
                          <a:solidFill>
                            <a:schemeClr val="tx1"/>
                          </a:solidFill>
                        </a:rPr>
                        <a:t>Online games</a:t>
                      </a:r>
                    </a:p>
                  </a:txBody>
                  <a:tcPr marB="10800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336535401"/>
                  </a:ext>
                </a:extLst>
              </a:tr>
              <a:tr h="504166">
                <a:tc>
                  <a:txBody>
                    <a:bodyPr/>
                    <a:lstStyle/>
                    <a:p>
                      <a:r>
                        <a:rPr lang="en-NZ" sz="1600" b="1" noProof="0" dirty="0">
                          <a:solidFill>
                            <a:schemeClr val="tx1"/>
                          </a:solidFill>
                          <a:latin typeface="+mj-lt"/>
                        </a:rPr>
                        <a:t>08</a:t>
                      </a:r>
                    </a:p>
                  </a:txBody>
                  <a:tcPr marB="10800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7943078"/>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600" b="0" noProof="0" dirty="0">
                          <a:solidFill>
                            <a:schemeClr val="tx1"/>
                          </a:solidFill>
                        </a:rPr>
                        <a:t>What influences children’s content choices?</a:t>
                      </a:r>
                    </a:p>
                  </a:txBody>
                  <a:tcPr marB="10800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18933228"/>
                  </a:ext>
                </a:extLst>
              </a:tr>
              <a:tr h="504166">
                <a:tc>
                  <a:txBody>
                    <a:bodyPr/>
                    <a:lstStyle/>
                    <a:p>
                      <a:r>
                        <a:rPr lang="en-NZ" sz="1600" b="1" noProof="0" dirty="0">
                          <a:solidFill>
                            <a:schemeClr val="tx1"/>
                          </a:solidFill>
                          <a:latin typeface="+mj-lt"/>
                        </a:rPr>
                        <a:t>09</a:t>
                      </a:r>
                    </a:p>
                  </a:txBody>
                  <a:tcPr marB="10800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0966471"/>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600" b="0" noProof="0" dirty="0">
                          <a:solidFill>
                            <a:schemeClr val="tx1"/>
                          </a:solidFill>
                        </a:rPr>
                        <a:t>YouTube in detail</a:t>
                      </a:r>
                    </a:p>
                  </a:txBody>
                  <a:tcPr marB="108000" anchor="ctr">
                    <a:lnL>
                      <a:noFill/>
                    </a:lnL>
                    <a:lnR>
                      <a:noFill/>
                    </a:lnR>
                    <a:lnT w="6350" cap="flat" cmpd="sng" algn="ctr">
                      <a:solidFill>
                        <a:schemeClr val="tx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07917054"/>
                  </a:ext>
                </a:extLst>
              </a:tr>
              <a:tr h="504166">
                <a:tc>
                  <a:txBody>
                    <a:bodyPr/>
                    <a:lstStyle/>
                    <a:p>
                      <a:r>
                        <a:rPr lang="en-NZ" sz="1600" b="1" noProof="0" dirty="0">
                          <a:solidFill>
                            <a:schemeClr val="tx1"/>
                          </a:solidFill>
                          <a:latin typeface="+mj-lt"/>
                        </a:rPr>
                        <a:t>10</a:t>
                      </a:r>
                    </a:p>
                  </a:txBody>
                  <a:tcPr marB="108000" anchor="ctr">
                    <a:lnL>
                      <a:noFill/>
                    </a:lnL>
                    <a:lnR>
                      <a:noFill/>
                    </a:lnR>
                    <a:lnT w="12700" cap="flat" cmpd="sng" algn="ctr">
                      <a:solidFill>
                        <a:schemeClr val="bg2"/>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4259689"/>
                  </a:ext>
                </a:extLst>
              </a:tr>
              <a:tr h="504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600" b="0" noProof="0" dirty="0">
                          <a:solidFill>
                            <a:schemeClr val="tx1"/>
                          </a:solidFill>
                        </a:rPr>
                        <a:t>Engaging with New Zealand and te reo Māori content</a:t>
                      </a:r>
                    </a:p>
                  </a:txBody>
                  <a:tcPr marB="108000" anchor="ctr">
                    <a:lnL>
                      <a:noFill/>
                    </a:lnL>
                    <a:lnR>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011360"/>
                  </a:ext>
                </a:extLst>
              </a:tr>
            </a:tbl>
          </a:graphicData>
        </a:graphic>
      </p:graphicFrame>
      <p:sp>
        <p:nvSpPr>
          <p:cNvPr id="8" name="Footer Placeholder 4">
            <a:extLst>
              <a:ext uri="{FF2B5EF4-FFF2-40B4-BE49-F238E27FC236}">
                <a16:creationId xmlns:a16="http://schemas.microsoft.com/office/drawing/2014/main" id="{FEA1C530-5F93-738D-0126-22C53F38314A}"/>
              </a:ext>
            </a:extLst>
          </p:cNvPr>
          <p:cNvSpPr txBox="1">
            <a:spLocks/>
          </p:cNvSpPr>
          <p:nvPr/>
        </p:nvSpPr>
        <p:spPr>
          <a:xfrm>
            <a:off x="1009650" y="6546849"/>
            <a:ext cx="7127875"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endParaRPr lang="en-NZ" noProof="0" dirty="0"/>
          </a:p>
        </p:txBody>
      </p:sp>
      <p:sp>
        <p:nvSpPr>
          <p:cNvPr id="9" name="Slide Number Placeholder 5">
            <a:extLst>
              <a:ext uri="{FF2B5EF4-FFF2-40B4-BE49-F238E27FC236}">
                <a16:creationId xmlns:a16="http://schemas.microsoft.com/office/drawing/2014/main" id="{025ACDB3-1201-63E3-8B9C-A35242E346E3}"/>
              </a:ext>
            </a:extLst>
          </p:cNvPr>
          <p:cNvSpPr txBox="1">
            <a:spLocks/>
          </p:cNvSpPr>
          <p:nvPr/>
        </p:nvSpPr>
        <p:spPr>
          <a:xfrm>
            <a:off x="11509579" y="6546849"/>
            <a:ext cx="218871" cy="155574"/>
          </a:xfrm>
          <a:prstGeom prst="rect">
            <a:avLst/>
          </a:prstGeom>
        </p:spPr>
        <p:txBody>
          <a:bodyPr vert="horz" lIns="0" tIns="0" rIns="0" bIns="0" rtlCol="0" anchor="b" anchorCtr="0"/>
          <a:lstStyle>
            <a:defPPr>
              <a:defRPr lang="en-US"/>
            </a:defPPr>
            <a:lvl1pPr marL="0" algn="r" defTabSz="457200" rtl="0" eaLnBrk="1" latinLnBrk="0" hangingPunct="1">
              <a:defRPr sz="800" b="1" i="0" kern="1200">
                <a:solidFill>
                  <a:schemeClr val="tx1"/>
                </a:solidFill>
                <a:latin typeface="+mn-lt"/>
                <a:ea typeface="Verdana" panose="020B0604030504040204" pitchFamily="34" charset="0"/>
                <a:cs typeface="Verdana" panose="020B0604030504040204" pitchFamily="34" charset="0"/>
              </a:defRPr>
            </a:lvl1pPr>
            <a:lvl2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2pPr>
            <a:lvl3pPr marL="0" algn="r" defTabSz="457200" rtl="0" eaLnBrk="1" latinLnBrk="0" hangingPunct="1">
              <a:defRPr sz="800" b="1" i="0" kern="1200">
                <a:solidFill>
                  <a:schemeClr val="tx1"/>
                </a:solidFill>
                <a:latin typeface="+mn-lt"/>
                <a:ea typeface="Verdana" panose="020B0604030504040204" pitchFamily="34" charset="0"/>
                <a:cs typeface="Verdana" panose="020B0604030504040204" pitchFamily="34" charset="0"/>
              </a:defRPr>
            </a:lvl3pPr>
            <a:lvl4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4pPr>
            <a:lvl5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5pPr>
            <a:lvl6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6pPr>
            <a:lvl7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7pPr>
            <a:lvl8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8pPr>
            <a:lvl9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NZ" noProof="0" smtClean="0"/>
              <a:pPr/>
              <a:t>2</a:t>
            </a:fld>
            <a:endParaRPr lang="en-NZ" noProof="0" dirty="0"/>
          </a:p>
        </p:txBody>
      </p:sp>
      <p:sp>
        <p:nvSpPr>
          <p:cNvPr id="6" name="Footer Placeholder 5">
            <a:extLst>
              <a:ext uri="{FF2B5EF4-FFF2-40B4-BE49-F238E27FC236}">
                <a16:creationId xmlns:a16="http://schemas.microsoft.com/office/drawing/2014/main" id="{23A2D3C4-F083-F129-A78D-D478E74A50C0}"/>
              </a:ext>
            </a:extLst>
          </p:cNvPr>
          <p:cNvSpPr>
            <a:spLocks noGrp="1"/>
          </p:cNvSpPr>
          <p:nvPr>
            <p:ph type="ftr" sz="quarter" idx="23"/>
          </p:nvPr>
        </p:nvSpPr>
        <p:spPr/>
        <p:txBody>
          <a:bodyPr/>
          <a:lstStyle/>
          <a:p>
            <a:r>
              <a:rPr lang="en-US" dirty="0"/>
              <a:t>WATA Children’s Media Use 2025</a:t>
            </a:r>
          </a:p>
        </p:txBody>
      </p:sp>
      <p:sp>
        <p:nvSpPr>
          <p:cNvPr id="10" name="Slide Number Placeholder 9">
            <a:extLst>
              <a:ext uri="{FF2B5EF4-FFF2-40B4-BE49-F238E27FC236}">
                <a16:creationId xmlns:a16="http://schemas.microsoft.com/office/drawing/2014/main" id="{9A175086-A235-0471-F0D0-7B73A712D037}"/>
              </a:ext>
            </a:extLst>
          </p:cNvPr>
          <p:cNvSpPr>
            <a:spLocks noGrp="1"/>
          </p:cNvSpPr>
          <p:nvPr>
            <p:ph type="sldNum" sz="quarter" idx="16"/>
          </p:nvPr>
        </p:nvSpPr>
        <p:spPr/>
        <p:txBody>
          <a:bodyPr/>
          <a:lstStyle/>
          <a:p>
            <a:fld id="{63DCA5C9-2E11-4C67-86EB-AE1DE127DC64}" type="slidenum">
              <a:rPr lang="en-NZ" noProof="0" smtClean="0"/>
              <a:pPr/>
              <a:t>2</a:t>
            </a:fld>
            <a:endParaRPr lang="en-NZ" noProof="0" dirty="0"/>
          </a:p>
        </p:txBody>
      </p:sp>
    </p:spTree>
    <p:extLst>
      <p:ext uri="{BB962C8B-B14F-4D97-AF65-F5344CB8AC3E}">
        <p14:creationId xmlns:p14="http://schemas.microsoft.com/office/powerpoint/2010/main" val="3902545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DD59B-CFBA-5FA7-D0BC-F3531EEBD2B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F748A08A-05BC-EF07-C31A-D801AEC6E50E}"/>
              </a:ext>
            </a:extLst>
          </p:cNvPr>
          <p:cNvSpPr/>
          <p:nvPr userDrawn="1"/>
        </p:nvSpPr>
        <p:spPr bwMode="auto">
          <a:xfrm>
            <a:off x="454985" y="1148910"/>
            <a:ext cx="4669465" cy="5133178"/>
          </a:xfrm>
          <a:prstGeom prst="rect">
            <a:avLst/>
          </a:prstGeom>
          <a:noFill/>
          <a:ln>
            <a:noFill/>
          </a:ln>
          <a:effectLst/>
        </p:spPr>
        <p:txBody>
          <a:bodyPr rot="0" spcFirstLastPara="0" vertOverflow="overflow" horzOverflow="overflow" vert="horz" wrap="square" lIns="0" tIns="0" rIns="274320" bIns="274320" numCol="1" spcCol="0" rtlCol="0" fromWordArt="0" anchor="t" anchorCtr="0" forceAA="0" compatLnSpc="1">
            <a:prstTxWarp prst="textNoShape">
              <a:avLst/>
            </a:prstTxWarp>
            <a:noAutofit/>
          </a:bodyPr>
          <a:lstStyle/>
          <a:p>
            <a:r>
              <a:rPr lang="en-NZ" sz="1200" noProof="0" dirty="0"/>
              <a:t>NZ On Air, this year in partnership with Te Māngai Pāho, is undertaking the third wave of its children’s media research to deepen understanding of how children (aged 2 to14)* in Aotearoa New Zealand engage with media. </a:t>
            </a:r>
          </a:p>
          <a:p>
            <a:endParaRPr lang="en-NZ" sz="1200" noProof="0" dirty="0"/>
          </a:p>
          <a:p>
            <a:r>
              <a:rPr lang="en-NZ" sz="1200" noProof="0" dirty="0"/>
              <a:t>Building on previous studies conducted in 2014 and 2020, this 2025 wave adapts the proven Where Are The Audiences (WATA) ‘deep dive’ methodology – combining qualitative and quantitative approaches – to explore evolving behaviours, preferences, and cultural connections in children’s media consumption.</a:t>
            </a:r>
            <a:br>
              <a:rPr lang="en-NZ" sz="1200" noProof="0" dirty="0"/>
            </a:br>
            <a:endParaRPr lang="en-NZ" sz="1200" noProof="0" dirty="0"/>
          </a:p>
          <a:p>
            <a:r>
              <a:rPr lang="en-NZ" sz="1200" noProof="0" dirty="0"/>
              <a:t>This research responds to the growing challenge of reaching young audiences who have shifted away from traditional local platforms, often missing out on culturally resonant content. It also aligns with NZ On Air’s statutory commitment to reflect and develop New Zealand identity and culture, including the promotion of te reo Māori and stories – an objective shared by Te Māngai Pāho, which plays a vital role in supporting te reo Māori content across media platforms.</a:t>
            </a:r>
          </a:p>
        </p:txBody>
      </p:sp>
      <p:sp>
        <p:nvSpPr>
          <p:cNvPr id="18" name="Footer Placeholder 4">
            <a:extLst>
              <a:ext uri="{FF2B5EF4-FFF2-40B4-BE49-F238E27FC236}">
                <a16:creationId xmlns:a16="http://schemas.microsoft.com/office/drawing/2014/main" id="{40BDFE78-E567-89E2-B098-D08A75372127}"/>
              </a:ext>
            </a:extLst>
          </p:cNvPr>
          <p:cNvSpPr txBox="1">
            <a:spLocks/>
          </p:cNvSpPr>
          <p:nvPr/>
        </p:nvSpPr>
        <p:spPr>
          <a:xfrm>
            <a:off x="1009650" y="6546849"/>
            <a:ext cx="7127875"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endParaRPr lang="en-NZ" noProof="0" dirty="0"/>
          </a:p>
        </p:txBody>
      </p:sp>
      <p:sp>
        <p:nvSpPr>
          <p:cNvPr id="19" name="Slide Number Placeholder 5">
            <a:extLst>
              <a:ext uri="{FF2B5EF4-FFF2-40B4-BE49-F238E27FC236}">
                <a16:creationId xmlns:a16="http://schemas.microsoft.com/office/drawing/2014/main" id="{5D4E9FD3-2AA8-7B00-48CD-F945BF081C96}"/>
              </a:ext>
            </a:extLst>
          </p:cNvPr>
          <p:cNvSpPr txBox="1">
            <a:spLocks/>
          </p:cNvSpPr>
          <p:nvPr/>
        </p:nvSpPr>
        <p:spPr>
          <a:xfrm>
            <a:off x="11509579" y="6546849"/>
            <a:ext cx="218871" cy="155574"/>
          </a:xfrm>
          <a:prstGeom prst="rect">
            <a:avLst/>
          </a:prstGeom>
        </p:spPr>
        <p:txBody>
          <a:bodyPr vert="horz" lIns="0" tIns="0" rIns="0" bIns="0" rtlCol="0" anchor="b" anchorCtr="0"/>
          <a:lstStyle>
            <a:defPPr>
              <a:defRPr lang="en-US"/>
            </a:defPPr>
            <a:lvl1pPr marL="0" algn="r" defTabSz="457200" rtl="0" eaLnBrk="1" latinLnBrk="0" hangingPunct="1">
              <a:defRPr sz="800" b="1" i="0" kern="1200">
                <a:solidFill>
                  <a:schemeClr val="tx1"/>
                </a:solidFill>
                <a:latin typeface="+mn-lt"/>
                <a:ea typeface="Verdana" panose="020B0604030504040204" pitchFamily="34" charset="0"/>
                <a:cs typeface="Verdana" panose="020B0604030504040204" pitchFamily="34" charset="0"/>
              </a:defRPr>
            </a:lvl1pPr>
            <a:lvl2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2pPr>
            <a:lvl3pPr marL="0" algn="r" defTabSz="457200" rtl="0" eaLnBrk="1" latinLnBrk="0" hangingPunct="1">
              <a:defRPr sz="800" b="1" i="0" kern="1200">
                <a:solidFill>
                  <a:schemeClr val="tx1"/>
                </a:solidFill>
                <a:latin typeface="+mn-lt"/>
                <a:ea typeface="Verdana" panose="020B0604030504040204" pitchFamily="34" charset="0"/>
                <a:cs typeface="Verdana" panose="020B0604030504040204" pitchFamily="34" charset="0"/>
              </a:defRPr>
            </a:lvl3pPr>
            <a:lvl4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4pPr>
            <a:lvl5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5pPr>
            <a:lvl6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6pPr>
            <a:lvl7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7pPr>
            <a:lvl8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8pPr>
            <a:lvl9pPr marL="0" algn="r" defTabSz="457200" rtl="0" eaLnBrk="1" latinLnBrk="0" hangingPunct="1">
              <a:defRPr sz="800" b="1" i="0" kern="1200">
                <a:solidFill>
                  <a:schemeClr val="tx2"/>
                </a:solidFill>
                <a:latin typeface="+mn-lt"/>
                <a:ea typeface="Verdana" panose="020B0604030504040204" pitchFamily="34" charset="0"/>
                <a:cs typeface="Verdana" panose="020B0604030504040204" pitchFamily="34" charset="0"/>
              </a:defRPr>
            </a:lvl9pPr>
          </a:lstStyle>
          <a:p>
            <a:fld id="{63DCA5C9-2E11-4C67-86EB-AE1DE127DC64}" type="slidenum">
              <a:rPr lang="en-NZ" noProof="0" smtClean="0"/>
              <a:pPr/>
              <a:t>3</a:t>
            </a:fld>
            <a:endParaRPr lang="en-NZ" noProof="0" dirty="0"/>
          </a:p>
        </p:txBody>
      </p:sp>
      <p:sp>
        <p:nvSpPr>
          <p:cNvPr id="6" name="Title 6">
            <a:extLst>
              <a:ext uri="{FF2B5EF4-FFF2-40B4-BE49-F238E27FC236}">
                <a16:creationId xmlns:a16="http://schemas.microsoft.com/office/drawing/2014/main" id="{886E70C9-C8F8-A120-F0FE-E18FA3503A9D}"/>
              </a:ext>
            </a:extLst>
          </p:cNvPr>
          <p:cNvSpPr>
            <a:spLocks noGrp="1"/>
          </p:cNvSpPr>
          <p:nvPr>
            <p:ph type="title"/>
          </p:nvPr>
        </p:nvSpPr>
        <p:spPr>
          <a:xfrm>
            <a:off x="460374" y="419101"/>
            <a:ext cx="11268076" cy="645075"/>
          </a:xfrm>
        </p:spPr>
        <p:txBody>
          <a:bodyPr>
            <a:normAutofit/>
          </a:bodyPr>
          <a:lstStyle/>
          <a:p>
            <a:r>
              <a:rPr lang="en-NZ" noProof="0" dirty="0"/>
              <a:t>Background</a:t>
            </a:r>
          </a:p>
        </p:txBody>
      </p:sp>
      <p:pic>
        <p:nvPicPr>
          <p:cNvPr id="16" name="Picture 15">
            <a:extLst>
              <a:ext uri="{FF2B5EF4-FFF2-40B4-BE49-F238E27FC236}">
                <a16:creationId xmlns:a16="http://schemas.microsoft.com/office/drawing/2014/main" id="{070FDCC9-683E-6BD4-0F6A-0A17BD4E87EB}"/>
              </a:ext>
            </a:extLst>
          </p:cNvPr>
          <p:cNvPicPr>
            <a:picLocks noChangeAspect="1"/>
          </p:cNvPicPr>
          <p:nvPr/>
        </p:nvPicPr>
        <p:blipFill>
          <a:blip r:embed="rId3">
            <a:extLst>
              <a:ext uri="{28A0092B-C50C-407E-A947-70E740481C1C}">
                <a14:useLocalDpi xmlns:a14="http://schemas.microsoft.com/office/drawing/2010/main" val="0"/>
              </a:ext>
            </a:extLst>
          </a:blip>
          <a:srcRect l="6818" r="6818"/>
          <a:stretch/>
        </p:blipFill>
        <p:spPr>
          <a:xfrm>
            <a:off x="5438774" y="1148910"/>
            <a:ext cx="6289675" cy="4858756"/>
          </a:xfrm>
          <a:prstGeom prst="rect">
            <a:avLst/>
          </a:prstGeom>
        </p:spPr>
      </p:pic>
      <p:sp>
        <p:nvSpPr>
          <p:cNvPr id="4" name="Footer Placeholder 3">
            <a:extLst>
              <a:ext uri="{FF2B5EF4-FFF2-40B4-BE49-F238E27FC236}">
                <a16:creationId xmlns:a16="http://schemas.microsoft.com/office/drawing/2014/main" id="{154A6E25-82A2-769C-2767-FC3F33971851}"/>
              </a:ext>
            </a:extLst>
          </p:cNvPr>
          <p:cNvSpPr>
            <a:spLocks noGrp="1"/>
          </p:cNvSpPr>
          <p:nvPr>
            <p:ph type="ftr" sz="quarter" idx="23"/>
          </p:nvPr>
        </p:nvSpPr>
        <p:spPr/>
        <p:txBody>
          <a:bodyPr/>
          <a:lstStyle/>
          <a:p>
            <a:r>
              <a:rPr lang="en-US" dirty="0"/>
              <a:t>WATA Children’s Media Use 2025</a:t>
            </a:r>
          </a:p>
        </p:txBody>
      </p:sp>
      <p:sp>
        <p:nvSpPr>
          <p:cNvPr id="5" name="Slide Number Placeholder 4">
            <a:extLst>
              <a:ext uri="{FF2B5EF4-FFF2-40B4-BE49-F238E27FC236}">
                <a16:creationId xmlns:a16="http://schemas.microsoft.com/office/drawing/2014/main" id="{05C82CCF-5D1D-7C5C-F882-7FDE4F25C151}"/>
              </a:ext>
            </a:extLst>
          </p:cNvPr>
          <p:cNvSpPr>
            <a:spLocks noGrp="1"/>
          </p:cNvSpPr>
          <p:nvPr>
            <p:ph type="sldNum" sz="quarter" idx="16"/>
          </p:nvPr>
        </p:nvSpPr>
        <p:spPr/>
        <p:txBody>
          <a:bodyPr/>
          <a:lstStyle/>
          <a:p>
            <a:fld id="{63DCA5C9-2E11-4C67-86EB-AE1DE127DC64}" type="slidenum">
              <a:rPr lang="en-NZ" noProof="0" smtClean="0"/>
              <a:pPr/>
              <a:t>3</a:t>
            </a:fld>
            <a:endParaRPr lang="en-NZ" noProof="0" dirty="0"/>
          </a:p>
        </p:txBody>
      </p:sp>
      <p:sp>
        <p:nvSpPr>
          <p:cNvPr id="7" name="TextBox 6">
            <a:extLst>
              <a:ext uri="{FF2B5EF4-FFF2-40B4-BE49-F238E27FC236}">
                <a16:creationId xmlns:a16="http://schemas.microsoft.com/office/drawing/2014/main" id="{7D23CE2B-1CF6-0900-3473-7730F44054CB}"/>
              </a:ext>
            </a:extLst>
          </p:cNvPr>
          <p:cNvSpPr txBox="1"/>
          <p:nvPr/>
        </p:nvSpPr>
        <p:spPr>
          <a:xfrm>
            <a:off x="454985" y="6164132"/>
            <a:ext cx="10851302" cy="323165"/>
          </a:xfrm>
          <a:prstGeom prst="rect">
            <a:avLst/>
          </a:prstGeom>
        </p:spPr>
        <p:txBody>
          <a:bodyPr vert="horz" wrap="square" lIns="0" tIns="0" rIns="0" bIns="0" rtlCol="0">
            <a:spAutoFit/>
          </a:bodyPr>
          <a:lstStyle/>
          <a:p>
            <a:pPr algn="l"/>
            <a:r>
              <a:rPr lang="mi-NZ" sz="1050" i="1" dirty="0"/>
              <a:t>* Note that the qualitative research provides insights for caregivers and their children aged 2 to 14 years. The quantitative research in this report provides data and insights for caregivers and their children aged 4 to 14 years (similar to previous Children’s Media Use research).</a:t>
            </a:r>
            <a:endParaRPr lang="en-NZ" sz="1050" i="1" dirty="0"/>
          </a:p>
        </p:txBody>
      </p:sp>
    </p:spTree>
    <p:extLst>
      <p:ext uri="{BB962C8B-B14F-4D97-AF65-F5344CB8AC3E}">
        <p14:creationId xmlns:p14="http://schemas.microsoft.com/office/powerpoint/2010/main" val="4038825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1C983350-565D-9CAC-F665-1EA80E4E33F2}"/>
              </a:ext>
            </a:extLst>
          </p:cNvPr>
          <p:cNvSpPr>
            <a:spLocks noGrp="1"/>
          </p:cNvSpPr>
          <p:nvPr>
            <p:ph type="ftr" sz="quarter" idx="28"/>
          </p:nvPr>
        </p:nvSpPr>
        <p:spPr/>
        <p:txBody>
          <a:bodyPr/>
          <a:lstStyle/>
          <a:p>
            <a:r>
              <a:rPr lang="en-US" dirty="0"/>
              <a:t>WATA Children’s Media Use 2025</a:t>
            </a:r>
          </a:p>
        </p:txBody>
      </p:sp>
      <p:sp>
        <p:nvSpPr>
          <p:cNvPr id="9" name="Abgerundetes Rechteck 21">
            <a:extLst>
              <a:ext uri="{FF2B5EF4-FFF2-40B4-BE49-F238E27FC236}">
                <a16:creationId xmlns:a16="http://schemas.microsoft.com/office/drawing/2014/main" id="{08E15B71-81D8-974E-B1C7-AF9EE17E730F}"/>
              </a:ext>
            </a:extLst>
          </p:cNvPr>
          <p:cNvSpPr/>
          <p:nvPr/>
        </p:nvSpPr>
        <p:spPr>
          <a:xfrm>
            <a:off x="1304198" y="2987141"/>
            <a:ext cx="9516316" cy="707215"/>
          </a:xfrm>
          <a:prstGeom prst="roundRect">
            <a:avLst>
              <a:gd name="adj" fmla="val 0"/>
            </a:avLst>
          </a:prstGeom>
          <a:solidFill>
            <a:srgbClr val="FF9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0" indent="-180975" algn="ctr" defTabSz="457200" rtl="0" eaLnBrk="1" fontAlgn="auto" latinLnBrk="0" hangingPunct="1">
              <a:lnSpc>
                <a:spcPct val="100000"/>
              </a:lnSpc>
              <a:spcBef>
                <a:spcPts val="0"/>
              </a:spcBef>
              <a:spcAft>
                <a:spcPts val="0"/>
              </a:spcAft>
              <a:buClr>
                <a:srgbClr val="20BAAF"/>
              </a:buClr>
              <a:buSzTx/>
              <a:buFont typeface="DB Sans" panose="020B0502050202020204" pitchFamily="34" charset="0"/>
              <a:buChar char="‒"/>
              <a:tabLst/>
              <a:defRPr/>
            </a:pPr>
            <a:endParaRPr kumimoji="0" lang="en-NZ" sz="16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10" name="Abgerundetes Rechteck 6">
            <a:extLst>
              <a:ext uri="{FF2B5EF4-FFF2-40B4-BE49-F238E27FC236}">
                <a16:creationId xmlns:a16="http://schemas.microsoft.com/office/drawing/2014/main" id="{BEEA2AAE-3CA6-AF40-972E-D64A3D249C56}"/>
              </a:ext>
            </a:extLst>
          </p:cNvPr>
          <p:cNvSpPr/>
          <p:nvPr/>
        </p:nvSpPr>
        <p:spPr>
          <a:xfrm>
            <a:off x="462046" y="1635711"/>
            <a:ext cx="3452822" cy="982919"/>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0" indent="-180975" algn="ctr" defTabSz="457200" rtl="0" eaLnBrk="1" fontAlgn="auto" latinLnBrk="0" hangingPunct="1">
              <a:lnSpc>
                <a:spcPct val="100000"/>
              </a:lnSpc>
              <a:spcBef>
                <a:spcPts val="0"/>
              </a:spcBef>
              <a:spcAft>
                <a:spcPts val="0"/>
              </a:spcAft>
              <a:buClr>
                <a:srgbClr val="20BAAF"/>
              </a:buClr>
              <a:buSzTx/>
              <a:buFont typeface="DB Sans" panose="020B0502050202020204" pitchFamily="34" charset="0"/>
              <a:buChar char="‒"/>
              <a:tabLst/>
              <a:defRPr/>
            </a:pPr>
            <a:endParaRPr kumimoji="0" lang="en-NZ" sz="16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11" name="Inhaltsplatzhalter 5">
            <a:extLst>
              <a:ext uri="{FF2B5EF4-FFF2-40B4-BE49-F238E27FC236}">
                <a16:creationId xmlns:a16="http://schemas.microsoft.com/office/drawing/2014/main" id="{C44EA377-162A-684A-8D8E-3C28F2929506}"/>
              </a:ext>
            </a:extLst>
          </p:cNvPr>
          <p:cNvSpPr txBox="1">
            <a:spLocks/>
          </p:cNvSpPr>
          <p:nvPr/>
        </p:nvSpPr>
        <p:spPr>
          <a:xfrm>
            <a:off x="717289" y="1808511"/>
            <a:ext cx="2902226" cy="656844"/>
          </a:xfrm>
          <a:prstGeom prst="rect">
            <a:avLst/>
          </a:prstGeom>
        </p:spPr>
        <p:txBody>
          <a:bodyPr lIns="0" tIns="0" rIns="0" bIns="0"/>
          <a:lstStyle>
            <a:lvl1pPr marL="182563"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1pPr>
            <a:lvl2pPr marL="358775" indent="-17621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2pPr>
            <a:lvl3pPr marL="541338"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3pPr>
            <a:lvl4pPr marL="715963" indent="-174625"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4pPr>
            <a:lvl5pPr marL="898525"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NZ" sz="1200" b="0" i="0" u="none" strike="noStrike" kern="1200" cap="none" spc="0" normalizeH="0" baseline="0" noProof="0" dirty="0">
                <a:ln>
                  <a:noFill/>
                </a:ln>
                <a:solidFill>
                  <a:srgbClr val="000000"/>
                </a:solidFill>
                <a:effectLst/>
                <a:uLnTx/>
                <a:uFillTx/>
                <a:ea typeface="+mn-ea"/>
                <a:cs typeface="+mn-cs"/>
              </a:rPr>
              <a:t>What types of media are children and young people in New Zealand consuming?</a:t>
            </a:r>
          </a:p>
        </p:txBody>
      </p:sp>
      <p:cxnSp>
        <p:nvCxnSpPr>
          <p:cNvPr id="13" name="Gerade Verbindung 20">
            <a:extLst>
              <a:ext uri="{FF2B5EF4-FFF2-40B4-BE49-F238E27FC236}">
                <a16:creationId xmlns:a16="http://schemas.microsoft.com/office/drawing/2014/main" id="{DB3801FA-391B-844E-9737-774FBE221B1D}"/>
              </a:ext>
            </a:extLst>
          </p:cNvPr>
          <p:cNvCxnSpPr>
            <a:cxnSpLocks/>
          </p:cNvCxnSpPr>
          <p:nvPr/>
        </p:nvCxnSpPr>
        <p:spPr>
          <a:xfrm>
            <a:off x="2188456" y="2719867"/>
            <a:ext cx="0" cy="168430"/>
          </a:xfrm>
          <a:prstGeom prst="line">
            <a:avLst/>
          </a:prstGeom>
          <a:ln w="22225"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6" name="Gerade Verbindung 26">
            <a:extLst>
              <a:ext uri="{FF2B5EF4-FFF2-40B4-BE49-F238E27FC236}">
                <a16:creationId xmlns:a16="http://schemas.microsoft.com/office/drawing/2014/main" id="{379EBB22-3332-3F4C-9D7B-2C6DE80244D1}"/>
              </a:ext>
            </a:extLst>
          </p:cNvPr>
          <p:cNvCxnSpPr>
            <a:cxnSpLocks/>
          </p:cNvCxnSpPr>
          <p:nvPr/>
        </p:nvCxnSpPr>
        <p:spPr>
          <a:xfrm>
            <a:off x="6093666" y="2734495"/>
            <a:ext cx="0" cy="168430"/>
          </a:xfrm>
          <a:prstGeom prst="line">
            <a:avLst/>
          </a:prstGeom>
          <a:ln w="22225"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Gerade Verbindung 31">
            <a:extLst>
              <a:ext uri="{FF2B5EF4-FFF2-40B4-BE49-F238E27FC236}">
                <a16:creationId xmlns:a16="http://schemas.microsoft.com/office/drawing/2014/main" id="{930230E5-12A8-FB4A-A224-B63A51A53FCD}"/>
              </a:ext>
            </a:extLst>
          </p:cNvPr>
          <p:cNvCxnSpPr>
            <a:cxnSpLocks/>
          </p:cNvCxnSpPr>
          <p:nvPr/>
        </p:nvCxnSpPr>
        <p:spPr>
          <a:xfrm>
            <a:off x="10002039" y="2719867"/>
            <a:ext cx="0" cy="168430"/>
          </a:xfrm>
          <a:prstGeom prst="line">
            <a:avLst/>
          </a:prstGeom>
          <a:ln w="22225" cap="rnd">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 name="Inhaltsplatzhalter 5">
            <a:extLst>
              <a:ext uri="{FF2B5EF4-FFF2-40B4-BE49-F238E27FC236}">
                <a16:creationId xmlns:a16="http://schemas.microsoft.com/office/drawing/2014/main" id="{324F0E2B-CE7F-784F-9A2D-5C809E3F2547}"/>
              </a:ext>
            </a:extLst>
          </p:cNvPr>
          <p:cNvSpPr txBox="1">
            <a:spLocks/>
          </p:cNvSpPr>
          <p:nvPr/>
        </p:nvSpPr>
        <p:spPr>
          <a:xfrm>
            <a:off x="1313623" y="3192792"/>
            <a:ext cx="9506892" cy="247025"/>
          </a:xfrm>
          <a:prstGeom prst="rect">
            <a:avLst/>
          </a:prstGeom>
        </p:spPr>
        <p:txBody>
          <a:bodyPr lIns="0" tIns="0" rIns="0" bIns="0"/>
          <a:lstStyle>
            <a:lvl1pPr marL="182563"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1pPr>
            <a:lvl2pPr marL="358775" indent="-17621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2pPr>
            <a:lvl3pPr marL="541338"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3pPr>
            <a:lvl4pPr marL="715963" indent="-174625"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4pPr>
            <a:lvl5pPr marL="898525"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EC0016"/>
              </a:buClr>
              <a:buSzTx/>
              <a:buFont typeface="DB Sans" panose="020B0502050202020204" pitchFamily="34" charset="0"/>
              <a:buNone/>
              <a:tabLst/>
              <a:defRPr/>
            </a:pPr>
            <a:r>
              <a:rPr kumimoji="0" lang="en-NZ" sz="2000" b="1" i="0" u="none" strike="noStrike" kern="1200" cap="none" spc="0" normalizeH="0" baseline="0" noProof="0" dirty="0">
                <a:ln>
                  <a:noFill/>
                </a:ln>
                <a:solidFill>
                  <a:srgbClr val="000000"/>
                </a:solidFill>
                <a:effectLst/>
                <a:uLnTx/>
                <a:uFillTx/>
                <a:latin typeface="Century Gothic" panose="02116942222400000000"/>
                <a:ea typeface="+mn-ea"/>
                <a:cs typeface="+mn-cs"/>
              </a:rPr>
              <a:t>Key research questions</a:t>
            </a:r>
            <a:endParaRPr kumimoji="0" lang="en-NZ" sz="20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cxnSp>
        <p:nvCxnSpPr>
          <p:cNvPr id="27" name="Gerade Verbindung 36">
            <a:extLst>
              <a:ext uri="{FF2B5EF4-FFF2-40B4-BE49-F238E27FC236}">
                <a16:creationId xmlns:a16="http://schemas.microsoft.com/office/drawing/2014/main" id="{5F750DF5-AB21-D344-B17A-0989F6D941ED}"/>
              </a:ext>
            </a:extLst>
          </p:cNvPr>
          <p:cNvCxnSpPr>
            <a:cxnSpLocks/>
          </p:cNvCxnSpPr>
          <p:nvPr/>
        </p:nvCxnSpPr>
        <p:spPr>
          <a:xfrm>
            <a:off x="2188456" y="3814664"/>
            <a:ext cx="0" cy="168430"/>
          </a:xfrm>
          <a:prstGeom prst="line">
            <a:avLst/>
          </a:prstGeom>
          <a:ln w="22225"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Gerade Verbindung 37">
            <a:extLst>
              <a:ext uri="{FF2B5EF4-FFF2-40B4-BE49-F238E27FC236}">
                <a16:creationId xmlns:a16="http://schemas.microsoft.com/office/drawing/2014/main" id="{F47ED92B-8F76-A94B-A3EA-B66EBBBCB484}"/>
              </a:ext>
            </a:extLst>
          </p:cNvPr>
          <p:cNvCxnSpPr>
            <a:cxnSpLocks/>
          </p:cNvCxnSpPr>
          <p:nvPr/>
        </p:nvCxnSpPr>
        <p:spPr>
          <a:xfrm>
            <a:off x="6093666" y="3829292"/>
            <a:ext cx="0" cy="168430"/>
          </a:xfrm>
          <a:prstGeom prst="line">
            <a:avLst/>
          </a:prstGeom>
          <a:ln w="22225"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Gerade Verbindung 38">
            <a:extLst>
              <a:ext uri="{FF2B5EF4-FFF2-40B4-BE49-F238E27FC236}">
                <a16:creationId xmlns:a16="http://schemas.microsoft.com/office/drawing/2014/main" id="{3DE72B19-88C4-7D40-A384-528140162D6E}"/>
              </a:ext>
            </a:extLst>
          </p:cNvPr>
          <p:cNvCxnSpPr>
            <a:cxnSpLocks/>
          </p:cNvCxnSpPr>
          <p:nvPr/>
        </p:nvCxnSpPr>
        <p:spPr>
          <a:xfrm>
            <a:off x="10002039" y="3814664"/>
            <a:ext cx="0" cy="168430"/>
          </a:xfrm>
          <a:prstGeom prst="line">
            <a:avLst/>
          </a:prstGeom>
          <a:ln w="22225" cap="rnd">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2" name="Abgerundetes Rechteck 6">
            <a:extLst>
              <a:ext uri="{FF2B5EF4-FFF2-40B4-BE49-F238E27FC236}">
                <a16:creationId xmlns:a16="http://schemas.microsoft.com/office/drawing/2014/main" id="{014EF6D2-1A5D-834A-9BC4-B7F081C3A18F}"/>
              </a:ext>
            </a:extLst>
          </p:cNvPr>
          <p:cNvSpPr/>
          <p:nvPr/>
        </p:nvSpPr>
        <p:spPr>
          <a:xfrm>
            <a:off x="4367255" y="1635711"/>
            <a:ext cx="3452822" cy="982919"/>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0" indent="-180975" algn="ctr" defTabSz="457200" rtl="0" eaLnBrk="1" fontAlgn="auto" latinLnBrk="0" hangingPunct="1">
              <a:lnSpc>
                <a:spcPct val="100000"/>
              </a:lnSpc>
              <a:spcBef>
                <a:spcPts val="0"/>
              </a:spcBef>
              <a:spcAft>
                <a:spcPts val="0"/>
              </a:spcAft>
              <a:buClr>
                <a:srgbClr val="20BAAF"/>
              </a:buClr>
              <a:buSzTx/>
              <a:buFont typeface="DB Sans" panose="020B0502050202020204" pitchFamily="34" charset="0"/>
              <a:buChar char="‒"/>
              <a:tabLst/>
              <a:defRPr/>
            </a:pPr>
            <a:endParaRPr kumimoji="0" lang="en-NZ" sz="16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33" name="Inhaltsplatzhalter 5">
            <a:extLst>
              <a:ext uri="{FF2B5EF4-FFF2-40B4-BE49-F238E27FC236}">
                <a16:creationId xmlns:a16="http://schemas.microsoft.com/office/drawing/2014/main" id="{DB053FD3-CF4D-E845-8F69-D981798BACF0}"/>
              </a:ext>
            </a:extLst>
          </p:cNvPr>
          <p:cNvSpPr txBox="1">
            <a:spLocks/>
          </p:cNvSpPr>
          <p:nvPr/>
        </p:nvSpPr>
        <p:spPr>
          <a:xfrm>
            <a:off x="4622498" y="1808511"/>
            <a:ext cx="2902226" cy="656844"/>
          </a:xfrm>
          <a:prstGeom prst="rect">
            <a:avLst/>
          </a:prstGeom>
        </p:spPr>
        <p:txBody>
          <a:bodyPr lIns="0" tIns="0" rIns="0" bIns="0"/>
          <a:lstStyle>
            <a:lvl1pPr marL="182563"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1pPr>
            <a:lvl2pPr marL="358775" indent="-17621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2pPr>
            <a:lvl3pPr marL="541338"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3pPr>
            <a:lvl4pPr marL="715963" indent="-174625"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4pPr>
            <a:lvl5pPr marL="898525"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200" noProof="0" dirty="0"/>
              <a:t>When, where, how, and why are they accessing the content they engage with?</a:t>
            </a:r>
          </a:p>
        </p:txBody>
      </p:sp>
      <p:sp>
        <p:nvSpPr>
          <p:cNvPr id="36" name="Abgerundetes Rechteck 6">
            <a:extLst>
              <a:ext uri="{FF2B5EF4-FFF2-40B4-BE49-F238E27FC236}">
                <a16:creationId xmlns:a16="http://schemas.microsoft.com/office/drawing/2014/main" id="{8B6E56BA-1C20-2544-B36C-D684203AA0B7}"/>
              </a:ext>
            </a:extLst>
          </p:cNvPr>
          <p:cNvSpPr/>
          <p:nvPr/>
        </p:nvSpPr>
        <p:spPr>
          <a:xfrm>
            <a:off x="8275628" y="1634122"/>
            <a:ext cx="3452822" cy="982919"/>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0" indent="-180975" algn="ctr" defTabSz="457200" rtl="0" eaLnBrk="1" fontAlgn="auto" latinLnBrk="0" hangingPunct="1">
              <a:lnSpc>
                <a:spcPct val="100000"/>
              </a:lnSpc>
              <a:spcBef>
                <a:spcPts val="0"/>
              </a:spcBef>
              <a:spcAft>
                <a:spcPts val="0"/>
              </a:spcAft>
              <a:buClr>
                <a:srgbClr val="20BAAF"/>
              </a:buClr>
              <a:buSzTx/>
              <a:buFont typeface="DB Sans" panose="020B0502050202020204" pitchFamily="34" charset="0"/>
              <a:buChar char="‒"/>
              <a:tabLst/>
              <a:defRPr/>
            </a:pPr>
            <a:endParaRPr kumimoji="0" lang="en-NZ" sz="16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37" name="Inhaltsplatzhalter 5">
            <a:extLst>
              <a:ext uri="{FF2B5EF4-FFF2-40B4-BE49-F238E27FC236}">
                <a16:creationId xmlns:a16="http://schemas.microsoft.com/office/drawing/2014/main" id="{A8469347-61BB-5A4F-9E23-772AB9A6BAAF}"/>
              </a:ext>
            </a:extLst>
          </p:cNvPr>
          <p:cNvSpPr txBox="1">
            <a:spLocks/>
          </p:cNvSpPr>
          <p:nvPr/>
        </p:nvSpPr>
        <p:spPr>
          <a:xfrm>
            <a:off x="8530871" y="1806766"/>
            <a:ext cx="2902226" cy="656844"/>
          </a:xfrm>
          <a:prstGeom prst="rect">
            <a:avLst/>
          </a:prstGeom>
        </p:spPr>
        <p:txBody>
          <a:bodyPr lIns="0" tIns="0" rIns="0" bIns="0"/>
          <a:lstStyle>
            <a:lvl1pPr marL="182563"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1pPr>
            <a:lvl2pPr marL="358775" indent="-17621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2pPr>
            <a:lvl3pPr marL="541338"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3pPr>
            <a:lvl4pPr marL="715963" indent="-174625"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4pPr>
            <a:lvl5pPr marL="898525"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200" noProof="0" dirty="0"/>
              <a:t>What levels of parental comfort and control exist around children’s media use?</a:t>
            </a:r>
            <a:endParaRPr lang="en-NZ" sz="1200" noProof="0" dirty="0">
              <a:solidFill>
                <a:schemeClr val="bg1"/>
              </a:solidFill>
              <a:ea typeface="Roboto" panose="02000000000000000000" pitchFamily="2" charset="0"/>
              <a:cs typeface="Segoe UI" panose="020B0502040204020203" pitchFamily="34" charset="0"/>
            </a:endParaRPr>
          </a:p>
        </p:txBody>
      </p:sp>
      <p:sp>
        <p:nvSpPr>
          <p:cNvPr id="38" name="Abgerundetes Rechteck 6">
            <a:extLst>
              <a:ext uri="{FF2B5EF4-FFF2-40B4-BE49-F238E27FC236}">
                <a16:creationId xmlns:a16="http://schemas.microsoft.com/office/drawing/2014/main" id="{2CFB05CE-E699-BF4A-A721-A6B0B2BC8F90}"/>
              </a:ext>
            </a:extLst>
          </p:cNvPr>
          <p:cNvSpPr/>
          <p:nvPr/>
        </p:nvSpPr>
        <p:spPr>
          <a:xfrm>
            <a:off x="462471" y="4065711"/>
            <a:ext cx="3452822" cy="982919"/>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0" indent="-180975" algn="ctr" defTabSz="457200" rtl="0" eaLnBrk="1" fontAlgn="auto" latinLnBrk="0" hangingPunct="1">
              <a:lnSpc>
                <a:spcPct val="100000"/>
              </a:lnSpc>
              <a:spcBef>
                <a:spcPts val="0"/>
              </a:spcBef>
              <a:spcAft>
                <a:spcPts val="0"/>
              </a:spcAft>
              <a:buClr>
                <a:srgbClr val="20BAAF"/>
              </a:buClr>
              <a:buSzTx/>
              <a:buFont typeface="DB Sans" panose="020B0502050202020204" pitchFamily="34" charset="0"/>
              <a:buChar char="‒"/>
              <a:tabLst/>
              <a:defRPr/>
            </a:pPr>
            <a:endParaRPr kumimoji="0" lang="en-NZ" sz="16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39" name="Inhaltsplatzhalter 5">
            <a:extLst>
              <a:ext uri="{FF2B5EF4-FFF2-40B4-BE49-F238E27FC236}">
                <a16:creationId xmlns:a16="http://schemas.microsoft.com/office/drawing/2014/main" id="{37358B21-EB99-364F-BFDC-BA8C34D0D2C3}"/>
              </a:ext>
            </a:extLst>
          </p:cNvPr>
          <p:cNvSpPr txBox="1">
            <a:spLocks/>
          </p:cNvSpPr>
          <p:nvPr/>
        </p:nvSpPr>
        <p:spPr>
          <a:xfrm>
            <a:off x="717289" y="4238511"/>
            <a:ext cx="2902226" cy="656844"/>
          </a:xfrm>
          <a:prstGeom prst="rect">
            <a:avLst/>
          </a:prstGeom>
        </p:spPr>
        <p:txBody>
          <a:bodyPr lIns="0" tIns="0" rIns="0" bIns="0"/>
          <a:lstStyle>
            <a:lvl1pPr marL="182563"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1pPr>
            <a:lvl2pPr marL="358775" indent="-17621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2pPr>
            <a:lvl3pPr marL="541338"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3pPr>
            <a:lvl4pPr marL="715963" indent="-174625"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4pPr>
            <a:lvl5pPr marL="898525"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200" noProof="0" dirty="0"/>
              <a:t>How do children experience cultural connection through locally produced content?</a:t>
            </a:r>
          </a:p>
        </p:txBody>
      </p:sp>
      <p:sp>
        <p:nvSpPr>
          <p:cNvPr id="40" name="Abgerundetes Rechteck 6">
            <a:extLst>
              <a:ext uri="{FF2B5EF4-FFF2-40B4-BE49-F238E27FC236}">
                <a16:creationId xmlns:a16="http://schemas.microsoft.com/office/drawing/2014/main" id="{458E85A8-9B57-1E4F-B59D-07366255A908}"/>
              </a:ext>
            </a:extLst>
          </p:cNvPr>
          <p:cNvSpPr/>
          <p:nvPr/>
        </p:nvSpPr>
        <p:spPr>
          <a:xfrm>
            <a:off x="4368471" y="4065711"/>
            <a:ext cx="3452822" cy="982919"/>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0" indent="-180975" algn="ctr" defTabSz="457200" rtl="0" eaLnBrk="1" fontAlgn="auto" latinLnBrk="0" hangingPunct="1">
              <a:lnSpc>
                <a:spcPct val="100000"/>
              </a:lnSpc>
              <a:spcBef>
                <a:spcPts val="0"/>
              </a:spcBef>
              <a:spcAft>
                <a:spcPts val="0"/>
              </a:spcAft>
              <a:buClr>
                <a:srgbClr val="20BAAF"/>
              </a:buClr>
              <a:buSzTx/>
              <a:buFont typeface="DB Sans" panose="020B0502050202020204" pitchFamily="34" charset="0"/>
              <a:buChar char="‒"/>
              <a:tabLst/>
              <a:defRPr/>
            </a:pPr>
            <a:endParaRPr kumimoji="0" lang="en-NZ" sz="16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41" name="Inhaltsplatzhalter 5">
            <a:extLst>
              <a:ext uri="{FF2B5EF4-FFF2-40B4-BE49-F238E27FC236}">
                <a16:creationId xmlns:a16="http://schemas.microsoft.com/office/drawing/2014/main" id="{99250AA1-BCCB-4B43-A61A-FC9005B9BDD1}"/>
              </a:ext>
            </a:extLst>
          </p:cNvPr>
          <p:cNvSpPr txBox="1">
            <a:spLocks/>
          </p:cNvSpPr>
          <p:nvPr/>
        </p:nvSpPr>
        <p:spPr>
          <a:xfrm>
            <a:off x="4622498" y="4238511"/>
            <a:ext cx="2902226" cy="656844"/>
          </a:xfrm>
          <a:prstGeom prst="rect">
            <a:avLst/>
          </a:prstGeom>
        </p:spPr>
        <p:txBody>
          <a:bodyPr lIns="0" tIns="0" rIns="0" bIns="0"/>
          <a:lstStyle>
            <a:lvl1pPr marL="182563"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1pPr>
            <a:lvl2pPr marL="358775" indent="-17621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2pPr>
            <a:lvl3pPr marL="541338"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3pPr>
            <a:lvl4pPr marL="715963" indent="-174625"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4pPr>
            <a:lvl5pPr marL="898525"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200" noProof="0" dirty="0"/>
              <a:t>What barriers exist to accessing or engaging with New Zealand made content?</a:t>
            </a:r>
          </a:p>
        </p:txBody>
      </p:sp>
      <p:sp>
        <p:nvSpPr>
          <p:cNvPr id="42" name="Abgerundetes Rechteck 6">
            <a:extLst>
              <a:ext uri="{FF2B5EF4-FFF2-40B4-BE49-F238E27FC236}">
                <a16:creationId xmlns:a16="http://schemas.microsoft.com/office/drawing/2014/main" id="{72B48A8D-FABE-DB45-9F51-29640ED70CA6}"/>
              </a:ext>
            </a:extLst>
          </p:cNvPr>
          <p:cNvSpPr/>
          <p:nvPr/>
        </p:nvSpPr>
        <p:spPr>
          <a:xfrm>
            <a:off x="8275628" y="4065544"/>
            <a:ext cx="3452822" cy="982919"/>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marR="0" lvl="0" indent="-180975" algn="ctr" defTabSz="457200" rtl="0" eaLnBrk="1" fontAlgn="auto" latinLnBrk="0" hangingPunct="1">
              <a:lnSpc>
                <a:spcPct val="100000"/>
              </a:lnSpc>
              <a:spcBef>
                <a:spcPts val="0"/>
              </a:spcBef>
              <a:spcAft>
                <a:spcPts val="0"/>
              </a:spcAft>
              <a:buClr>
                <a:srgbClr val="20BAAF"/>
              </a:buClr>
              <a:buSzTx/>
              <a:buFont typeface="DB Sans" panose="020B0502050202020204" pitchFamily="34" charset="0"/>
              <a:buChar char="‒"/>
              <a:tabLst/>
              <a:defRPr/>
            </a:pPr>
            <a:endParaRPr kumimoji="0" lang="en-NZ" sz="16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43" name="Inhaltsplatzhalter 5">
            <a:extLst>
              <a:ext uri="{FF2B5EF4-FFF2-40B4-BE49-F238E27FC236}">
                <a16:creationId xmlns:a16="http://schemas.microsoft.com/office/drawing/2014/main" id="{60441518-D8D7-9B4B-A0FE-E6E6428BAEC7}"/>
              </a:ext>
            </a:extLst>
          </p:cNvPr>
          <p:cNvSpPr txBox="1">
            <a:spLocks/>
          </p:cNvSpPr>
          <p:nvPr/>
        </p:nvSpPr>
        <p:spPr>
          <a:xfrm>
            <a:off x="8530871" y="4238188"/>
            <a:ext cx="2902226" cy="656844"/>
          </a:xfrm>
          <a:prstGeom prst="rect">
            <a:avLst/>
          </a:prstGeom>
        </p:spPr>
        <p:txBody>
          <a:bodyPr lIns="0" tIns="0" rIns="0" bIns="0"/>
          <a:lstStyle>
            <a:lvl1pPr marL="182563"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1pPr>
            <a:lvl2pPr marL="358775" indent="-17621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2pPr>
            <a:lvl3pPr marL="541338"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3pPr>
            <a:lvl4pPr marL="715963" indent="-174625"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4pPr>
            <a:lvl5pPr marL="898525" indent="-182563" algn="l" defTabSz="914400" rtl="0" eaLnBrk="1" latinLnBrk="0" hangingPunct="1">
              <a:lnSpc>
                <a:spcPct val="100000"/>
              </a:lnSpc>
              <a:spcBef>
                <a:spcPts val="0"/>
              </a:spcBef>
              <a:buClr>
                <a:schemeClr val="accent2"/>
              </a:buClr>
              <a:buFont typeface="DB Sans" panose="020B050205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200" noProof="0" dirty="0"/>
              <a:t>How do children access YouTube, and what controls or restrictions do caregivers use to manage this access?</a:t>
            </a:r>
          </a:p>
        </p:txBody>
      </p:sp>
      <p:sp>
        <p:nvSpPr>
          <p:cNvPr id="4" name="Slide Number Placeholder 3">
            <a:extLst>
              <a:ext uri="{FF2B5EF4-FFF2-40B4-BE49-F238E27FC236}">
                <a16:creationId xmlns:a16="http://schemas.microsoft.com/office/drawing/2014/main" id="{42935B50-297D-6E0C-EC2D-4BDD875E3BC9}"/>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Tree>
    <p:extLst>
      <p:ext uri="{BB962C8B-B14F-4D97-AF65-F5344CB8AC3E}">
        <p14:creationId xmlns:p14="http://schemas.microsoft.com/office/powerpoint/2010/main" val="2462857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1FDC7-01D7-51E0-69EC-3E276B6DD05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8B5C10-F0D7-1DC1-2888-BCB89C06067D}"/>
              </a:ext>
            </a:extLst>
          </p:cNvPr>
          <p:cNvSpPr>
            <a:spLocks noGrp="1"/>
          </p:cNvSpPr>
          <p:nvPr>
            <p:ph type="sldNum" sz="quarter" idx="16"/>
          </p:nvPr>
        </p:nvSpPr>
        <p:spPr>
          <a:noFill/>
        </p:spPr>
        <p:txBody>
          <a:bodyPr/>
          <a:lstStyle/>
          <a:p>
            <a:pPr lvl="0"/>
            <a:fld id="{63DCA5C9-2E11-4C67-86EB-AE1DE127DC64}" type="slidenum">
              <a:rPr lang="en-NZ" noProof="0" smtClean="0"/>
              <a:pPr lvl="0"/>
              <a:t>5</a:t>
            </a:fld>
            <a:endParaRPr lang="en-NZ" noProof="0" dirty="0"/>
          </a:p>
        </p:txBody>
      </p:sp>
      <p:sp>
        <p:nvSpPr>
          <p:cNvPr id="8" name="Title 4">
            <a:extLst>
              <a:ext uri="{FF2B5EF4-FFF2-40B4-BE49-F238E27FC236}">
                <a16:creationId xmlns:a16="http://schemas.microsoft.com/office/drawing/2014/main" id="{DE6A858A-0200-BFED-8FE0-C837A4AC526F}"/>
              </a:ext>
            </a:extLst>
          </p:cNvPr>
          <p:cNvSpPr>
            <a:spLocks noGrp="1"/>
          </p:cNvSpPr>
          <p:nvPr>
            <p:ph type="title"/>
          </p:nvPr>
        </p:nvSpPr>
        <p:spPr/>
        <p:txBody>
          <a:bodyPr>
            <a:noAutofit/>
          </a:bodyPr>
          <a:lstStyle/>
          <a:p>
            <a:r>
              <a:rPr lang="en-NZ" sz="2400" noProof="0" dirty="0">
                <a:solidFill>
                  <a:schemeClr val="tx1"/>
                </a:solidFill>
              </a:rPr>
              <a:t>What we did</a:t>
            </a:r>
            <a:br>
              <a:rPr lang="en-NZ" sz="2400" noProof="0" dirty="0">
                <a:solidFill>
                  <a:schemeClr val="tx1"/>
                </a:solidFill>
              </a:rPr>
            </a:br>
            <a:br>
              <a:rPr lang="en-NZ" sz="2400" noProof="0" dirty="0">
                <a:solidFill>
                  <a:schemeClr val="tx1"/>
                </a:solidFill>
              </a:rPr>
            </a:br>
            <a:endParaRPr lang="en-NZ" sz="2400" noProof="0" dirty="0">
              <a:solidFill>
                <a:schemeClr val="tx1"/>
              </a:solidFill>
            </a:endParaRPr>
          </a:p>
        </p:txBody>
      </p:sp>
      <p:sp>
        <p:nvSpPr>
          <p:cNvPr id="6" name="Title 70">
            <a:extLst>
              <a:ext uri="{FF2B5EF4-FFF2-40B4-BE49-F238E27FC236}">
                <a16:creationId xmlns:a16="http://schemas.microsoft.com/office/drawing/2014/main" id="{64B1E180-3843-7BED-465B-21054DFE550B}"/>
              </a:ext>
            </a:extLst>
          </p:cNvPr>
          <p:cNvSpPr txBox="1">
            <a:spLocks/>
          </p:cNvSpPr>
          <p:nvPr/>
        </p:nvSpPr>
        <p:spPr>
          <a:xfrm>
            <a:off x="460374" y="419101"/>
            <a:ext cx="11268076" cy="645075"/>
          </a:xfrm>
          <a:prstGeom prst="rect">
            <a:avLst/>
          </a:prstGeom>
        </p:spPr>
        <p:txBody>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NZ" sz="3200" b="0" i="0" u="none" strike="noStrike" kern="1200" cap="none" spc="0" normalizeH="0" baseline="0" noProof="0" dirty="0">
              <a:ln>
                <a:noFill/>
              </a:ln>
              <a:solidFill>
                <a:srgbClr val="000000"/>
              </a:solidFill>
              <a:effectLst/>
              <a:uLnTx/>
              <a:uFillTx/>
              <a:latin typeface="Georgia" panose="02040502050405020303" pitchFamily="18" charset="0"/>
              <a:cs typeface="Segoe UI" panose="020B0502040204020203" pitchFamily="34" charset="0"/>
            </a:endParaRPr>
          </a:p>
        </p:txBody>
      </p:sp>
      <p:pic>
        <p:nvPicPr>
          <p:cNvPr id="19" name="Picture 18">
            <a:extLst>
              <a:ext uri="{FF2B5EF4-FFF2-40B4-BE49-F238E27FC236}">
                <a16:creationId xmlns:a16="http://schemas.microsoft.com/office/drawing/2014/main" id="{406E049A-22CC-74F0-D93F-565D1FBD449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51916" y="1236998"/>
            <a:ext cx="720000" cy="720000"/>
          </a:xfrm>
          <a:prstGeom prst="rect">
            <a:avLst/>
          </a:prstGeom>
        </p:spPr>
      </p:pic>
      <p:pic>
        <p:nvPicPr>
          <p:cNvPr id="20" name="Picture 19">
            <a:extLst>
              <a:ext uri="{FF2B5EF4-FFF2-40B4-BE49-F238E27FC236}">
                <a16:creationId xmlns:a16="http://schemas.microsoft.com/office/drawing/2014/main" id="{32042E3F-F7E5-5F03-91DC-3B61CB60FC2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48381" y="1177971"/>
            <a:ext cx="720000" cy="720000"/>
          </a:xfrm>
          <a:prstGeom prst="rect">
            <a:avLst/>
          </a:prstGeom>
        </p:spPr>
      </p:pic>
      <p:pic>
        <p:nvPicPr>
          <p:cNvPr id="21" name="Picture 20">
            <a:extLst>
              <a:ext uri="{FF2B5EF4-FFF2-40B4-BE49-F238E27FC236}">
                <a16:creationId xmlns:a16="http://schemas.microsoft.com/office/drawing/2014/main" id="{730DA7D4-0EA1-0EE4-4A80-920B1DEDF0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84854" y="1198912"/>
            <a:ext cx="720000" cy="716555"/>
          </a:xfrm>
          <a:prstGeom prst="rect">
            <a:avLst/>
          </a:prstGeom>
        </p:spPr>
      </p:pic>
      <p:pic>
        <p:nvPicPr>
          <p:cNvPr id="25" name="Picture 24">
            <a:extLst>
              <a:ext uri="{FF2B5EF4-FFF2-40B4-BE49-F238E27FC236}">
                <a16:creationId xmlns:a16="http://schemas.microsoft.com/office/drawing/2014/main" id="{5715F166-FF82-6F67-C915-C857915A60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88389" y="1213835"/>
            <a:ext cx="720000" cy="716555"/>
          </a:xfrm>
          <a:prstGeom prst="rect">
            <a:avLst/>
          </a:prstGeom>
        </p:spPr>
      </p:pic>
      <p:sp>
        <p:nvSpPr>
          <p:cNvPr id="15" name="TextBox 14">
            <a:extLst>
              <a:ext uri="{FF2B5EF4-FFF2-40B4-BE49-F238E27FC236}">
                <a16:creationId xmlns:a16="http://schemas.microsoft.com/office/drawing/2014/main" id="{C783AE08-E085-AA8A-4EE3-64D23588F200}"/>
              </a:ext>
            </a:extLst>
          </p:cNvPr>
          <p:cNvSpPr txBox="1"/>
          <p:nvPr/>
        </p:nvSpPr>
        <p:spPr>
          <a:xfrm>
            <a:off x="7402389" y="2367478"/>
            <a:ext cx="1692000" cy="307777"/>
          </a:xfrm>
          <a:prstGeom prst="rect">
            <a:avLst/>
          </a:prstGeom>
          <a:noFill/>
        </p:spPr>
        <p:txBody>
          <a:bodyPr wrap="square" l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solidFill>
                  <a:srgbClr val="000000"/>
                </a:solidFill>
                <a:effectLst/>
                <a:uLnTx/>
                <a:uFillTx/>
                <a:latin typeface="Century Gothic" panose="02116942222400000000"/>
                <a:ea typeface="+mn-ea"/>
                <a:cs typeface="+mn-cs"/>
              </a:rPr>
              <a:t>Sampling and size</a:t>
            </a:r>
            <a:endParaRPr kumimoji="0" lang="en-NZ" sz="14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16" name="TextBox 15">
            <a:extLst>
              <a:ext uri="{FF2B5EF4-FFF2-40B4-BE49-F238E27FC236}">
                <a16:creationId xmlns:a16="http://schemas.microsoft.com/office/drawing/2014/main" id="{547D7B28-8C1C-FF85-96F0-B4083A91E9AC}"/>
              </a:ext>
            </a:extLst>
          </p:cNvPr>
          <p:cNvSpPr txBox="1"/>
          <p:nvPr/>
        </p:nvSpPr>
        <p:spPr>
          <a:xfrm>
            <a:off x="5265916" y="2367478"/>
            <a:ext cx="1692000" cy="307777"/>
          </a:xfrm>
          <a:prstGeom prst="rect">
            <a:avLst/>
          </a:prstGeom>
          <a:noFill/>
        </p:spPr>
        <p:txBody>
          <a:bodyPr wrap="square" l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400" b="1" noProof="0" dirty="0">
                <a:solidFill>
                  <a:srgbClr val="000000"/>
                </a:solidFill>
                <a:latin typeface="Century Gothic" panose="02116942222400000000"/>
              </a:rPr>
              <a:t>Survey length</a:t>
            </a:r>
            <a:endParaRPr kumimoji="0" lang="en-NZ" sz="14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26" name="TextBox 25">
            <a:extLst>
              <a:ext uri="{FF2B5EF4-FFF2-40B4-BE49-F238E27FC236}">
                <a16:creationId xmlns:a16="http://schemas.microsoft.com/office/drawing/2014/main" id="{C0BC23D3-B2F5-F5B4-4BC0-CA89C43CA96C}"/>
              </a:ext>
            </a:extLst>
          </p:cNvPr>
          <p:cNvSpPr txBox="1"/>
          <p:nvPr/>
        </p:nvSpPr>
        <p:spPr>
          <a:xfrm>
            <a:off x="3101497" y="2367478"/>
            <a:ext cx="1692000" cy="307777"/>
          </a:xfrm>
          <a:prstGeom prst="rect">
            <a:avLst/>
          </a:prstGeom>
          <a:noFill/>
        </p:spPr>
        <p:txBody>
          <a:bodyPr wrap="square" l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solidFill>
                  <a:srgbClr val="000000"/>
                </a:solidFill>
                <a:effectLst/>
                <a:uLnTx/>
                <a:uFillTx/>
                <a:latin typeface="Century Gothic" panose="02116942222400000000"/>
                <a:ea typeface="+mn-ea"/>
                <a:cs typeface="+mn-cs"/>
              </a:rPr>
              <a:t>Survey dates</a:t>
            </a:r>
            <a:endParaRPr kumimoji="0" lang="en-NZ" sz="14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4" name="TextBox 3">
            <a:extLst>
              <a:ext uri="{FF2B5EF4-FFF2-40B4-BE49-F238E27FC236}">
                <a16:creationId xmlns:a16="http://schemas.microsoft.com/office/drawing/2014/main" id="{CFE15B10-9A9C-8BA2-CFF4-69049847F6AD}"/>
              </a:ext>
            </a:extLst>
          </p:cNvPr>
          <p:cNvSpPr txBox="1"/>
          <p:nvPr/>
        </p:nvSpPr>
        <p:spPr>
          <a:xfrm>
            <a:off x="9555925" y="2367478"/>
            <a:ext cx="1692000" cy="307777"/>
          </a:xfrm>
          <a:prstGeom prst="rect">
            <a:avLst/>
          </a:prstGeom>
          <a:noFill/>
        </p:spPr>
        <p:txBody>
          <a:bodyPr wrap="square" l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solidFill>
                  <a:srgbClr val="000000"/>
                </a:solidFill>
                <a:effectLst/>
                <a:uLnTx/>
                <a:uFillTx/>
                <a:latin typeface="Century Gothic" panose="02116942222400000000"/>
                <a:ea typeface="+mn-ea"/>
                <a:cs typeface="+mn-cs"/>
              </a:rPr>
              <a:t>Weighting</a:t>
            </a:r>
            <a:endParaRPr kumimoji="0" lang="en-NZ" sz="1400" b="0" i="0" u="none" strike="noStrike" kern="1200" cap="none" spc="0" normalizeH="0" baseline="0" noProof="0" dirty="0">
              <a:ln>
                <a:noFill/>
              </a:ln>
              <a:solidFill>
                <a:srgbClr val="000000"/>
              </a:solidFill>
              <a:effectLst/>
              <a:uLnTx/>
              <a:uFillTx/>
              <a:latin typeface="Century Gothic" panose="02116942222400000000"/>
              <a:ea typeface="+mn-ea"/>
              <a:cs typeface="+mn-cs"/>
            </a:endParaRPr>
          </a:p>
        </p:txBody>
      </p:sp>
      <p:sp>
        <p:nvSpPr>
          <p:cNvPr id="5" name="TextBox 4">
            <a:extLst>
              <a:ext uri="{FF2B5EF4-FFF2-40B4-BE49-F238E27FC236}">
                <a16:creationId xmlns:a16="http://schemas.microsoft.com/office/drawing/2014/main" id="{F49D6B29-11D6-B24D-0D44-12BD63CE0F26}"/>
              </a:ext>
            </a:extLst>
          </p:cNvPr>
          <p:cNvSpPr txBox="1"/>
          <p:nvPr/>
        </p:nvSpPr>
        <p:spPr>
          <a:xfrm>
            <a:off x="962381" y="2367478"/>
            <a:ext cx="1692000" cy="307777"/>
          </a:xfrm>
          <a:prstGeom prst="rect">
            <a:avLst/>
          </a:prstGeom>
          <a:noFill/>
        </p:spPr>
        <p:txBody>
          <a:bodyPr wrap="square" l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solidFill>
                  <a:srgbClr val="000000"/>
                </a:solidFill>
                <a:effectLst/>
                <a:uLnTx/>
                <a:uFillTx/>
                <a:latin typeface="Century Gothic" panose="02116942222400000000"/>
                <a:ea typeface="+mn-ea"/>
                <a:cs typeface="+mn-cs"/>
              </a:rPr>
              <a:t>Target audience</a:t>
            </a:r>
            <a:endParaRPr kumimoji="0" lang="en-NZ" sz="1400" b="0"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D689118-3851-798C-0D24-43C2B75CC26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041925" y="1229660"/>
            <a:ext cx="720000" cy="716555"/>
          </a:xfrm>
          <a:prstGeom prst="rect">
            <a:avLst/>
          </a:prstGeom>
        </p:spPr>
      </p:pic>
      <p:graphicFrame>
        <p:nvGraphicFramePr>
          <p:cNvPr id="9" name="Table 8">
            <a:extLst>
              <a:ext uri="{FF2B5EF4-FFF2-40B4-BE49-F238E27FC236}">
                <a16:creationId xmlns:a16="http://schemas.microsoft.com/office/drawing/2014/main" id="{4939C0C1-D2C4-AEDC-4AAA-B54A26D74311}"/>
              </a:ext>
            </a:extLst>
          </p:cNvPr>
          <p:cNvGraphicFramePr>
            <a:graphicFrameLocks noGrp="1"/>
          </p:cNvGraphicFramePr>
          <p:nvPr>
            <p:extLst>
              <p:ext uri="{D42A27DB-BD31-4B8C-83A1-F6EECF244321}">
                <p14:modId xmlns:p14="http://schemas.microsoft.com/office/powerpoint/2010/main" val="1784846827"/>
              </p:ext>
            </p:extLst>
          </p:nvPr>
        </p:nvGraphicFramePr>
        <p:xfrm>
          <a:off x="962381" y="2875473"/>
          <a:ext cx="1692000" cy="648282"/>
        </p:xfrm>
        <a:graphic>
          <a:graphicData uri="http://schemas.openxmlformats.org/drawingml/2006/table">
            <a:tbl>
              <a:tblPr firstRow="1" bandRow="1">
                <a:tableStyleId>{2D5ABB26-0587-4C30-8999-92F81FD0307C}</a:tableStyleId>
              </a:tblPr>
              <a:tblGrid>
                <a:gridCol w="1692000">
                  <a:extLst>
                    <a:ext uri="{9D8B030D-6E8A-4147-A177-3AD203B41FA5}">
                      <a16:colId xmlns:a16="http://schemas.microsoft.com/office/drawing/2014/main" val="3443599101"/>
                    </a:ext>
                  </a:extLst>
                </a:gridCol>
              </a:tblGrid>
              <a:tr h="648282">
                <a:tc>
                  <a:txBody>
                    <a:bodyPr/>
                    <a:lstStyle/>
                    <a:p>
                      <a:pPr algn="ctr"/>
                      <a:r>
                        <a:rPr lang="en-NZ" sz="1100" noProof="0" dirty="0"/>
                        <a:t>Children aged 4 to 14 years and their caregivers or parents</a:t>
                      </a:r>
                    </a:p>
                  </a:txBody>
                  <a:tcPr anchor="ctr"/>
                </a:tc>
                <a:extLst>
                  <a:ext uri="{0D108BD9-81ED-4DB2-BD59-A6C34878D82A}">
                    <a16:rowId xmlns:a16="http://schemas.microsoft.com/office/drawing/2014/main" val="3029287044"/>
                  </a:ext>
                </a:extLst>
              </a:tr>
            </a:tbl>
          </a:graphicData>
        </a:graphic>
      </p:graphicFrame>
      <p:cxnSp>
        <p:nvCxnSpPr>
          <p:cNvPr id="14" name="Straight Connector 13">
            <a:extLst>
              <a:ext uri="{FF2B5EF4-FFF2-40B4-BE49-F238E27FC236}">
                <a16:creationId xmlns:a16="http://schemas.microsoft.com/office/drawing/2014/main" id="{7FC50D21-078F-70F6-A081-80444DAA7385}"/>
              </a:ext>
            </a:extLst>
          </p:cNvPr>
          <p:cNvCxnSpPr>
            <a:cxnSpLocks/>
          </p:cNvCxnSpPr>
          <p:nvPr/>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AE48FAC6-6D74-2AA5-13A1-1CECBE50516B}"/>
              </a:ext>
            </a:extLst>
          </p:cNvPr>
          <p:cNvSpPr txBox="1">
            <a:spLocks/>
          </p:cNvSpPr>
          <p:nvPr/>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NZ" b="1" spc="0" noProof="0" dirty="0"/>
              <a:t>Ve</a:t>
            </a:r>
            <a:r>
              <a:rPr lang="en-NZ" b="1" spc="0" baseline="0" noProof="0" dirty="0"/>
              <a:t>rian</a:t>
            </a:r>
          </a:p>
        </p:txBody>
      </p:sp>
      <p:graphicFrame>
        <p:nvGraphicFramePr>
          <p:cNvPr id="18" name="Table 17">
            <a:extLst>
              <a:ext uri="{FF2B5EF4-FFF2-40B4-BE49-F238E27FC236}">
                <a16:creationId xmlns:a16="http://schemas.microsoft.com/office/drawing/2014/main" id="{990F6720-069E-2E0A-ED96-7C956F2679FE}"/>
              </a:ext>
            </a:extLst>
          </p:cNvPr>
          <p:cNvGraphicFramePr>
            <a:graphicFrameLocks noGrp="1"/>
          </p:cNvGraphicFramePr>
          <p:nvPr>
            <p:extLst>
              <p:ext uri="{D42A27DB-BD31-4B8C-83A1-F6EECF244321}">
                <p14:modId xmlns:p14="http://schemas.microsoft.com/office/powerpoint/2010/main" val="2064565447"/>
              </p:ext>
            </p:extLst>
          </p:nvPr>
        </p:nvGraphicFramePr>
        <p:xfrm>
          <a:off x="3052107" y="2875473"/>
          <a:ext cx="1785494" cy="648282"/>
        </p:xfrm>
        <a:graphic>
          <a:graphicData uri="http://schemas.openxmlformats.org/drawingml/2006/table">
            <a:tbl>
              <a:tblPr firstRow="1" bandRow="1">
                <a:tableStyleId>{2D5ABB26-0587-4C30-8999-92F81FD0307C}</a:tableStyleId>
              </a:tblPr>
              <a:tblGrid>
                <a:gridCol w="1785494">
                  <a:extLst>
                    <a:ext uri="{9D8B030D-6E8A-4147-A177-3AD203B41FA5}">
                      <a16:colId xmlns:a16="http://schemas.microsoft.com/office/drawing/2014/main" val="3443599101"/>
                    </a:ext>
                  </a:extLst>
                </a:gridCol>
              </a:tblGrid>
              <a:tr h="648282">
                <a:tc>
                  <a:txBody>
                    <a:bodyPr/>
                    <a:lstStyle/>
                    <a:p>
                      <a:pPr algn="ctr"/>
                      <a:r>
                        <a:rPr lang="en-NZ" sz="1100" noProof="0" dirty="0"/>
                        <a:t>Fieldwork took place 5th to 28th September</a:t>
                      </a:r>
                    </a:p>
                  </a:txBody>
                  <a:tcPr/>
                </a:tc>
                <a:extLst>
                  <a:ext uri="{0D108BD9-81ED-4DB2-BD59-A6C34878D82A}">
                    <a16:rowId xmlns:a16="http://schemas.microsoft.com/office/drawing/2014/main" val="3029287044"/>
                  </a:ext>
                </a:extLst>
              </a:tr>
            </a:tbl>
          </a:graphicData>
        </a:graphic>
      </p:graphicFrame>
      <p:graphicFrame>
        <p:nvGraphicFramePr>
          <p:cNvPr id="22" name="Table 21">
            <a:extLst>
              <a:ext uri="{FF2B5EF4-FFF2-40B4-BE49-F238E27FC236}">
                <a16:creationId xmlns:a16="http://schemas.microsoft.com/office/drawing/2014/main" id="{EB17956F-9340-8097-519F-625962BEE8C2}"/>
              </a:ext>
            </a:extLst>
          </p:cNvPr>
          <p:cNvGraphicFramePr>
            <a:graphicFrameLocks noGrp="1"/>
          </p:cNvGraphicFramePr>
          <p:nvPr>
            <p:extLst>
              <p:ext uri="{D42A27DB-BD31-4B8C-83A1-F6EECF244321}">
                <p14:modId xmlns:p14="http://schemas.microsoft.com/office/powerpoint/2010/main" val="1259147490"/>
              </p:ext>
            </p:extLst>
          </p:nvPr>
        </p:nvGraphicFramePr>
        <p:xfrm>
          <a:off x="5232697" y="2875473"/>
          <a:ext cx="1758440" cy="1097280"/>
        </p:xfrm>
        <a:graphic>
          <a:graphicData uri="http://schemas.openxmlformats.org/drawingml/2006/table">
            <a:tbl>
              <a:tblPr firstRow="1" bandRow="1">
                <a:tableStyleId>{2D5ABB26-0587-4C30-8999-92F81FD0307C}</a:tableStyleId>
              </a:tblPr>
              <a:tblGrid>
                <a:gridCol w="1758440">
                  <a:extLst>
                    <a:ext uri="{9D8B030D-6E8A-4147-A177-3AD203B41FA5}">
                      <a16:colId xmlns:a16="http://schemas.microsoft.com/office/drawing/2014/main" val="3443599101"/>
                    </a:ext>
                  </a:extLst>
                </a:gridCol>
              </a:tblGrid>
              <a:tr h="648282">
                <a:tc>
                  <a:txBody>
                    <a:bodyPr/>
                    <a:lstStyle/>
                    <a:p>
                      <a:pPr algn="ctr"/>
                      <a:r>
                        <a:rPr lang="en-NZ" sz="1100" noProof="0" dirty="0"/>
                        <a:t>The online survey took approximately 25 minutes to complete, comprising 15 minutes for caregivers and 10 minutes for children.</a:t>
                      </a:r>
                    </a:p>
                  </a:txBody>
                  <a:tcPr anchor="ctr"/>
                </a:tc>
                <a:extLst>
                  <a:ext uri="{0D108BD9-81ED-4DB2-BD59-A6C34878D82A}">
                    <a16:rowId xmlns:a16="http://schemas.microsoft.com/office/drawing/2014/main" val="3029287044"/>
                  </a:ext>
                </a:extLst>
              </a:tr>
            </a:tbl>
          </a:graphicData>
        </a:graphic>
      </p:graphicFrame>
      <p:graphicFrame>
        <p:nvGraphicFramePr>
          <p:cNvPr id="23" name="Table 22">
            <a:extLst>
              <a:ext uri="{FF2B5EF4-FFF2-40B4-BE49-F238E27FC236}">
                <a16:creationId xmlns:a16="http://schemas.microsoft.com/office/drawing/2014/main" id="{55779CC0-652B-28FE-44B0-952D36EED970}"/>
              </a:ext>
            </a:extLst>
          </p:cNvPr>
          <p:cNvGraphicFramePr>
            <a:graphicFrameLocks noGrp="1"/>
          </p:cNvGraphicFramePr>
          <p:nvPr>
            <p:extLst>
              <p:ext uri="{D42A27DB-BD31-4B8C-83A1-F6EECF244321}">
                <p14:modId xmlns:p14="http://schemas.microsoft.com/office/powerpoint/2010/main" val="3902014647"/>
              </p:ext>
            </p:extLst>
          </p:nvPr>
        </p:nvGraphicFramePr>
        <p:xfrm>
          <a:off x="7369170" y="2875473"/>
          <a:ext cx="1758440" cy="2773680"/>
        </p:xfrm>
        <a:graphic>
          <a:graphicData uri="http://schemas.openxmlformats.org/drawingml/2006/table">
            <a:tbl>
              <a:tblPr firstRow="1" bandRow="1">
                <a:tableStyleId>{2D5ABB26-0587-4C30-8999-92F81FD0307C}</a:tableStyleId>
              </a:tblPr>
              <a:tblGrid>
                <a:gridCol w="1758440">
                  <a:extLst>
                    <a:ext uri="{9D8B030D-6E8A-4147-A177-3AD203B41FA5}">
                      <a16:colId xmlns:a16="http://schemas.microsoft.com/office/drawing/2014/main" val="3443599101"/>
                    </a:ext>
                  </a:extLst>
                </a:gridCol>
              </a:tblGrid>
              <a:tr h="648282">
                <a:tc>
                  <a:txBody>
                    <a:bodyPr/>
                    <a:lstStyle/>
                    <a:p>
                      <a:pPr algn="ctr"/>
                      <a:r>
                        <a:rPr lang="en-NZ" sz="1100" noProof="0" dirty="0"/>
                        <a:t>A total of 1,024 caregivers and their children were recruited via the Consumer Link online panel and a short telephone recruitment survey. All participants, including those recruited by phone, completed the survey online.</a:t>
                      </a:r>
                    </a:p>
                    <a:p>
                      <a:pPr algn="ctr"/>
                      <a:endParaRPr lang="en-NZ" sz="1100" noProof="0" dirty="0"/>
                    </a:p>
                    <a:p>
                      <a:pPr algn="ctr"/>
                      <a:r>
                        <a:rPr lang="en-NZ" sz="1100" noProof="0" dirty="0"/>
                        <a:t>A sample size of 1,024 has a maximum margin of error +/- 2.18%</a:t>
                      </a:r>
                    </a:p>
                  </a:txBody>
                  <a:tcPr anchor="ctr"/>
                </a:tc>
                <a:extLst>
                  <a:ext uri="{0D108BD9-81ED-4DB2-BD59-A6C34878D82A}">
                    <a16:rowId xmlns:a16="http://schemas.microsoft.com/office/drawing/2014/main" val="3029287044"/>
                  </a:ext>
                </a:extLst>
              </a:tr>
            </a:tbl>
          </a:graphicData>
        </a:graphic>
      </p:graphicFrame>
      <p:graphicFrame>
        <p:nvGraphicFramePr>
          <p:cNvPr id="24" name="Table 23">
            <a:extLst>
              <a:ext uri="{FF2B5EF4-FFF2-40B4-BE49-F238E27FC236}">
                <a16:creationId xmlns:a16="http://schemas.microsoft.com/office/drawing/2014/main" id="{D58A7CE3-4F36-5C5C-6056-1A5B51E0CBB3}"/>
              </a:ext>
            </a:extLst>
          </p:cNvPr>
          <p:cNvGraphicFramePr>
            <a:graphicFrameLocks noGrp="1"/>
          </p:cNvGraphicFramePr>
          <p:nvPr>
            <p:extLst>
              <p:ext uri="{D42A27DB-BD31-4B8C-83A1-F6EECF244321}">
                <p14:modId xmlns:p14="http://schemas.microsoft.com/office/powerpoint/2010/main" val="1514079014"/>
              </p:ext>
            </p:extLst>
          </p:nvPr>
        </p:nvGraphicFramePr>
        <p:xfrm>
          <a:off x="9522706" y="2875473"/>
          <a:ext cx="1758440" cy="2941320"/>
        </p:xfrm>
        <a:graphic>
          <a:graphicData uri="http://schemas.openxmlformats.org/drawingml/2006/table">
            <a:tbl>
              <a:tblPr firstRow="1" bandRow="1">
                <a:tableStyleId>{2D5ABB26-0587-4C30-8999-92F81FD0307C}</a:tableStyleId>
              </a:tblPr>
              <a:tblGrid>
                <a:gridCol w="1758440">
                  <a:extLst>
                    <a:ext uri="{9D8B030D-6E8A-4147-A177-3AD203B41FA5}">
                      <a16:colId xmlns:a16="http://schemas.microsoft.com/office/drawing/2014/main" val="3443599101"/>
                    </a:ext>
                  </a:extLst>
                </a:gridCol>
              </a:tblGrid>
              <a:tr h="648282">
                <a:tc>
                  <a:txBody>
                    <a:bodyPr/>
                    <a:lstStyle/>
                    <a:p>
                      <a:pPr algn="ctr"/>
                      <a:r>
                        <a:rPr lang="en-NZ" sz="1100" noProof="0" dirty="0"/>
                        <a:t>Weighting was applied to ensure the final sample profile was representative of the 4 to 14 year old population by age, gender, region, ethnicity, and household income. </a:t>
                      </a:r>
                    </a:p>
                    <a:p>
                      <a:pPr algn="ctr"/>
                      <a:endParaRPr lang="en-NZ" sz="1100" noProof="0" dirty="0"/>
                    </a:p>
                    <a:p>
                      <a:pPr algn="ctr"/>
                      <a:r>
                        <a:rPr lang="en-NZ" sz="1100" noProof="0" dirty="0"/>
                        <a:t>Additionally, weighting by day of the week was used to ensure responses to 'yesterday' questions were representative across the full week. </a:t>
                      </a:r>
                    </a:p>
                  </a:txBody>
                  <a:tcPr anchor="ctr"/>
                </a:tc>
                <a:extLst>
                  <a:ext uri="{0D108BD9-81ED-4DB2-BD59-A6C34878D82A}">
                    <a16:rowId xmlns:a16="http://schemas.microsoft.com/office/drawing/2014/main" val="3029287044"/>
                  </a:ext>
                </a:extLst>
              </a:tr>
            </a:tbl>
          </a:graphicData>
        </a:graphic>
      </p:graphicFrame>
      <p:sp>
        <p:nvSpPr>
          <p:cNvPr id="10" name="Footer Placeholder 9">
            <a:extLst>
              <a:ext uri="{FF2B5EF4-FFF2-40B4-BE49-F238E27FC236}">
                <a16:creationId xmlns:a16="http://schemas.microsoft.com/office/drawing/2014/main" id="{8F0B688D-AD5E-9753-FB16-E503E34F9122}"/>
              </a:ext>
            </a:extLst>
          </p:cNvPr>
          <p:cNvSpPr>
            <a:spLocks noGrp="1"/>
          </p:cNvSpPr>
          <p:nvPr>
            <p:ph type="ftr" sz="quarter" idx="23"/>
          </p:nvPr>
        </p:nvSpPr>
        <p:spPr/>
        <p:txBody>
          <a:bodyPr/>
          <a:lstStyle/>
          <a:p>
            <a:r>
              <a:rPr lang="en-US" dirty="0"/>
              <a:t>WATA Children’s Media Use 2025</a:t>
            </a:r>
          </a:p>
        </p:txBody>
      </p:sp>
    </p:spTree>
    <p:extLst>
      <p:ext uri="{BB962C8B-B14F-4D97-AF65-F5344CB8AC3E}">
        <p14:creationId xmlns:p14="http://schemas.microsoft.com/office/powerpoint/2010/main" val="763618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BF5C9-DA0C-E8B1-074E-68A4D24BE0A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9F3F63A-BC1B-E331-9CFA-127CE247564A}"/>
              </a:ext>
            </a:extLst>
          </p:cNvPr>
          <p:cNvSpPr>
            <a:spLocks noGrp="1"/>
          </p:cNvSpPr>
          <p:nvPr>
            <p:ph type="body" sz="quarter" idx="22"/>
          </p:nvPr>
        </p:nvSpPr>
        <p:spPr/>
        <p:txBody>
          <a:bodyPr/>
          <a:lstStyle/>
          <a:p>
            <a:r>
              <a:rPr lang="en-NZ" sz="2800" noProof="0" dirty="0"/>
              <a:t>01</a:t>
            </a:r>
          </a:p>
        </p:txBody>
      </p:sp>
      <p:sp>
        <p:nvSpPr>
          <p:cNvPr id="5" name="Text Placeholder 4">
            <a:extLst>
              <a:ext uri="{FF2B5EF4-FFF2-40B4-BE49-F238E27FC236}">
                <a16:creationId xmlns:a16="http://schemas.microsoft.com/office/drawing/2014/main" id="{289CE254-F22D-2DFC-3390-521FBF35BB12}"/>
              </a:ext>
            </a:extLst>
          </p:cNvPr>
          <p:cNvSpPr>
            <a:spLocks noGrp="1"/>
          </p:cNvSpPr>
          <p:nvPr>
            <p:ph type="body" sz="quarter" idx="28"/>
          </p:nvPr>
        </p:nvSpPr>
        <p:spPr/>
        <p:txBody>
          <a:bodyPr anchor="t"/>
          <a:lstStyle/>
          <a:p>
            <a:r>
              <a:rPr lang="en-NZ" noProof="0" dirty="0"/>
              <a:t>Summary</a:t>
            </a:r>
          </a:p>
        </p:txBody>
      </p:sp>
      <p:sp>
        <p:nvSpPr>
          <p:cNvPr id="7" name="Footer Placeholder 6">
            <a:extLst>
              <a:ext uri="{FF2B5EF4-FFF2-40B4-BE49-F238E27FC236}">
                <a16:creationId xmlns:a16="http://schemas.microsoft.com/office/drawing/2014/main" id="{15D38B75-BEDE-0993-2F99-99EF61A0F3FE}"/>
              </a:ext>
            </a:extLst>
          </p:cNvPr>
          <p:cNvSpPr>
            <a:spLocks noGrp="1"/>
          </p:cNvSpPr>
          <p:nvPr>
            <p:ph type="ftr" sz="quarter" idx="30"/>
          </p:nvPr>
        </p:nvSpPr>
        <p:spPr/>
        <p:txBody>
          <a:bodyPr/>
          <a:lstStyle/>
          <a:p>
            <a:r>
              <a:rPr lang="en-US" dirty="0"/>
              <a:t>WATA Children’s Media Use 2025</a:t>
            </a:r>
          </a:p>
        </p:txBody>
      </p:sp>
      <p:sp>
        <p:nvSpPr>
          <p:cNvPr id="8" name="Slide Number Placeholder 7">
            <a:extLst>
              <a:ext uri="{FF2B5EF4-FFF2-40B4-BE49-F238E27FC236}">
                <a16:creationId xmlns:a16="http://schemas.microsoft.com/office/drawing/2014/main" id="{EC137380-D54E-E8C2-9CC7-363F16E38A80}"/>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pic>
        <p:nvPicPr>
          <p:cNvPr id="4" name="Picture Placeholder 3" descr="A group of people sitting on a couch&#10;&#10;AI-generated content may be incorrect.">
            <a:extLst>
              <a:ext uri="{FF2B5EF4-FFF2-40B4-BE49-F238E27FC236}">
                <a16:creationId xmlns:a16="http://schemas.microsoft.com/office/drawing/2014/main" id="{06530C4B-8EA0-31CF-E97D-70FD6AFD1271}"/>
              </a:ext>
            </a:extLst>
          </p:cNvPr>
          <p:cNvPicPr>
            <a:picLocks noGrp="1" noChangeAspect="1"/>
          </p:cNvPicPr>
          <p:nvPr>
            <p:ph type="pic" sz="quarter" idx="24"/>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80994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6C6EE71-1045-273E-8616-6D1E80B460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156412-4C02-413B-E4D3-B7E941020756}"/>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4" name="Title 3">
            <a:extLst>
              <a:ext uri="{FF2B5EF4-FFF2-40B4-BE49-F238E27FC236}">
                <a16:creationId xmlns:a16="http://schemas.microsoft.com/office/drawing/2014/main" id="{CB83B95B-A507-FF14-A3B3-0365EDD4CE71}"/>
              </a:ext>
            </a:extLst>
          </p:cNvPr>
          <p:cNvSpPr>
            <a:spLocks noGrp="1"/>
          </p:cNvSpPr>
          <p:nvPr>
            <p:ph type="title"/>
          </p:nvPr>
        </p:nvSpPr>
        <p:spPr/>
        <p:txBody>
          <a:bodyPr/>
          <a:lstStyle/>
          <a:p>
            <a:r>
              <a:rPr lang="en-NZ" noProof="0" dirty="0"/>
              <a:t>Summary</a:t>
            </a:r>
          </a:p>
        </p:txBody>
      </p:sp>
      <p:sp>
        <p:nvSpPr>
          <p:cNvPr id="6" name="Text Placeholder 5">
            <a:extLst>
              <a:ext uri="{FF2B5EF4-FFF2-40B4-BE49-F238E27FC236}">
                <a16:creationId xmlns:a16="http://schemas.microsoft.com/office/drawing/2014/main" id="{30422E98-9E2C-AFD1-5C3D-6F42D028074F}"/>
              </a:ext>
            </a:extLst>
          </p:cNvPr>
          <p:cNvSpPr>
            <a:spLocks noGrp="1"/>
          </p:cNvSpPr>
          <p:nvPr>
            <p:ph type="body" sz="quarter" idx="26"/>
          </p:nvPr>
        </p:nvSpPr>
        <p:spPr/>
        <p:txBody>
          <a:bodyPr/>
          <a:lstStyle/>
          <a:p>
            <a:r>
              <a:rPr lang="en-NZ" noProof="0" dirty="0"/>
              <a:t> </a:t>
            </a:r>
          </a:p>
        </p:txBody>
      </p:sp>
      <p:graphicFrame>
        <p:nvGraphicFramePr>
          <p:cNvPr id="14" name="Table 13">
            <a:extLst>
              <a:ext uri="{FF2B5EF4-FFF2-40B4-BE49-F238E27FC236}">
                <a16:creationId xmlns:a16="http://schemas.microsoft.com/office/drawing/2014/main" id="{A82B428C-2DBD-BAAF-D568-3DE070C4FADB}"/>
              </a:ext>
            </a:extLst>
          </p:cNvPr>
          <p:cNvGraphicFramePr>
            <a:graphicFrameLocks noGrp="1"/>
          </p:cNvGraphicFramePr>
          <p:nvPr>
            <p:extLst>
              <p:ext uri="{D42A27DB-BD31-4B8C-83A1-F6EECF244321}">
                <p14:modId xmlns:p14="http://schemas.microsoft.com/office/powerpoint/2010/main" val="3229993783"/>
              </p:ext>
            </p:extLst>
          </p:nvPr>
        </p:nvGraphicFramePr>
        <p:xfrm>
          <a:off x="460374" y="1751287"/>
          <a:ext cx="11396005" cy="5120406"/>
        </p:xfrm>
        <a:graphic>
          <a:graphicData uri="http://schemas.openxmlformats.org/drawingml/2006/table">
            <a:tbl>
              <a:tblPr firstRow="1" bandRow="1">
                <a:tableStyleId>{5C22544A-7EE6-4342-B048-85BDC9FD1C3A}</a:tableStyleId>
              </a:tblPr>
              <a:tblGrid>
                <a:gridCol w="2279201">
                  <a:extLst>
                    <a:ext uri="{9D8B030D-6E8A-4147-A177-3AD203B41FA5}">
                      <a16:colId xmlns:a16="http://schemas.microsoft.com/office/drawing/2014/main" val="4287151538"/>
                    </a:ext>
                  </a:extLst>
                </a:gridCol>
                <a:gridCol w="2279201">
                  <a:extLst>
                    <a:ext uri="{9D8B030D-6E8A-4147-A177-3AD203B41FA5}">
                      <a16:colId xmlns:a16="http://schemas.microsoft.com/office/drawing/2014/main" val="3172224156"/>
                    </a:ext>
                  </a:extLst>
                </a:gridCol>
                <a:gridCol w="2279201">
                  <a:extLst>
                    <a:ext uri="{9D8B030D-6E8A-4147-A177-3AD203B41FA5}">
                      <a16:colId xmlns:a16="http://schemas.microsoft.com/office/drawing/2014/main" val="3090677595"/>
                    </a:ext>
                  </a:extLst>
                </a:gridCol>
                <a:gridCol w="2279201">
                  <a:extLst>
                    <a:ext uri="{9D8B030D-6E8A-4147-A177-3AD203B41FA5}">
                      <a16:colId xmlns:a16="http://schemas.microsoft.com/office/drawing/2014/main" val="4162920999"/>
                    </a:ext>
                  </a:extLst>
                </a:gridCol>
                <a:gridCol w="2279201">
                  <a:extLst>
                    <a:ext uri="{9D8B030D-6E8A-4147-A177-3AD203B41FA5}">
                      <a16:colId xmlns:a16="http://schemas.microsoft.com/office/drawing/2014/main" val="3255313526"/>
                    </a:ext>
                  </a:extLst>
                </a:gridCol>
              </a:tblGrid>
              <a:tr h="8739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400" noProof="0" dirty="0">
                          <a:solidFill>
                            <a:schemeClr val="tx1"/>
                          </a:solidFill>
                        </a:rPr>
                        <a:t>New Zealand platforms remain trusted homes for local content</a:t>
                      </a:r>
                    </a:p>
                  </a:txBody>
                  <a:tcPr marL="0" marR="108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400" noProof="0" dirty="0">
                          <a:solidFill>
                            <a:schemeClr val="tx1"/>
                          </a:solidFill>
                        </a:rPr>
                        <a:t>Children’s autonomy accelerates with age</a:t>
                      </a:r>
                    </a:p>
                  </a:txBody>
                  <a:tcPr marL="0" marR="108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400" noProof="0" dirty="0">
                          <a:solidFill>
                            <a:schemeClr val="tx1"/>
                          </a:solidFill>
                        </a:rPr>
                        <a:t>Visibility is vital for local content to thrive</a:t>
                      </a:r>
                    </a:p>
                  </a:txBody>
                  <a:tcPr marL="0" marR="108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400" noProof="0" dirty="0">
                          <a:solidFill>
                            <a:schemeClr val="tx1"/>
                          </a:solidFill>
                        </a:rPr>
                        <a:t>New Zealand and te reo Māori content deserve the spotlight</a:t>
                      </a:r>
                    </a:p>
                  </a:txBody>
                  <a:tcPr marL="0" marR="108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400" noProof="0" dirty="0">
                          <a:solidFill>
                            <a:schemeClr val="tx1"/>
                          </a:solidFill>
                        </a:rPr>
                        <a:t>Cultural connection matters</a:t>
                      </a:r>
                    </a:p>
                  </a:txBody>
                  <a:tcPr marL="0" marR="108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9111161"/>
                  </a:ext>
                </a:extLst>
              </a:tr>
              <a:tr h="4246480">
                <a:tc>
                  <a:txBody>
                    <a:bodyPr/>
                    <a:lstStyle/>
                    <a:p>
                      <a:pPr algn="l">
                        <a:spcAft>
                          <a:spcPts val="600"/>
                        </a:spcAft>
                      </a:pPr>
                      <a:r>
                        <a:rPr lang="en-NZ" sz="1050" noProof="0" dirty="0"/>
                        <a:t>While YouTube is a key content destination, caregivers and children still expect to find New Zealand and te reo Māori content on free to air and OnDemand platforms.</a:t>
                      </a:r>
                    </a:p>
                    <a:p>
                      <a:pPr algn="l">
                        <a:spcAft>
                          <a:spcPts val="600"/>
                        </a:spcAft>
                      </a:pPr>
                      <a:r>
                        <a:rPr lang="en-NZ" sz="1050" noProof="0" dirty="0"/>
                        <a:t>Leverage the trust and familiarity of New Zealand broadcast and on demand platforms by making local content highly visible, easy to access, and clearly labelled so families can confidently find and enjoy New Zealand stories where they already go for trusted local content. </a:t>
                      </a:r>
                    </a:p>
                    <a:p>
                      <a:pPr algn="l">
                        <a:spcAft>
                          <a:spcPts val="600"/>
                        </a:spcAft>
                      </a:pPr>
                      <a:endParaRPr lang="en-NZ" sz="1050" noProof="0" dirty="0"/>
                    </a:p>
                  </a:txBody>
                  <a:tcPr marL="0" marR="108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NZ" sz="1050" noProof="0" dirty="0"/>
                        <a:t>Caregivers of children aged 4 to 8 are much more likely to set restrictions and controls on what their child watches.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NZ" sz="1050" noProof="0" dirty="0"/>
                        <a:t>By ages 9 to 14, many caregivers say their child mostly chooses their own content, including platforms like YouTube. </a:t>
                      </a:r>
                      <a:endParaRPr lang="en-NZ" sz="1050" b="1" noProof="0" dirty="0"/>
                    </a:p>
                    <a:p>
                      <a:pPr algn="l">
                        <a:spcAft>
                          <a:spcPts val="600"/>
                        </a:spcAft>
                      </a:pPr>
                      <a:r>
                        <a:rPr lang="en-NZ" sz="1050" noProof="0" dirty="0"/>
                        <a:t>Prioritise 4 to 8 year olds and their caregivers. </a:t>
                      </a:r>
                    </a:p>
                    <a:p>
                      <a:pPr algn="l">
                        <a:spcAft>
                          <a:spcPts val="600"/>
                        </a:spcAft>
                      </a:pPr>
                      <a:r>
                        <a:rPr lang="en-NZ" sz="1050" noProof="0" dirty="0"/>
                        <a:t>Think carefully about how to reach the older 9 to14 year olds. Many are finding their own content on YouTube making it algorithm driven. Understanding how this works is key.</a:t>
                      </a:r>
                    </a:p>
                    <a:p>
                      <a:pPr algn="l">
                        <a:spcAft>
                          <a:spcPts val="600"/>
                        </a:spcAft>
                      </a:pPr>
                      <a:endParaRPr lang="en-NZ" sz="1050" noProof="0" dirty="0"/>
                    </a:p>
                  </a:txBody>
                  <a:tcPr marL="0" marR="108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spcAft>
                          <a:spcPts val="600"/>
                        </a:spcAft>
                      </a:pPr>
                      <a:r>
                        <a:rPr lang="en-NZ" sz="1050" noProof="0" dirty="0"/>
                        <a:t>Children’s daily media habits are shaped by digital platforms like YouTube, social media, and playing online games. </a:t>
                      </a:r>
                    </a:p>
                    <a:p>
                      <a:pPr algn="l">
                        <a:spcAft>
                          <a:spcPts val="600"/>
                        </a:spcAft>
                      </a:pPr>
                      <a:r>
                        <a:rPr lang="en-NZ" sz="1050" noProof="0" dirty="0"/>
                        <a:t>And …</a:t>
                      </a:r>
                    </a:p>
                    <a:p>
                      <a:pPr algn="l">
                        <a:spcAft>
                          <a:spcPts val="600"/>
                        </a:spcAft>
                      </a:pPr>
                      <a:r>
                        <a:rPr lang="en-NZ" sz="1050" noProof="0" dirty="0"/>
                        <a:t>Children and caregivers prize New Zealand and Māori content for its cultural connection, learning, identity benefits – and being seen as safe content. </a:t>
                      </a:r>
                    </a:p>
                    <a:p>
                      <a:pPr algn="l">
                        <a:spcAft>
                          <a:spcPts val="600"/>
                        </a:spcAft>
                      </a:pPr>
                      <a:r>
                        <a:rPr lang="en-NZ" sz="1050" noProof="0" dirty="0"/>
                        <a:t>Yet, even with these benefits, local content often gets lost on digital platforms. </a:t>
                      </a:r>
                    </a:p>
                    <a:p>
                      <a:pPr algn="l">
                        <a:spcAft>
                          <a:spcPts val="600"/>
                        </a:spcAft>
                      </a:pPr>
                      <a:r>
                        <a:rPr lang="en-NZ" sz="1050" noProof="0" dirty="0"/>
                        <a:t>Increasing visibility, clear labelling, and discoverability (through algorithms) will help more families recognise, access, and enjoy the great content already being produced.</a:t>
                      </a:r>
                    </a:p>
                  </a:txBody>
                  <a:tcPr marL="0" marR="108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spcAft>
                          <a:spcPts val="600"/>
                        </a:spcAft>
                      </a:pPr>
                      <a:r>
                        <a:rPr lang="en-NZ" sz="1050" noProof="0" dirty="0"/>
                        <a:t>A major barrier isn’t just finding New Zealand and Māori content – it’s the perception that it’s less appealing or lower quality than overseas options.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NZ" sz="1050" noProof="0" dirty="0"/>
                        <a:t>To close this perception gap and help families discover what’s truly on offer…</a:t>
                      </a:r>
                    </a:p>
                    <a:p>
                      <a:pPr algn="l">
                        <a:spcAft>
                          <a:spcPts val="600"/>
                        </a:spcAft>
                      </a:pPr>
                      <a:r>
                        <a:rPr lang="en-NZ" sz="1050" noProof="0" dirty="0"/>
                        <a:t>Showcase the quality and appeal of modern local productions directly to caregivers through:</a:t>
                      </a:r>
                    </a:p>
                    <a:p>
                      <a:pPr algn="l">
                        <a:spcAft>
                          <a:spcPts val="600"/>
                        </a:spcAft>
                      </a:pPr>
                      <a:r>
                        <a:rPr lang="en-NZ" sz="1050" noProof="0" dirty="0"/>
                        <a:t> - targeted recommendations</a:t>
                      </a:r>
                    </a:p>
                    <a:p>
                      <a:pPr algn="l">
                        <a:spcAft>
                          <a:spcPts val="600"/>
                        </a:spcAft>
                      </a:pPr>
                      <a:r>
                        <a:rPr lang="en-NZ" sz="1050" noProof="0" dirty="0"/>
                        <a:t> - curated “best of” lists</a:t>
                      </a:r>
                    </a:p>
                    <a:p>
                      <a:pPr algn="l">
                        <a:spcAft>
                          <a:spcPts val="600"/>
                        </a:spcAft>
                      </a:pPr>
                      <a:r>
                        <a:rPr lang="en-NZ" sz="1050" noProof="0" dirty="0"/>
                        <a:t> - visible endorsements from trusted sources</a:t>
                      </a:r>
                    </a:p>
                    <a:p>
                      <a:pPr algn="l">
                        <a:spcAft>
                          <a:spcPts val="600"/>
                        </a:spcAft>
                      </a:pPr>
                      <a:endParaRPr lang="en-NZ" sz="1050" noProof="0" dirty="0"/>
                    </a:p>
                    <a:p>
                      <a:pPr algn="l">
                        <a:spcAft>
                          <a:spcPts val="600"/>
                        </a:spcAft>
                      </a:pPr>
                      <a:endParaRPr lang="en-NZ" sz="1050" noProof="0" dirty="0"/>
                    </a:p>
                    <a:p>
                      <a:pPr algn="l">
                        <a:spcAft>
                          <a:spcPts val="600"/>
                        </a:spcAft>
                      </a:pPr>
                      <a:endParaRPr lang="en-NZ" sz="1050" noProof="0" dirty="0"/>
                    </a:p>
                    <a:p>
                      <a:pPr algn="l">
                        <a:spcAft>
                          <a:spcPts val="600"/>
                        </a:spcAft>
                      </a:pPr>
                      <a:endParaRPr lang="en-NZ" sz="1050" noProof="0" dirty="0"/>
                    </a:p>
                  </a:txBody>
                  <a:tcPr marL="0" marR="108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spcAft>
                          <a:spcPts val="600"/>
                        </a:spcAft>
                      </a:pPr>
                      <a:r>
                        <a:rPr lang="en-NZ" sz="1050" noProof="0" dirty="0"/>
                        <a:t>Both Māori and non-Māori families value te reo Māori content, but for different reasons.</a:t>
                      </a:r>
                    </a:p>
                    <a:p>
                      <a:pPr algn="l">
                        <a:spcAft>
                          <a:spcPts val="600"/>
                        </a:spcAft>
                      </a:pPr>
                      <a:r>
                        <a:rPr lang="en-NZ" sz="1050" noProof="0" dirty="0"/>
                        <a:t>78% of caregivers who engage with te reo Māori content say it’s important for their child. Many non-Māori caregivers want their child to connect with Māori culture – often preferring te reo Māori to be ‘sprinkled’ in familiar shows. </a:t>
                      </a:r>
                    </a:p>
                    <a:p>
                      <a:pPr algn="l">
                        <a:spcAft>
                          <a:spcPts val="600"/>
                        </a:spcAft>
                      </a:pPr>
                      <a:r>
                        <a:rPr lang="en-NZ" sz="1050" noProof="0" dirty="0"/>
                        <a:t>Children say Māori content helps them learn, feel connected, and be proud of who they are.</a:t>
                      </a:r>
                    </a:p>
                    <a:p>
                      <a:pPr algn="l">
                        <a:spcAft>
                          <a:spcPts val="600"/>
                        </a:spcAft>
                      </a:pPr>
                      <a:r>
                        <a:rPr lang="en-NZ" sz="1050" b="0" noProof="0" dirty="0"/>
                        <a:t>Continue to offer a spectrum of content, from fully immersive to te reo Māori woven throughout to meet diverse needs and support language revitalisation.</a:t>
                      </a:r>
                    </a:p>
                  </a:txBody>
                  <a:tcPr marL="0" marR="108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19407492"/>
                  </a:ext>
                </a:extLst>
              </a:tr>
            </a:tbl>
          </a:graphicData>
        </a:graphic>
      </p:graphicFrame>
      <p:graphicFrame>
        <p:nvGraphicFramePr>
          <p:cNvPr id="13" name="Table 16">
            <a:extLst>
              <a:ext uri="{FF2B5EF4-FFF2-40B4-BE49-F238E27FC236}">
                <a16:creationId xmlns:a16="http://schemas.microsoft.com/office/drawing/2014/main" id="{43872293-561B-5BA8-BF68-122E3C14EB28}"/>
              </a:ext>
            </a:extLst>
          </p:cNvPr>
          <p:cNvGraphicFramePr>
            <a:graphicFrameLocks noGrp="1"/>
          </p:cNvGraphicFramePr>
          <p:nvPr>
            <p:extLst>
              <p:ext uri="{D42A27DB-BD31-4B8C-83A1-F6EECF244321}">
                <p14:modId xmlns:p14="http://schemas.microsoft.com/office/powerpoint/2010/main" val="1832065362"/>
              </p:ext>
            </p:extLst>
          </p:nvPr>
        </p:nvGraphicFramePr>
        <p:xfrm>
          <a:off x="460248" y="1140778"/>
          <a:ext cx="11396005" cy="518160"/>
        </p:xfrm>
        <a:graphic>
          <a:graphicData uri="http://schemas.openxmlformats.org/drawingml/2006/table">
            <a:tbl>
              <a:tblPr firstRow="1" bandRow="1">
                <a:tableStyleId>{6E25E649-3F16-4E02-A733-19D2CDBF48F0}</a:tableStyleId>
              </a:tblPr>
              <a:tblGrid>
                <a:gridCol w="2279201">
                  <a:extLst>
                    <a:ext uri="{9D8B030D-6E8A-4147-A177-3AD203B41FA5}">
                      <a16:colId xmlns:a16="http://schemas.microsoft.com/office/drawing/2014/main" val="276352967"/>
                    </a:ext>
                  </a:extLst>
                </a:gridCol>
                <a:gridCol w="2279201">
                  <a:extLst>
                    <a:ext uri="{9D8B030D-6E8A-4147-A177-3AD203B41FA5}">
                      <a16:colId xmlns:a16="http://schemas.microsoft.com/office/drawing/2014/main" val="3820933620"/>
                    </a:ext>
                  </a:extLst>
                </a:gridCol>
                <a:gridCol w="2279201">
                  <a:extLst>
                    <a:ext uri="{9D8B030D-6E8A-4147-A177-3AD203B41FA5}">
                      <a16:colId xmlns:a16="http://schemas.microsoft.com/office/drawing/2014/main" val="1583171912"/>
                    </a:ext>
                  </a:extLst>
                </a:gridCol>
                <a:gridCol w="2279201">
                  <a:extLst>
                    <a:ext uri="{9D8B030D-6E8A-4147-A177-3AD203B41FA5}">
                      <a16:colId xmlns:a16="http://schemas.microsoft.com/office/drawing/2014/main" val="3985372776"/>
                    </a:ext>
                  </a:extLst>
                </a:gridCol>
                <a:gridCol w="2279201">
                  <a:extLst>
                    <a:ext uri="{9D8B030D-6E8A-4147-A177-3AD203B41FA5}">
                      <a16:colId xmlns:a16="http://schemas.microsoft.com/office/drawing/2014/main" val="3234624682"/>
                    </a:ext>
                  </a:extLst>
                </a:gridCol>
              </a:tblGrid>
              <a:tr h="370840">
                <a:tc>
                  <a:txBody>
                    <a:bodyPr/>
                    <a:lstStyle/>
                    <a:p>
                      <a:r>
                        <a:rPr lang="en-NZ" sz="2800" noProof="0" dirty="0">
                          <a:solidFill>
                            <a:schemeClr val="tx1"/>
                          </a:solidFill>
                        </a:rPr>
                        <a:t>01</a:t>
                      </a:r>
                    </a:p>
                  </a:txBody>
                  <a:tcPr marL="0">
                    <a:lnL>
                      <a:noFill/>
                    </a:lnL>
                    <a:lnR>
                      <a:noFill/>
                    </a:lnR>
                    <a:lnT w="254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NZ" sz="2800" noProof="0" dirty="0">
                          <a:solidFill>
                            <a:schemeClr val="tx1"/>
                          </a:solidFill>
                        </a:rPr>
                        <a:t>02</a:t>
                      </a:r>
                    </a:p>
                  </a:txBody>
                  <a:tcPr marL="0">
                    <a:lnL>
                      <a:noFill/>
                    </a:lnL>
                    <a:lnR>
                      <a:noFill/>
                    </a:lnR>
                    <a:lnT w="254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NZ" sz="2800" noProof="0" dirty="0">
                          <a:solidFill>
                            <a:schemeClr val="tx1"/>
                          </a:solidFill>
                        </a:rPr>
                        <a:t>03</a:t>
                      </a:r>
                    </a:p>
                  </a:txBody>
                  <a:tcPr marL="0">
                    <a:lnL>
                      <a:noFill/>
                    </a:lnL>
                    <a:lnR>
                      <a:noFill/>
                    </a:lnR>
                    <a:lnT w="254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NZ" sz="2800" noProof="0" dirty="0">
                          <a:solidFill>
                            <a:schemeClr val="tx1"/>
                          </a:solidFill>
                        </a:rPr>
                        <a:t>04</a:t>
                      </a:r>
                    </a:p>
                  </a:txBody>
                  <a:tcPr marL="0">
                    <a:lnL>
                      <a:noFill/>
                    </a:lnL>
                    <a:lnR>
                      <a:noFill/>
                    </a:lnR>
                    <a:lnT w="254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NZ" sz="2800" noProof="0" dirty="0">
                          <a:solidFill>
                            <a:schemeClr val="tx1"/>
                          </a:solidFill>
                        </a:rPr>
                        <a:t>05</a:t>
                      </a:r>
                    </a:p>
                  </a:txBody>
                  <a:tcPr marL="0">
                    <a:lnL>
                      <a:noFill/>
                    </a:lnL>
                    <a:lnR>
                      <a:noFill/>
                    </a:lnR>
                    <a:lnT w="254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4243438"/>
                  </a:ext>
                </a:extLst>
              </a:tr>
            </a:tbl>
          </a:graphicData>
        </a:graphic>
      </p:graphicFrame>
      <p:sp>
        <p:nvSpPr>
          <p:cNvPr id="12" name="Footer Placeholder 11">
            <a:extLst>
              <a:ext uri="{FF2B5EF4-FFF2-40B4-BE49-F238E27FC236}">
                <a16:creationId xmlns:a16="http://schemas.microsoft.com/office/drawing/2014/main" id="{B67496F7-372C-99E9-F281-D10CB3E56733}"/>
              </a:ext>
            </a:extLst>
          </p:cNvPr>
          <p:cNvSpPr>
            <a:spLocks noGrp="1"/>
          </p:cNvSpPr>
          <p:nvPr>
            <p:ph type="ftr" sz="quarter" idx="23"/>
          </p:nvPr>
        </p:nvSpPr>
        <p:spPr/>
        <p:txBody>
          <a:bodyPr/>
          <a:lstStyle/>
          <a:p>
            <a:r>
              <a:rPr lang="en-US" dirty="0"/>
              <a:t>WATA Children’s Media Use 2025</a:t>
            </a:r>
          </a:p>
        </p:txBody>
      </p:sp>
    </p:spTree>
    <p:extLst>
      <p:ext uri="{BB962C8B-B14F-4D97-AF65-F5344CB8AC3E}">
        <p14:creationId xmlns:p14="http://schemas.microsoft.com/office/powerpoint/2010/main" val="1443056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DAFF2-017E-8A29-ACA1-FAB03C09447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AF4CEF8-0C9A-69F2-FB18-66C051174FCF}"/>
              </a:ext>
            </a:extLst>
          </p:cNvPr>
          <p:cNvSpPr>
            <a:spLocks noGrp="1"/>
          </p:cNvSpPr>
          <p:nvPr>
            <p:ph type="body" sz="quarter" idx="22"/>
          </p:nvPr>
        </p:nvSpPr>
        <p:spPr/>
        <p:txBody>
          <a:bodyPr/>
          <a:lstStyle/>
          <a:p>
            <a:r>
              <a:rPr lang="en-NZ" sz="2800" noProof="0" dirty="0"/>
              <a:t>02</a:t>
            </a:r>
          </a:p>
        </p:txBody>
      </p:sp>
      <p:sp>
        <p:nvSpPr>
          <p:cNvPr id="5" name="Text Placeholder 4">
            <a:extLst>
              <a:ext uri="{FF2B5EF4-FFF2-40B4-BE49-F238E27FC236}">
                <a16:creationId xmlns:a16="http://schemas.microsoft.com/office/drawing/2014/main" id="{E7E41C32-5BA0-9F3D-2617-34ACB6BDC359}"/>
              </a:ext>
            </a:extLst>
          </p:cNvPr>
          <p:cNvSpPr>
            <a:spLocks noGrp="1"/>
          </p:cNvSpPr>
          <p:nvPr>
            <p:ph type="body" sz="quarter" idx="28"/>
          </p:nvPr>
        </p:nvSpPr>
        <p:spPr/>
        <p:txBody>
          <a:bodyPr anchor="t"/>
          <a:lstStyle/>
          <a:p>
            <a:r>
              <a:rPr lang="en-NZ" noProof="0" dirty="0"/>
              <a:t>Devices available at home</a:t>
            </a:r>
          </a:p>
        </p:txBody>
      </p:sp>
      <p:sp>
        <p:nvSpPr>
          <p:cNvPr id="7" name="Footer Placeholder 6">
            <a:extLst>
              <a:ext uri="{FF2B5EF4-FFF2-40B4-BE49-F238E27FC236}">
                <a16:creationId xmlns:a16="http://schemas.microsoft.com/office/drawing/2014/main" id="{3D3CC50B-7B61-84A0-5488-CA941E461669}"/>
              </a:ext>
            </a:extLst>
          </p:cNvPr>
          <p:cNvSpPr>
            <a:spLocks noGrp="1"/>
          </p:cNvSpPr>
          <p:nvPr>
            <p:ph type="ftr" sz="quarter" idx="30"/>
          </p:nvPr>
        </p:nvSpPr>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endParaRPr>
          </a:p>
        </p:txBody>
      </p:sp>
      <p:sp>
        <p:nvSpPr>
          <p:cNvPr id="8" name="Slide Number Placeholder 7">
            <a:extLst>
              <a:ext uri="{FF2B5EF4-FFF2-40B4-BE49-F238E27FC236}">
                <a16:creationId xmlns:a16="http://schemas.microsoft.com/office/drawing/2014/main" id="{CAFC059C-41F1-10E1-4A47-B705621BBD58}"/>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6" name="Picture Placeholder 5">
            <a:extLst>
              <a:ext uri="{FF2B5EF4-FFF2-40B4-BE49-F238E27FC236}">
                <a16:creationId xmlns:a16="http://schemas.microsoft.com/office/drawing/2014/main" id="{04304757-5329-50E8-FE93-FDC6F3FE52C8}"/>
              </a:ext>
            </a:extLst>
          </p:cNvPr>
          <p:cNvSpPr>
            <a:spLocks noGrp="1"/>
          </p:cNvSpPr>
          <p:nvPr>
            <p:ph type="pic" sz="quarter" idx="24"/>
          </p:nvPr>
        </p:nvSpPr>
        <p:spPr/>
        <p:txBody>
          <a:bodyPr/>
          <a:lstStyle/>
          <a:p>
            <a:endParaRPr lang="en-NZ" noProof="0" dirty="0"/>
          </a:p>
        </p:txBody>
      </p:sp>
      <p:pic>
        <p:nvPicPr>
          <p:cNvPr id="9" name="Picture Placeholder 2">
            <a:extLst>
              <a:ext uri="{FF2B5EF4-FFF2-40B4-BE49-F238E27FC236}">
                <a16:creationId xmlns:a16="http://schemas.microsoft.com/office/drawing/2014/main" id="{A36F5730-304E-5FE2-C8F1-C39D53516D8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998337" y="419100"/>
            <a:ext cx="6239843" cy="5991225"/>
          </a:xfrm>
          <a:prstGeom prst="rect">
            <a:avLst/>
          </a:pr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932323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4581C7DB-9324-50CE-C584-AA2C5CBA68A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2B4D577A-66CC-2E25-7562-9A4193A2FC9C}"/>
              </a:ext>
            </a:extLst>
          </p:cNvPr>
          <p:cNvSpPr>
            <a:spLocks noGrp="1"/>
          </p:cNvSpPr>
          <p:nvPr>
            <p:ph type="title"/>
          </p:nvPr>
        </p:nvSpPr>
        <p:spPr/>
        <p:txBody>
          <a:bodyPr>
            <a:normAutofit/>
          </a:bodyPr>
          <a:lstStyle/>
          <a:p>
            <a:r>
              <a:rPr lang="en-NZ" sz="2400" noProof="0" dirty="0">
                <a:solidFill>
                  <a:schemeClr val="bg1"/>
                </a:solidFill>
              </a:rPr>
              <a:t>Devices available at home – summary</a:t>
            </a:r>
          </a:p>
        </p:txBody>
      </p:sp>
      <p:sp>
        <p:nvSpPr>
          <p:cNvPr id="13" name="Text Placeholder 12">
            <a:extLst>
              <a:ext uri="{FF2B5EF4-FFF2-40B4-BE49-F238E27FC236}">
                <a16:creationId xmlns:a16="http://schemas.microsoft.com/office/drawing/2014/main" id="{59778829-99B6-95B0-8DAD-F9E87972C79A}"/>
              </a:ext>
            </a:extLst>
          </p:cNvPr>
          <p:cNvSpPr>
            <a:spLocks noGrp="1"/>
          </p:cNvSpPr>
          <p:nvPr>
            <p:ph type="body" sz="quarter" idx="22"/>
          </p:nvPr>
        </p:nvSpPr>
        <p:spPr/>
        <p:txBody>
          <a:bodyPr/>
          <a:lstStyle/>
          <a:p>
            <a:r>
              <a:rPr lang="en-NZ" noProof="0" dirty="0"/>
              <a:t> </a:t>
            </a:r>
          </a:p>
        </p:txBody>
      </p:sp>
      <p:sp>
        <p:nvSpPr>
          <p:cNvPr id="2" name="Slide Number Placeholder 1">
            <a:extLst>
              <a:ext uri="{FF2B5EF4-FFF2-40B4-BE49-F238E27FC236}">
                <a16:creationId xmlns:a16="http://schemas.microsoft.com/office/drawing/2014/main" id="{FEA705E9-B54B-B28F-BE31-713A602C1AB6}"/>
              </a:ext>
            </a:extLst>
          </p:cNvPr>
          <p:cNvSpPr>
            <a:spLocks noGrp="1"/>
          </p:cNvSpPr>
          <p:nvPr>
            <p:ph type="sldNum" sz="quarter" idx="16"/>
          </p:nvPr>
        </p:nvSpPr>
        <p:spPr/>
        <p:txBody>
          <a:bodyPr/>
          <a:lstStyle/>
          <a:p>
            <a:pPr lvl="0"/>
            <a:fld id="{63DCA5C9-2E11-4C67-86EB-AE1DE127DC64}" type="slidenum">
              <a:rPr lang="en-NZ" noProof="0" smtClean="0"/>
              <a:pPr lvl="0"/>
              <a:t>9</a:t>
            </a:fld>
            <a:endParaRPr lang="en-NZ" noProof="0" dirty="0"/>
          </a:p>
        </p:txBody>
      </p:sp>
      <p:sp>
        <p:nvSpPr>
          <p:cNvPr id="4" name="Footer Placeholder 11">
            <a:extLst>
              <a:ext uri="{FF2B5EF4-FFF2-40B4-BE49-F238E27FC236}">
                <a16:creationId xmlns:a16="http://schemas.microsoft.com/office/drawing/2014/main" id="{046F7B4D-5B90-6C97-524C-209BEFC35160}"/>
              </a:ext>
            </a:extLst>
          </p:cNvPr>
          <p:cNvSpPr>
            <a:spLocks noGrp="1"/>
          </p:cNvSpPr>
          <p:nvPr>
            <p:ph type="ftr" sz="quarter" idx="23"/>
          </p:nvPr>
        </p:nvSpPr>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solidFill>
                <a:schemeClr val="bg1"/>
              </a:solidFill>
              <a:effectLst/>
              <a:uLnTx/>
              <a:uFillTx/>
              <a:latin typeface="Century Gothic" panose="02116942222400000000"/>
              <a:ea typeface="Roboto" panose="02000000000000000000" pitchFamily="2" charset="0"/>
            </a:endParaRPr>
          </a:p>
        </p:txBody>
      </p:sp>
      <p:sp>
        <p:nvSpPr>
          <p:cNvPr id="7" name="Rectangle 6">
            <a:extLst>
              <a:ext uri="{FF2B5EF4-FFF2-40B4-BE49-F238E27FC236}">
                <a16:creationId xmlns:a16="http://schemas.microsoft.com/office/drawing/2014/main" id="{263FA1B2-F4A3-D7A5-CFBB-13962EC8650B}"/>
              </a:ext>
            </a:extLst>
          </p:cNvPr>
          <p:cNvSpPr/>
          <p:nvPr/>
        </p:nvSpPr>
        <p:spPr bwMode="auto">
          <a:xfrm>
            <a:off x="460375" y="2219632"/>
            <a:ext cx="5062743" cy="3821981"/>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rPr>
              <a:t>Devices available at home</a:t>
            </a:r>
          </a:p>
          <a:p>
            <a:pPr lvl="0">
              <a:spcAft>
                <a:spcPts val="1200"/>
              </a:spcAft>
              <a:defRPr/>
            </a:pPr>
            <a:r>
              <a:rPr lang="en-NZ" sz="1200" noProof="0" dirty="0">
                <a:solidFill>
                  <a:schemeClr val="bg2"/>
                </a:solidFill>
              </a:rPr>
              <a:t>New Zealand households with children (4 to14) are highly equipped with smart technology: 95% have smartphones, 94% televisions, and 82% smart TVs. </a:t>
            </a:r>
          </a:p>
          <a:p>
            <a:pPr lvl="0">
              <a:spcAft>
                <a:spcPts val="1200"/>
              </a:spcAft>
              <a:defRPr/>
            </a:pPr>
            <a:r>
              <a:rPr lang="en-NZ" sz="1200" noProof="0" dirty="0">
                <a:solidFill>
                  <a:schemeClr val="bg2"/>
                </a:solidFill>
              </a:rPr>
              <a:t>Computers/laptops (83%), tablets (71%), gaming consoles (63%), and streaming devices (56%) are also common, reflecting a strong shift toward interactive and on-demand media. </a:t>
            </a:r>
          </a:p>
          <a:p>
            <a:pPr lvl="0">
              <a:spcAft>
                <a:spcPts val="1200"/>
              </a:spcAft>
              <a:defRPr/>
            </a:pPr>
            <a:r>
              <a:rPr lang="en-NZ" sz="1200" noProof="0" dirty="0">
                <a:solidFill>
                  <a:schemeClr val="bg2"/>
                </a:solidFill>
              </a:rPr>
              <a:t>In contrast, ownership of traditional devices – radios (40%), DVD/Blu-ray players (32%), SKY TV boxes (20%), and PVRs (16%) –  continues to decline, highlighting the move away from legacy formats and the growing dominance of digital platforms.</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lvl="0">
              <a:spcAft>
                <a:spcPts val="1200"/>
              </a:spcAf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 name="Rectangle 2">
            <a:extLst>
              <a:ext uri="{FF2B5EF4-FFF2-40B4-BE49-F238E27FC236}">
                <a16:creationId xmlns:a16="http://schemas.microsoft.com/office/drawing/2014/main" id="{BBD28878-11AB-5F12-774D-F00FB1B8CA5F}"/>
              </a:ext>
            </a:extLst>
          </p:cNvPr>
          <p:cNvSpPr/>
          <p:nvPr/>
        </p:nvSpPr>
        <p:spPr bwMode="auto">
          <a:xfrm>
            <a:off x="6205025" y="2219632"/>
            <a:ext cx="5062743" cy="3821981"/>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latin typeface="Century Gothic" panose="02116942222400000000"/>
                <a:ea typeface="Roboto" panose="02000000000000000000" pitchFamily="2" charset="0"/>
                <a:cs typeface="Segoe UI" panose="020B0502040204020203" pitchFamily="34" charset="0"/>
              </a:rPr>
              <a:t>Socio-demographic insights</a:t>
            </a:r>
          </a:p>
          <a:p>
            <a:pPr lvl="0">
              <a:spcAft>
                <a:spcPts val="1200"/>
              </a:spcAft>
              <a:defRPr/>
            </a:pPr>
            <a:r>
              <a:rPr lang="en-NZ" sz="1200" noProof="0" dirty="0">
                <a:solidFill>
                  <a:schemeClr val="bg2"/>
                </a:solidFill>
              </a:rPr>
              <a:t>Smart tech ownership is high across all income groups, but lower income households are less likely to have computers, streaming devices, and smart speakers. </a:t>
            </a:r>
          </a:p>
          <a:p>
            <a:pPr lvl="0">
              <a:spcAft>
                <a:spcPts val="1200"/>
              </a:spcAft>
              <a:defRPr/>
            </a:pPr>
            <a:r>
              <a:rPr lang="en-NZ" sz="1200" noProof="0" dirty="0">
                <a:solidFill>
                  <a:schemeClr val="bg2"/>
                </a:solidFill>
              </a:rPr>
              <a:t>Traditional device ownership remains low and consistent regardless of income. </a:t>
            </a:r>
          </a:p>
          <a:p>
            <a:pPr lvl="0">
              <a:spcAft>
                <a:spcPts val="1200"/>
              </a:spcAft>
              <a:defRPr/>
            </a:pPr>
            <a:r>
              <a:rPr lang="en-NZ" sz="1200" noProof="0" dirty="0">
                <a:solidFill>
                  <a:schemeClr val="bg2"/>
                </a:solidFill>
              </a:rPr>
              <a:t>Device availability is broadly similar across ethnic groups and regions, with Māori and Pacific households showing comparable levels of smartphone and television ownership to NZ European and Asian households. Regional differences are minimal, though Auckland and higher income households tend to have slightly higher rates of smart device ownership.</a:t>
            </a:r>
          </a:p>
        </p:txBody>
      </p:sp>
    </p:spTree>
    <p:extLst>
      <p:ext uri="{BB962C8B-B14F-4D97-AF65-F5344CB8AC3E}">
        <p14:creationId xmlns:p14="http://schemas.microsoft.com/office/powerpoint/2010/main" val="131328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5FF58-F96E-1CE5-A215-3C7FE5A6E70A}"/>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1FAB7473-5FF6-50B3-DEEB-688B086CECAA}"/>
              </a:ext>
            </a:extLst>
          </p:cNvPr>
          <p:cNvSpPr/>
          <p:nvPr/>
        </p:nvSpPr>
        <p:spPr bwMode="auto">
          <a:xfrm>
            <a:off x="0" y="5311048"/>
            <a:ext cx="12192000" cy="506342"/>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45" name="Date Placeholder 5">
            <a:extLst>
              <a:ext uri="{FF2B5EF4-FFF2-40B4-BE49-F238E27FC236}">
                <a16:creationId xmlns:a16="http://schemas.microsoft.com/office/drawing/2014/main" id="{FB7C42F8-ECC1-D7EB-7A71-A86687B9ADDD}"/>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9BF3463E-6BAD-7839-47C1-7D109962DAEC}"/>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DA79D687-D26C-4C0C-D237-D8DFDCB2927F}"/>
              </a:ext>
            </a:extLst>
          </p:cNvPr>
          <p:cNvSpPr txBox="1">
            <a:spLocks/>
          </p:cNvSpPr>
          <p:nvPr/>
        </p:nvSpPr>
        <p:spPr>
          <a:xfrm>
            <a:off x="460374" y="-422666"/>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endParaRPr lang="en-NZ" sz="2400" noProof="0" dirty="0">
              <a:solidFill>
                <a:srgbClr val="736868"/>
              </a:solidFill>
              <a:latin typeface="Century Gothic" panose="020B0502020202020204" pitchFamily="34" charset="0"/>
              <a:ea typeface="Roboto" panose="02000000000000000000" pitchFamily="2" charset="0"/>
            </a:endParaRPr>
          </a:p>
        </p:txBody>
      </p:sp>
      <p:sp>
        <p:nvSpPr>
          <p:cNvPr id="9" name="Text Placeholder 11">
            <a:extLst>
              <a:ext uri="{FF2B5EF4-FFF2-40B4-BE49-F238E27FC236}">
                <a16:creationId xmlns:a16="http://schemas.microsoft.com/office/drawing/2014/main" id="{4B6F52E0-D714-E572-40AB-50836B8C7EAF}"/>
              </a:ext>
            </a:extLst>
          </p:cNvPr>
          <p:cNvSpPr txBox="1">
            <a:spLocks/>
          </p:cNvSpPr>
          <p:nvPr/>
        </p:nvSpPr>
        <p:spPr>
          <a:xfrm>
            <a:off x="460374" y="870868"/>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lvl="0">
              <a:defRPr/>
            </a:pPr>
            <a:endParaRPr kumimoji="0" lang="en-NZ" sz="16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endParaRPr>
          </a:p>
        </p:txBody>
      </p:sp>
      <p:sp>
        <p:nvSpPr>
          <p:cNvPr id="3" name="Text Placeholder 3">
            <a:extLst>
              <a:ext uri="{FF2B5EF4-FFF2-40B4-BE49-F238E27FC236}">
                <a16:creationId xmlns:a16="http://schemas.microsoft.com/office/drawing/2014/main" id="{545B05E9-FC6A-CAE2-2592-A3CFEB4CEF83}"/>
              </a:ext>
            </a:extLst>
          </p:cNvPr>
          <p:cNvSpPr txBox="1">
            <a:spLocks/>
          </p:cNvSpPr>
          <p:nvPr/>
        </p:nvSpPr>
        <p:spPr>
          <a:xfrm>
            <a:off x="2782099" y="6432519"/>
            <a:ext cx="8793797"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Q11.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Which of these devices do you have in your home?</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 years 2025 (n=1,024); All caregivers of children aged 6-14 years 2020 (n=1,112).</a:t>
            </a: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Note:</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 * Not asked in 2020</a:t>
            </a:r>
          </a:p>
        </p:txBody>
      </p:sp>
      <p:cxnSp>
        <p:nvCxnSpPr>
          <p:cNvPr id="17" name="Straight Connector 16">
            <a:extLst>
              <a:ext uri="{FF2B5EF4-FFF2-40B4-BE49-F238E27FC236}">
                <a16:creationId xmlns:a16="http://schemas.microsoft.com/office/drawing/2014/main" id="{5B932971-3324-130E-E220-33A5BB451F43}"/>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691E07C7-AA63-FC09-CB3C-04C286AEC1A3}"/>
              </a:ext>
            </a:extLst>
          </p:cNvPr>
          <p:cNvGrpSpPr/>
          <p:nvPr/>
        </p:nvGrpSpPr>
        <p:grpSpPr>
          <a:xfrm>
            <a:off x="9405782" y="6502754"/>
            <a:ext cx="1900091" cy="247677"/>
            <a:chOff x="9561659" y="6254470"/>
            <a:chExt cx="1900091" cy="247677"/>
          </a:xfrm>
        </p:grpSpPr>
        <p:sp>
          <p:nvSpPr>
            <p:cNvPr id="50" name="Text Placeholder 3">
              <a:extLst>
                <a:ext uri="{FF2B5EF4-FFF2-40B4-BE49-F238E27FC236}">
                  <a16:creationId xmlns:a16="http://schemas.microsoft.com/office/drawing/2014/main" id="{6C09D23B-8EA5-EBFA-CD4C-D263F05C9517}"/>
                </a:ext>
              </a:extLst>
            </p:cNvPr>
            <p:cNvSpPr txBox="1">
              <a:spLocks/>
            </p:cNvSpPr>
            <p:nvPr/>
          </p:nvSpPr>
          <p:spPr>
            <a:xfrm>
              <a:off x="9561659" y="6254470"/>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2020</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2020</a:t>
              </a:r>
            </a:p>
          </p:txBody>
        </p:sp>
        <p:sp>
          <p:nvSpPr>
            <p:cNvPr id="51" name="Isosceles Triangle 50">
              <a:extLst>
                <a:ext uri="{FF2B5EF4-FFF2-40B4-BE49-F238E27FC236}">
                  <a16:creationId xmlns:a16="http://schemas.microsoft.com/office/drawing/2014/main" id="{A56C7E74-B143-70E6-0643-2DE25A3F2EA3}"/>
                </a:ext>
              </a:extLst>
            </p:cNvPr>
            <p:cNvSpPr/>
            <p:nvPr/>
          </p:nvSpPr>
          <p:spPr bwMode="auto">
            <a:xfrm>
              <a:off x="11356975" y="6273280"/>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2" name="Isosceles Triangle 51">
              <a:extLst>
                <a:ext uri="{FF2B5EF4-FFF2-40B4-BE49-F238E27FC236}">
                  <a16:creationId xmlns:a16="http://schemas.microsoft.com/office/drawing/2014/main" id="{61364B28-6275-8066-3A3E-5173BFE77C18}"/>
                </a:ext>
              </a:extLst>
            </p:cNvPr>
            <p:cNvSpPr/>
            <p:nvPr/>
          </p:nvSpPr>
          <p:spPr bwMode="auto">
            <a:xfrm rot="10800000">
              <a:off x="11356974" y="6411824"/>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cxnSp>
        <p:nvCxnSpPr>
          <p:cNvPr id="33" name="Straight Connector 32">
            <a:extLst>
              <a:ext uri="{FF2B5EF4-FFF2-40B4-BE49-F238E27FC236}">
                <a16:creationId xmlns:a16="http://schemas.microsoft.com/office/drawing/2014/main" id="{F3B8F54E-EA0A-45BE-87F7-2E9EE308FAE4}"/>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F9FF4E2E-A1E3-45B2-D487-F38340FB484C}"/>
              </a:ext>
            </a:extLst>
          </p:cNvPr>
          <p:cNvSpPr txBox="1">
            <a:spLocks/>
          </p:cNvSpPr>
          <p:nvPr/>
        </p:nvSpPr>
        <p:spPr>
          <a:xfrm>
            <a:off x="466720" y="1497757"/>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Devices available in your home</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graphicFrame>
        <p:nvGraphicFramePr>
          <p:cNvPr id="13" name="Chart 12">
            <a:extLst>
              <a:ext uri="{FF2B5EF4-FFF2-40B4-BE49-F238E27FC236}">
                <a16:creationId xmlns:a16="http://schemas.microsoft.com/office/drawing/2014/main" id="{6E0C7DF5-A908-498C-7AFC-79CA7C42F893}"/>
              </a:ext>
            </a:extLst>
          </p:cNvPr>
          <p:cNvGraphicFramePr/>
          <p:nvPr>
            <p:extLst>
              <p:ext uri="{D42A27DB-BD31-4B8C-83A1-F6EECF244321}">
                <p14:modId xmlns:p14="http://schemas.microsoft.com/office/powerpoint/2010/main" val="2639640887"/>
              </p:ext>
            </p:extLst>
          </p:nvPr>
        </p:nvGraphicFramePr>
        <p:xfrm>
          <a:off x="457204" y="1999339"/>
          <a:ext cx="11268076" cy="3169100"/>
        </p:xfrm>
        <a:graphic>
          <a:graphicData uri="http://schemas.openxmlformats.org/drawingml/2006/chart">
            <c:chart xmlns:c="http://schemas.openxmlformats.org/drawingml/2006/chart" xmlns:r="http://schemas.openxmlformats.org/officeDocument/2006/relationships" r:id="rId3"/>
          </a:graphicData>
        </a:graphic>
      </p:graphicFrame>
      <p:sp>
        <p:nvSpPr>
          <p:cNvPr id="61" name="Footer Placeholder 60">
            <a:extLst>
              <a:ext uri="{FF2B5EF4-FFF2-40B4-BE49-F238E27FC236}">
                <a16:creationId xmlns:a16="http://schemas.microsoft.com/office/drawing/2014/main" id="{01433574-CA27-308E-C044-646B368F1CD7}"/>
              </a:ext>
            </a:extLst>
          </p:cNvPr>
          <p:cNvSpPr>
            <a:spLocks noGrp="1"/>
          </p:cNvSpPr>
          <p:nvPr>
            <p:ph type="ftr" sz="quarter" idx="28"/>
          </p:nvPr>
        </p:nvSpPr>
        <p:spPr/>
        <p:txBody>
          <a:bodyPr/>
          <a:lstStyle/>
          <a:p>
            <a:r>
              <a:rPr lang="en-US" noProof="0" dirty="0"/>
              <a:t>WATA Children’s Media Use 2025</a:t>
            </a:r>
            <a:endParaRPr lang="en-NZ" noProof="0" dirty="0"/>
          </a:p>
        </p:txBody>
      </p:sp>
      <p:sp>
        <p:nvSpPr>
          <p:cNvPr id="2" name="Text Placeholder 11">
            <a:extLst>
              <a:ext uri="{FF2B5EF4-FFF2-40B4-BE49-F238E27FC236}">
                <a16:creationId xmlns:a16="http://schemas.microsoft.com/office/drawing/2014/main" id="{D62CBD35-C6FB-2657-BE5F-A84346AA874F}"/>
              </a:ext>
            </a:extLst>
          </p:cNvPr>
          <p:cNvSpPr txBox="1">
            <a:spLocks/>
          </p:cNvSpPr>
          <p:nvPr/>
        </p:nvSpPr>
        <p:spPr>
          <a:xfrm>
            <a:off x="457204" y="893763"/>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rPr>
              <a:t>Streaming device ownership rose from 43% to 56%, while radio, DVD players, SKY boxes, and PVRs declined. Most TVs are now smart enabled, with household access at 82% compared to 54% in 2020.</a:t>
            </a:r>
          </a:p>
        </p:txBody>
      </p:sp>
      <p:graphicFrame>
        <p:nvGraphicFramePr>
          <p:cNvPr id="6" name="Table 5">
            <a:extLst>
              <a:ext uri="{FF2B5EF4-FFF2-40B4-BE49-F238E27FC236}">
                <a16:creationId xmlns:a16="http://schemas.microsoft.com/office/drawing/2014/main" id="{6D43B92E-F5A0-7A0D-47F7-CAB87F1EF081}"/>
              </a:ext>
            </a:extLst>
          </p:cNvPr>
          <p:cNvGraphicFramePr>
            <a:graphicFrameLocks noGrp="1"/>
          </p:cNvGraphicFramePr>
          <p:nvPr>
            <p:extLst>
              <p:ext uri="{D42A27DB-BD31-4B8C-83A1-F6EECF244321}">
                <p14:modId xmlns:p14="http://schemas.microsoft.com/office/powerpoint/2010/main" val="3236812371"/>
              </p:ext>
            </p:extLst>
          </p:nvPr>
        </p:nvGraphicFramePr>
        <p:xfrm>
          <a:off x="605791" y="5335164"/>
          <a:ext cx="10977725" cy="434340"/>
        </p:xfrm>
        <a:graphic>
          <a:graphicData uri="http://schemas.openxmlformats.org/drawingml/2006/table">
            <a:tbl>
              <a:tblPr firstRow="1" bandRow="1">
                <a:tableStyleId>{6E25E649-3F16-4E02-A733-19D2CDBF48F0}</a:tableStyleId>
              </a:tblPr>
              <a:tblGrid>
                <a:gridCol w="997975">
                  <a:extLst>
                    <a:ext uri="{9D8B030D-6E8A-4147-A177-3AD203B41FA5}">
                      <a16:colId xmlns:a16="http://schemas.microsoft.com/office/drawing/2014/main" val="745011494"/>
                    </a:ext>
                  </a:extLst>
                </a:gridCol>
                <a:gridCol w="997975">
                  <a:extLst>
                    <a:ext uri="{9D8B030D-6E8A-4147-A177-3AD203B41FA5}">
                      <a16:colId xmlns:a16="http://schemas.microsoft.com/office/drawing/2014/main" val="696481468"/>
                    </a:ext>
                  </a:extLst>
                </a:gridCol>
                <a:gridCol w="997975">
                  <a:extLst>
                    <a:ext uri="{9D8B030D-6E8A-4147-A177-3AD203B41FA5}">
                      <a16:colId xmlns:a16="http://schemas.microsoft.com/office/drawing/2014/main" val="1163080623"/>
                    </a:ext>
                  </a:extLst>
                </a:gridCol>
                <a:gridCol w="997975">
                  <a:extLst>
                    <a:ext uri="{9D8B030D-6E8A-4147-A177-3AD203B41FA5}">
                      <a16:colId xmlns:a16="http://schemas.microsoft.com/office/drawing/2014/main" val="1928113694"/>
                    </a:ext>
                  </a:extLst>
                </a:gridCol>
                <a:gridCol w="997975">
                  <a:extLst>
                    <a:ext uri="{9D8B030D-6E8A-4147-A177-3AD203B41FA5}">
                      <a16:colId xmlns:a16="http://schemas.microsoft.com/office/drawing/2014/main" val="3636524792"/>
                    </a:ext>
                  </a:extLst>
                </a:gridCol>
                <a:gridCol w="997975">
                  <a:extLst>
                    <a:ext uri="{9D8B030D-6E8A-4147-A177-3AD203B41FA5}">
                      <a16:colId xmlns:a16="http://schemas.microsoft.com/office/drawing/2014/main" val="591929493"/>
                    </a:ext>
                  </a:extLst>
                </a:gridCol>
                <a:gridCol w="997975">
                  <a:extLst>
                    <a:ext uri="{9D8B030D-6E8A-4147-A177-3AD203B41FA5}">
                      <a16:colId xmlns:a16="http://schemas.microsoft.com/office/drawing/2014/main" val="1640495991"/>
                    </a:ext>
                  </a:extLst>
                </a:gridCol>
                <a:gridCol w="997975">
                  <a:extLst>
                    <a:ext uri="{9D8B030D-6E8A-4147-A177-3AD203B41FA5}">
                      <a16:colId xmlns:a16="http://schemas.microsoft.com/office/drawing/2014/main" val="1185778699"/>
                    </a:ext>
                  </a:extLst>
                </a:gridCol>
                <a:gridCol w="997975">
                  <a:extLst>
                    <a:ext uri="{9D8B030D-6E8A-4147-A177-3AD203B41FA5}">
                      <a16:colId xmlns:a16="http://schemas.microsoft.com/office/drawing/2014/main" val="771888594"/>
                    </a:ext>
                  </a:extLst>
                </a:gridCol>
                <a:gridCol w="997975">
                  <a:extLst>
                    <a:ext uri="{9D8B030D-6E8A-4147-A177-3AD203B41FA5}">
                      <a16:colId xmlns:a16="http://schemas.microsoft.com/office/drawing/2014/main" val="3369107327"/>
                    </a:ext>
                  </a:extLst>
                </a:gridCol>
                <a:gridCol w="997975">
                  <a:extLst>
                    <a:ext uri="{9D8B030D-6E8A-4147-A177-3AD203B41FA5}">
                      <a16:colId xmlns:a16="http://schemas.microsoft.com/office/drawing/2014/main" val="754877481"/>
                    </a:ext>
                  </a:extLst>
                </a:gridCol>
              </a:tblGrid>
              <a:tr h="370840">
                <a:tc>
                  <a:txBody>
                    <a:bodyPr/>
                    <a:lstStyle/>
                    <a:p>
                      <a:pPr algn="ctr"/>
                      <a:r>
                        <a:rPr lang="en-NZ" sz="1200" noProof="0" dirty="0">
                          <a:solidFill>
                            <a:sysClr val="windowText" lastClr="000000"/>
                          </a:solidFill>
                        </a:rPr>
                        <a:t>93%</a:t>
                      </a:r>
                    </a:p>
                  </a:txBody>
                  <a:tcPr anchor="ctr">
                    <a:lnL>
                      <a:noFill/>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94%</a:t>
                      </a:r>
                    </a:p>
                    <a:p>
                      <a:pPr marL="0" algn="ctr" defTabSz="914400" rtl="0" eaLnBrk="1" latinLnBrk="0" hangingPunct="1"/>
                      <a:r>
                        <a:rPr lang="en-NZ" sz="900" b="1" kern="1200" noProof="0" dirty="0">
                          <a:solidFill>
                            <a:sysClr val="windowText" lastClr="000000"/>
                          </a:solidFill>
                          <a:latin typeface="+mn-lt"/>
                          <a:ea typeface="+mn-ea"/>
                          <a:cs typeface="+mn-cs"/>
                        </a:rPr>
                        <a:t>Smart TV </a:t>
                      </a:r>
                      <a:r>
                        <a:rPr lang="en-NZ" sz="1050" b="1" kern="1200" noProof="0" dirty="0">
                          <a:solidFill>
                            <a:sysClr val="windowText" lastClr="000000"/>
                          </a:solidFill>
                          <a:latin typeface="+mn-lt"/>
                          <a:ea typeface="+mn-ea"/>
                          <a:cs typeface="+mn-cs"/>
                        </a:rPr>
                        <a:t>54%</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89%</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70%</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61%</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43%</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55%</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46%</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32%</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NZ" sz="1200" b="1" kern="1200" noProof="0" dirty="0">
                          <a:solidFill>
                            <a:sysClr val="windowText" lastClr="000000"/>
                          </a:solidFill>
                          <a:latin typeface="+mn-lt"/>
                          <a:ea typeface="+mn-ea"/>
                          <a:cs typeface="+mn-cs"/>
                        </a:rPr>
                        <a:t>24%</a:t>
                      </a:r>
                    </a:p>
                  </a:txBody>
                  <a:tcPr anchor="ctr">
                    <a:lnL w="6350" cap="flat" cmpd="sng" algn="ctr">
                      <a:solidFill>
                        <a:schemeClr val="accent5"/>
                      </a:solidFill>
                      <a:prstDash val="solid"/>
                      <a:round/>
                      <a:headEnd type="none" w="med" len="med"/>
                      <a:tailEnd type="none" w="med" len="med"/>
                    </a:lnL>
                    <a:lnR>
                      <a:noFill/>
                    </a:lnR>
                    <a:lnT w="254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1367563"/>
                  </a:ext>
                </a:extLst>
              </a:tr>
            </a:tbl>
          </a:graphicData>
        </a:graphic>
      </p:graphicFrame>
      <p:sp>
        <p:nvSpPr>
          <p:cNvPr id="7" name="TextBox 6">
            <a:extLst>
              <a:ext uri="{FF2B5EF4-FFF2-40B4-BE49-F238E27FC236}">
                <a16:creationId xmlns:a16="http://schemas.microsoft.com/office/drawing/2014/main" id="{CF2999F3-DE84-8CD7-E226-95572CA98319}"/>
              </a:ext>
            </a:extLst>
          </p:cNvPr>
          <p:cNvSpPr txBox="1"/>
          <p:nvPr/>
        </p:nvSpPr>
        <p:spPr>
          <a:xfrm>
            <a:off x="-388620" y="5311044"/>
            <a:ext cx="994410" cy="506346"/>
          </a:xfrm>
          <a:prstGeom prst="rect">
            <a:avLst/>
          </a:prstGeom>
          <a:noFill/>
        </p:spPr>
        <p:txBody>
          <a:bodyPr wrap="square" lIns="0" tIns="0" rIns="0" bIns="0" rtlCol="0" anchor="ctr">
            <a:normAutofit/>
          </a:bodyPr>
          <a:lstStyle/>
          <a:p>
            <a:pPr marL="0" indent="-3657600" algn="r">
              <a:spcAft>
                <a:spcPts val="600"/>
              </a:spcAft>
            </a:pPr>
            <a:r>
              <a:rPr lang="en-NZ" sz="1200" b="1" i="0" noProof="0" dirty="0">
                <a:solidFill>
                  <a:schemeClr val="tx2"/>
                </a:solidFill>
                <a:latin typeface="+mn-lt"/>
                <a:ea typeface="Roboto" panose="02000000000000000000" pitchFamily="2" charset="0"/>
                <a:cs typeface="Segoe UI" panose="020B0502040204020203" pitchFamily="34" charset="0"/>
              </a:rPr>
              <a:t>2020</a:t>
            </a:r>
          </a:p>
        </p:txBody>
      </p:sp>
      <p:sp>
        <p:nvSpPr>
          <p:cNvPr id="8" name="Isosceles Triangle 7">
            <a:extLst>
              <a:ext uri="{FF2B5EF4-FFF2-40B4-BE49-F238E27FC236}">
                <a16:creationId xmlns:a16="http://schemas.microsoft.com/office/drawing/2014/main" id="{D57269A1-30AF-018B-A12B-D6F0B5A0AF50}"/>
              </a:ext>
            </a:extLst>
          </p:cNvPr>
          <p:cNvSpPr/>
          <p:nvPr/>
        </p:nvSpPr>
        <p:spPr bwMode="auto">
          <a:xfrm>
            <a:off x="6279368" y="2915325"/>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0" name="Isosceles Triangle 9">
            <a:extLst>
              <a:ext uri="{FF2B5EF4-FFF2-40B4-BE49-F238E27FC236}">
                <a16:creationId xmlns:a16="http://schemas.microsoft.com/office/drawing/2014/main" id="{FBE6CA6C-C6CF-39EF-8FE4-6CA5CAC6A7B2}"/>
              </a:ext>
            </a:extLst>
          </p:cNvPr>
          <p:cNvSpPr/>
          <p:nvPr/>
        </p:nvSpPr>
        <p:spPr bwMode="auto">
          <a:xfrm rot="10800000">
            <a:off x="3284707" y="2310919"/>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1" name="Isosceles Triangle 10">
            <a:extLst>
              <a:ext uri="{FF2B5EF4-FFF2-40B4-BE49-F238E27FC236}">
                <a16:creationId xmlns:a16="http://schemas.microsoft.com/office/drawing/2014/main" id="{3AFF6818-1B7B-04EA-FA46-8C919FA7856A}"/>
              </a:ext>
            </a:extLst>
          </p:cNvPr>
          <p:cNvSpPr/>
          <p:nvPr/>
        </p:nvSpPr>
        <p:spPr bwMode="auto">
          <a:xfrm rot="10800000">
            <a:off x="7289017" y="3240559"/>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2" name="Isosceles Triangle 11">
            <a:extLst>
              <a:ext uri="{FF2B5EF4-FFF2-40B4-BE49-F238E27FC236}">
                <a16:creationId xmlns:a16="http://schemas.microsoft.com/office/drawing/2014/main" id="{9B25ACAD-B13D-1126-0614-4132375AC57A}"/>
              </a:ext>
            </a:extLst>
          </p:cNvPr>
          <p:cNvSpPr/>
          <p:nvPr/>
        </p:nvSpPr>
        <p:spPr bwMode="auto">
          <a:xfrm rot="10800000">
            <a:off x="10287487" y="3690139"/>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Isosceles Triangle 13">
            <a:extLst>
              <a:ext uri="{FF2B5EF4-FFF2-40B4-BE49-F238E27FC236}">
                <a16:creationId xmlns:a16="http://schemas.microsoft.com/office/drawing/2014/main" id="{6EDA8EFF-7A34-5930-77D2-31920BF93659}"/>
              </a:ext>
            </a:extLst>
          </p:cNvPr>
          <p:cNvSpPr/>
          <p:nvPr/>
        </p:nvSpPr>
        <p:spPr bwMode="auto">
          <a:xfrm rot="10800000">
            <a:off x="9285457" y="3419629"/>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5" name="Isosceles Triangle 14">
            <a:extLst>
              <a:ext uri="{FF2B5EF4-FFF2-40B4-BE49-F238E27FC236}">
                <a16:creationId xmlns:a16="http://schemas.microsoft.com/office/drawing/2014/main" id="{A94ED387-5920-FEFE-7087-B211ACB309F6}"/>
              </a:ext>
            </a:extLst>
          </p:cNvPr>
          <p:cNvSpPr/>
          <p:nvPr/>
        </p:nvSpPr>
        <p:spPr bwMode="auto">
          <a:xfrm rot="10800000">
            <a:off x="11297137" y="3785389"/>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6" name="Rectangle 15">
            <a:extLst>
              <a:ext uri="{FF2B5EF4-FFF2-40B4-BE49-F238E27FC236}">
                <a16:creationId xmlns:a16="http://schemas.microsoft.com/office/drawing/2014/main" id="{E79448CD-BAF1-9726-B667-D26170430A6D}"/>
              </a:ext>
            </a:extLst>
          </p:cNvPr>
          <p:cNvSpPr/>
          <p:nvPr/>
        </p:nvSpPr>
        <p:spPr bwMode="auto">
          <a:xfrm>
            <a:off x="1832609" y="2634956"/>
            <a:ext cx="527210" cy="1675805"/>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A7CD449A-666F-1355-C548-2B93DB550314}"/>
              </a:ext>
            </a:extLst>
          </p:cNvPr>
          <p:cNvSpPr txBox="1"/>
          <p:nvPr/>
        </p:nvSpPr>
        <p:spPr>
          <a:xfrm>
            <a:off x="1855231" y="2724333"/>
            <a:ext cx="377190" cy="201002"/>
          </a:xfrm>
          <a:prstGeom prst="rect">
            <a:avLst/>
          </a:prstGeom>
          <a:noFill/>
        </p:spPr>
        <p:txBody>
          <a:bodyPr wrap="square" lIns="0" tIns="0" rIns="0" bIns="0" rtlCol="0">
            <a:normAutofit/>
          </a:bodyPr>
          <a:lstStyle/>
          <a:p>
            <a:pPr marL="0" indent="-3657600" algn="ctr">
              <a:spcAft>
                <a:spcPts val="600"/>
              </a:spcAft>
            </a:pPr>
            <a:r>
              <a:rPr lang="en-NZ" sz="1200" b="1" noProof="0" dirty="0">
                <a:solidFill>
                  <a:schemeClr val="tx2"/>
                </a:solidFill>
                <a:ea typeface="Roboto" panose="02000000000000000000" pitchFamily="2" charset="0"/>
                <a:cs typeface="Segoe UI" panose="020B0502040204020203" pitchFamily="34" charset="0"/>
              </a:rPr>
              <a:t>82</a:t>
            </a:r>
            <a:r>
              <a:rPr lang="en-NZ" sz="1200" b="1" i="0" noProof="0" dirty="0">
                <a:solidFill>
                  <a:schemeClr val="tx2"/>
                </a:solidFill>
                <a:latin typeface="+mn-lt"/>
                <a:ea typeface="Roboto" panose="02000000000000000000" pitchFamily="2" charset="0"/>
                <a:cs typeface="Segoe UI" panose="020B0502040204020203" pitchFamily="34" charset="0"/>
              </a:rPr>
              <a:t>%</a:t>
            </a:r>
          </a:p>
        </p:txBody>
      </p:sp>
      <p:sp>
        <p:nvSpPr>
          <p:cNvPr id="19" name="TextBox 18">
            <a:extLst>
              <a:ext uri="{FF2B5EF4-FFF2-40B4-BE49-F238E27FC236}">
                <a16:creationId xmlns:a16="http://schemas.microsoft.com/office/drawing/2014/main" id="{4E81BABE-4E45-26AF-5B3B-1C31F89BC635}"/>
              </a:ext>
            </a:extLst>
          </p:cNvPr>
          <p:cNvSpPr txBox="1"/>
          <p:nvPr/>
        </p:nvSpPr>
        <p:spPr>
          <a:xfrm>
            <a:off x="1907619" y="2919624"/>
            <a:ext cx="377190" cy="216948"/>
          </a:xfrm>
          <a:prstGeom prst="rect">
            <a:avLst/>
          </a:prstGeom>
          <a:noFill/>
        </p:spPr>
        <p:txBody>
          <a:bodyPr wrap="square" lIns="0" tIns="0" rIns="0" bIns="0" rtlCol="0">
            <a:noAutofit/>
          </a:bodyPr>
          <a:lstStyle/>
          <a:p>
            <a:pPr marL="0" indent="-3657600" algn="ctr">
              <a:spcAft>
                <a:spcPts val="600"/>
              </a:spcAft>
            </a:pPr>
            <a:r>
              <a:rPr lang="en-NZ" sz="1000" b="1" i="0" noProof="0" dirty="0">
                <a:solidFill>
                  <a:schemeClr val="tx2"/>
                </a:solidFill>
                <a:latin typeface="+mn-lt"/>
                <a:ea typeface="Roboto" panose="02000000000000000000" pitchFamily="2" charset="0"/>
                <a:cs typeface="Segoe UI" panose="020B0502040204020203" pitchFamily="34" charset="0"/>
              </a:rPr>
              <a:t>Smart TV</a:t>
            </a:r>
          </a:p>
        </p:txBody>
      </p:sp>
      <p:sp>
        <p:nvSpPr>
          <p:cNvPr id="21" name="Title 11">
            <a:extLst>
              <a:ext uri="{FF2B5EF4-FFF2-40B4-BE49-F238E27FC236}">
                <a16:creationId xmlns:a16="http://schemas.microsoft.com/office/drawing/2014/main" id="{818DA1C0-D8A0-B7F5-299C-749DB8AD39DA}"/>
              </a:ext>
            </a:extLst>
          </p:cNvPr>
          <p:cNvSpPr>
            <a:spLocks noGrp="1"/>
          </p:cNvSpPr>
          <p:nvPr>
            <p:ph type="title"/>
          </p:nvPr>
        </p:nvSpPr>
        <p:spPr>
          <a:xfrm>
            <a:off x="460374" y="419101"/>
            <a:ext cx="11268076" cy="503841"/>
          </a:xfrm>
        </p:spPr>
        <p:txBody>
          <a:bodyPr>
            <a:normAutofit/>
          </a:bodyPr>
          <a:lstStyle/>
          <a:p>
            <a:pPr lvl="0">
              <a:defRPr/>
            </a:pPr>
            <a:r>
              <a:rPr lang="en-NZ" sz="2400" noProof="0" dirty="0"/>
              <a:t>Smart tech is everywhere, streaming climbs, traditional devices dip. </a:t>
            </a:r>
            <a:endParaRPr lang="en-NZ" sz="2400" noProof="0" dirty="0">
              <a:solidFill>
                <a:srgbClr val="736868"/>
              </a:solidFill>
              <a:latin typeface="Century Gothic" panose="020B0502020202020204" pitchFamily="34" charset="0"/>
              <a:ea typeface="Roboto" panose="02000000000000000000" pitchFamily="2" charset="0"/>
            </a:endParaRPr>
          </a:p>
        </p:txBody>
      </p:sp>
      <p:sp>
        <p:nvSpPr>
          <p:cNvPr id="22" name="Isosceles Triangle 21">
            <a:extLst>
              <a:ext uri="{FF2B5EF4-FFF2-40B4-BE49-F238E27FC236}">
                <a16:creationId xmlns:a16="http://schemas.microsoft.com/office/drawing/2014/main" id="{86B5D305-B347-226D-179A-A3AF715F19C9}"/>
              </a:ext>
            </a:extLst>
          </p:cNvPr>
          <p:cNvSpPr/>
          <p:nvPr/>
        </p:nvSpPr>
        <p:spPr bwMode="auto">
          <a:xfrm>
            <a:off x="2217657" y="2764730"/>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1113139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4EE02-18F5-4876-36AA-A3581D7CB198}"/>
            </a:ext>
          </a:extLst>
        </p:cNvPr>
        <p:cNvGrpSpPr/>
        <p:nvPr/>
      </p:nvGrpSpPr>
      <p:grpSpPr>
        <a:xfrm>
          <a:off x="0" y="0"/>
          <a:ext cx="0" cy="0"/>
          <a:chOff x="0" y="0"/>
          <a:chExt cx="0" cy="0"/>
        </a:xfrm>
      </p:grpSpPr>
      <p:sp>
        <p:nvSpPr>
          <p:cNvPr id="131" name="TextBox 130">
            <a:extLst>
              <a:ext uri="{FF2B5EF4-FFF2-40B4-BE49-F238E27FC236}">
                <a16:creationId xmlns:a16="http://schemas.microsoft.com/office/drawing/2014/main" id="{3FBF1442-EC14-6D6B-BA6A-99B3F8038999}"/>
              </a:ext>
            </a:extLst>
          </p:cNvPr>
          <p:cNvSpPr txBox="1"/>
          <p:nvPr/>
        </p:nvSpPr>
        <p:spPr>
          <a:xfrm>
            <a:off x="1373505" y="4705284"/>
            <a:ext cx="4524830" cy="600164"/>
          </a:xfrm>
          <a:prstGeom prst="rect">
            <a:avLst/>
          </a:prstGeom>
          <a:noFill/>
        </p:spPr>
        <p:txBody>
          <a:bodyPr wrap="square" lIns="0">
            <a:spAutoFit/>
          </a:bodyPr>
          <a:lstStyle/>
          <a:p>
            <a:pPr marL="0" indent="-3657600" algn="l"/>
            <a:r>
              <a:rPr lang="en-NZ" sz="1100" b="1" noProof="0" dirty="0">
                <a:solidFill>
                  <a:schemeClr val="tx2"/>
                </a:solidFill>
                <a:ea typeface="Roboto" panose="02000000000000000000" pitchFamily="2" charset="0"/>
                <a:cs typeface="Segoe UI" panose="020B0502040204020203" pitchFamily="34" charset="0"/>
              </a:rPr>
              <a:t>Smart speakers (34%)</a:t>
            </a:r>
          </a:p>
          <a:p>
            <a:pPr marL="0" indent="-3657600" algn="l"/>
            <a:r>
              <a:rPr lang="en-NZ" sz="1100" dirty="0">
                <a:solidFill>
                  <a:schemeClr val="tx2"/>
                </a:solidFill>
                <a:ea typeface="Roboto" panose="02000000000000000000" pitchFamily="2" charset="0"/>
                <a:cs typeface="Segoe UI" panose="020B0502040204020203" pitchFamily="34" charset="0"/>
              </a:rPr>
              <a:t>L</a:t>
            </a:r>
            <a:r>
              <a:rPr lang="en-NZ" sz="1100" noProof="0" dirty="0">
                <a:solidFill>
                  <a:schemeClr val="tx2"/>
                </a:solidFill>
                <a:ea typeface="Roboto" panose="02000000000000000000" pitchFamily="2" charset="0"/>
                <a:cs typeface="Segoe UI" panose="020B0502040204020203" pitchFamily="34" charset="0"/>
              </a:rPr>
              <a:t>ow income households 22%</a:t>
            </a:r>
          </a:p>
          <a:p>
            <a:pPr marL="0" indent="-3657600" algn="l"/>
            <a:r>
              <a:rPr lang="en-NZ" sz="1100" noProof="0" dirty="0">
                <a:solidFill>
                  <a:schemeClr val="tx2"/>
                </a:solidFill>
                <a:ea typeface="Roboto" panose="02000000000000000000" pitchFamily="2" charset="0"/>
                <a:cs typeface="Segoe UI" panose="020B0502040204020203" pitchFamily="34" charset="0"/>
              </a:rPr>
              <a:t>Pacific households 27%</a:t>
            </a:r>
          </a:p>
        </p:txBody>
      </p:sp>
      <p:sp>
        <p:nvSpPr>
          <p:cNvPr id="4" name="Slide Number Placeholder 3">
            <a:extLst>
              <a:ext uri="{FF2B5EF4-FFF2-40B4-BE49-F238E27FC236}">
                <a16:creationId xmlns:a16="http://schemas.microsoft.com/office/drawing/2014/main" id="{3F9E85F8-1534-8209-1B58-1BEA74621955}"/>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43F6533E-9748-CF8F-BAC0-68B8D22BBE55}"/>
              </a:ext>
            </a:extLst>
          </p:cNvPr>
          <p:cNvSpPr txBox="1">
            <a:spLocks/>
          </p:cNvSpPr>
          <p:nvPr/>
        </p:nvSpPr>
        <p:spPr>
          <a:xfrm>
            <a:off x="460374" y="-509145"/>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endParaRPr lang="en-NZ" sz="2000" noProof="0" dirty="0">
              <a:solidFill>
                <a:srgbClr val="736868"/>
              </a:solidFill>
              <a:latin typeface="Century Gothic" panose="020B0502020202020204" pitchFamily="34" charset="0"/>
              <a:ea typeface="Roboto" panose="02000000000000000000" pitchFamily="2" charset="0"/>
            </a:endParaRPr>
          </a:p>
        </p:txBody>
      </p:sp>
      <p:sp>
        <p:nvSpPr>
          <p:cNvPr id="9" name="Text Placeholder 11">
            <a:extLst>
              <a:ext uri="{FF2B5EF4-FFF2-40B4-BE49-F238E27FC236}">
                <a16:creationId xmlns:a16="http://schemas.microsoft.com/office/drawing/2014/main" id="{28493C13-1BD1-D88E-E6FE-86D53933BF7E}"/>
              </a:ext>
            </a:extLst>
          </p:cNvPr>
          <p:cNvSpPr txBox="1">
            <a:spLocks/>
          </p:cNvSpPr>
          <p:nvPr/>
        </p:nvSpPr>
        <p:spPr>
          <a:xfrm>
            <a:off x="460374" y="870868"/>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lvl="0">
              <a:defRPr/>
            </a:pPr>
            <a:endParaRPr kumimoji="0" lang="en-NZ" sz="16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0A1EF96A-B398-294B-C357-685E8E52DD34}"/>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95CABE6-FCF2-9E82-A329-F54963CE0A7A}"/>
              </a:ext>
            </a:extLst>
          </p:cNvPr>
          <p:cNvCxnSpPr>
            <a:cxnSpLocks/>
          </p:cNvCxnSpPr>
          <p:nvPr/>
        </p:nvCxnSpPr>
        <p:spPr>
          <a:xfrm>
            <a:off x="460375" y="1733875"/>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F5D096B6-9A8D-DB20-F5FB-CE424AB2DD08}"/>
              </a:ext>
            </a:extLst>
          </p:cNvPr>
          <p:cNvSpPr txBox="1">
            <a:spLocks/>
          </p:cNvSpPr>
          <p:nvPr/>
        </p:nvSpPr>
        <p:spPr>
          <a:xfrm>
            <a:off x="466720" y="2582412"/>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indent="-3657600" algn="l">
              <a:spcAft>
                <a:spcPts val="600"/>
              </a:spcAft>
            </a:pPr>
            <a:r>
              <a:rPr lang="en-NZ" sz="1200" b="1" noProof="0" dirty="0"/>
              <a:t>Device Ownership – lower ownership </a:t>
            </a:r>
          </a:p>
        </p:txBody>
      </p:sp>
      <p:sp>
        <p:nvSpPr>
          <p:cNvPr id="2" name="Text Placeholder 11">
            <a:extLst>
              <a:ext uri="{FF2B5EF4-FFF2-40B4-BE49-F238E27FC236}">
                <a16:creationId xmlns:a16="http://schemas.microsoft.com/office/drawing/2014/main" id="{D13EFDE4-9057-6E5C-CD5D-228B1B1780B5}"/>
              </a:ext>
            </a:extLst>
          </p:cNvPr>
          <p:cNvSpPr txBox="1">
            <a:spLocks/>
          </p:cNvSpPr>
          <p:nvPr/>
        </p:nvSpPr>
        <p:spPr>
          <a:xfrm>
            <a:off x="457204" y="1053150"/>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lvl="0">
              <a:defRPr/>
            </a:pPr>
            <a:r>
              <a:rPr lang="en-US" sz="1400" dirty="0"/>
              <a:t>Low income households are less likely to own Smart TVs, computers, and streaming devices, while high income households lead in Smart TVs, tablets, and smart speakers. Pacific households are less likely to own a Smart TV but more likely to have SKY TV boxes.</a:t>
            </a:r>
            <a:endParaRPr kumimoji="0" lang="en-NZ" sz="14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endParaRPr>
          </a:p>
        </p:txBody>
      </p:sp>
      <p:sp>
        <p:nvSpPr>
          <p:cNvPr id="12" name="Rectangle 11">
            <a:extLst>
              <a:ext uri="{FF2B5EF4-FFF2-40B4-BE49-F238E27FC236}">
                <a16:creationId xmlns:a16="http://schemas.microsoft.com/office/drawing/2014/main" id="{DCF5FD07-5AA7-FBEA-5894-3A1E2E798A45}"/>
              </a:ext>
            </a:extLst>
          </p:cNvPr>
          <p:cNvSpPr/>
          <p:nvPr/>
        </p:nvSpPr>
        <p:spPr>
          <a:xfrm>
            <a:off x="6058702" y="2648181"/>
            <a:ext cx="3270221" cy="307777"/>
          </a:xfrm>
          <a:prstGeom prst="rect">
            <a:avLst/>
          </a:prstGeom>
        </p:spPr>
        <p:txBody>
          <a:bodyPr wrap="square">
            <a:spAutoFit/>
          </a:bodyPr>
          <a:lstStyle/>
          <a:p>
            <a:pPr algn="ctr"/>
            <a:r>
              <a:rPr lang="en-NZ" sz="1400" b="1" noProof="0" dirty="0">
                <a:solidFill>
                  <a:schemeClr val="bg1"/>
                </a:solidFill>
                <a:latin typeface="+mj-lt"/>
              </a:rPr>
              <a:t>Region</a:t>
            </a:r>
          </a:p>
        </p:txBody>
      </p:sp>
      <p:sp>
        <p:nvSpPr>
          <p:cNvPr id="25" name="Text Placeholder 3">
            <a:extLst>
              <a:ext uri="{FF2B5EF4-FFF2-40B4-BE49-F238E27FC236}">
                <a16:creationId xmlns:a16="http://schemas.microsoft.com/office/drawing/2014/main" id="{FE166F57-F3CF-53F7-F1CE-0EBC4505A2EB}"/>
              </a:ext>
            </a:extLst>
          </p:cNvPr>
          <p:cNvSpPr txBox="1">
            <a:spLocks/>
          </p:cNvSpPr>
          <p:nvPr/>
        </p:nvSpPr>
        <p:spPr>
          <a:xfrm>
            <a:off x="460375" y="6019367"/>
            <a:ext cx="8793797" cy="399841"/>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Q11.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Which of these devices do you have in your home?</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6" name="Group 5">
            <a:extLst>
              <a:ext uri="{FF2B5EF4-FFF2-40B4-BE49-F238E27FC236}">
                <a16:creationId xmlns:a16="http://schemas.microsoft.com/office/drawing/2014/main" id="{BD639D93-5A20-7624-E87A-E4826A5E1FAC}"/>
              </a:ext>
            </a:extLst>
          </p:cNvPr>
          <p:cNvGrpSpPr/>
          <p:nvPr/>
        </p:nvGrpSpPr>
        <p:grpSpPr>
          <a:xfrm>
            <a:off x="9385447" y="6080707"/>
            <a:ext cx="2346178" cy="277161"/>
            <a:chOff x="9486168" y="6083762"/>
            <a:chExt cx="2346178" cy="277161"/>
          </a:xfrm>
        </p:grpSpPr>
        <p:sp>
          <p:nvSpPr>
            <p:cNvPr id="35" name="Text Placeholder 3">
              <a:extLst>
                <a:ext uri="{FF2B5EF4-FFF2-40B4-BE49-F238E27FC236}">
                  <a16:creationId xmlns:a16="http://schemas.microsoft.com/office/drawing/2014/main" id="{E3479F64-C495-EABA-6CEE-743EF8C99540}"/>
                </a:ext>
              </a:extLst>
            </p:cNvPr>
            <p:cNvSpPr txBox="1">
              <a:spLocks/>
            </p:cNvSpPr>
            <p:nvPr/>
          </p:nvSpPr>
          <p:spPr>
            <a:xfrm>
              <a:off x="9486168" y="6084448"/>
              <a:ext cx="2165837" cy="27647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36" name="Isosceles Triangle 35">
              <a:extLst>
                <a:ext uri="{FF2B5EF4-FFF2-40B4-BE49-F238E27FC236}">
                  <a16:creationId xmlns:a16="http://schemas.microsoft.com/office/drawing/2014/main" id="{CA028CD8-F6E2-CAD5-85A1-8BC26D1D3C92}"/>
                </a:ext>
              </a:extLst>
            </p:cNvPr>
            <p:cNvSpPr/>
            <p:nvPr/>
          </p:nvSpPr>
          <p:spPr bwMode="auto">
            <a:xfrm>
              <a:off x="11702973" y="608376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7" name="Isosceles Triangle 36">
              <a:extLst>
                <a:ext uri="{FF2B5EF4-FFF2-40B4-BE49-F238E27FC236}">
                  <a16:creationId xmlns:a16="http://schemas.microsoft.com/office/drawing/2014/main" id="{265BC7CB-C2AB-5548-A060-A89572291E00}"/>
                </a:ext>
              </a:extLst>
            </p:cNvPr>
            <p:cNvSpPr/>
            <p:nvPr/>
          </p:nvSpPr>
          <p:spPr bwMode="auto">
            <a:xfrm rot="10800000">
              <a:off x="11702972" y="622346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8" name="Title 11">
            <a:extLst>
              <a:ext uri="{FF2B5EF4-FFF2-40B4-BE49-F238E27FC236}">
                <a16:creationId xmlns:a16="http://schemas.microsoft.com/office/drawing/2014/main" id="{A747A553-E8CE-0A85-1454-8CB85FBACEEA}"/>
              </a:ext>
            </a:extLst>
          </p:cNvPr>
          <p:cNvSpPr>
            <a:spLocks noGrp="1"/>
          </p:cNvSpPr>
          <p:nvPr>
            <p:ph type="title"/>
          </p:nvPr>
        </p:nvSpPr>
        <p:spPr>
          <a:xfrm>
            <a:off x="460374" y="419101"/>
            <a:ext cx="11268076" cy="645075"/>
          </a:xfrm>
        </p:spPr>
        <p:txBody>
          <a:bodyPr>
            <a:noAutofit/>
          </a:bodyPr>
          <a:lstStyle/>
          <a:p>
            <a:pPr lvl="0">
              <a:defRPr/>
            </a:pPr>
            <a:r>
              <a:rPr lang="en-US" sz="2000" dirty="0"/>
              <a:t>Smartphones and TVs are nearly universal, but device ownership varies by income and ethnicity</a:t>
            </a:r>
            <a:r>
              <a:rPr lang="en-NZ" sz="2000" dirty="0"/>
              <a:t>.</a:t>
            </a:r>
            <a:endParaRPr lang="en-NZ" sz="2000" noProof="0" dirty="0">
              <a:solidFill>
                <a:srgbClr val="736868"/>
              </a:solidFill>
              <a:latin typeface="Century Gothic" panose="020B0502020202020204" pitchFamily="34" charset="0"/>
              <a:ea typeface="Roboto" panose="02000000000000000000" pitchFamily="2" charset="0"/>
            </a:endParaRPr>
          </a:p>
        </p:txBody>
      </p:sp>
      <p:sp>
        <p:nvSpPr>
          <p:cNvPr id="7" name="Footer Placeholder 60">
            <a:extLst>
              <a:ext uri="{FF2B5EF4-FFF2-40B4-BE49-F238E27FC236}">
                <a16:creationId xmlns:a16="http://schemas.microsoft.com/office/drawing/2014/main" id="{26FD3587-07A8-1257-FB53-F430A2ACACDC}"/>
              </a:ext>
            </a:extLst>
          </p:cNvPr>
          <p:cNvSpPr>
            <a:spLocks noGrp="1"/>
          </p:cNvSpPr>
          <p:nvPr>
            <p:ph type="ftr" sz="quarter" idx="28"/>
          </p:nvPr>
        </p:nvSpPr>
        <p:spPr>
          <a:xfrm>
            <a:off x="1009650" y="6546849"/>
            <a:ext cx="7127875" cy="155574"/>
          </a:xfrm>
        </p:spPr>
        <p:txBody>
          <a:bodyPr/>
          <a:lstStyle/>
          <a:p>
            <a:r>
              <a:rPr lang="en-US" noProof="0" dirty="0"/>
              <a:t>WATA Children’s Media Use 2025</a:t>
            </a:r>
            <a:endParaRPr lang="en-NZ" noProof="0" dirty="0"/>
          </a:p>
        </p:txBody>
      </p:sp>
      <p:cxnSp>
        <p:nvCxnSpPr>
          <p:cNvPr id="18" name="Straight Connector 17">
            <a:extLst>
              <a:ext uri="{FF2B5EF4-FFF2-40B4-BE49-F238E27FC236}">
                <a16:creationId xmlns:a16="http://schemas.microsoft.com/office/drawing/2014/main" id="{BCA1758B-97F2-84AD-9B12-9DF9D0196C4B}"/>
              </a:ext>
            </a:extLst>
          </p:cNvPr>
          <p:cNvCxnSpPr>
            <a:cxnSpLocks/>
          </p:cNvCxnSpPr>
          <p:nvPr/>
        </p:nvCxnSpPr>
        <p:spPr>
          <a:xfrm>
            <a:off x="6096000" y="2554507"/>
            <a:ext cx="0" cy="332559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5E394F25-EA85-F1C4-C9DD-6B3CCDEEBDA6}"/>
              </a:ext>
            </a:extLst>
          </p:cNvPr>
          <p:cNvSpPr txBox="1">
            <a:spLocks/>
          </p:cNvSpPr>
          <p:nvPr/>
        </p:nvSpPr>
        <p:spPr>
          <a:xfrm>
            <a:off x="6293666" y="2582412"/>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indent="-3657600" algn="l">
              <a:spcAft>
                <a:spcPts val="600"/>
              </a:spcAft>
            </a:pPr>
            <a:r>
              <a:rPr lang="en-NZ" sz="1200" b="1" noProof="0" dirty="0"/>
              <a:t>Device Ownership – higher ownership</a:t>
            </a:r>
          </a:p>
        </p:txBody>
      </p:sp>
      <p:sp>
        <p:nvSpPr>
          <p:cNvPr id="22" name="Isosceles Triangle 21">
            <a:extLst>
              <a:ext uri="{FF2B5EF4-FFF2-40B4-BE49-F238E27FC236}">
                <a16:creationId xmlns:a16="http://schemas.microsoft.com/office/drawing/2014/main" id="{E0E8794E-EA4E-7223-A65D-0FBA20E7BAD1}"/>
              </a:ext>
            </a:extLst>
          </p:cNvPr>
          <p:cNvSpPr/>
          <p:nvPr/>
        </p:nvSpPr>
        <p:spPr bwMode="auto">
          <a:xfrm>
            <a:off x="11438337" y="2554509"/>
            <a:ext cx="286936" cy="228362"/>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3" name="Isosceles Triangle 22">
            <a:extLst>
              <a:ext uri="{FF2B5EF4-FFF2-40B4-BE49-F238E27FC236}">
                <a16:creationId xmlns:a16="http://schemas.microsoft.com/office/drawing/2014/main" id="{4AA77F2A-B81D-9599-BABD-C7925F78961E}"/>
              </a:ext>
            </a:extLst>
          </p:cNvPr>
          <p:cNvSpPr/>
          <p:nvPr/>
        </p:nvSpPr>
        <p:spPr bwMode="auto">
          <a:xfrm rot="10800000">
            <a:off x="5557796" y="2554507"/>
            <a:ext cx="286934" cy="2283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pic>
        <p:nvPicPr>
          <p:cNvPr id="30" name="Graphic 29">
            <a:extLst>
              <a:ext uri="{FF2B5EF4-FFF2-40B4-BE49-F238E27FC236}">
                <a16:creationId xmlns:a16="http://schemas.microsoft.com/office/drawing/2014/main" id="{66FE4A29-F2BF-9FAB-623D-E5C1B27AD669}"/>
              </a:ext>
            </a:extLst>
          </p:cNvPr>
          <p:cNvPicPr>
            <a:picLocks/>
          </p:cNvPicPr>
          <p:nvPr/>
        </p:nvPicPr>
        <p:blipFill>
          <a:blip r:embed="rId3">
            <a:extLst>
              <a:ext uri="{96DAC541-7B7A-43D3-8B79-37D633B846F1}">
                <asvg:svgBlip xmlns:asvg="http://schemas.microsoft.com/office/drawing/2016/SVG/main" r:embed="rId4"/>
              </a:ext>
            </a:extLst>
          </a:blip>
          <a:stretch>
            <a:fillRect/>
          </a:stretch>
        </p:blipFill>
        <p:spPr>
          <a:xfrm>
            <a:off x="502288" y="2904198"/>
            <a:ext cx="528955" cy="528955"/>
          </a:xfrm>
          <a:prstGeom prst="rect">
            <a:avLst/>
          </a:prstGeom>
        </p:spPr>
      </p:pic>
      <p:pic>
        <p:nvPicPr>
          <p:cNvPr id="32" name="Picture 31" descr="A black background with a black square&#10;&#10;Description automatically generated with medium confidence">
            <a:extLst>
              <a:ext uri="{FF2B5EF4-FFF2-40B4-BE49-F238E27FC236}">
                <a16:creationId xmlns:a16="http://schemas.microsoft.com/office/drawing/2014/main" id="{C35B057E-19CD-62EA-73E3-A3C410B762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224" y="3560657"/>
            <a:ext cx="567082" cy="567082"/>
          </a:xfrm>
          <a:prstGeom prst="rect">
            <a:avLst/>
          </a:prstGeom>
        </p:spPr>
      </p:pic>
      <p:sp>
        <p:nvSpPr>
          <p:cNvPr id="128" name="Rectangle 127">
            <a:extLst>
              <a:ext uri="{FF2B5EF4-FFF2-40B4-BE49-F238E27FC236}">
                <a16:creationId xmlns:a16="http://schemas.microsoft.com/office/drawing/2014/main" id="{EE3E6432-E27D-AD21-9814-34F8D62ABD7F}"/>
              </a:ext>
            </a:extLst>
          </p:cNvPr>
          <p:cNvSpPr/>
          <p:nvPr/>
        </p:nvSpPr>
        <p:spPr bwMode="auto">
          <a:xfrm>
            <a:off x="463555" y="1861517"/>
            <a:ext cx="11268069" cy="543318"/>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21" name="TextBox 20">
            <a:extLst>
              <a:ext uri="{FF2B5EF4-FFF2-40B4-BE49-F238E27FC236}">
                <a16:creationId xmlns:a16="http://schemas.microsoft.com/office/drawing/2014/main" id="{25678A44-7657-2D06-A39E-EC94E12F2C79}"/>
              </a:ext>
            </a:extLst>
          </p:cNvPr>
          <p:cNvSpPr txBox="1"/>
          <p:nvPr/>
        </p:nvSpPr>
        <p:spPr>
          <a:xfrm>
            <a:off x="4560710" y="1902344"/>
            <a:ext cx="3070581" cy="461665"/>
          </a:xfrm>
          <a:prstGeom prst="rect">
            <a:avLst/>
          </a:prstGeom>
          <a:noFill/>
        </p:spPr>
        <p:txBody>
          <a:bodyPr wrap="square" lIns="0">
            <a:spAutoFit/>
          </a:bodyPr>
          <a:lstStyle/>
          <a:p>
            <a:pPr marL="0" indent="-3657600" algn="ctr"/>
            <a:r>
              <a:rPr lang="en-NZ" sz="1200" b="1" noProof="0" dirty="0"/>
              <a:t>Smartphone (95%) &amp; Television (94%)</a:t>
            </a:r>
          </a:p>
          <a:p>
            <a:pPr marL="0" indent="-3657600" algn="ctr"/>
            <a:r>
              <a:rPr lang="en-NZ" sz="1200" noProof="0" dirty="0"/>
              <a:t>– high across all demographics</a:t>
            </a:r>
          </a:p>
        </p:txBody>
      </p:sp>
      <p:pic>
        <p:nvPicPr>
          <p:cNvPr id="29" name="Graphic 28">
            <a:extLst>
              <a:ext uri="{FF2B5EF4-FFF2-40B4-BE49-F238E27FC236}">
                <a16:creationId xmlns:a16="http://schemas.microsoft.com/office/drawing/2014/main" id="{49F7E710-8972-D9A4-74D4-45F39B01F269}"/>
              </a:ext>
            </a:extLst>
          </p:cNvPr>
          <p:cNvPicPr>
            <a:picLocks/>
          </p:cNvPicPr>
          <p:nvPr/>
        </p:nvPicPr>
        <p:blipFill>
          <a:blip r:embed="rId3">
            <a:extLst>
              <a:ext uri="{96DAC541-7B7A-43D3-8B79-37D633B846F1}">
                <asvg:svgBlip xmlns:asvg="http://schemas.microsoft.com/office/drawing/2016/SVG/main" r:embed="rId4"/>
              </a:ext>
            </a:extLst>
          </a:blip>
          <a:stretch>
            <a:fillRect/>
          </a:stretch>
        </p:blipFill>
        <p:spPr>
          <a:xfrm>
            <a:off x="11152931" y="1891381"/>
            <a:ext cx="483592" cy="483590"/>
          </a:xfrm>
          <a:prstGeom prst="rect">
            <a:avLst/>
          </a:prstGeom>
        </p:spPr>
      </p:pic>
      <p:pic>
        <p:nvPicPr>
          <p:cNvPr id="27" name="Picture 26" descr="A black background with a black square&#10;&#10;Description automatically generated with medium confidence">
            <a:extLst>
              <a:ext uri="{FF2B5EF4-FFF2-40B4-BE49-F238E27FC236}">
                <a16:creationId xmlns:a16="http://schemas.microsoft.com/office/drawing/2014/main" id="{21A3305B-5DF1-04CB-BB37-FD4ED861FC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3299" y="1940261"/>
            <a:ext cx="385833" cy="385831"/>
          </a:xfrm>
          <a:prstGeom prst="rect">
            <a:avLst/>
          </a:prstGeom>
        </p:spPr>
      </p:pic>
      <p:sp>
        <p:nvSpPr>
          <p:cNvPr id="41" name="TextBox 40">
            <a:extLst>
              <a:ext uri="{FF2B5EF4-FFF2-40B4-BE49-F238E27FC236}">
                <a16:creationId xmlns:a16="http://schemas.microsoft.com/office/drawing/2014/main" id="{F69071C6-C03E-AB6A-86F5-76D20CE6414A}"/>
              </a:ext>
            </a:extLst>
          </p:cNvPr>
          <p:cNvSpPr txBox="1"/>
          <p:nvPr/>
        </p:nvSpPr>
        <p:spPr>
          <a:xfrm>
            <a:off x="1373505" y="2863318"/>
            <a:ext cx="4524830" cy="600164"/>
          </a:xfrm>
          <a:prstGeom prst="rect">
            <a:avLst/>
          </a:prstGeom>
          <a:noFill/>
        </p:spPr>
        <p:txBody>
          <a:bodyPr wrap="square" lIns="0">
            <a:spAutoFit/>
          </a:bodyPr>
          <a:lstStyle/>
          <a:p>
            <a:pPr marL="0" indent="-3657600" algn="l"/>
            <a:r>
              <a:rPr lang="en-NZ" sz="1100" b="1" noProof="0" dirty="0"/>
              <a:t>Smart TV (82%)</a:t>
            </a:r>
          </a:p>
          <a:p>
            <a:pPr marL="0" indent="-3657600" algn="l"/>
            <a:r>
              <a:rPr lang="en-NZ" sz="1100" noProof="0" dirty="0"/>
              <a:t> Low income households (up to $50k) </a:t>
            </a:r>
            <a:r>
              <a:rPr lang="en-NZ" sz="1100" b="1" noProof="0" dirty="0"/>
              <a:t>62%</a:t>
            </a:r>
          </a:p>
          <a:p>
            <a:pPr marL="0" indent="-3657600" algn="l"/>
            <a:r>
              <a:rPr lang="en-NZ" sz="1100" noProof="0" dirty="0"/>
              <a:t>Pacific households </a:t>
            </a:r>
            <a:r>
              <a:rPr lang="en-NZ" sz="1100" b="1" noProof="0" dirty="0"/>
              <a:t>(73%)</a:t>
            </a:r>
          </a:p>
        </p:txBody>
      </p:sp>
      <p:pic>
        <p:nvPicPr>
          <p:cNvPr id="31" name="Graphic 30">
            <a:extLst>
              <a:ext uri="{FF2B5EF4-FFF2-40B4-BE49-F238E27FC236}">
                <a16:creationId xmlns:a16="http://schemas.microsoft.com/office/drawing/2014/main" id="{DDE7B16B-BB58-985A-3646-3EDD2F2791F6}"/>
              </a:ext>
            </a:extLst>
          </p:cNvPr>
          <p:cNvPicPr>
            <a:picLocks/>
          </p:cNvPicPr>
          <p:nvPr/>
        </p:nvPicPr>
        <p:blipFill>
          <a:blip r:embed="rId7">
            <a:extLst>
              <a:ext uri="{96DAC541-7B7A-43D3-8B79-37D633B846F1}">
                <asvg:svgBlip xmlns:asvg="http://schemas.microsoft.com/office/drawing/2016/SVG/main" r:embed="rId8"/>
              </a:ext>
            </a:extLst>
          </a:blip>
          <a:stretch>
            <a:fillRect/>
          </a:stretch>
        </p:blipFill>
        <p:spPr>
          <a:xfrm>
            <a:off x="548891" y="4155927"/>
            <a:ext cx="435748" cy="435748"/>
          </a:xfrm>
          <a:prstGeom prst="rect">
            <a:avLst/>
          </a:prstGeom>
        </p:spPr>
      </p:pic>
      <p:pic>
        <p:nvPicPr>
          <p:cNvPr id="34" name="Graphic 33">
            <a:extLst>
              <a:ext uri="{FF2B5EF4-FFF2-40B4-BE49-F238E27FC236}">
                <a16:creationId xmlns:a16="http://schemas.microsoft.com/office/drawing/2014/main" id="{A4D310B1-DF0A-CEDA-6F66-245F9F2A3694}"/>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555807" y="4789544"/>
            <a:ext cx="421916" cy="421916"/>
          </a:xfrm>
          <a:prstGeom prst="rect">
            <a:avLst/>
          </a:prstGeom>
        </p:spPr>
      </p:pic>
      <p:sp>
        <p:nvSpPr>
          <p:cNvPr id="42" name="TextBox 41">
            <a:extLst>
              <a:ext uri="{FF2B5EF4-FFF2-40B4-BE49-F238E27FC236}">
                <a16:creationId xmlns:a16="http://schemas.microsoft.com/office/drawing/2014/main" id="{5473D5FE-7189-8C8D-5C49-833C3E29D5E1}"/>
              </a:ext>
            </a:extLst>
          </p:cNvPr>
          <p:cNvSpPr txBox="1"/>
          <p:nvPr/>
        </p:nvSpPr>
        <p:spPr>
          <a:xfrm>
            <a:off x="1373505" y="3590158"/>
            <a:ext cx="4524830" cy="430887"/>
          </a:xfrm>
          <a:prstGeom prst="rect">
            <a:avLst/>
          </a:prstGeom>
          <a:noFill/>
        </p:spPr>
        <p:txBody>
          <a:bodyPr wrap="square" lIns="0">
            <a:spAutoFit/>
          </a:bodyPr>
          <a:lstStyle/>
          <a:p>
            <a:pPr marL="0" indent="-3657600" algn="l"/>
            <a:r>
              <a:rPr lang="en-NZ" sz="1100" b="1" noProof="0" dirty="0">
                <a:solidFill>
                  <a:schemeClr val="tx2"/>
                </a:solidFill>
                <a:ea typeface="Roboto" panose="02000000000000000000" pitchFamily="2" charset="0"/>
                <a:cs typeface="Segoe UI" panose="020B0502040204020203" pitchFamily="34" charset="0"/>
              </a:rPr>
              <a:t>Computer / laptop (83%)</a:t>
            </a:r>
          </a:p>
          <a:p>
            <a:pPr marL="0" indent="-3657600" algn="l"/>
            <a:r>
              <a:rPr lang="en-NZ" sz="1100" noProof="0" dirty="0">
                <a:solidFill>
                  <a:schemeClr val="tx2"/>
                </a:solidFill>
                <a:ea typeface="Roboto" panose="02000000000000000000" pitchFamily="2" charset="0"/>
                <a:cs typeface="Segoe UI" panose="020B0502040204020203" pitchFamily="34" charset="0"/>
              </a:rPr>
              <a:t> </a:t>
            </a:r>
            <a:r>
              <a:rPr lang="en-NZ" sz="1100" dirty="0">
                <a:solidFill>
                  <a:schemeClr val="tx2"/>
                </a:solidFill>
                <a:ea typeface="Roboto" panose="02000000000000000000" pitchFamily="2" charset="0"/>
                <a:cs typeface="Segoe UI" panose="020B0502040204020203" pitchFamily="34" charset="0"/>
              </a:rPr>
              <a:t>L</a:t>
            </a:r>
            <a:r>
              <a:rPr lang="en-NZ" sz="1100" noProof="0" dirty="0">
                <a:solidFill>
                  <a:schemeClr val="tx2"/>
                </a:solidFill>
                <a:ea typeface="Roboto" panose="02000000000000000000" pitchFamily="2" charset="0"/>
                <a:cs typeface="Segoe UI" panose="020B0502040204020203" pitchFamily="34" charset="0"/>
              </a:rPr>
              <a:t>ow income households 70%</a:t>
            </a:r>
          </a:p>
        </p:txBody>
      </p:sp>
      <p:sp>
        <p:nvSpPr>
          <p:cNvPr id="45" name="TextBox 44">
            <a:extLst>
              <a:ext uri="{FF2B5EF4-FFF2-40B4-BE49-F238E27FC236}">
                <a16:creationId xmlns:a16="http://schemas.microsoft.com/office/drawing/2014/main" id="{F344B4CA-96B0-8359-50EB-D16E32D5648E}"/>
              </a:ext>
            </a:extLst>
          </p:cNvPr>
          <p:cNvSpPr txBox="1"/>
          <p:nvPr/>
        </p:nvSpPr>
        <p:spPr>
          <a:xfrm>
            <a:off x="1373505" y="4147721"/>
            <a:ext cx="4524830" cy="430887"/>
          </a:xfrm>
          <a:prstGeom prst="rect">
            <a:avLst/>
          </a:prstGeom>
          <a:noFill/>
        </p:spPr>
        <p:txBody>
          <a:bodyPr wrap="square" lIns="0">
            <a:spAutoFit/>
          </a:bodyPr>
          <a:lstStyle/>
          <a:p>
            <a:pPr marL="0" indent="-3657600" algn="l"/>
            <a:r>
              <a:rPr lang="en-NZ" sz="1100" b="1" noProof="0" dirty="0">
                <a:solidFill>
                  <a:schemeClr val="tx2"/>
                </a:solidFill>
                <a:ea typeface="Roboto" panose="02000000000000000000" pitchFamily="2" charset="0"/>
                <a:cs typeface="Segoe UI" panose="020B0502040204020203" pitchFamily="34" charset="0"/>
              </a:rPr>
              <a:t>Streaming devices e.g. Apple TV, Chromecast (56%)</a:t>
            </a:r>
          </a:p>
          <a:p>
            <a:pPr marL="0" indent="-3657600" algn="l"/>
            <a:r>
              <a:rPr lang="en-NZ" sz="1100" b="1" noProof="0" dirty="0">
                <a:solidFill>
                  <a:schemeClr val="tx2"/>
                </a:solidFill>
                <a:ea typeface="Roboto" panose="02000000000000000000" pitchFamily="2" charset="0"/>
                <a:cs typeface="Segoe UI" panose="020B0502040204020203" pitchFamily="34" charset="0"/>
              </a:rPr>
              <a:t> </a:t>
            </a:r>
            <a:r>
              <a:rPr lang="en-NZ" sz="1100" dirty="0">
                <a:solidFill>
                  <a:schemeClr val="tx2"/>
                </a:solidFill>
                <a:ea typeface="Roboto" panose="02000000000000000000" pitchFamily="2" charset="0"/>
                <a:cs typeface="Segoe UI" panose="020B0502040204020203" pitchFamily="34" charset="0"/>
              </a:rPr>
              <a:t>L</a:t>
            </a:r>
            <a:r>
              <a:rPr lang="en-NZ" sz="1100" noProof="0" dirty="0">
                <a:solidFill>
                  <a:schemeClr val="tx2"/>
                </a:solidFill>
                <a:ea typeface="Roboto" panose="02000000000000000000" pitchFamily="2" charset="0"/>
                <a:cs typeface="Segoe UI" panose="020B0502040204020203" pitchFamily="34" charset="0"/>
              </a:rPr>
              <a:t>ow income households 46%</a:t>
            </a:r>
          </a:p>
        </p:txBody>
      </p:sp>
      <p:sp>
        <p:nvSpPr>
          <p:cNvPr id="132" name="TextBox 131">
            <a:extLst>
              <a:ext uri="{FF2B5EF4-FFF2-40B4-BE49-F238E27FC236}">
                <a16:creationId xmlns:a16="http://schemas.microsoft.com/office/drawing/2014/main" id="{785916B9-6B21-9961-AD50-4494E5AEFDFF}"/>
              </a:ext>
            </a:extLst>
          </p:cNvPr>
          <p:cNvSpPr txBox="1"/>
          <p:nvPr/>
        </p:nvSpPr>
        <p:spPr>
          <a:xfrm>
            <a:off x="1367166" y="5417398"/>
            <a:ext cx="4524830" cy="430887"/>
          </a:xfrm>
          <a:prstGeom prst="rect">
            <a:avLst/>
          </a:prstGeom>
          <a:noFill/>
        </p:spPr>
        <p:txBody>
          <a:bodyPr wrap="square" lIns="0">
            <a:spAutoFit/>
          </a:bodyPr>
          <a:lstStyle/>
          <a:p>
            <a:pPr marL="0" indent="-3657600" algn="l"/>
            <a:r>
              <a:rPr lang="en-NZ" sz="1100" b="1" noProof="0" dirty="0">
                <a:solidFill>
                  <a:schemeClr val="tx2"/>
                </a:solidFill>
                <a:ea typeface="Roboto" panose="02000000000000000000" pitchFamily="2" charset="0"/>
                <a:cs typeface="Segoe UI" panose="020B0502040204020203" pitchFamily="34" charset="0"/>
              </a:rPr>
              <a:t>DVD or Blu-ray player (32%) </a:t>
            </a:r>
            <a:r>
              <a:rPr lang="en-NZ" sz="1100" noProof="0" dirty="0">
                <a:solidFill>
                  <a:schemeClr val="tx2"/>
                </a:solidFill>
                <a:ea typeface="Roboto" panose="02000000000000000000" pitchFamily="2" charset="0"/>
                <a:cs typeface="Segoe UI" panose="020B0502040204020203" pitchFamily="34" charset="0"/>
              </a:rPr>
              <a:t>and </a:t>
            </a:r>
            <a:r>
              <a:rPr lang="en-NZ" sz="1100" b="1" noProof="0" dirty="0">
                <a:solidFill>
                  <a:schemeClr val="tx2"/>
                </a:solidFill>
                <a:ea typeface="Roboto" panose="02000000000000000000" pitchFamily="2" charset="0"/>
                <a:cs typeface="Segoe UI" panose="020B0502040204020203" pitchFamily="34" charset="0"/>
              </a:rPr>
              <a:t>SKY TV box (20%)</a:t>
            </a:r>
          </a:p>
          <a:p>
            <a:pPr marL="0" indent="-3657600" algn="l"/>
            <a:r>
              <a:rPr lang="en-NZ" sz="1100" noProof="0" dirty="0">
                <a:solidFill>
                  <a:schemeClr val="tx2"/>
                </a:solidFill>
                <a:ea typeface="Roboto" panose="02000000000000000000" pitchFamily="2" charset="0"/>
                <a:cs typeface="Segoe UI" panose="020B0502040204020203" pitchFamily="34" charset="0"/>
              </a:rPr>
              <a:t>Asian households 23% and 12% respectively</a:t>
            </a:r>
          </a:p>
        </p:txBody>
      </p:sp>
      <p:pic>
        <p:nvPicPr>
          <p:cNvPr id="140" name="Graphic 139">
            <a:extLst>
              <a:ext uri="{FF2B5EF4-FFF2-40B4-BE49-F238E27FC236}">
                <a16:creationId xmlns:a16="http://schemas.microsoft.com/office/drawing/2014/main" id="{7EDE0CE8-CA4F-ABA5-258F-004F70E1BDA6}"/>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482674" y="5348751"/>
            <a:ext cx="568182" cy="568182"/>
          </a:xfrm>
          <a:prstGeom prst="rect">
            <a:avLst/>
          </a:prstGeom>
        </p:spPr>
      </p:pic>
      <p:sp>
        <p:nvSpPr>
          <p:cNvPr id="142" name="TextBox 141">
            <a:extLst>
              <a:ext uri="{FF2B5EF4-FFF2-40B4-BE49-F238E27FC236}">
                <a16:creationId xmlns:a16="http://schemas.microsoft.com/office/drawing/2014/main" id="{87068B08-4F20-6603-F73B-2550E92C22EA}"/>
              </a:ext>
            </a:extLst>
          </p:cNvPr>
          <p:cNvSpPr txBox="1"/>
          <p:nvPr/>
        </p:nvSpPr>
        <p:spPr>
          <a:xfrm>
            <a:off x="6300005" y="2858502"/>
            <a:ext cx="4237023" cy="261610"/>
          </a:xfrm>
          <a:prstGeom prst="rect">
            <a:avLst/>
          </a:prstGeom>
          <a:noFill/>
        </p:spPr>
        <p:txBody>
          <a:bodyPr wrap="square" lIns="0">
            <a:spAutoFit/>
          </a:bodyPr>
          <a:lstStyle/>
          <a:p>
            <a:pPr marL="0" indent="-3657600" algn="l"/>
            <a:r>
              <a:rPr lang="en-NZ" sz="1100" b="1" noProof="0" dirty="0">
                <a:solidFill>
                  <a:schemeClr val="tx2"/>
                </a:solidFill>
                <a:ea typeface="Roboto" panose="02000000000000000000" pitchFamily="2" charset="0"/>
                <a:cs typeface="Segoe UI" panose="020B0502040204020203" pitchFamily="34" charset="0"/>
              </a:rPr>
              <a:t>High income households ($150k+) more likely to own</a:t>
            </a:r>
            <a:r>
              <a:rPr lang="en-NZ" sz="1100" noProof="0" dirty="0">
                <a:solidFill>
                  <a:schemeClr val="tx2"/>
                </a:solidFill>
                <a:ea typeface="Roboto" panose="02000000000000000000" pitchFamily="2" charset="0"/>
                <a:cs typeface="Segoe UI" panose="020B0502040204020203" pitchFamily="34" charset="0"/>
              </a:rPr>
              <a:t>:</a:t>
            </a:r>
          </a:p>
        </p:txBody>
      </p:sp>
      <p:sp>
        <p:nvSpPr>
          <p:cNvPr id="143" name="TextBox 142">
            <a:extLst>
              <a:ext uri="{FF2B5EF4-FFF2-40B4-BE49-F238E27FC236}">
                <a16:creationId xmlns:a16="http://schemas.microsoft.com/office/drawing/2014/main" id="{48B77352-6C87-49BC-EBAE-ADB55F672B9D}"/>
              </a:ext>
            </a:extLst>
          </p:cNvPr>
          <p:cNvSpPr txBox="1"/>
          <p:nvPr/>
        </p:nvSpPr>
        <p:spPr>
          <a:xfrm>
            <a:off x="6300005" y="4419603"/>
            <a:ext cx="4237023" cy="430887"/>
          </a:xfrm>
          <a:prstGeom prst="rect">
            <a:avLst/>
          </a:prstGeom>
          <a:noFill/>
        </p:spPr>
        <p:txBody>
          <a:bodyPr wrap="square" lIns="0">
            <a:spAutoFit/>
          </a:bodyPr>
          <a:lstStyle/>
          <a:p>
            <a:pPr marL="0" indent="-3657600" algn="l"/>
            <a:r>
              <a:rPr lang="en-NZ" sz="1100" b="1" noProof="0" dirty="0">
                <a:solidFill>
                  <a:schemeClr val="tx2"/>
                </a:solidFill>
                <a:ea typeface="Roboto" panose="02000000000000000000" pitchFamily="2" charset="0"/>
                <a:cs typeface="Segoe UI" panose="020B0502040204020203" pitchFamily="34" charset="0"/>
              </a:rPr>
              <a:t>Pacific households:</a:t>
            </a:r>
          </a:p>
          <a:p>
            <a:pPr marL="0" indent="-3657600" algn="l"/>
            <a:r>
              <a:rPr lang="en-NZ" sz="1100" noProof="0" dirty="0">
                <a:solidFill>
                  <a:schemeClr val="tx2"/>
                </a:solidFill>
                <a:ea typeface="Roboto" panose="02000000000000000000" pitchFamily="2" charset="0"/>
                <a:cs typeface="Segoe UI" panose="020B0502040204020203" pitchFamily="34" charset="0"/>
              </a:rPr>
              <a:t>More likely to have SKY TV box (28% v 20% total).</a:t>
            </a:r>
          </a:p>
        </p:txBody>
      </p:sp>
      <p:sp>
        <p:nvSpPr>
          <p:cNvPr id="144" name="TextBox 143">
            <a:extLst>
              <a:ext uri="{FF2B5EF4-FFF2-40B4-BE49-F238E27FC236}">
                <a16:creationId xmlns:a16="http://schemas.microsoft.com/office/drawing/2014/main" id="{BEAB3907-44BB-0955-5216-664780A36933}"/>
              </a:ext>
            </a:extLst>
          </p:cNvPr>
          <p:cNvSpPr txBox="1"/>
          <p:nvPr/>
        </p:nvSpPr>
        <p:spPr>
          <a:xfrm>
            <a:off x="6300005" y="5438755"/>
            <a:ext cx="4237023" cy="430887"/>
          </a:xfrm>
          <a:prstGeom prst="rect">
            <a:avLst/>
          </a:prstGeom>
          <a:noFill/>
        </p:spPr>
        <p:txBody>
          <a:bodyPr wrap="square" lIns="0">
            <a:spAutoFit/>
          </a:bodyPr>
          <a:lstStyle/>
          <a:p>
            <a:pPr marL="0" indent="-3657600" algn="l"/>
            <a:r>
              <a:rPr lang="en-NZ" sz="1100" b="1" noProof="0" dirty="0">
                <a:solidFill>
                  <a:schemeClr val="tx2"/>
                </a:solidFill>
                <a:ea typeface="Roboto" panose="02000000000000000000" pitchFamily="2" charset="0"/>
                <a:cs typeface="Segoe UI" panose="020B0502040204020203" pitchFamily="34" charset="0"/>
              </a:rPr>
              <a:t>Other South Island:</a:t>
            </a:r>
          </a:p>
          <a:p>
            <a:pPr marL="0" indent="-3657600" algn="l"/>
            <a:r>
              <a:rPr lang="en-NZ" sz="1100" noProof="0" dirty="0">
                <a:solidFill>
                  <a:schemeClr val="tx2"/>
                </a:solidFill>
                <a:ea typeface="Roboto" panose="02000000000000000000" pitchFamily="2" charset="0"/>
                <a:cs typeface="Segoe UI" panose="020B0502040204020203" pitchFamily="34" charset="0"/>
              </a:rPr>
              <a:t>More likely to own a radio (54% v 40% total)</a:t>
            </a:r>
          </a:p>
        </p:txBody>
      </p:sp>
      <p:graphicFrame>
        <p:nvGraphicFramePr>
          <p:cNvPr id="145" name="Table 144">
            <a:extLst>
              <a:ext uri="{FF2B5EF4-FFF2-40B4-BE49-F238E27FC236}">
                <a16:creationId xmlns:a16="http://schemas.microsoft.com/office/drawing/2014/main" id="{D7437BFF-9695-D1C0-7598-DF12C993B917}"/>
              </a:ext>
            </a:extLst>
          </p:cNvPr>
          <p:cNvGraphicFramePr>
            <a:graphicFrameLocks noGrp="1"/>
          </p:cNvGraphicFramePr>
          <p:nvPr>
            <p:extLst>
              <p:ext uri="{D42A27DB-BD31-4B8C-83A1-F6EECF244321}">
                <p14:modId xmlns:p14="http://schemas.microsoft.com/office/powerpoint/2010/main" val="2480691122"/>
              </p:ext>
            </p:extLst>
          </p:nvPr>
        </p:nvGraphicFramePr>
        <p:xfrm>
          <a:off x="6300005" y="3659802"/>
          <a:ext cx="5431620" cy="594360"/>
        </p:xfrm>
        <a:graphic>
          <a:graphicData uri="http://schemas.openxmlformats.org/drawingml/2006/table">
            <a:tbl>
              <a:tblPr firstRow="1" bandRow="1">
                <a:tableStyleId>{6E25E649-3F16-4E02-A733-19D2CDBF48F0}</a:tableStyleId>
              </a:tblPr>
              <a:tblGrid>
                <a:gridCol w="1810540">
                  <a:extLst>
                    <a:ext uri="{9D8B030D-6E8A-4147-A177-3AD203B41FA5}">
                      <a16:colId xmlns:a16="http://schemas.microsoft.com/office/drawing/2014/main" val="2985445329"/>
                    </a:ext>
                  </a:extLst>
                </a:gridCol>
                <a:gridCol w="1810540">
                  <a:extLst>
                    <a:ext uri="{9D8B030D-6E8A-4147-A177-3AD203B41FA5}">
                      <a16:colId xmlns:a16="http://schemas.microsoft.com/office/drawing/2014/main" val="901930442"/>
                    </a:ext>
                  </a:extLst>
                </a:gridCol>
                <a:gridCol w="1810540">
                  <a:extLst>
                    <a:ext uri="{9D8B030D-6E8A-4147-A177-3AD203B41FA5}">
                      <a16:colId xmlns:a16="http://schemas.microsoft.com/office/drawing/2014/main" val="405970882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100" b="0" noProof="0" dirty="0">
                          <a:solidFill>
                            <a:schemeClr val="tx2"/>
                          </a:solidFill>
                          <a:ea typeface="Roboto" panose="02000000000000000000" pitchFamily="2" charset="0"/>
                          <a:cs typeface="Segoe UI" panose="020B0502040204020203" pitchFamily="34" charset="0"/>
                        </a:rPr>
                        <a:t>Smart TV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1100" b="0" noProof="0" dirty="0">
                          <a:solidFill>
                            <a:schemeClr val="tx2"/>
                          </a:solidFill>
                          <a:ea typeface="Roboto" panose="02000000000000000000" pitchFamily="2" charset="0"/>
                          <a:cs typeface="Segoe UI" panose="020B0502040204020203" pitchFamily="34" charset="0"/>
                        </a:rPr>
                        <a:t>(89% v 82% total)</a:t>
                      </a:r>
                    </a:p>
                    <a:p>
                      <a:endParaRPr lang="en-NZ" sz="1100" b="0" noProof="0" dirty="0"/>
                    </a:p>
                  </a:txBody>
                  <a:tcPr marL="0">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100" b="0" noProof="0" dirty="0">
                          <a:solidFill>
                            <a:schemeClr val="tx2"/>
                          </a:solidFill>
                          <a:ea typeface="Roboto" panose="02000000000000000000" pitchFamily="2" charset="0"/>
                          <a:cs typeface="Segoe UI" panose="020B0502040204020203" pitchFamily="34" charset="0"/>
                        </a:rPr>
                        <a:t>Tablet/iPad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1100" b="0" noProof="0" dirty="0">
                          <a:solidFill>
                            <a:schemeClr val="tx2"/>
                          </a:solidFill>
                          <a:ea typeface="Roboto" panose="02000000000000000000" pitchFamily="2" charset="0"/>
                          <a:cs typeface="Segoe UI" panose="020B0502040204020203" pitchFamily="34" charset="0"/>
                        </a:rPr>
                        <a:t>(78% v 71% total)</a:t>
                      </a:r>
                    </a:p>
                    <a:p>
                      <a:endParaRPr lang="en-NZ" sz="1100" b="0" noProof="0" dirty="0"/>
                    </a:p>
                  </a:txBody>
                  <a:tcPr marL="0">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100" b="0" noProof="0" dirty="0">
                          <a:solidFill>
                            <a:schemeClr val="tx2"/>
                          </a:solidFill>
                          <a:ea typeface="Roboto" panose="02000000000000000000" pitchFamily="2" charset="0"/>
                          <a:cs typeface="Segoe UI" panose="020B0502040204020203" pitchFamily="34" charset="0"/>
                        </a:rPr>
                        <a:t>Smart speaker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1100" b="0" noProof="0" dirty="0">
                          <a:solidFill>
                            <a:schemeClr val="tx2"/>
                          </a:solidFill>
                          <a:ea typeface="Roboto" panose="02000000000000000000" pitchFamily="2" charset="0"/>
                          <a:cs typeface="Segoe UI" panose="020B0502040204020203" pitchFamily="34" charset="0"/>
                        </a:rPr>
                        <a:t>(43% v 34% total)</a:t>
                      </a:r>
                    </a:p>
                    <a:p>
                      <a:endParaRPr lang="en-NZ" sz="1100" b="0" noProof="0" dirty="0"/>
                    </a:p>
                  </a:txBody>
                  <a:tcPr marL="0">
                    <a:lnL>
                      <a:noFill/>
                    </a:lnL>
                    <a:lnR>
                      <a:noFill/>
                    </a:lnR>
                    <a:lnT w="254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972726"/>
                  </a:ext>
                </a:extLst>
              </a:tr>
            </a:tbl>
          </a:graphicData>
        </a:graphic>
      </p:graphicFrame>
      <p:pic>
        <p:nvPicPr>
          <p:cNvPr id="148" name="Graphic 147">
            <a:extLst>
              <a:ext uri="{FF2B5EF4-FFF2-40B4-BE49-F238E27FC236}">
                <a16:creationId xmlns:a16="http://schemas.microsoft.com/office/drawing/2014/main" id="{31DBCA68-A391-9E67-DA54-1F88503F92CA}"/>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6289743" y="5056437"/>
            <a:ext cx="399841" cy="399841"/>
          </a:xfrm>
          <a:prstGeom prst="rect">
            <a:avLst/>
          </a:prstGeom>
        </p:spPr>
      </p:pic>
      <p:grpSp>
        <p:nvGrpSpPr>
          <p:cNvPr id="151" name="Group 150">
            <a:extLst>
              <a:ext uri="{FF2B5EF4-FFF2-40B4-BE49-F238E27FC236}">
                <a16:creationId xmlns:a16="http://schemas.microsoft.com/office/drawing/2014/main" id="{D6AD27BA-D598-9C2B-81B1-058FA5B680DE}"/>
              </a:ext>
            </a:extLst>
          </p:cNvPr>
          <p:cNvGrpSpPr/>
          <p:nvPr/>
        </p:nvGrpSpPr>
        <p:grpSpPr>
          <a:xfrm>
            <a:off x="6293666" y="4310279"/>
            <a:ext cx="600074" cy="103661"/>
            <a:chOff x="6324600" y="4363164"/>
            <a:chExt cx="825499" cy="142602"/>
          </a:xfrm>
        </p:grpSpPr>
        <p:sp>
          <p:nvSpPr>
            <p:cNvPr id="149" name="Rectangle: Rounded Corners 148">
              <a:extLst>
                <a:ext uri="{FF2B5EF4-FFF2-40B4-BE49-F238E27FC236}">
                  <a16:creationId xmlns:a16="http://schemas.microsoft.com/office/drawing/2014/main" id="{D435D6A7-2D92-C7A0-1970-DA97711D5EE7}"/>
                </a:ext>
              </a:extLst>
            </p:cNvPr>
            <p:cNvSpPr/>
            <p:nvPr/>
          </p:nvSpPr>
          <p:spPr bwMode="auto">
            <a:xfrm>
              <a:off x="6324600" y="4363164"/>
              <a:ext cx="825499" cy="142602"/>
            </a:xfrm>
            <a:prstGeom prst="roundRect">
              <a:avLst/>
            </a:prstGeom>
            <a:noFill/>
            <a:ln w="12700">
              <a:solidFill>
                <a:schemeClr val="tx1"/>
              </a:solid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150" name="Oval 149">
              <a:extLst>
                <a:ext uri="{FF2B5EF4-FFF2-40B4-BE49-F238E27FC236}">
                  <a16:creationId xmlns:a16="http://schemas.microsoft.com/office/drawing/2014/main" id="{790AB4AB-AA74-324F-C51D-1E576DF27F8F}"/>
                </a:ext>
              </a:extLst>
            </p:cNvPr>
            <p:cNvSpPr/>
            <p:nvPr/>
          </p:nvSpPr>
          <p:spPr bwMode="auto">
            <a:xfrm>
              <a:off x="6699576" y="4396692"/>
              <a:ext cx="75547" cy="75547"/>
            </a:xfrm>
            <a:prstGeom prst="ellipse">
              <a:avLst/>
            </a:prstGeom>
            <a:noFill/>
            <a:ln w="12700">
              <a:solidFill>
                <a:schemeClr val="tx1"/>
              </a:solid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pSp>
      <p:pic>
        <p:nvPicPr>
          <p:cNvPr id="152" name="Graphic 151">
            <a:extLst>
              <a:ext uri="{FF2B5EF4-FFF2-40B4-BE49-F238E27FC236}">
                <a16:creationId xmlns:a16="http://schemas.microsoft.com/office/drawing/2014/main" id="{0A4964DD-9EB8-A2BC-F8AE-3C32CD4BF31B}"/>
              </a:ext>
            </a:extLst>
          </p:cNvPr>
          <p:cNvPicPr>
            <a:picLocks/>
          </p:cNvPicPr>
          <p:nvPr/>
        </p:nvPicPr>
        <p:blipFill>
          <a:blip r:embed="rId3">
            <a:extLst>
              <a:ext uri="{96DAC541-7B7A-43D3-8B79-37D633B846F1}">
                <asvg:svgBlip xmlns:asvg="http://schemas.microsoft.com/office/drawing/2016/SVG/main" r:embed="rId4"/>
              </a:ext>
            </a:extLst>
          </a:blip>
          <a:stretch>
            <a:fillRect/>
          </a:stretch>
        </p:blipFill>
        <p:spPr>
          <a:xfrm>
            <a:off x="6289743" y="3191592"/>
            <a:ext cx="528955" cy="528955"/>
          </a:xfrm>
          <a:prstGeom prst="rect">
            <a:avLst/>
          </a:prstGeom>
        </p:spPr>
      </p:pic>
      <p:pic>
        <p:nvPicPr>
          <p:cNvPr id="153" name="Picture 152" descr="A black background with a black square&#10;&#10;Description automatically generated with medium confidence">
            <a:extLst>
              <a:ext uri="{FF2B5EF4-FFF2-40B4-BE49-F238E27FC236}">
                <a16:creationId xmlns:a16="http://schemas.microsoft.com/office/drawing/2014/main" id="{4D7F1896-6E2F-5808-56CB-A76AA11EF9DB}"/>
              </a:ext>
            </a:extLst>
          </p:cNvPr>
          <p:cNvPicPr>
            <a:picLocks noChangeAspect="1"/>
          </p:cNvPicPr>
          <p:nvPr/>
        </p:nvPicPr>
        <p:blipFill>
          <a:blip r:embed="rId15">
            <a:extLst>
              <a:ext uri="{28A0092B-C50C-407E-A947-70E740481C1C}">
                <a14:useLocalDpi xmlns:a14="http://schemas.microsoft.com/office/drawing/2010/main" val="0"/>
              </a:ext>
            </a:extLst>
          </a:blip>
          <a:srcRect b="23574"/>
          <a:stretch/>
        </p:blipFill>
        <p:spPr>
          <a:xfrm>
            <a:off x="8040886" y="3178123"/>
            <a:ext cx="567090" cy="433401"/>
          </a:xfrm>
          <a:prstGeom prst="rect">
            <a:avLst/>
          </a:prstGeom>
        </p:spPr>
      </p:pic>
      <p:pic>
        <p:nvPicPr>
          <p:cNvPr id="154" name="Graphic 153">
            <a:extLst>
              <a:ext uri="{FF2B5EF4-FFF2-40B4-BE49-F238E27FC236}">
                <a16:creationId xmlns:a16="http://schemas.microsoft.com/office/drawing/2014/main" id="{EB343671-FA27-4CF3-4CC9-D893A24CABF3}"/>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9849394" y="3245111"/>
            <a:ext cx="421916" cy="421916"/>
          </a:xfrm>
          <a:prstGeom prst="rect">
            <a:avLst/>
          </a:prstGeom>
        </p:spPr>
      </p:pic>
    </p:spTree>
    <p:extLst>
      <p:ext uri="{BB962C8B-B14F-4D97-AF65-F5344CB8AC3E}">
        <p14:creationId xmlns:p14="http://schemas.microsoft.com/office/powerpoint/2010/main" val="3949090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AE3E5-6F4D-BBD6-32EE-AC2E571105A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20455AF-AD6A-A00B-AB94-EF5BCB7C51F6}"/>
              </a:ext>
            </a:extLst>
          </p:cNvPr>
          <p:cNvSpPr>
            <a:spLocks noGrp="1"/>
          </p:cNvSpPr>
          <p:nvPr>
            <p:ph type="body" sz="quarter" idx="22"/>
          </p:nvPr>
        </p:nvSpPr>
        <p:spPr/>
        <p:txBody>
          <a:bodyPr/>
          <a:lstStyle/>
          <a:p>
            <a:r>
              <a:rPr lang="en-NZ" sz="2800" noProof="0" dirty="0"/>
              <a:t>03</a:t>
            </a:r>
          </a:p>
        </p:txBody>
      </p:sp>
      <p:sp>
        <p:nvSpPr>
          <p:cNvPr id="5" name="Text Placeholder 4">
            <a:extLst>
              <a:ext uri="{FF2B5EF4-FFF2-40B4-BE49-F238E27FC236}">
                <a16:creationId xmlns:a16="http://schemas.microsoft.com/office/drawing/2014/main" id="{12ED7742-C42F-A917-AB55-EB2644F40BAB}"/>
              </a:ext>
            </a:extLst>
          </p:cNvPr>
          <p:cNvSpPr>
            <a:spLocks noGrp="1"/>
          </p:cNvSpPr>
          <p:nvPr>
            <p:ph type="body" sz="quarter" idx="28"/>
          </p:nvPr>
        </p:nvSpPr>
        <p:spPr/>
        <p:txBody>
          <a:bodyPr anchor="t"/>
          <a:lstStyle/>
          <a:p>
            <a:r>
              <a:rPr lang="en-NZ" noProof="0" dirty="0"/>
              <a:t>Media consumption</a:t>
            </a:r>
          </a:p>
        </p:txBody>
      </p:sp>
      <p:sp>
        <p:nvSpPr>
          <p:cNvPr id="7" name="Footer Placeholder 6">
            <a:extLst>
              <a:ext uri="{FF2B5EF4-FFF2-40B4-BE49-F238E27FC236}">
                <a16:creationId xmlns:a16="http://schemas.microsoft.com/office/drawing/2014/main" id="{017123E8-F46A-F4EA-220D-BD39F261D36B}"/>
              </a:ext>
            </a:extLst>
          </p:cNvPr>
          <p:cNvSpPr>
            <a:spLocks noGrp="1"/>
          </p:cNvSpPr>
          <p:nvPr>
            <p:ph type="ftr" sz="quarter" idx="30"/>
          </p:nvPr>
        </p:nvSpPr>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endParaRPr>
          </a:p>
        </p:txBody>
      </p:sp>
      <p:sp>
        <p:nvSpPr>
          <p:cNvPr id="8" name="Slide Number Placeholder 7">
            <a:extLst>
              <a:ext uri="{FF2B5EF4-FFF2-40B4-BE49-F238E27FC236}">
                <a16:creationId xmlns:a16="http://schemas.microsoft.com/office/drawing/2014/main" id="{968C8C41-C5A8-0329-5783-5B04844E5F07}"/>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6" name="Picture Placeholder 5">
            <a:extLst>
              <a:ext uri="{FF2B5EF4-FFF2-40B4-BE49-F238E27FC236}">
                <a16:creationId xmlns:a16="http://schemas.microsoft.com/office/drawing/2014/main" id="{5BC88B07-8C7C-978F-4013-1C8B5513EA0E}"/>
              </a:ext>
            </a:extLst>
          </p:cNvPr>
          <p:cNvSpPr>
            <a:spLocks noGrp="1"/>
          </p:cNvSpPr>
          <p:nvPr>
            <p:ph type="pic" sz="quarter" idx="24"/>
          </p:nvPr>
        </p:nvSpPr>
        <p:spPr/>
        <p:txBody>
          <a:bodyPr/>
          <a:lstStyle/>
          <a:p>
            <a:endParaRPr lang="en-NZ" noProof="0" dirty="0"/>
          </a:p>
        </p:txBody>
      </p:sp>
      <p:pic>
        <p:nvPicPr>
          <p:cNvPr id="4" name="Picture Placeholder 9" descr="A person holding a cell phone&#10;&#10;AI-generated content may be incorrect.">
            <a:extLst>
              <a:ext uri="{FF2B5EF4-FFF2-40B4-BE49-F238E27FC236}">
                <a16:creationId xmlns:a16="http://schemas.microsoft.com/office/drawing/2014/main" id="{9B874B48-3B0F-7494-C205-1711ACC568C8}"/>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016381" y="459000"/>
            <a:ext cx="6175619" cy="5940000"/>
          </a:xfrm>
          <a:prstGeom prst="rect">
            <a:avLst/>
          </a:pr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711192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CE3CD-EF2C-2281-AAD2-AC1D2DA33E95}"/>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EEA3BA92-B450-C6BD-4FF4-6FC212F89331}"/>
              </a:ext>
            </a:extLst>
          </p:cNvPr>
          <p:cNvSpPr>
            <a:spLocks noGrp="1"/>
          </p:cNvSpPr>
          <p:nvPr>
            <p:ph type="title"/>
          </p:nvPr>
        </p:nvSpPr>
        <p:spPr/>
        <p:txBody>
          <a:bodyPr>
            <a:normAutofit/>
          </a:bodyPr>
          <a:lstStyle/>
          <a:p>
            <a:r>
              <a:rPr lang="en-NZ" sz="2400" noProof="0" dirty="0"/>
              <a:t>Media consumption – summary</a:t>
            </a:r>
          </a:p>
        </p:txBody>
      </p:sp>
      <p:sp>
        <p:nvSpPr>
          <p:cNvPr id="13" name="Text Placeholder 12">
            <a:extLst>
              <a:ext uri="{FF2B5EF4-FFF2-40B4-BE49-F238E27FC236}">
                <a16:creationId xmlns:a16="http://schemas.microsoft.com/office/drawing/2014/main" id="{D4B68CF6-B13E-E9B3-EC3D-CC40A41FB523}"/>
              </a:ext>
            </a:extLst>
          </p:cNvPr>
          <p:cNvSpPr>
            <a:spLocks noGrp="1"/>
          </p:cNvSpPr>
          <p:nvPr>
            <p:ph type="body" sz="quarter" idx="22"/>
          </p:nvPr>
        </p:nvSpPr>
        <p:spPr/>
        <p:txBody>
          <a:bodyPr/>
          <a:lstStyle/>
          <a:p>
            <a:r>
              <a:rPr lang="en-NZ" noProof="0" dirty="0"/>
              <a:t> </a:t>
            </a:r>
          </a:p>
        </p:txBody>
      </p:sp>
      <p:sp>
        <p:nvSpPr>
          <p:cNvPr id="2" name="Slide Number Placeholder 1">
            <a:extLst>
              <a:ext uri="{FF2B5EF4-FFF2-40B4-BE49-F238E27FC236}">
                <a16:creationId xmlns:a16="http://schemas.microsoft.com/office/drawing/2014/main" id="{B2C15D99-9A06-0A8A-1603-43EDC22295EC}"/>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NZ" sz="800" b="1" i="0" u="none" strike="noStrike" kern="1200" cap="none" spc="0" normalizeH="0" baseline="0" noProof="0" dirty="0">
              <a:ln>
                <a:noFill/>
              </a:ln>
              <a:effectLst/>
              <a:uLnTx/>
              <a:uFillTx/>
              <a:latin typeface="Century Gothic" panose="02116942222400000000"/>
              <a:ea typeface="Verdana" panose="020B0604030504040204" pitchFamily="34" charset="0"/>
            </a:endParaRPr>
          </a:p>
        </p:txBody>
      </p:sp>
      <p:sp>
        <p:nvSpPr>
          <p:cNvPr id="7" name="Rectangle 6">
            <a:extLst>
              <a:ext uri="{FF2B5EF4-FFF2-40B4-BE49-F238E27FC236}">
                <a16:creationId xmlns:a16="http://schemas.microsoft.com/office/drawing/2014/main" id="{2AC3DF6F-EA30-0648-0F67-5DD86032C6D0}"/>
              </a:ext>
            </a:extLst>
          </p:cNvPr>
          <p:cNvSpPr/>
          <p:nvPr/>
        </p:nvSpPr>
        <p:spPr bwMode="auto">
          <a:xfrm>
            <a:off x="460375" y="2130971"/>
            <a:ext cx="3602806"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rPr>
              <a:t>Daily reach</a:t>
            </a:r>
          </a:p>
          <a:p>
            <a:pPr lvl="0">
              <a:spcAft>
                <a:spcPts val="1200"/>
              </a:spcAft>
              <a:defRPr/>
            </a:pPr>
            <a:r>
              <a:rPr lang="en-NZ" sz="1200" noProof="0" dirty="0">
                <a:solidFill>
                  <a:schemeClr val="bg2"/>
                </a:solidFill>
              </a:rPr>
              <a:t>New Zealand children’s media habits are increasingly shaped by digital platforms, with YouTube (69%) leading daily engagement. </a:t>
            </a:r>
          </a:p>
          <a:p>
            <a:pPr lvl="0">
              <a:spcAft>
                <a:spcPts val="1200"/>
              </a:spcAft>
              <a:defRPr/>
            </a:pPr>
            <a:r>
              <a:rPr lang="en-NZ" sz="1200" noProof="0" dirty="0">
                <a:solidFill>
                  <a:schemeClr val="bg2"/>
                </a:solidFill>
              </a:rPr>
              <a:t>On a typical day, around seven in ten children watch programmes or shows on linear / on demand TV, or YouTube. Two in five play online games or listen to audio content, and a quarter use social media. </a:t>
            </a: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 name="Rectangle 3">
            <a:extLst>
              <a:ext uri="{FF2B5EF4-FFF2-40B4-BE49-F238E27FC236}">
                <a16:creationId xmlns:a16="http://schemas.microsoft.com/office/drawing/2014/main" id="{129BF665-35CC-FD84-0A42-F592AF3814F2}"/>
              </a:ext>
            </a:extLst>
          </p:cNvPr>
          <p:cNvSpPr/>
          <p:nvPr/>
        </p:nvSpPr>
        <p:spPr bwMode="auto">
          <a:xfrm>
            <a:off x="4293009" y="2130971"/>
            <a:ext cx="3602806"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latin typeface="Century Gothic" panose="02116942222400000000"/>
                <a:ea typeface="Roboto" panose="02000000000000000000" pitchFamily="2" charset="0"/>
                <a:cs typeface="Segoe UI" panose="020B0502040204020203" pitchFamily="34" charset="0"/>
              </a:rPr>
              <a:t>Time spent using</a:t>
            </a:r>
          </a:p>
          <a:p>
            <a:pPr lvl="0">
              <a:spcAft>
                <a:spcPts val="1200"/>
              </a:spcAft>
              <a:defRPr/>
            </a:pPr>
            <a:r>
              <a:rPr lang="en-NZ" sz="1200" noProof="0" dirty="0">
                <a:solidFill>
                  <a:schemeClr val="bg2"/>
                </a:solidFill>
              </a:rPr>
              <a:t>Media consumption is spread across multiple devices and platforms, with children spending over an hour daily on overseas streaming services, YouTube, social media, playing online games, and music streaming. </a:t>
            </a:r>
          </a:p>
          <a:p>
            <a:pPr lvl="0">
              <a:spcAft>
                <a:spcPts val="1200"/>
              </a:spcAft>
              <a:defRPr/>
            </a:pPr>
            <a:r>
              <a:rPr lang="en-NZ" sz="1200" noProof="0" dirty="0">
                <a:solidFill>
                  <a:schemeClr val="bg2"/>
                </a:solidFill>
              </a:rPr>
              <a:t>Traditional TV and SKY peak during prime time (6 to 8:30pm), but digital platforms see strong engagement after school and into the evening. </a:t>
            </a:r>
          </a:p>
          <a:p>
            <a:pPr lvl="0">
              <a:spcAft>
                <a:spcPts val="1200"/>
              </a:spcAft>
              <a:defRPr/>
            </a:pPr>
            <a:r>
              <a:rPr lang="en-NZ" sz="1200" noProof="0" dirty="0">
                <a:solidFill>
                  <a:schemeClr val="bg2"/>
                </a:solidFill>
              </a:rPr>
              <a:t>Girls engage with both streaming and YouTube, while boys gravitate toward YouTube, SKY TV, and online games.</a:t>
            </a: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Rectangle 4">
            <a:extLst>
              <a:ext uri="{FF2B5EF4-FFF2-40B4-BE49-F238E27FC236}">
                <a16:creationId xmlns:a16="http://schemas.microsoft.com/office/drawing/2014/main" id="{D52ED982-B321-EE2F-B383-4690ECF49AF5}"/>
              </a:ext>
            </a:extLst>
          </p:cNvPr>
          <p:cNvSpPr/>
          <p:nvPr/>
        </p:nvSpPr>
        <p:spPr bwMode="auto">
          <a:xfrm>
            <a:off x="8125643" y="2130971"/>
            <a:ext cx="3602806"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latin typeface="Century Gothic" panose="02116942222400000000"/>
                <a:ea typeface="Roboto" panose="02000000000000000000" pitchFamily="2" charset="0"/>
                <a:cs typeface="Segoe UI" panose="020B0502040204020203" pitchFamily="34" charset="0"/>
              </a:rPr>
              <a:t>Socio-demographic insights</a:t>
            </a:r>
          </a:p>
          <a:p>
            <a:pPr lvl="0">
              <a:spcAft>
                <a:spcPts val="1200"/>
              </a:spcAft>
              <a:defRPr/>
            </a:pPr>
            <a:r>
              <a:rPr lang="en-NZ" sz="1200" noProof="0" dirty="0">
                <a:solidFill>
                  <a:schemeClr val="bg2"/>
                </a:solidFill>
              </a:rPr>
              <a:t>Socio-demographic factors play a role: older children and those from higher income households spend more time on digital platforms, while Māori children show higher participation in online games. </a:t>
            </a:r>
          </a:p>
          <a:p>
            <a:pPr lvl="0">
              <a:spcAft>
                <a:spcPts val="1200"/>
              </a:spcAft>
              <a:defRPr/>
            </a:pPr>
            <a:r>
              <a:rPr lang="en-NZ" sz="1200" noProof="0" dirty="0">
                <a:solidFill>
                  <a:schemeClr val="bg2"/>
                </a:solidFill>
              </a:rPr>
              <a:t>Overall however, regional and ethnic differences in media consumption are minimal, ensuring broad access to content across the country.</a:t>
            </a:r>
            <a:endParaRPr lang="en-NZ" sz="1200" noProof="0" dirty="0">
              <a:solidFill>
                <a:schemeClr val="bg2"/>
              </a:solidFill>
              <a:latin typeface="Century Gothic" panose="02116942222400000000"/>
              <a:ea typeface="Roboto" panose="02000000000000000000" pitchFamily="2" charset="0"/>
              <a:cs typeface="Segoe UI" panose="020B0502040204020203" pitchFamily="34" charset="0"/>
            </a:endParaRPr>
          </a:p>
          <a:p>
            <a:pPr lvl="0">
              <a:spcAft>
                <a:spcPts val="1200"/>
              </a:spcAf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 name="Footer Placeholder 11">
            <a:extLst>
              <a:ext uri="{FF2B5EF4-FFF2-40B4-BE49-F238E27FC236}">
                <a16:creationId xmlns:a16="http://schemas.microsoft.com/office/drawing/2014/main" id="{E97F2E29-5A54-D39E-AB42-C03915DA540D}"/>
              </a:ext>
            </a:extLst>
          </p:cNvPr>
          <p:cNvSpPr>
            <a:spLocks noGrp="1"/>
          </p:cNvSpPr>
          <p:nvPr>
            <p:ph type="ftr" sz="quarter" idx="23"/>
          </p:nvPr>
        </p:nvSpPr>
        <p:spPr>
          <a:xfrm>
            <a:off x="1009650" y="6546849"/>
            <a:ext cx="7127875" cy="155574"/>
          </a:xfrm>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effectLst/>
              <a:uLnTx/>
              <a:uFillTx/>
              <a:latin typeface="Century Gothic" panose="02116942222400000000"/>
              <a:ea typeface="Roboto" panose="02000000000000000000" pitchFamily="2" charset="0"/>
            </a:endParaRPr>
          </a:p>
        </p:txBody>
      </p:sp>
    </p:spTree>
    <p:extLst>
      <p:ext uri="{BB962C8B-B14F-4D97-AF65-F5344CB8AC3E}">
        <p14:creationId xmlns:p14="http://schemas.microsoft.com/office/powerpoint/2010/main" val="2001139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5F7EB-1A2A-862F-2C70-6AF9B8431F86}"/>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8CDE2A15-BC51-570A-8783-0124D3CC4CC0}"/>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6CC5DC44-00D0-D91A-699D-CE14D78FF04D}"/>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6F59DADD-C7EA-EAFE-4B52-17AED50DC8E8}"/>
              </a:ext>
            </a:extLst>
          </p:cNvPr>
          <p:cNvSpPr txBox="1">
            <a:spLocks/>
          </p:cNvSpPr>
          <p:nvPr/>
        </p:nvSpPr>
        <p:spPr>
          <a:xfrm>
            <a:off x="460374" y="430255"/>
            <a:ext cx="11268076" cy="824417"/>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rPr>
              <a:t>On a typical day, around seven in ten children watch shows </a:t>
            </a:r>
            <a:r>
              <a:rPr lang="en-NZ" sz="2000" dirty="0">
                <a:solidFill>
                  <a:srgbClr val="282626"/>
                </a:solidFill>
              </a:rPr>
              <a:t>and</a:t>
            </a:r>
            <a:r>
              <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rPr>
              <a:t> programmes, or YouTube. Two in five play games online or listen to audio content, and a quarter use social media.</a:t>
            </a:r>
          </a:p>
        </p:txBody>
      </p:sp>
      <p:cxnSp>
        <p:nvCxnSpPr>
          <p:cNvPr id="17" name="Straight Connector 16">
            <a:extLst>
              <a:ext uri="{FF2B5EF4-FFF2-40B4-BE49-F238E27FC236}">
                <a16:creationId xmlns:a16="http://schemas.microsoft.com/office/drawing/2014/main" id="{8AAE0681-D12D-966F-7113-8E7F4290BCAA}"/>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9F14EA0-D7C7-700D-F57E-63E9CD6D9A16}"/>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CF8EA2DC-6932-2816-0933-6A8CE3036865}"/>
              </a:ext>
            </a:extLst>
          </p:cNvPr>
          <p:cNvSpPr txBox="1">
            <a:spLocks/>
          </p:cNvSpPr>
          <p:nvPr/>
        </p:nvSpPr>
        <p:spPr>
          <a:xfrm>
            <a:off x="492586" y="1487258"/>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Type of media children consume each day</a:t>
            </a:r>
          </a:p>
        </p:txBody>
      </p:sp>
      <p:sp>
        <p:nvSpPr>
          <p:cNvPr id="2" name="Footer Placeholder 1">
            <a:extLst>
              <a:ext uri="{FF2B5EF4-FFF2-40B4-BE49-F238E27FC236}">
                <a16:creationId xmlns:a16="http://schemas.microsoft.com/office/drawing/2014/main" id="{66336C67-19BB-3BD9-74CA-0311D17EFDEA}"/>
              </a:ext>
            </a:extLst>
          </p:cNvPr>
          <p:cNvSpPr>
            <a:spLocks noGrp="1"/>
          </p:cNvSpPr>
          <p:nvPr>
            <p:ph type="ftr" sz="quarter" idx="28"/>
          </p:nvPr>
        </p:nvSpPr>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endParaRPr>
          </a:p>
        </p:txBody>
      </p:sp>
      <p:grpSp>
        <p:nvGrpSpPr>
          <p:cNvPr id="60" name="Group 59">
            <a:extLst>
              <a:ext uri="{FF2B5EF4-FFF2-40B4-BE49-F238E27FC236}">
                <a16:creationId xmlns:a16="http://schemas.microsoft.com/office/drawing/2014/main" id="{3888D28D-65CC-EC77-52C0-CFF5B162FF8C}"/>
              </a:ext>
            </a:extLst>
          </p:cNvPr>
          <p:cNvGrpSpPr/>
          <p:nvPr/>
        </p:nvGrpSpPr>
        <p:grpSpPr>
          <a:xfrm>
            <a:off x="274010" y="1920447"/>
            <a:ext cx="2592552" cy="3926578"/>
            <a:chOff x="1930585" y="2475402"/>
            <a:chExt cx="2592552" cy="3926578"/>
          </a:xfrm>
        </p:grpSpPr>
        <p:graphicFrame>
          <p:nvGraphicFramePr>
            <p:cNvPr id="10" name="Chart 9">
              <a:extLst>
                <a:ext uri="{FF2B5EF4-FFF2-40B4-BE49-F238E27FC236}">
                  <a16:creationId xmlns:a16="http://schemas.microsoft.com/office/drawing/2014/main" id="{E4DD4B22-8ED6-03A7-E84A-994E407310F8}"/>
                </a:ext>
              </a:extLst>
            </p:cNvPr>
            <p:cNvGraphicFramePr/>
            <p:nvPr>
              <p:extLst>
                <p:ext uri="{D42A27DB-BD31-4B8C-83A1-F6EECF244321}">
                  <p14:modId xmlns:p14="http://schemas.microsoft.com/office/powerpoint/2010/main" val="2246586104"/>
                </p:ext>
              </p:extLst>
            </p:nvPr>
          </p:nvGraphicFramePr>
          <p:xfrm>
            <a:off x="1930585" y="2475402"/>
            <a:ext cx="2592552" cy="2268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F397C85A-13E8-F7EB-892C-5AA34B8C6DBF}"/>
                </a:ext>
              </a:extLst>
            </p:cNvPr>
            <p:cNvSpPr txBox="1"/>
            <p:nvPr/>
          </p:nvSpPr>
          <p:spPr>
            <a:xfrm>
              <a:off x="2163121" y="4718702"/>
              <a:ext cx="2127477" cy="1683278"/>
            </a:xfrm>
            <a:prstGeom prst="rect">
              <a:avLst/>
            </a:prstGeom>
            <a:noFill/>
          </p:spPr>
          <p:txBody>
            <a:bodyPr wrap="square" lIns="0" tIns="0" rIns="0" bIns="0" rtlCol="0" anchor="t">
              <a:normAutofit/>
            </a:bodyPr>
            <a:lstStyle/>
            <a:p>
              <a:pPr marL="0" indent="-3657600" algn="ctr">
                <a:spcAft>
                  <a:spcPts val="600"/>
                </a:spcAft>
              </a:pPr>
              <a:r>
                <a:rPr lang="en-NZ" sz="5200" b="1" noProof="0" dirty="0">
                  <a:solidFill>
                    <a:srgbClr val="FF9847"/>
                  </a:solidFill>
                  <a:ea typeface="Roboto" panose="02000000000000000000" pitchFamily="2" charset="0"/>
                  <a:cs typeface="Segoe UI" panose="020B0502040204020203" pitchFamily="34" charset="0"/>
                </a:rPr>
                <a:t>70%</a:t>
              </a:r>
            </a:p>
            <a:p>
              <a:pPr marL="0" indent="-3657600" algn="ctr">
                <a:spcAft>
                  <a:spcPts val="600"/>
                </a:spcAft>
              </a:pPr>
              <a:r>
                <a:rPr lang="en-NZ" sz="1600" i="0" noProof="0" dirty="0">
                  <a:solidFill>
                    <a:srgbClr val="282626"/>
                  </a:solidFill>
                  <a:latin typeface="+mn-lt"/>
                  <a:ea typeface="Roboto" panose="02000000000000000000" pitchFamily="2" charset="0"/>
                  <a:cs typeface="Segoe UI" panose="020B0502040204020203" pitchFamily="34" charset="0"/>
                </a:rPr>
                <a:t>Watch </a:t>
              </a:r>
              <a:r>
                <a:rPr lang="en-NZ" sz="1600" b="1" i="0" noProof="0" dirty="0">
                  <a:solidFill>
                    <a:srgbClr val="282626"/>
                  </a:solidFill>
                  <a:latin typeface="+mn-lt"/>
                  <a:ea typeface="Roboto" panose="02000000000000000000" pitchFamily="2" charset="0"/>
                  <a:cs typeface="Segoe UI" panose="020B0502040204020203" pitchFamily="34" charset="0"/>
                </a:rPr>
                <a:t>programmes or shows</a:t>
              </a:r>
            </a:p>
          </p:txBody>
        </p:sp>
        <p:pic>
          <p:nvPicPr>
            <p:cNvPr id="57" name="Picture 56" descr="A black background with a black square&#10;&#10;Description automatically generated with medium confidence">
              <a:extLst>
                <a:ext uri="{FF2B5EF4-FFF2-40B4-BE49-F238E27FC236}">
                  <a16:creationId xmlns:a16="http://schemas.microsoft.com/office/drawing/2014/main" id="{B0671934-D525-78C7-905A-232EB48E4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6724" y="3117803"/>
              <a:ext cx="980273" cy="980273"/>
            </a:xfrm>
            <a:prstGeom prst="rect">
              <a:avLst/>
            </a:prstGeom>
          </p:spPr>
        </p:pic>
      </p:grpSp>
      <p:grpSp>
        <p:nvGrpSpPr>
          <p:cNvPr id="171" name="Group 170">
            <a:extLst>
              <a:ext uri="{FF2B5EF4-FFF2-40B4-BE49-F238E27FC236}">
                <a16:creationId xmlns:a16="http://schemas.microsoft.com/office/drawing/2014/main" id="{ED614739-C590-3CCC-C7A6-E244259F841C}"/>
              </a:ext>
            </a:extLst>
          </p:cNvPr>
          <p:cNvGrpSpPr/>
          <p:nvPr/>
        </p:nvGrpSpPr>
        <p:grpSpPr>
          <a:xfrm>
            <a:off x="4762786" y="1920447"/>
            <a:ext cx="2592552" cy="3926578"/>
            <a:chOff x="1996013" y="2060554"/>
            <a:chExt cx="2592552" cy="3926578"/>
          </a:xfrm>
        </p:grpSpPr>
        <p:graphicFrame>
          <p:nvGraphicFramePr>
            <p:cNvPr id="172" name="Chart 171">
              <a:extLst>
                <a:ext uri="{FF2B5EF4-FFF2-40B4-BE49-F238E27FC236}">
                  <a16:creationId xmlns:a16="http://schemas.microsoft.com/office/drawing/2014/main" id="{5FA967B1-2162-39B3-4CEB-D922C93A3AE7}"/>
                </a:ext>
              </a:extLst>
            </p:cNvPr>
            <p:cNvGraphicFramePr/>
            <p:nvPr>
              <p:extLst>
                <p:ext uri="{D42A27DB-BD31-4B8C-83A1-F6EECF244321}">
                  <p14:modId xmlns:p14="http://schemas.microsoft.com/office/powerpoint/2010/main" val="4047326720"/>
                </p:ext>
              </p:extLst>
            </p:nvPr>
          </p:nvGraphicFramePr>
          <p:xfrm>
            <a:off x="1996013" y="2060554"/>
            <a:ext cx="2592552" cy="2268000"/>
          </p:xfrm>
          <a:graphic>
            <a:graphicData uri="http://schemas.openxmlformats.org/drawingml/2006/chart">
              <c:chart xmlns:c="http://schemas.openxmlformats.org/drawingml/2006/chart" xmlns:r="http://schemas.openxmlformats.org/officeDocument/2006/relationships" r:id="rId5"/>
            </a:graphicData>
          </a:graphic>
        </p:graphicFrame>
        <p:sp>
          <p:nvSpPr>
            <p:cNvPr id="173" name="TextBox 172">
              <a:extLst>
                <a:ext uri="{FF2B5EF4-FFF2-40B4-BE49-F238E27FC236}">
                  <a16:creationId xmlns:a16="http://schemas.microsoft.com/office/drawing/2014/main" id="{3FEA1E62-A768-217B-BBF7-4CB8D31F3504}"/>
                </a:ext>
              </a:extLst>
            </p:cNvPr>
            <p:cNvSpPr txBox="1"/>
            <p:nvPr/>
          </p:nvSpPr>
          <p:spPr>
            <a:xfrm>
              <a:off x="2228550" y="4303854"/>
              <a:ext cx="2127477" cy="1683278"/>
            </a:xfrm>
            <a:prstGeom prst="rect">
              <a:avLst/>
            </a:prstGeom>
            <a:noFill/>
          </p:spPr>
          <p:txBody>
            <a:bodyPr wrap="square" lIns="0" tIns="0" rIns="0" bIns="0" rtlCol="0" anchor="t">
              <a:normAutofit/>
            </a:bodyPr>
            <a:lstStyle/>
            <a:p>
              <a:pPr marL="0" indent="-3657600" algn="ctr">
                <a:spcAft>
                  <a:spcPts val="600"/>
                </a:spcAft>
              </a:pPr>
              <a:r>
                <a:rPr lang="en-NZ" sz="5200" b="1" noProof="0" dirty="0">
                  <a:solidFill>
                    <a:srgbClr val="557DBE"/>
                  </a:solidFill>
                  <a:ea typeface="Roboto" panose="02000000000000000000" pitchFamily="2" charset="0"/>
                  <a:cs typeface="Segoe UI" panose="020B0502040204020203" pitchFamily="34" charset="0"/>
                </a:rPr>
                <a:t>39%</a:t>
              </a:r>
            </a:p>
            <a:p>
              <a:pPr marL="0" indent="-3657600" algn="ctr">
                <a:spcAft>
                  <a:spcPts val="600"/>
                </a:spcAft>
              </a:pPr>
              <a:r>
                <a:rPr lang="en-NZ" sz="1600" i="0" noProof="0" dirty="0">
                  <a:solidFill>
                    <a:srgbClr val="282626"/>
                  </a:solidFill>
                  <a:latin typeface="+mn-lt"/>
                  <a:ea typeface="Roboto" panose="02000000000000000000" pitchFamily="2" charset="0"/>
                  <a:cs typeface="Segoe UI" panose="020B0502040204020203" pitchFamily="34" charset="0"/>
                </a:rPr>
                <a:t>Play </a:t>
              </a:r>
              <a:r>
                <a:rPr lang="en-NZ" sz="1600" b="1" i="0" noProof="0" dirty="0">
                  <a:solidFill>
                    <a:srgbClr val="282626"/>
                  </a:solidFill>
                  <a:latin typeface="+mn-lt"/>
                  <a:ea typeface="Roboto" panose="02000000000000000000" pitchFamily="2" charset="0"/>
                  <a:cs typeface="Segoe UI" panose="020B0502040204020203" pitchFamily="34" charset="0"/>
                </a:rPr>
                <a:t>games online</a:t>
              </a:r>
            </a:p>
          </p:txBody>
        </p:sp>
        <p:pic>
          <p:nvPicPr>
            <p:cNvPr id="174" name="Picture 173">
              <a:extLst>
                <a:ext uri="{FF2B5EF4-FFF2-40B4-BE49-F238E27FC236}">
                  <a16:creationId xmlns:a16="http://schemas.microsoft.com/office/drawing/2014/main" id="{9CA5D1B3-05E2-9EB5-97B5-2E9AE20A732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713252" y="2623890"/>
              <a:ext cx="1158496" cy="1149337"/>
            </a:xfrm>
            <a:prstGeom prst="rect">
              <a:avLst/>
            </a:prstGeom>
          </p:spPr>
        </p:pic>
      </p:grpSp>
      <p:grpSp>
        <p:nvGrpSpPr>
          <p:cNvPr id="182" name="Group 181">
            <a:extLst>
              <a:ext uri="{FF2B5EF4-FFF2-40B4-BE49-F238E27FC236}">
                <a16:creationId xmlns:a16="http://schemas.microsoft.com/office/drawing/2014/main" id="{47733C94-7CA6-CD44-B116-D5DDA7A6AFB8}"/>
              </a:ext>
            </a:extLst>
          </p:cNvPr>
          <p:cNvGrpSpPr/>
          <p:nvPr/>
        </p:nvGrpSpPr>
        <p:grpSpPr>
          <a:xfrm>
            <a:off x="2518398" y="1920447"/>
            <a:ext cx="2592552" cy="3926578"/>
            <a:chOff x="6827661" y="2060554"/>
            <a:chExt cx="2592552" cy="3926578"/>
          </a:xfrm>
        </p:grpSpPr>
        <p:grpSp>
          <p:nvGrpSpPr>
            <p:cNvPr id="175" name="Group 174">
              <a:extLst>
                <a:ext uri="{FF2B5EF4-FFF2-40B4-BE49-F238E27FC236}">
                  <a16:creationId xmlns:a16="http://schemas.microsoft.com/office/drawing/2014/main" id="{0ABE600A-9BF4-0C36-5C38-2C88B2E45641}"/>
                </a:ext>
              </a:extLst>
            </p:cNvPr>
            <p:cNvGrpSpPr/>
            <p:nvPr/>
          </p:nvGrpSpPr>
          <p:grpSpPr>
            <a:xfrm>
              <a:off x="6827661" y="2060554"/>
              <a:ext cx="2592552" cy="3926578"/>
              <a:chOff x="4799724" y="2060554"/>
              <a:chExt cx="2592552" cy="3926578"/>
            </a:xfrm>
          </p:grpSpPr>
          <p:graphicFrame>
            <p:nvGraphicFramePr>
              <p:cNvPr id="176" name="Chart 175">
                <a:extLst>
                  <a:ext uri="{FF2B5EF4-FFF2-40B4-BE49-F238E27FC236}">
                    <a16:creationId xmlns:a16="http://schemas.microsoft.com/office/drawing/2014/main" id="{92CC9DC8-255E-A973-EF25-B9B3EC2A5F30}"/>
                  </a:ext>
                </a:extLst>
              </p:cNvPr>
              <p:cNvGraphicFramePr/>
              <p:nvPr>
                <p:extLst>
                  <p:ext uri="{D42A27DB-BD31-4B8C-83A1-F6EECF244321}">
                    <p14:modId xmlns:p14="http://schemas.microsoft.com/office/powerpoint/2010/main" val="179678149"/>
                  </p:ext>
                </p:extLst>
              </p:nvPr>
            </p:nvGraphicFramePr>
            <p:xfrm>
              <a:off x="4799724" y="2060554"/>
              <a:ext cx="2592552" cy="2268000"/>
            </p:xfrm>
            <a:graphic>
              <a:graphicData uri="http://schemas.openxmlformats.org/drawingml/2006/chart">
                <c:chart xmlns:c="http://schemas.openxmlformats.org/drawingml/2006/chart" xmlns:r="http://schemas.openxmlformats.org/officeDocument/2006/relationships" r:id="rId7"/>
              </a:graphicData>
            </a:graphic>
          </p:graphicFrame>
          <p:sp>
            <p:nvSpPr>
              <p:cNvPr id="177" name="TextBox 176">
                <a:extLst>
                  <a:ext uri="{FF2B5EF4-FFF2-40B4-BE49-F238E27FC236}">
                    <a16:creationId xmlns:a16="http://schemas.microsoft.com/office/drawing/2014/main" id="{E6F72E71-61AF-FCC7-5379-3EE0E4B7237B}"/>
                  </a:ext>
                </a:extLst>
              </p:cNvPr>
              <p:cNvSpPr txBox="1"/>
              <p:nvPr/>
            </p:nvSpPr>
            <p:spPr>
              <a:xfrm>
                <a:off x="5032261" y="4303854"/>
                <a:ext cx="2127477" cy="1683278"/>
              </a:xfrm>
              <a:prstGeom prst="rect">
                <a:avLst/>
              </a:prstGeom>
              <a:noFill/>
            </p:spPr>
            <p:txBody>
              <a:bodyPr wrap="square" lIns="0" tIns="0" rIns="0" bIns="0" rtlCol="0" anchor="t">
                <a:normAutofit/>
              </a:bodyPr>
              <a:lstStyle/>
              <a:p>
                <a:pPr marL="0" indent="-3657600" algn="ctr">
                  <a:spcAft>
                    <a:spcPts val="600"/>
                  </a:spcAft>
                </a:pPr>
                <a:r>
                  <a:rPr lang="en-NZ" sz="5200" b="1" noProof="0" dirty="0">
                    <a:solidFill>
                      <a:srgbClr val="64C8BF"/>
                    </a:solidFill>
                    <a:ea typeface="Roboto" panose="02000000000000000000" pitchFamily="2" charset="0"/>
                    <a:cs typeface="Segoe UI" panose="020B0502040204020203" pitchFamily="34" charset="0"/>
                  </a:rPr>
                  <a:t>69%</a:t>
                </a:r>
              </a:p>
              <a:p>
                <a:pPr marL="0" indent="-3657600" algn="ctr">
                  <a:spcAft>
                    <a:spcPts val="600"/>
                  </a:spcAft>
                </a:pPr>
                <a:r>
                  <a:rPr lang="en-NZ" sz="1600" i="0" noProof="0" dirty="0">
                    <a:solidFill>
                      <a:srgbClr val="282626"/>
                    </a:solidFill>
                    <a:latin typeface="+mn-lt"/>
                    <a:ea typeface="Roboto" panose="02000000000000000000" pitchFamily="2" charset="0"/>
                    <a:cs typeface="Segoe UI" panose="020B0502040204020203" pitchFamily="34" charset="0"/>
                  </a:rPr>
                  <a:t>Watch </a:t>
                </a:r>
                <a:r>
                  <a:rPr lang="en-NZ" sz="1600" b="1" i="0" noProof="0" dirty="0">
                    <a:solidFill>
                      <a:srgbClr val="282626"/>
                    </a:solidFill>
                    <a:latin typeface="+mn-lt"/>
                    <a:ea typeface="Roboto" panose="02000000000000000000" pitchFamily="2" charset="0"/>
                    <a:cs typeface="Segoe UI" panose="020B0502040204020203" pitchFamily="34" charset="0"/>
                  </a:rPr>
                  <a:t>YouTube </a:t>
                </a:r>
                <a:r>
                  <a:rPr lang="en-NZ" sz="1600" b="1" i="0" u="sng" noProof="0" dirty="0">
                    <a:solidFill>
                      <a:srgbClr val="282626"/>
                    </a:solidFill>
                    <a:latin typeface="+mn-lt"/>
                    <a:ea typeface="Roboto" panose="02000000000000000000" pitchFamily="2" charset="0"/>
                    <a:cs typeface="Segoe UI" panose="020B0502040204020203" pitchFamily="34" charset="0"/>
                  </a:rPr>
                  <a:t>or</a:t>
                </a:r>
                <a:r>
                  <a:rPr lang="en-NZ" sz="1600" b="1" i="0" noProof="0" dirty="0">
                    <a:solidFill>
                      <a:srgbClr val="282626"/>
                    </a:solidFill>
                    <a:latin typeface="+mn-lt"/>
                    <a:ea typeface="Roboto" panose="02000000000000000000" pitchFamily="2" charset="0"/>
                    <a:cs typeface="Segoe UI" panose="020B0502040204020203" pitchFamily="34" charset="0"/>
                  </a:rPr>
                  <a:t> YouTube Kids</a:t>
                </a:r>
              </a:p>
            </p:txBody>
          </p:sp>
          <p:pic>
            <p:nvPicPr>
              <p:cNvPr id="178" name="Picture 177" descr="YouTube Logo, symbol, meaning, history, PNG, brand">
                <a:extLst>
                  <a:ext uri="{FF2B5EF4-FFF2-40B4-BE49-F238E27FC236}">
                    <a16:creationId xmlns:a16="http://schemas.microsoft.com/office/drawing/2014/main" id="{DD12BDDB-1A15-51DC-A5B9-E7A4697361A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24916" y="2811986"/>
                <a:ext cx="819207" cy="460804"/>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2" descr="YouTube Kids Logo Png">
                <a:extLst>
                  <a:ext uri="{FF2B5EF4-FFF2-40B4-BE49-F238E27FC236}">
                    <a16:creationId xmlns:a16="http://schemas.microsoft.com/office/drawing/2014/main" id="{108C34DA-0E33-BE32-1ACA-9F445CDCA9E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24916" y="3278169"/>
                <a:ext cx="819207" cy="144854"/>
              </a:xfrm>
              <a:prstGeom prst="rect">
                <a:avLst/>
              </a:prstGeom>
              <a:noFill/>
              <a:extLst>
                <a:ext uri="{909E8E84-426E-40DD-AFC4-6F175D3DCCD1}">
                  <a14:hiddenFill xmlns:a14="http://schemas.microsoft.com/office/drawing/2010/main">
                    <a:solidFill>
                      <a:srgbClr val="FFFFFF"/>
                    </a:solidFill>
                  </a14:hiddenFill>
                </a:ext>
              </a:extLst>
            </p:spPr>
          </p:pic>
        </p:grpSp>
        <p:sp>
          <p:nvSpPr>
            <p:cNvPr id="180" name="TextBox 179">
              <a:extLst>
                <a:ext uri="{FF2B5EF4-FFF2-40B4-BE49-F238E27FC236}">
                  <a16:creationId xmlns:a16="http://schemas.microsoft.com/office/drawing/2014/main" id="{03F4EF6B-F893-3B71-C68E-C01EC771E3D8}"/>
                </a:ext>
              </a:extLst>
            </p:cNvPr>
            <p:cNvSpPr txBox="1"/>
            <p:nvPr/>
          </p:nvSpPr>
          <p:spPr>
            <a:xfrm>
              <a:off x="8333076" y="2889465"/>
              <a:ext cx="508716" cy="305845"/>
            </a:xfrm>
            <a:prstGeom prst="rect">
              <a:avLst/>
            </a:prstGeom>
            <a:noFill/>
          </p:spPr>
          <p:txBody>
            <a:bodyPr wrap="square" lIns="0" tIns="0" rIns="0" bIns="0" rtlCol="0">
              <a:normAutofit/>
            </a:bodyPr>
            <a:lstStyle/>
            <a:p>
              <a:pPr marL="0" indent="-3657600" algn="l">
                <a:spcAft>
                  <a:spcPts val="600"/>
                </a:spcAft>
              </a:pPr>
              <a:r>
                <a:rPr lang="en-NZ" sz="1600" b="0" i="0" noProof="0" dirty="0">
                  <a:solidFill>
                    <a:srgbClr val="282626"/>
                  </a:solidFill>
                  <a:latin typeface="+mn-lt"/>
                  <a:ea typeface="Roboto" panose="02000000000000000000" pitchFamily="2" charset="0"/>
                  <a:cs typeface="Segoe UI" panose="020B0502040204020203" pitchFamily="34" charset="0"/>
                </a:rPr>
                <a:t>54%</a:t>
              </a:r>
            </a:p>
          </p:txBody>
        </p:sp>
        <p:sp>
          <p:nvSpPr>
            <p:cNvPr id="181" name="TextBox 180">
              <a:extLst>
                <a:ext uri="{FF2B5EF4-FFF2-40B4-BE49-F238E27FC236}">
                  <a16:creationId xmlns:a16="http://schemas.microsoft.com/office/drawing/2014/main" id="{6F8239B0-B2CC-5B4B-D388-5AB104FAAFAF}"/>
                </a:ext>
              </a:extLst>
            </p:cNvPr>
            <p:cNvSpPr txBox="1"/>
            <p:nvPr/>
          </p:nvSpPr>
          <p:spPr>
            <a:xfrm>
              <a:off x="8333076" y="3211089"/>
              <a:ext cx="508716" cy="305845"/>
            </a:xfrm>
            <a:prstGeom prst="rect">
              <a:avLst/>
            </a:prstGeom>
            <a:noFill/>
          </p:spPr>
          <p:txBody>
            <a:bodyPr wrap="square" lIns="0" tIns="0" rIns="0" bIns="0" rtlCol="0">
              <a:normAutofit/>
            </a:bodyPr>
            <a:lstStyle/>
            <a:p>
              <a:pPr marL="0" indent="-3657600" algn="l">
                <a:spcAft>
                  <a:spcPts val="600"/>
                </a:spcAft>
              </a:pPr>
              <a:r>
                <a:rPr lang="en-NZ" sz="1600" b="0" i="0" noProof="0" dirty="0">
                  <a:solidFill>
                    <a:srgbClr val="282626"/>
                  </a:solidFill>
                  <a:latin typeface="+mn-lt"/>
                  <a:ea typeface="Roboto" panose="02000000000000000000" pitchFamily="2" charset="0"/>
                  <a:cs typeface="Segoe UI" panose="020B0502040204020203" pitchFamily="34" charset="0"/>
                </a:rPr>
                <a:t>27%</a:t>
              </a:r>
            </a:p>
          </p:txBody>
        </p:sp>
      </p:grpSp>
      <p:sp>
        <p:nvSpPr>
          <p:cNvPr id="3" name="Text Placeholder 3">
            <a:extLst>
              <a:ext uri="{FF2B5EF4-FFF2-40B4-BE49-F238E27FC236}">
                <a16:creationId xmlns:a16="http://schemas.microsoft.com/office/drawing/2014/main" id="{760D707A-CFED-AC4A-4B7A-FEF62CDCF358}"/>
              </a:ext>
            </a:extLst>
          </p:cNvPr>
          <p:cNvSpPr txBox="1">
            <a:spLocks/>
          </p:cNvSpPr>
          <p:nvPr/>
        </p:nvSpPr>
        <p:spPr>
          <a:xfrm>
            <a:off x="460375" y="5983325"/>
            <a:ext cx="8793797"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13" name="Group 12">
            <a:extLst>
              <a:ext uri="{FF2B5EF4-FFF2-40B4-BE49-F238E27FC236}">
                <a16:creationId xmlns:a16="http://schemas.microsoft.com/office/drawing/2014/main" id="{48FB512D-41AF-DB71-B419-4FBC4A49659D}"/>
              </a:ext>
            </a:extLst>
          </p:cNvPr>
          <p:cNvGrpSpPr/>
          <p:nvPr/>
        </p:nvGrpSpPr>
        <p:grpSpPr>
          <a:xfrm>
            <a:off x="9251561" y="1920447"/>
            <a:ext cx="2592552" cy="3926578"/>
            <a:chOff x="10120241" y="2060554"/>
            <a:chExt cx="2592552" cy="3926578"/>
          </a:xfrm>
        </p:grpSpPr>
        <p:graphicFrame>
          <p:nvGraphicFramePr>
            <p:cNvPr id="6" name="Chart 5">
              <a:extLst>
                <a:ext uri="{FF2B5EF4-FFF2-40B4-BE49-F238E27FC236}">
                  <a16:creationId xmlns:a16="http://schemas.microsoft.com/office/drawing/2014/main" id="{100E2CB8-1025-A677-EFCE-261F4484085E}"/>
                </a:ext>
              </a:extLst>
            </p:cNvPr>
            <p:cNvGraphicFramePr/>
            <p:nvPr>
              <p:extLst>
                <p:ext uri="{D42A27DB-BD31-4B8C-83A1-F6EECF244321}">
                  <p14:modId xmlns:p14="http://schemas.microsoft.com/office/powerpoint/2010/main" val="715494136"/>
                </p:ext>
              </p:extLst>
            </p:nvPr>
          </p:nvGraphicFramePr>
          <p:xfrm>
            <a:off x="10120241" y="2060554"/>
            <a:ext cx="2592552" cy="2268000"/>
          </p:xfrm>
          <a:graphic>
            <a:graphicData uri="http://schemas.openxmlformats.org/drawingml/2006/chart">
              <c:chart xmlns:c="http://schemas.openxmlformats.org/drawingml/2006/chart" xmlns:r="http://schemas.openxmlformats.org/officeDocument/2006/relationships" r:id="rId10"/>
            </a:graphicData>
          </a:graphic>
        </p:graphicFrame>
        <p:pic>
          <p:nvPicPr>
            <p:cNvPr id="7" name="Picture 6">
              <a:extLst>
                <a:ext uri="{FF2B5EF4-FFF2-40B4-BE49-F238E27FC236}">
                  <a16:creationId xmlns:a16="http://schemas.microsoft.com/office/drawing/2014/main" id="{57F4D13C-5E20-494C-FA5B-F2E51D77CEB9}"/>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0919076" y="2703633"/>
              <a:ext cx="979595" cy="979595"/>
            </a:xfrm>
            <a:prstGeom prst="rect">
              <a:avLst/>
            </a:prstGeom>
          </p:spPr>
        </p:pic>
        <p:sp>
          <p:nvSpPr>
            <p:cNvPr id="8" name="TextBox 7">
              <a:extLst>
                <a:ext uri="{FF2B5EF4-FFF2-40B4-BE49-F238E27FC236}">
                  <a16:creationId xmlns:a16="http://schemas.microsoft.com/office/drawing/2014/main" id="{009FCF68-9014-85DF-6EDB-D72F2BC4BC28}"/>
                </a:ext>
              </a:extLst>
            </p:cNvPr>
            <p:cNvSpPr txBox="1"/>
            <p:nvPr/>
          </p:nvSpPr>
          <p:spPr>
            <a:xfrm>
              <a:off x="10345134" y="4303854"/>
              <a:ext cx="2127477" cy="1683278"/>
            </a:xfrm>
            <a:prstGeom prst="rect">
              <a:avLst/>
            </a:prstGeom>
            <a:noFill/>
          </p:spPr>
          <p:txBody>
            <a:bodyPr wrap="square" lIns="0" tIns="0" rIns="0" bIns="0" rtlCol="0" anchor="t">
              <a:normAutofit/>
            </a:bodyPr>
            <a:lstStyle/>
            <a:p>
              <a:pPr marL="0" indent="-3657600" algn="ctr">
                <a:spcAft>
                  <a:spcPts val="600"/>
                </a:spcAft>
              </a:pPr>
              <a:r>
                <a:rPr lang="en-NZ" sz="5200" b="1" noProof="0" dirty="0">
                  <a:solidFill>
                    <a:srgbClr val="8E44A2"/>
                  </a:solidFill>
                  <a:ea typeface="Roboto" panose="02000000000000000000" pitchFamily="2" charset="0"/>
                  <a:cs typeface="Segoe UI" panose="020B0502040204020203" pitchFamily="34" charset="0"/>
                </a:rPr>
                <a:t>24%</a:t>
              </a:r>
            </a:p>
            <a:p>
              <a:pPr marL="0" indent="-3657600" algn="ctr">
                <a:spcAft>
                  <a:spcPts val="600"/>
                </a:spcAft>
              </a:pPr>
              <a:r>
                <a:rPr lang="en-NZ" sz="1600" i="0" noProof="0" dirty="0">
                  <a:solidFill>
                    <a:srgbClr val="282626"/>
                  </a:solidFill>
                  <a:latin typeface="+mn-lt"/>
                  <a:ea typeface="Roboto" panose="02000000000000000000" pitchFamily="2" charset="0"/>
                  <a:cs typeface="Segoe UI" panose="020B0502040204020203" pitchFamily="34" charset="0"/>
                </a:rPr>
                <a:t>Use </a:t>
              </a:r>
              <a:r>
                <a:rPr lang="en-NZ" sz="1600" b="1" i="0" noProof="0" dirty="0">
                  <a:solidFill>
                    <a:srgbClr val="282626"/>
                  </a:solidFill>
                  <a:latin typeface="+mn-lt"/>
                  <a:ea typeface="Roboto" panose="02000000000000000000" pitchFamily="2" charset="0"/>
                  <a:cs typeface="Segoe UI" panose="020B0502040204020203" pitchFamily="34" charset="0"/>
                </a:rPr>
                <a:t>social media</a:t>
              </a:r>
            </a:p>
          </p:txBody>
        </p:sp>
      </p:grpSp>
      <p:grpSp>
        <p:nvGrpSpPr>
          <p:cNvPr id="15" name="Group 14">
            <a:extLst>
              <a:ext uri="{FF2B5EF4-FFF2-40B4-BE49-F238E27FC236}">
                <a16:creationId xmlns:a16="http://schemas.microsoft.com/office/drawing/2014/main" id="{45ACD629-6571-A54F-563F-FA4AD6ECB21A}"/>
              </a:ext>
            </a:extLst>
          </p:cNvPr>
          <p:cNvGrpSpPr/>
          <p:nvPr/>
        </p:nvGrpSpPr>
        <p:grpSpPr>
          <a:xfrm>
            <a:off x="7007174" y="1920447"/>
            <a:ext cx="2592552" cy="3926578"/>
            <a:chOff x="7601402" y="2060554"/>
            <a:chExt cx="2592552" cy="3926578"/>
          </a:xfrm>
        </p:grpSpPr>
        <p:graphicFrame>
          <p:nvGraphicFramePr>
            <p:cNvPr id="9" name="Chart 8">
              <a:extLst>
                <a:ext uri="{FF2B5EF4-FFF2-40B4-BE49-F238E27FC236}">
                  <a16:creationId xmlns:a16="http://schemas.microsoft.com/office/drawing/2014/main" id="{A1A3CD69-3032-1C9E-E15C-F94F4BE6473B}"/>
                </a:ext>
              </a:extLst>
            </p:cNvPr>
            <p:cNvGraphicFramePr/>
            <p:nvPr>
              <p:extLst>
                <p:ext uri="{D42A27DB-BD31-4B8C-83A1-F6EECF244321}">
                  <p14:modId xmlns:p14="http://schemas.microsoft.com/office/powerpoint/2010/main" val="1840074838"/>
                </p:ext>
              </p:extLst>
            </p:nvPr>
          </p:nvGraphicFramePr>
          <p:xfrm>
            <a:off x="7601402" y="2060554"/>
            <a:ext cx="2592552" cy="2268000"/>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B98296DA-6F28-6668-C507-C40086B35DE3}"/>
                </a:ext>
              </a:extLst>
            </p:cNvPr>
            <p:cNvSpPr txBox="1"/>
            <p:nvPr/>
          </p:nvSpPr>
          <p:spPr>
            <a:xfrm>
              <a:off x="7833940" y="4303854"/>
              <a:ext cx="2127477" cy="1683278"/>
            </a:xfrm>
            <a:prstGeom prst="rect">
              <a:avLst/>
            </a:prstGeom>
            <a:noFill/>
          </p:spPr>
          <p:txBody>
            <a:bodyPr wrap="square" lIns="0" tIns="0" rIns="0" bIns="0" rtlCol="0" anchor="t">
              <a:normAutofit/>
            </a:bodyPr>
            <a:lstStyle/>
            <a:p>
              <a:pPr marL="0" indent="-3657600" algn="ctr">
                <a:spcAft>
                  <a:spcPts val="600"/>
                </a:spcAft>
              </a:pPr>
              <a:r>
                <a:rPr lang="en-NZ" sz="5200" b="1" noProof="0" dirty="0">
                  <a:solidFill>
                    <a:srgbClr val="736868"/>
                  </a:solidFill>
                  <a:ea typeface="Roboto" panose="02000000000000000000" pitchFamily="2" charset="0"/>
                  <a:cs typeface="Segoe UI" panose="020B0502040204020203" pitchFamily="34" charset="0"/>
                </a:rPr>
                <a:t>38%</a:t>
              </a:r>
            </a:p>
            <a:p>
              <a:pPr marL="0" indent="-3657600" algn="ctr">
                <a:spcAft>
                  <a:spcPts val="600"/>
                </a:spcAft>
              </a:pPr>
              <a:r>
                <a:rPr lang="en-NZ" sz="1600" i="0" noProof="0" dirty="0">
                  <a:solidFill>
                    <a:srgbClr val="282626"/>
                  </a:solidFill>
                  <a:latin typeface="+mn-lt"/>
                  <a:ea typeface="Roboto" panose="02000000000000000000" pitchFamily="2" charset="0"/>
                  <a:cs typeface="Segoe UI" panose="020B0502040204020203" pitchFamily="34" charset="0"/>
                </a:rPr>
                <a:t>Listen to </a:t>
              </a:r>
              <a:r>
                <a:rPr lang="en-NZ" sz="1600" b="1" i="0" noProof="0" dirty="0">
                  <a:solidFill>
                    <a:srgbClr val="282626"/>
                  </a:solidFill>
                  <a:latin typeface="+mn-lt"/>
                  <a:ea typeface="Roboto" panose="02000000000000000000" pitchFamily="2" charset="0"/>
                  <a:cs typeface="Segoe UI" panose="020B0502040204020203" pitchFamily="34" charset="0"/>
                </a:rPr>
                <a:t>radio, audiobooks or music streaming services</a:t>
              </a:r>
            </a:p>
          </p:txBody>
        </p:sp>
        <p:pic>
          <p:nvPicPr>
            <p:cNvPr id="14" name="Picture 13" descr="A black background with a black square&#10;&#10;Description automatically generated with medium confidence">
              <a:extLst>
                <a:ext uri="{FF2B5EF4-FFF2-40B4-BE49-F238E27FC236}">
                  <a16:creationId xmlns:a16="http://schemas.microsoft.com/office/drawing/2014/main" id="{DA7F576D-5772-038A-D87B-0D685219C9D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07881" y="2703633"/>
              <a:ext cx="979595" cy="979595"/>
            </a:xfrm>
            <a:prstGeom prst="rect">
              <a:avLst/>
            </a:prstGeom>
          </p:spPr>
        </p:pic>
      </p:grpSp>
      <p:sp>
        <p:nvSpPr>
          <p:cNvPr id="16" name="Text Placeholder 3">
            <a:extLst>
              <a:ext uri="{FF2B5EF4-FFF2-40B4-BE49-F238E27FC236}">
                <a16:creationId xmlns:a16="http://schemas.microsoft.com/office/drawing/2014/main" id="{56F41391-29BB-D766-8424-3AB715EA33CC}"/>
              </a:ext>
            </a:extLst>
          </p:cNvPr>
          <p:cNvSpPr txBox="1">
            <a:spLocks/>
          </p:cNvSpPr>
          <p:nvPr/>
        </p:nvSpPr>
        <p:spPr>
          <a:xfrm>
            <a:off x="2851904" y="6464419"/>
            <a:ext cx="8793797"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Q14.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Thinking about yesterday, which of the following activities did [CHILD] do for 5 minutes or more?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a:t>
            </a: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563080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97200-2463-04CF-0F8B-EF5A1752D1D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6198B2A-D696-7A4D-F87D-A1506868ACD0}"/>
              </a:ext>
            </a:extLst>
          </p:cNvPr>
          <p:cNvSpPr/>
          <p:nvPr/>
        </p:nvSpPr>
        <p:spPr bwMode="auto">
          <a:xfrm>
            <a:off x="460366" y="5196380"/>
            <a:ext cx="11268076" cy="506342"/>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aphicFrame>
        <p:nvGraphicFramePr>
          <p:cNvPr id="19" name="Chart 18">
            <a:extLst>
              <a:ext uri="{FF2B5EF4-FFF2-40B4-BE49-F238E27FC236}">
                <a16:creationId xmlns:a16="http://schemas.microsoft.com/office/drawing/2014/main" id="{4A0587C7-A973-A602-C0E0-6ADF2CF83F1C}"/>
              </a:ext>
            </a:extLst>
          </p:cNvPr>
          <p:cNvGraphicFramePr/>
          <p:nvPr>
            <p:extLst>
              <p:ext uri="{D42A27DB-BD31-4B8C-83A1-F6EECF244321}">
                <p14:modId xmlns:p14="http://schemas.microsoft.com/office/powerpoint/2010/main" val="2771852415"/>
              </p:ext>
            </p:extLst>
          </p:nvPr>
        </p:nvGraphicFramePr>
        <p:xfrm>
          <a:off x="1843349" y="1591410"/>
          <a:ext cx="9885093" cy="4391915"/>
        </p:xfrm>
        <a:graphic>
          <a:graphicData uri="http://schemas.openxmlformats.org/drawingml/2006/chart">
            <c:chart xmlns:c="http://schemas.openxmlformats.org/drawingml/2006/chart" xmlns:r="http://schemas.openxmlformats.org/officeDocument/2006/relationships" r:id="rId3"/>
          </a:graphicData>
        </a:graphic>
      </p:graphicFrame>
      <p:sp>
        <p:nvSpPr>
          <p:cNvPr id="45" name="Date Placeholder 5">
            <a:extLst>
              <a:ext uri="{FF2B5EF4-FFF2-40B4-BE49-F238E27FC236}">
                <a16:creationId xmlns:a16="http://schemas.microsoft.com/office/drawing/2014/main" id="{2502F1C0-CABC-EFAF-E132-1715387EFF4C}"/>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B2C3F883-BD3B-FBFA-18C5-4F47213CED8F}"/>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A9E583B4-54A9-F3D1-8008-C4ECC2C0A577}"/>
              </a:ext>
            </a:extLst>
          </p:cNvPr>
          <p:cNvSpPr txBox="1">
            <a:spLocks/>
          </p:cNvSpPr>
          <p:nvPr/>
        </p:nvSpPr>
        <p:spPr>
          <a:xfrm>
            <a:off x="460366" y="-1043557"/>
            <a:ext cx="11268076" cy="995428"/>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endParaRPr kumimoji="0" lang="en-NZ" sz="24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1113EC02-15AB-1E46-E9E8-DD2A3955A744}"/>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ABA5ACD-A12E-DB0C-234E-8F1EE956EC52}"/>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9ED8BF1A-E27D-11AF-FC17-91FED031A026}"/>
              </a:ext>
            </a:extLst>
          </p:cNvPr>
          <p:cNvSpPr txBox="1">
            <a:spLocks/>
          </p:cNvSpPr>
          <p:nvPr/>
        </p:nvSpPr>
        <p:spPr>
          <a:xfrm>
            <a:off x="492586" y="1487258"/>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Types of media children consume each day</a:t>
            </a:r>
          </a:p>
        </p:txBody>
      </p:sp>
      <p:sp>
        <p:nvSpPr>
          <p:cNvPr id="2" name="Footer Placeholder 1">
            <a:extLst>
              <a:ext uri="{FF2B5EF4-FFF2-40B4-BE49-F238E27FC236}">
                <a16:creationId xmlns:a16="http://schemas.microsoft.com/office/drawing/2014/main" id="{A4705951-2437-0360-F0F9-380D0EBB690B}"/>
              </a:ext>
            </a:extLst>
          </p:cNvPr>
          <p:cNvSpPr>
            <a:spLocks noGrp="1"/>
          </p:cNvSpPr>
          <p:nvPr>
            <p:ph type="ftr" sz="quarter" idx="28"/>
          </p:nvPr>
        </p:nvSpPr>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8B8CFED7-50F1-C4B3-210D-7BD94705E8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1904" y="2232199"/>
            <a:ext cx="575335" cy="575335"/>
          </a:xfrm>
          <a:prstGeom prst="rect">
            <a:avLst/>
          </a:prstGeom>
        </p:spPr>
      </p:pic>
      <p:grpSp>
        <p:nvGrpSpPr>
          <p:cNvPr id="20" name="Group 19">
            <a:extLst>
              <a:ext uri="{FF2B5EF4-FFF2-40B4-BE49-F238E27FC236}">
                <a16:creationId xmlns:a16="http://schemas.microsoft.com/office/drawing/2014/main" id="{E15A2DA6-C6C0-C95A-DE9B-440C6B474504}"/>
              </a:ext>
            </a:extLst>
          </p:cNvPr>
          <p:cNvGrpSpPr/>
          <p:nvPr/>
        </p:nvGrpSpPr>
        <p:grpSpPr>
          <a:xfrm>
            <a:off x="2802334" y="2963760"/>
            <a:ext cx="676507" cy="500638"/>
            <a:chOff x="10034986" y="2216571"/>
            <a:chExt cx="819207" cy="611037"/>
          </a:xfrm>
        </p:grpSpPr>
        <p:pic>
          <p:nvPicPr>
            <p:cNvPr id="14" name="Picture 13" descr="YouTube Logo, symbol, meaning, history, PNG, brand">
              <a:extLst>
                <a:ext uri="{FF2B5EF4-FFF2-40B4-BE49-F238E27FC236}">
                  <a16:creationId xmlns:a16="http://schemas.microsoft.com/office/drawing/2014/main" id="{81697EDE-1AE9-A58F-0229-63CA7258A0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34986" y="2216571"/>
              <a:ext cx="819207" cy="46080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YouTube Kids Logo Png">
              <a:extLst>
                <a:ext uri="{FF2B5EF4-FFF2-40B4-BE49-F238E27FC236}">
                  <a16:creationId xmlns:a16="http://schemas.microsoft.com/office/drawing/2014/main" id="{44023486-EA62-086F-F7A9-52229C960A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34986" y="2682754"/>
              <a:ext cx="819207" cy="144854"/>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Picture 15">
            <a:extLst>
              <a:ext uri="{FF2B5EF4-FFF2-40B4-BE49-F238E27FC236}">
                <a16:creationId xmlns:a16="http://schemas.microsoft.com/office/drawing/2014/main" id="{3D2EA030-B6AC-36A7-DA1C-D3D07D274F0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800303" y="4216951"/>
            <a:ext cx="678538" cy="673174"/>
          </a:xfrm>
          <a:prstGeom prst="rect">
            <a:avLst/>
          </a:prstGeom>
        </p:spPr>
      </p:pic>
      <p:sp>
        <p:nvSpPr>
          <p:cNvPr id="21" name="TextBox 20">
            <a:extLst>
              <a:ext uri="{FF2B5EF4-FFF2-40B4-BE49-F238E27FC236}">
                <a16:creationId xmlns:a16="http://schemas.microsoft.com/office/drawing/2014/main" id="{91F497B2-1E7B-2DEE-0F55-001E029C38ED}"/>
              </a:ext>
            </a:extLst>
          </p:cNvPr>
          <p:cNvSpPr txBox="1"/>
          <p:nvPr/>
        </p:nvSpPr>
        <p:spPr>
          <a:xfrm>
            <a:off x="511805" y="2295792"/>
            <a:ext cx="2095381" cy="369773"/>
          </a:xfrm>
          <a:prstGeom prst="rect">
            <a:avLst/>
          </a:prstGeom>
          <a:noFill/>
        </p:spPr>
        <p:txBody>
          <a:bodyPr wrap="square" lIns="0" tIns="0" rIns="0" bIns="0" rtlCol="0">
            <a:noAutofit/>
          </a:bodyPr>
          <a:lstStyle/>
          <a:p>
            <a:pPr marL="0" indent="-3657600" algn="r">
              <a:spcAft>
                <a:spcPts val="600"/>
              </a:spcAft>
            </a:pPr>
            <a:r>
              <a:rPr lang="en-NZ" sz="1600" i="0" noProof="0" dirty="0">
                <a:solidFill>
                  <a:schemeClr val="accent1"/>
                </a:solidFill>
                <a:latin typeface="+mn-lt"/>
                <a:ea typeface="Roboto" panose="02000000000000000000" pitchFamily="2" charset="0"/>
                <a:cs typeface="Segoe UI" panose="020B0502040204020203" pitchFamily="34" charset="0"/>
              </a:rPr>
              <a:t>Watch </a:t>
            </a:r>
            <a:r>
              <a:rPr lang="en-NZ" sz="1600" b="1" i="0" noProof="0" dirty="0">
                <a:solidFill>
                  <a:schemeClr val="accent1"/>
                </a:solidFill>
                <a:latin typeface="+mn-lt"/>
                <a:ea typeface="Roboto" panose="02000000000000000000" pitchFamily="2" charset="0"/>
                <a:cs typeface="Segoe UI" panose="020B0502040204020203" pitchFamily="34" charset="0"/>
              </a:rPr>
              <a:t>programmes or shows (NET)</a:t>
            </a:r>
          </a:p>
        </p:txBody>
      </p:sp>
      <p:sp>
        <p:nvSpPr>
          <p:cNvPr id="22" name="TextBox 21">
            <a:extLst>
              <a:ext uri="{FF2B5EF4-FFF2-40B4-BE49-F238E27FC236}">
                <a16:creationId xmlns:a16="http://schemas.microsoft.com/office/drawing/2014/main" id="{D02A1E64-99BA-BA76-C842-CA58DB133DB2}"/>
              </a:ext>
            </a:extLst>
          </p:cNvPr>
          <p:cNvSpPr txBox="1"/>
          <p:nvPr/>
        </p:nvSpPr>
        <p:spPr>
          <a:xfrm>
            <a:off x="600585" y="3020926"/>
            <a:ext cx="2006601" cy="500638"/>
          </a:xfrm>
          <a:prstGeom prst="rect">
            <a:avLst/>
          </a:prstGeom>
          <a:noFill/>
        </p:spPr>
        <p:txBody>
          <a:bodyPr wrap="square" lIns="0" tIns="0" rIns="0" bIns="0" rtlCol="0">
            <a:normAutofit/>
          </a:bodyPr>
          <a:lstStyle/>
          <a:p>
            <a:pPr marL="0" indent="-3657600" algn="r">
              <a:spcAft>
                <a:spcPts val="600"/>
              </a:spcAft>
            </a:pPr>
            <a:r>
              <a:rPr lang="en-NZ" sz="1600" i="0" noProof="0" dirty="0">
                <a:solidFill>
                  <a:schemeClr val="accent2"/>
                </a:solidFill>
                <a:latin typeface="+mn-lt"/>
                <a:ea typeface="Roboto" panose="02000000000000000000" pitchFamily="2" charset="0"/>
                <a:cs typeface="Segoe UI" panose="020B0502040204020203" pitchFamily="34" charset="0"/>
              </a:rPr>
              <a:t>Watch </a:t>
            </a:r>
            <a:r>
              <a:rPr lang="en-NZ" sz="1600" b="1" i="0" noProof="0" dirty="0">
                <a:solidFill>
                  <a:schemeClr val="accent2"/>
                </a:solidFill>
                <a:latin typeface="+mn-lt"/>
                <a:ea typeface="Roboto" panose="02000000000000000000" pitchFamily="2" charset="0"/>
                <a:cs typeface="Segoe UI" panose="020B0502040204020203" pitchFamily="34" charset="0"/>
              </a:rPr>
              <a:t>YouTube or YouTube Kids (NET)</a:t>
            </a:r>
          </a:p>
        </p:txBody>
      </p:sp>
      <p:sp>
        <p:nvSpPr>
          <p:cNvPr id="23" name="TextBox 22">
            <a:extLst>
              <a:ext uri="{FF2B5EF4-FFF2-40B4-BE49-F238E27FC236}">
                <a16:creationId xmlns:a16="http://schemas.microsoft.com/office/drawing/2014/main" id="{EC8079BF-93C7-BFC0-1720-40542B72C69A}"/>
              </a:ext>
            </a:extLst>
          </p:cNvPr>
          <p:cNvSpPr txBox="1"/>
          <p:nvPr/>
        </p:nvSpPr>
        <p:spPr>
          <a:xfrm>
            <a:off x="600585" y="4408869"/>
            <a:ext cx="2006601" cy="500638"/>
          </a:xfrm>
          <a:prstGeom prst="rect">
            <a:avLst/>
          </a:prstGeom>
          <a:noFill/>
        </p:spPr>
        <p:txBody>
          <a:bodyPr wrap="square" lIns="0" tIns="0" rIns="0" bIns="0" rtlCol="0">
            <a:normAutofit/>
          </a:bodyPr>
          <a:lstStyle/>
          <a:p>
            <a:pPr marL="0" indent="-3657600" algn="r">
              <a:spcAft>
                <a:spcPts val="600"/>
              </a:spcAft>
            </a:pPr>
            <a:r>
              <a:rPr lang="en-NZ" sz="1600" i="0" noProof="0" dirty="0">
                <a:solidFill>
                  <a:srgbClr val="557DBE"/>
                </a:solidFill>
                <a:latin typeface="+mn-lt"/>
                <a:ea typeface="Roboto" panose="02000000000000000000" pitchFamily="2" charset="0"/>
                <a:cs typeface="Segoe UI" panose="020B0502040204020203" pitchFamily="34" charset="0"/>
              </a:rPr>
              <a:t>Play </a:t>
            </a:r>
            <a:r>
              <a:rPr lang="en-NZ" sz="1600" b="1" i="0" noProof="0" dirty="0">
                <a:solidFill>
                  <a:srgbClr val="557DBE"/>
                </a:solidFill>
                <a:latin typeface="+mn-lt"/>
                <a:ea typeface="Roboto" panose="02000000000000000000" pitchFamily="2" charset="0"/>
                <a:cs typeface="Segoe UI" panose="020B0502040204020203" pitchFamily="34" charset="0"/>
              </a:rPr>
              <a:t>games online</a:t>
            </a:r>
          </a:p>
        </p:txBody>
      </p:sp>
      <p:sp>
        <p:nvSpPr>
          <p:cNvPr id="3" name="Text Placeholder 3">
            <a:extLst>
              <a:ext uri="{FF2B5EF4-FFF2-40B4-BE49-F238E27FC236}">
                <a16:creationId xmlns:a16="http://schemas.microsoft.com/office/drawing/2014/main" id="{ECDC0170-82DF-FFCF-57DF-EE015D7CB602}"/>
              </a:ext>
            </a:extLst>
          </p:cNvPr>
          <p:cNvSpPr txBox="1">
            <a:spLocks/>
          </p:cNvSpPr>
          <p:nvPr/>
        </p:nvSpPr>
        <p:spPr>
          <a:xfrm>
            <a:off x="2851904" y="6464419"/>
            <a:ext cx="8793797"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lang="en-NZ" sz="800" dirty="0">
                <a:solidFill>
                  <a:srgbClr val="736868"/>
                </a:solidFill>
              </a:rPr>
              <a:t>Source: Q14. </a:t>
            </a:r>
            <a:r>
              <a:rPr lang="en-NZ" sz="800" b="0" dirty="0">
                <a:solidFill>
                  <a:srgbClr val="736868"/>
                </a:solidFill>
              </a:rPr>
              <a:t>Thinking about yesterday, which of the following activities did [CHILD] do for 5 minutes or more?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a:t>
            </a: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7" name="Title 4">
            <a:extLst>
              <a:ext uri="{FF2B5EF4-FFF2-40B4-BE49-F238E27FC236}">
                <a16:creationId xmlns:a16="http://schemas.microsoft.com/office/drawing/2014/main" id="{660E33E5-E050-C044-A35B-249BB35F2D7B}"/>
              </a:ext>
            </a:extLst>
          </p:cNvPr>
          <p:cNvSpPr txBox="1">
            <a:spLocks/>
          </p:cNvSpPr>
          <p:nvPr/>
        </p:nvSpPr>
        <p:spPr>
          <a:xfrm>
            <a:off x="460374" y="430255"/>
            <a:ext cx="11268076" cy="824417"/>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r>
              <a:rPr lang="en-NZ" sz="2400" noProof="0" dirty="0">
                <a:solidFill>
                  <a:srgbClr val="282626"/>
                </a:solidFill>
              </a:rPr>
              <a:t>Older children are more likely to play online games than younger children. </a:t>
            </a:r>
            <a:endParaRPr kumimoji="0" lang="en-NZ" sz="24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spTree>
    <p:extLst>
      <p:ext uri="{BB962C8B-B14F-4D97-AF65-F5344CB8AC3E}">
        <p14:creationId xmlns:p14="http://schemas.microsoft.com/office/powerpoint/2010/main" val="3588539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0AEE2-7983-FAFF-821F-25FD102B25F8}"/>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61715838-11FC-8425-4051-B5D6B78B0662}"/>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B351B29B-A54F-A573-9AE1-D58E59E02AAF}"/>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2D1CFAD5-D745-E0E4-FF57-197E4DFDB332}"/>
              </a:ext>
            </a:extLst>
          </p:cNvPr>
          <p:cNvSpPr txBox="1">
            <a:spLocks/>
          </p:cNvSpPr>
          <p:nvPr/>
        </p:nvSpPr>
        <p:spPr>
          <a:xfrm>
            <a:off x="460366" y="-426828"/>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NZ" sz="24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4051955E-B2F9-758C-6FA0-64F20A03A84A}"/>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9922E7C-6046-465C-47BB-963907E7FE1E}"/>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5D364F29-D194-5EC2-6B21-C353DB5DDDAC}"/>
              </a:ext>
            </a:extLst>
          </p:cNvPr>
          <p:cNvSpPr txBox="1">
            <a:spLocks/>
          </p:cNvSpPr>
          <p:nvPr/>
        </p:nvSpPr>
        <p:spPr>
          <a:xfrm>
            <a:off x="492586" y="1487258"/>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Types of media children consume each day</a:t>
            </a:r>
          </a:p>
        </p:txBody>
      </p:sp>
      <p:sp>
        <p:nvSpPr>
          <p:cNvPr id="2" name="Footer Placeholder 1">
            <a:extLst>
              <a:ext uri="{FF2B5EF4-FFF2-40B4-BE49-F238E27FC236}">
                <a16:creationId xmlns:a16="http://schemas.microsoft.com/office/drawing/2014/main" id="{5F7F0701-73B0-62B8-6829-1A9A51CA6140}"/>
              </a:ext>
            </a:extLst>
          </p:cNvPr>
          <p:cNvSpPr>
            <a:spLocks noGrp="1"/>
          </p:cNvSpPr>
          <p:nvPr>
            <p:ph type="ftr" sz="quarter" idx="28"/>
          </p:nvPr>
        </p:nvSpPr>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endParaRPr>
          </a:p>
        </p:txBody>
      </p:sp>
      <p:sp>
        <p:nvSpPr>
          <p:cNvPr id="3" name="Text Placeholder 3">
            <a:extLst>
              <a:ext uri="{FF2B5EF4-FFF2-40B4-BE49-F238E27FC236}">
                <a16:creationId xmlns:a16="http://schemas.microsoft.com/office/drawing/2014/main" id="{5E47ED35-56D8-90D1-9B86-B22E76F11BC6}"/>
              </a:ext>
            </a:extLst>
          </p:cNvPr>
          <p:cNvSpPr txBox="1">
            <a:spLocks/>
          </p:cNvSpPr>
          <p:nvPr/>
        </p:nvSpPr>
        <p:spPr>
          <a:xfrm>
            <a:off x="460375" y="5983325"/>
            <a:ext cx="8793797"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 name="Rectangle 5">
            <a:extLst>
              <a:ext uri="{FF2B5EF4-FFF2-40B4-BE49-F238E27FC236}">
                <a16:creationId xmlns:a16="http://schemas.microsoft.com/office/drawing/2014/main" id="{42C17ACD-9D9C-0626-EC59-7637A0C89605}"/>
              </a:ext>
            </a:extLst>
          </p:cNvPr>
          <p:cNvSpPr/>
          <p:nvPr/>
        </p:nvSpPr>
        <p:spPr bwMode="auto">
          <a:xfrm>
            <a:off x="460366" y="5196380"/>
            <a:ext cx="11268076" cy="506342"/>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aphicFrame>
        <p:nvGraphicFramePr>
          <p:cNvPr id="7" name="Chart 6">
            <a:extLst>
              <a:ext uri="{FF2B5EF4-FFF2-40B4-BE49-F238E27FC236}">
                <a16:creationId xmlns:a16="http://schemas.microsoft.com/office/drawing/2014/main" id="{028FD62A-71B4-9FBB-17CF-996B1600AF8D}"/>
              </a:ext>
            </a:extLst>
          </p:cNvPr>
          <p:cNvGraphicFramePr/>
          <p:nvPr>
            <p:extLst>
              <p:ext uri="{D42A27DB-BD31-4B8C-83A1-F6EECF244321}">
                <p14:modId xmlns:p14="http://schemas.microsoft.com/office/powerpoint/2010/main" val="1003880104"/>
              </p:ext>
            </p:extLst>
          </p:nvPr>
        </p:nvGraphicFramePr>
        <p:xfrm>
          <a:off x="2145692" y="1591410"/>
          <a:ext cx="9885093" cy="439191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8F4D2218-FD0C-5F20-0BD2-966360698E74}"/>
              </a:ext>
            </a:extLst>
          </p:cNvPr>
          <p:cNvSpPr txBox="1"/>
          <p:nvPr/>
        </p:nvSpPr>
        <p:spPr>
          <a:xfrm>
            <a:off x="814148" y="3648256"/>
            <a:ext cx="2095381" cy="369773"/>
          </a:xfrm>
          <a:prstGeom prst="rect">
            <a:avLst/>
          </a:prstGeom>
          <a:noFill/>
        </p:spPr>
        <p:txBody>
          <a:bodyPr wrap="square" lIns="0" tIns="0" rIns="0" bIns="0" rtlCol="0">
            <a:noAutofit/>
          </a:bodyPr>
          <a:lstStyle/>
          <a:p>
            <a:pPr indent="-3657600" algn="r">
              <a:spcAft>
                <a:spcPts val="600"/>
              </a:spcAft>
            </a:pPr>
            <a:r>
              <a:rPr lang="en-NZ" sz="1600" noProof="0" dirty="0">
                <a:solidFill>
                  <a:srgbClr val="736868"/>
                </a:solidFill>
                <a:ea typeface="Roboto" panose="02000000000000000000" pitchFamily="2" charset="0"/>
                <a:cs typeface="Segoe UI" panose="020B0502040204020203" pitchFamily="34" charset="0"/>
              </a:rPr>
              <a:t>Listen to </a:t>
            </a:r>
            <a:r>
              <a:rPr lang="en-NZ" sz="1600" b="1" noProof="0" dirty="0">
                <a:solidFill>
                  <a:srgbClr val="736868"/>
                </a:solidFill>
                <a:ea typeface="Roboto" panose="02000000000000000000" pitchFamily="2" charset="0"/>
                <a:cs typeface="Segoe UI" panose="020B0502040204020203" pitchFamily="34" charset="0"/>
              </a:rPr>
              <a:t>radio, audiobooks or music streaming services</a:t>
            </a:r>
          </a:p>
        </p:txBody>
      </p:sp>
      <p:sp>
        <p:nvSpPr>
          <p:cNvPr id="10" name="TextBox 9">
            <a:extLst>
              <a:ext uri="{FF2B5EF4-FFF2-40B4-BE49-F238E27FC236}">
                <a16:creationId xmlns:a16="http://schemas.microsoft.com/office/drawing/2014/main" id="{F6EEC54A-E5DD-B839-C152-C2330C78581C}"/>
              </a:ext>
            </a:extLst>
          </p:cNvPr>
          <p:cNvSpPr txBox="1"/>
          <p:nvPr/>
        </p:nvSpPr>
        <p:spPr>
          <a:xfrm>
            <a:off x="902928" y="4658832"/>
            <a:ext cx="2006601" cy="500638"/>
          </a:xfrm>
          <a:prstGeom prst="rect">
            <a:avLst/>
          </a:prstGeom>
          <a:noFill/>
        </p:spPr>
        <p:txBody>
          <a:bodyPr wrap="square" lIns="0" tIns="0" rIns="0" bIns="0" rtlCol="0">
            <a:normAutofit/>
          </a:bodyPr>
          <a:lstStyle/>
          <a:p>
            <a:pPr indent="-3657600" algn="r">
              <a:spcAft>
                <a:spcPts val="600"/>
              </a:spcAft>
            </a:pPr>
            <a:r>
              <a:rPr lang="en-NZ" sz="1600" noProof="0" dirty="0">
                <a:solidFill>
                  <a:srgbClr val="8E44A2"/>
                </a:solidFill>
                <a:ea typeface="Roboto" panose="02000000000000000000" pitchFamily="2" charset="0"/>
                <a:cs typeface="Segoe UI" panose="020B0502040204020203" pitchFamily="34" charset="0"/>
              </a:rPr>
              <a:t>Use </a:t>
            </a:r>
            <a:r>
              <a:rPr lang="en-NZ" sz="1600" b="1" noProof="0" dirty="0">
                <a:solidFill>
                  <a:srgbClr val="8E44A2"/>
                </a:solidFill>
                <a:ea typeface="Roboto" panose="02000000000000000000" pitchFamily="2" charset="0"/>
                <a:cs typeface="Segoe UI" panose="020B0502040204020203" pitchFamily="34" charset="0"/>
              </a:rPr>
              <a:t>social media</a:t>
            </a: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4B9A0D67-0084-E8B9-0125-5DD1745CED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5004" y="3631779"/>
            <a:ext cx="569664" cy="569664"/>
          </a:xfrm>
          <a:prstGeom prst="rect">
            <a:avLst/>
          </a:prstGeom>
        </p:spPr>
      </p:pic>
      <p:pic>
        <p:nvPicPr>
          <p:cNvPr id="12" name="Picture 11">
            <a:extLst>
              <a:ext uri="{FF2B5EF4-FFF2-40B4-BE49-F238E27FC236}">
                <a16:creationId xmlns:a16="http://schemas.microsoft.com/office/drawing/2014/main" id="{991E2F40-7E4A-4FD2-2248-C58A2FB31F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199120" y="4577528"/>
            <a:ext cx="421433" cy="421433"/>
          </a:xfrm>
          <a:prstGeom prst="rect">
            <a:avLst/>
          </a:prstGeom>
        </p:spPr>
      </p:pic>
      <p:sp>
        <p:nvSpPr>
          <p:cNvPr id="8" name="Title 4">
            <a:extLst>
              <a:ext uri="{FF2B5EF4-FFF2-40B4-BE49-F238E27FC236}">
                <a16:creationId xmlns:a16="http://schemas.microsoft.com/office/drawing/2014/main" id="{EF4B00F8-5058-6EF2-1546-D1168DE19273}"/>
              </a:ext>
            </a:extLst>
          </p:cNvPr>
          <p:cNvSpPr txBox="1">
            <a:spLocks/>
          </p:cNvSpPr>
          <p:nvPr/>
        </p:nvSpPr>
        <p:spPr>
          <a:xfrm>
            <a:off x="460374" y="430255"/>
            <a:ext cx="11268076" cy="824417"/>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rgbClr val="282626"/>
                </a:solidFill>
              </a:rPr>
              <a:t>Older children are more likely to listen to audio content or use social media than younger children.</a:t>
            </a:r>
            <a:endParaRPr kumimoji="0" lang="en-NZ" sz="24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sp>
        <p:nvSpPr>
          <p:cNvPr id="13" name="Text Placeholder 3">
            <a:extLst>
              <a:ext uri="{FF2B5EF4-FFF2-40B4-BE49-F238E27FC236}">
                <a16:creationId xmlns:a16="http://schemas.microsoft.com/office/drawing/2014/main" id="{7179FC0E-9209-3478-D76D-AC93FA6D74E6}"/>
              </a:ext>
            </a:extLst>
          </p:cNvPr>
          <p:cNvSpPr txBox="1">
            <a:spLocks/>
          </p:cNvSpPr>
          <p:nvPr/>
        </p:nvSpPr>
        <p:spPr>
          <a:xfrm>
            <a:off x="2851904" y="6464419"/>
            <a:ext cx="8793797"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lang="en-NZ" sz="800" dirty="0">
                <a:solidFill>
                  <a:srgbClr val="736868"/>
                </a:solidFill>
              </a:rPr>
              <a:t>Source: Q14. </a:t>
            </a:r>
            <a:r>
              <a:rPr lang="en-NZ" sz="800" b="0" dirty="0">
                <a:solidFill>
                  <a:srgbClr val="736868"/>
                </a:solidFill>
              </a:rPr>
              <a:t>Thinking about yesterday, which of the following activities did [CHILD] do for 5 minutes or more?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a:t>
            </a: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1156797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68FF-83F2-0CF6-322A-CF33D381AFB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D2D1625-51E0-A110-6BC7-FA840C8319A2}"/>
              </a:ext>
            </a:extLst>
          </p:cNvPr>
          <p:cNvGraphicFramePr>
            <a:graphicFrameLocks noGrp="1"/>
          </p:cNvGraphicFramePr>
          <p:nvPr>
            <p:extLst>
              <p:ext uri="{D42A27DB-BD31-4B8C-83A1-F6EECF244321}">
                <p14:modId xmlns:p14="http://schemas.microsoft.com/office/powerpoint/2010/main" val="94805748"/>
              </p:ext>
            </p:extLst>
          </p:nvPr>
        </p:nvGraphicFramePr>
        <p:xfrm>
          <a:off x="460366" y="1856643"/>
          <a:ext cx="10478423" cy="3914291"/>
        </p:xfrm>
        <a:graphic>
          <a:graphicData uri="http://schemas.openxmlformats.org/drawingml/2006/table">
            <a:tbl>
              <a:tblPr firstRow="1" bandRow="1">
                <a:tableStyleId>{6E25E649-3F16-4E02-A733-19D2CDBF48F0}</a:tableStyleId>
              </a:tblPr>
              <a:tblGrid>
                <a:gridCol w="1054505">
                  <a:extLst>
                    <a:ext uri="{9D8B030D-6E8A-4147-A177-3AD203B41FA5}">
                      <a16:colId xmlns:a16="http://schemas.microsoft.com/office/drawing/2014/main" val="1251853358"/>
                    </a:ext>
                  </a:extLst>
                </a:gridCol>
                <a:gridCol w="9423918">
                  <a:extLst>
                    <a:ext uri="{9D8B030D-6E8A-4147-A177-3AD203B41FA5}">
                      <a16:colId xmlns:a16="http://schemas.microsoft.com/office/drawing/2014/main" val="3239186422"/>
                    </a:ext>
                  </a:extLst>
                </a:gridCol>
              </a:tblGrid>
              <a:tr h="13961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b="1" kern="1200" noProof="0" dirty="0">
                          <a:solidFill>
                            <a:schemeClr val="tx1"/>
                          </a:solidFill>
                          <a:latin typeface="+mn-lt"/>
                          <a:ea typeface="+mn-ea"/>
                          <a:cs typeface="+mn-cs"/>
                        </a:rPr>
                        <a:t>Programmes or shows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B168"/>
                    </a:solidFill>
                  </a:tcPr>
                </a:tc>
                <a:tc>
                  <a:txBody>
                    <a:bodyPr/>
                    <a:lstStyle/>
                    <a:p>
                      <a:endParaRPr lang="en-NZ" noProof="0" dirty="0"/>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9407950"/>
                  </a:ext>
                </a:extLst>
              </a:tr>
              <a:tr h="5347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b="1" kern="1200" noProof="0" dirty="0">
                          <a:solidFill>
                            <a:schemeClr val="tx1"/>
                          </a:solidFill>
                          <a:latin typeface="+mn-lt"/>
                          <a:ea typeface="+mn-ea"/>
                          <a:cs typeface="+mn-cs"/>
                        </a:rPr>
                        <a:t>YouTube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en-NZ" noProof="0" dirty="0"/>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8093825"/>
                  </a:ext>
                </a:extLst>
              </a:tr>
              <a:tr h="2711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b="1" kern="1200" noProof="0" dirty="0">
                          <a:solidFill>
                            <a:schemeClr val="tx1"/>
                          </a:solidFill>
                          <a:latin typeface="+mn-lt"/>
                          <a:ea typeface="+mn-ea"/>
                          <a:cs typeface="+mn-cs"/>
                        </a:rPr>
                        <a:t>Online games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EBCDE"/>
                    </a:solidFill>
                  </a:tcPr>
                </a:tc>
                <a:tc>
                  <a:txBody>
                    <a:bodyPr/>
                    <a:lstStyle/>
                    <a:p>
                      <a:endParaRPr lang="en-NZ" sz="1200" noProof="0" dirty="0"/>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2624294"/>
                  </a:ext>
                </a:extLst>
              </a:tr>
              <a:tr h="13576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b="1" kern="1200" noProof="0" dirty="0">
                          <a:solidFill>
                            <a:schemeClr val="tx1"/>
                          </a:solidFill>
                          <a:latin typeface="+mn-lt"/>
                          <a:ea typeface="+mn-ea"/>
                          <a:cs typeface="+mn-cs"/>
                        </a:rPr>
                        <a:t>Audio</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NZ" noProof="0" dirty="0"/>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8971928"/>
                  </a:ext>
                </a:extLst>
              </a:tr>
              <a:tr h="351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000" b="1" kern="1200" noProof="0" dirty="0">
                          <a:solidFill>
                            <a:schemeClr val="tx1"/>
                          </a:solidFill>
                          <a:latin typeface="+mn-lt"/>
                          <a:ea typeface="+mn-ea"/>
                          <a:cs typeface="+mn-cs"/>
                        </a:rPr>
                        <a:t>Social media</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4CFE8"/>
                    </a:solidFill>
                  </a:tcPr>
                </a:tc>
                <a:tc>
                  <a:txBody>
                    <a:bodyPr/>
                    <a:lstStyle/>
                    <a:p>
                      <a:endParaRPr lang="en-NZ" noProof="0" dirty="0"/>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4767723"/>
                  </a:ext>
                </a:extLst>
              </a:tr>
            </a:tbl>
          </a:graphicData>
        </a:graphic>
      </p:graphicFrame>
      <p:graphicFrame>
        <p:nvGraphicFramePr>
          <p:cNvPr id="8" name="Content Placeholder 25">
            <a:extLst>
              <a:ext uri="{FF2B5EF4-FFF2-40B4-BE49-F238E27FC236}">
                <a16:creationId xmlns:a16="http://schemas.microsoft.com/office/drawing/2014/main" id="{61B179F4-95CC-31EC-0D77-6FD1C7F5E58C}"/>
              </a:ext>
            </a:extLst>
          </p:cNvPr>
          <p:cNvGraphicFramePr>
            <a:graphicFrameLocks/>
          </p:cNvGraphicFramePr>
          <p:nvPr>
            <p:extLst>
              <p:ext uri="{D42A27DB-BD31-4B8C-83A1-F6EECF244321}">
                <p14:modId xmlns:p14="http://schemas.microsoft.com/office/powerpoint/2010/main" val="3926269558"/>
              </p:ext>
            </p:extLst>
          </p:nvPr>
        </p:nvGraphicFramePr>
        <p:xfrm>
          <a:off x="163509" y="1881390"/>
          <a:ext cx="11182036" cy="3831716"/>
        </p:xfrm>
        <a:graphic>
          <a:graphicData uri="http://schemas.openxmlformats.org/drawingml/2006/chart">
            <c:chart xmlns:c="http://schemas.openxmlformats.org/drawingml/2006/chart" xmlns:r="http://schemas.openxmlformats.org/officeDocument/2006/relationships" r:id="rId3"/>
          </a:graphicData>
        </a:graphic>
      </p:graphicFrame>
      <p:sp>
        <p:nvSpPr>
          <p:cNvPr id="45" name="Date Placeholder 5">
            <a:extLst>
              <a:ext uri="{FF2B5EF4-FFF2-40B4-BE49-F238E27FC236}">
                <a16:creationId xmlns:a16="http://schemas.microsoft.com/office/drawing/2014/main" id="{76888F58-077A-C219-941A-4CFD1841DFE3}"/>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71E71F0B-39E4-C2A8-F7D2-27650B699370}"/>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5B13E3B1-05F2-BD41-D6BB-5EB91B604F13}"/>
              </a:ext>
            </a:extLst>
          </p:cNvPr>
          <p:cNvSpPr txBox="1">
            <a:spLocks/>
          </p:cNvSpPr>
          <p:nvPr/>
        </p:nvSpPr>
        <p:spPr>
          <a:xfrm>
            <a:off x="408240" y="-465060"/>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F2046977-406B-2285-8959-A6C6207E76EF}"/>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BB21DCC-ED8C-0C2C-279C-BF124AD2BF7A}"/>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AE5C034C-7B1F-846D-7047-3568B33F6FA1}"/>
              </a:ext>
            </a:extLst>
          </p:cNvPr>
          <p:cNvSpPr>
            <a:spLocks noGrp="1"/>
          </p:cNvSpPr>
          <p:nvPr>
            <p:ph type="ftr" sz="quarter" idx="28"/>
          </p:nvPr>
        </p:nvSpPr>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endParaRPr>
          </a:p>
        </p:txBody>
      </p:sp>
      <p:sp>
        <p:nvSpPr>
          <p:cNvPr id="6" name="Text Placeholder 3">
            <a:extLst>
              <a:ext uri="{FF2B5EF4-FFF2-40B4-BE49-F238E27FC236}">
                <a16:creationId xmlns:a16="http://schemas.microsoft.com/office/drawing/2014/main" id="{35C86101-18AC-528A-7EDB-84BD673A1EEB}"/>
              </a:ext>
            </a:extLst>
          </p:cNvPr>
          <p:cNvSpPr txBox="1">
            <a:spLocks/>
          </p:cNvSpPr>
          <p:nvPr/>
        </p:nvSpPr>
        <p:spPr>
          <a:xfrm>
            <a:off x="460375" y="5915648"/>
            <a:ext cx="9124849"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Source: Q14. </a:t>
            </a:r>
            <a: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Thinking about yesterday, which of the following activities did [CHILD] do for 5 minutes or more?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chemeClr val="accent6"/>
                </a:solidFill>
                <a:latin typeface="Century Gothic" panose="02116942222400000000"/>
              </a:rPr>
              <a:t>All caregivers of children aged 4-14-years-old (n=1,024).</a:t>
            </a:r>
            <a:endParaRPr kumimoji="0" lang="en-NZ" sz="800" b="1"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endParaRP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lang="en-NZ" sz="800" noProof="0" dirty="0">
                <a:solidFill>
                  <a:schemeClr val="accent6"/>
                </a:solidFill>
                <a:latin typeface="Century Gothic" panose="02116942222400000000"/>
              </a:rPr>
              <a:t>Notes: </a:t>
            </a:r>
            <a:r>
              <a:rPr lang="en-NZ" sz="800" b="0" noProof="0" dirty="0">
                <a:solidFill>
                  <a:schemeClr val="accent6"/>
                </a:solidFill>
                <a:latin typeface="Century Gothic" panose="02116942222400000000"/>
              </a:rPr>
              <a:t>* Comparison to 2020 data not available – code either not asked in 2020 or altered in 2025. This means for these codes, we cannot make meaningful comparisons to 2020 data.</a:t>
            </a:r>
            <a:endPar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endParaRPr>
          </a:p>
        </p:txBody>
      </p:sp>
      <p:graphicFrame>
        <p:nvGraphicFramePr>
          <p:cNvPr id="23" name="Table 22">
            <a:extLst>
              <a:ext uri="{FF2B5EF4-FFF2-40B4-BE49-F238E27FC236}">
                <a16:creationId xmlns:a16="http://schemas.microsoft.com/office/drawing/2014/main" id="{5E44C772-F70D-26EF-AB13-C8136F99C3D7}"/>
              </a:ext>
            </a:extLst>
          </p:cNvPr>
          <p:cNvGraphicFramePr>
            <a:graphicFrameLocks noGrp="1"/>
          </p:cNvGraphicFramePr>
          <p:nvPr>
            <p:extLst>
              <p:ext uri="{D42A27DB-BD31-4B8C-83A1-F6EECF244321}">
                <p14:modId xmlns:p14="http://schemas.microsoft.com/office/powerpoint/2010/main" val="3952849569"/>
              </p:ext>
            </p:extLst>
          </p:nvPr>
        </p:nvGraphicFramePr>
        <p:xfrm>
          <a:off x="9585224" y="1588101"/>
          <a:ext cx="1353565" cy="4104594"/>
        </p:xfrm>
        <a:graphic>
          <a:graphicData uri="http://schemas.openxmlformats.org/drawingml/2006/table">
            <a:tbl>
              <a:tblPr/>
              <a:tblGrid>
                <a:gridCol w="1353565">
                  <a:extLst>
                    <a:ext uri="{9D8B030D-6E8A-4147-A177-3AD203B41FA5}">
                      <a16:colId xmlns:a16="http://schemas.microsoft.com/office/drawing/2014/main" val="3962955547"/>
                    </a:ext>
                  </a:extLst>
                </a:gridCol>
              </a:tblGrid>
              <a:tr h="31050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t>2020</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2022205"/>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44%</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875779712"/>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35%</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508091343"/>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23177631"/>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921920167"/>
                  </a:ext>
                </a:extLst>
              </a:tr>
              <a:tr h="270589">
                <a:tc>
                  <a:txBody>
                    <a:bodyPr/>
                    <a:lstStyle/>
                    <a:p>
                      <a:pPr algn="ctr" fontAlgn="b"/>
                      <a:r>
                        <a:rPr lang="en-NZ" sz="1000" b="0" i="0" u="none" strike="noStrike" noProof="0" dirty="0">
                          <a:solidFill>
                            <a:schemeClr val="tx1"/>
                          </a:solidFill>
                          <a:effectLst/>
                          <a:latin typeface="+mn-lt"/>
                          <a:cs typeface="Arial" panose="020B0604020202020204" pitchFamily="34" charset="0"/>
                        </a:rPr>
                        <a:t>*</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445377262"/>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51%</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984532082"/>
                  </a:ext>
                </a:extLst>
              </a:tr>
              <a:tr h="266954">
                <a:tc>
                  <a:txBody>
                    <a:bodyPr/>
                    <a:lstStyle/>
                    <a:p>
                      <a:pPr algn="ctr" fontAlgn="b"/>
                      <a:r>
                        <a:rPr lang="en-NZ" sz="1000" b="0" i="0" u="none" strike="noStrike" noProof="0" dirty="0">
                          <a:solidFill>
                            <a:schemeClr val="tx1"/>
                          </a:solidFill>
                          <a:effectLst/>
                          <a:latin typeface="+mn-lt"/>
                          <a:cs typeface="Arial" panose="020B0604020202020204" pitchFamily="34" charset="0"/>
                        </a:rPr>
                        <a:t>*</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4101620193"/>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EBCDE"/>
                    </a:solidFill>
                  </a:tcPr>
                </a:tc>
                <a:extLst>
                  <a:ext uri="{0D108BD9-81ED-4DB2-BD59-A6C34878D82A}">
                    <a16:rowId xmlns:a16="http://schemas.microsoft.com/office/drawing/2014/main" val="2042900055"/>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861677100"/>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27%</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929072207"/>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14%</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860335815"/>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8%</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820898522"/>
                  </a:ext>
                </a:extLst>
              </a:tr>
              <a:tr h="276661">
                <a:tc>
                  <a:txBody>
                    <a:bodyPr/>
                    <a:lstStyle/>
                    <a:p>
                      <a:pPr algn="ctr" fontAlgn="b"/>
                      <a:r>
                        <a:rPr lang="en-NZ" sz="1000" b="0" i="0" u="none" strike="noStrike" noProof="0" dirty="0">
                          <a:solidFill>
                            <a:schemeClr val="tx1"/>
                          </a:solidFill>
                          <a:effectLst/>
                          <a:latin typeface="+mn-lt"/>
                          <a:cs typeface="Arial" panose="020B0604020202020204" pitchFamily="34" charset="0"/>
                        </a:rPr>
                        <a:t>5%</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995528684"/>
                  </a:ext>
                </a:extLst>
              </a:tr>
              <a:tr h="270899">
                <a:tc>
                  <a:txBody>
                    <a:bodyPr/>
                    <a:lstStyle/>
                    <a:p>
                      <a:pPr algn="ctr" fontAlgn="b"/>
                      <a:r>
                        <a:rPr lang="en-NZ" sz="1000" b="0" i="0" u="none" strike="noStrike" noProof="0" dirty="0">
                          <a:solidFill>
                            <a:schemeClr val="tx1"/>
                          </a:solidFill>
                          <a:effectLst/>
                          <a:latin typeface="+mn-lt"/>
                          <a:cs typeface="Arial" panose="020B0604020202020204" pitchFamily="34" charset="0"/>
                        </a:rPr>
                        <a:t>*</a:t>
                      </a:r>
                    </a:p>
                  </a:txBody>
                  <a:tcPr marL="9525" marR="9525" marT="9525" marB="0" anchor="ctr">
                    <a:lnL w="762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4CFE8"/>
                    </a:solidFill>
                  </a:tcPr>
                </a:tc>
                <a:extLst>
                  <a:ext uri="{0D108BD9-81ED-4DB2-BD59-A6C34878D82A}">
                    <a16:rowId xmlns:a16="http://schemas.microsoft.com/office/drawing/2014/main" val="3362527384"/>
                  </a:ext>
                </a:extLst>
              </a:tr>
            </a:tbl>
          </a:graphicData>
        </a:graphic>
      </p:graphicFrame>
      <p:grpSp>
        <p:nvGrpSpPr>
          <p:cNvPr id="24" name="Group 23">
            <a:extLst>
              <a:ext uri="{FF2B5EF4-FFF2-40B4-BE49-F238E27FC236}">
                <a16:creationId xmlns:a16="http://schemas.microsoft.com/office/drawing/2014/main" id="{F47F3EC7-5646-A214-52C0-509249639F6F}"/>
              </a:ext>
            </a:extLst>
          </p:cNvPr>
          <p:cNvGrpSpPr/>
          <p:nvPr/>
        </p:nvGrpSpPr>
        <p:grpSpPr>
          <a:xfrm>
            <a:off x="9394826" y="6059627"/>
            <a:ext cx="2346178" cy="276475"/>
            <a:chOff x="9561659" y="6254470"/>
            <a:chExt cx="1900091" cy="242532"/>
          </a:xfrm>
        </p:grpSpPr>
        <p:sp>
          <p:nvSpPr>
            <p:cNvPr id="25" name="Text Placeholder 3">
              <a:extLst>
                <a:ext uri="{FF2B5EF4-FFF2-40B4-BE49-F238E27FC236}">
                  <a16:creationId xmlns:a16="http://schemas.microsoft.com/office/drawing/2014/main" id="{E598D698-D67B-07C8-ADE2-23008EE756EE}"/>
                </a:ext>
              </a:extLst>
            </p:cNvPr>
            <p:cNvSpPr txBox="1">
              <a:spLocks/>
            </p:cNvSpPr>
            <p:nvPr/>
          </p:nvSpPr>
          <p:spPr>
            <a:xfrm>
              <a:off x="9561659" y="6254470"/>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2020</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2020 </a:t>
              </a:r>
            </a:p>
          </p:txBody>
        </p:sp>
        <p:sp>
          <p:nvSpPr>
            <p:cNvPr id="26" name="Isosceles Triangle 25">
              <a:extLst>
                <a:ext uri="{FF2B5EF4-FFF2-40B4-BE49-F238E27FC236}">
                  <a16:creationId xmlns:a16="http://schemas.microsoft.com/office/drawing/2014/main" id="{FA1DD03D-A433-5453-6506-6E0A87639CDD}"/>
                </a:ext>
              </a:extLst>
            </p:cNvPr>
            <p:cNvSpPr/>
            <p:nvPr/>
          </p:nvSpPr>
          <p:spPr bwMode="auto">
            <a:xfrm>
              <a:off x="11356975" y="6260746"/>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7" name="Isosceles Triangle 26">
              <a:extLst>
                <a:ext uri="{FF2B5EF4-FFF2-40B4-BE49-F238E27FC236}">
                  <a16:creationId xmlns:a16="http://schemas.microsoft.com/office/drawing/2014/main" id="{F4FD61F2-5B9F-EFB2-952D-C8537373A5E4}"/>
                </a:ext>
              </a:extLst>
            </p:cNvPr>
            <p:cNvSpPr/>
            <p:nvPr/>
          </p:nvSpPr>
          <p:spPr bwMode="auto">
            <a:xfrm rot="10800000">
              <a:off x="11356974" y="6376382"/>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28" name="Isosceles Triangle 27">
            <a:extLst>
              <a:ext uri="{FF2B5EF4-FFF2-40B4-BE49-F238E27FC236}">
                <a16:creationId xmlns:a16="http://schemas.microsoft.com/office/drawing/2014/main" id="{5C7B9AF8-F867-474C-C907-4185E51838A6}"/>
              </a:ext>
            </a:extLst>
          </p:cNvPr>
          <p:cNvSpPr/>
          <p:nvPr/>
        </p:nvSpPr>
        <p:spPr bwMode="auto">
          <a:xfrm rot="10800000">
            <a:off x="7336810" y="443086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9" name="Isosceles Triangle 28">
            <a:extLst>
              <a:ext uri="{FF2B5EF4-FFF2-40B4-BE49-F238E27FC236}">
                <a16:creationId xmlns:a16="http://schemas.microsoft.com/office/drawing/2014/main" id="{AE41B86A-EE33-46D4-05AB-3CE159FCE318}"/>
              </a:ext>
            </a:extLst>
          </p:cNvPr>
          <p:cNvSpPr/>
          <p:nvPr/>
        </p:nvSpPr>
        <p:spPr bwMode="auto">
          <a:xfrm rot="10800000">
            <a:off x="6981210" y="469756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0" name="Isosceles Triangle 29">
            <a:extLst>
              <a:ext uri="{FF2B5EF4-FFF2-40B4-BE49-F238E27FC236}">
                <a16:creationId xmlns:a16="http://schemas.microsoft.com/office/drawing/2014/main" id="{9D904488-25C8-4D05-2BB4-D5DABEA0BB67}"/>
              </a:ext>
            </a:extLst>
          </p:cNvPr>
          <p:cNvSpPr/>
          <p:nvPr/>
        </p:nvSpPr>
        <p:spPr bwMode="auto">
          <a:xfrm rot="10800000">
            <a:off x="6783725" y="525318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7" name="Text Placeholder 3">
            <a:extLst>
              <a:ext uri="{FF2B5EF4-FFF2-40B4-BE49-F238E27FC236}">
                <a16:creationId xmlns:a16="http://schemas.microsoft.com/office/drawing/2014/main" id="{C78CBAD6-8A34-AB9A-9DDC-2C025C972994}"/>
              </a:ext>
            </a:extLst>
          </p:cNvPr>
          <p:cNvSpPr txBox="1">
            <a:spLocks/>
          </p:cNvSpPr>
          <p:nvPr/>
        </p:nvSpPr>
        <p:spPr>
          <a:xfrm>
            <a:off x="492586" y="1487258"/>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Types of media children consume each day</a:t>
            </a:r>
          </a:p>
        </p:txBody>
      </p:sp>
      <p:graphicFrame>
        <p:nvGraphicFramePr>
          <p:cNvPr id="9" name="Table 8">
            <a:extLst>
              <a:ext uri="{FF2B5EF4-FFF2-40B4-BE49-F238E27FC236}">
                <a16:creationId xmlns:a16="http://schemas.microsoft.com/office/drawing/2014/main" id="{EB575E55-A3B1-3EAA-B969-A7E2287987BA}"/>
              </a:ext>
            </a:extLst>
          </p:cNvPr>
          <p:cNvGraphicFramePr>
            <a:graphicFrameLocks noGrp="1"/>
          </p:cNvGraphicFramePr>
          <p:nvPr>
            <p:extLst>
              <p:ext uri="{D42A27DB-BD31-4B8C-83A1-F6EECF244321}">
                <p14:modId xmlns:p14="http://schemas.microsoft.com/office/powerpoint/2010/main" val="2710900079"/>
              </p:ext>
            </p:extLst>
          </p:nvPr>
        </p:nvGraphicFramePr>
        <p:xfrm>
          <a:off x="2233683" y="1882581"/>
          <a:ext cx="4065587" cy="3831716"/>
        </p:xfrm>
        <a:graphic>
          <a:graphicData uri="http://schemas.openxmlformats.org/drawingml/2006/table">
            <a:tbl>
              <a:tblPr>
                <a:tableStyleId>{6E25E649-3F16-4E02-A733-19D2CDBF48F0}</a:tableStyleId>
              </a:tblPr>
              <a:tblGrid>
                <a:gridCol w="4065587">
                  <a:extLst>
                    <a:ext uri="{9D8B030D-6E8A-4147-A177-3AD203B41FA5}">
                      <a16:colId xmlns:a16="http://schemas.microsoft.com/office/drawing/2014/main" val="517190202"/>
                    </a:ext>
                  </a:extLst>
                </a:gridCol>
              </a:tblGrid>
              <a:tr h="273694">
                <a:tc>
                  <a:txBody>
                    <a:bodyPr/>
                    <a:lstStyle/>
                    <a:p>
                      <a:pPr algn="r" fontAlgn="b"/>
                      <a:r>
                        <a:rPr lang="en-NZ" sz="1000" u="none" strike="noStrike" noProof="0" dirty="0">
                          <a:effectLst/>
                        </a:rPr>
                        <a:t>Watch TV on an overseas service</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w="25400" cmpd="sng">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45215005"/>
                  </a:ext>
                </a:extLst>
              </a:tr>
              <a:tr h="273694">
                <a:tc>
                  <a:txBody>
                    <a:bodyPr/>
                    <a:lstStyle/>
                    <a:p>
                      <a:pPr algn="r" fontAlgn="b"/>
                      <a:r>
                        <a:rPr lang="en-NZ" sz="1000" u="none" strike="noStrike" noProof="0" dirty="0">
                          <a:effectLst/>
                        </a:rPr>
                        <a:t>Watch live or on demand (BVOD) free to air TV</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89551532"/>
                  </a:ext>
                </a:extLst>
              </a:tr>
              <a:tr h="273694">
                <a:tc>
                  <a:txBody>
                    <a:bodyPr/>
                    <a:lstStyle/>
                    <a:p>
                      <a:pPr algn="r" fontAlgn="b"/>
                      <a:r>
                        <a:rPr lang="en-NZ" sz="1000" u="none" strike="noStrike" noProof="0" dirty="0">
                          <a:effectLst/>
                        </a:rPr>
                        <a:t>Watch live or recorded TV through Sky or MySky</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555400074"/>
                  </a:ext>
                </a:extLst>
              </a:tr>
              <a:tr h="273694">
                <a:tc>
                  <a:txBody>
                    <a:bodyPr/>
                    <a:lstStyle/>
                    <a:p>
                      <a:pPr algn="r" fontAlgn="b"/>
                      <a:r>
                        <a:rPr lang="en-NZ" sz="1000" u="none" strike="noStrike" noProof="0" dirty="0">
                          <a:effectLst/>
                        </a:rPr>
                        <a:t>Watch live or recorded TV through Freeview</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71462409"/>
                  </a:ext>
                </a:extLst>
              </a:tr>
              <a:tr h="273694">
                <a:tc>
                  <a:txBody>
                    <a:bodyPr/>
                    <a:lstStyle/>
                    <a:p>
                      <a:pPr algn="r" fontAlgn="b"/>
                      <a:r>
                        <a:rPr lang="en-NZ" sz="1000" u="none" strike="noStrike" noProof="0" dirty="0">
                          <a:effectLst/>
                        </a:rPr>
                        <a:t>Watch a TV show on Neon</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593258852"/>
                  </a:ext>
                </a:extLst>
              </a:tr>
              <a:tr h="273694">
                <a:tc>
                  <a:txBody>
                    <a:bodyPr/>
                    <a:lstStyle/>
                    <a:p>
                      <a:pPr algn="r" fontAlgn="b"/>
                      <a:r>
                        <a:rPr lang="en-NZ" sz="1000" u="none" strike="noStrike" noProof="0" dirty="0">
                          <a:effectLst/>
                        </a:rPr>
                        <a:t>YouTube  </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491757191"/>
                  </a:ext>
                </a:extLst>
              </a:tr>
              <a:tr h="273694">
                <a:tc>
                  <a:txBody>
                    <a:bodyPr/>
                    <a:lstStyle/>
                    <a:p>
                      <a:pPr algn="r" fontAlgn="b"/>
                      <a:r>
                        <a:rPr lang="en-NZ" sz="1000" u="none" strike="noStrike" noProof="0" dirty="0">
                          <a:effectLst/>
                        </a:rPr>
                        <a:t>YouTube Kids</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54304167"/>
                  </a:ext>
                </a:extLst>
              </a:tr>
              <a:tr h="273694">
                <a:tc>
                  <a:txBody>
                    <a:bodyPr/>
                    <a:lstStyle/>
                    <a:p>
                      <a:pPr algn="r" fontAlgn="b"/>
                      <a:r>
                        <a:rPr lang="en-NZ" sz="1000" u="none" strike="noStrike" noProof="0" dirty="0">
                          <a:effectLst/>
                        </a:rPr>
                        <a:t>Played online games</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698438731"/>
                  </a:ext>
                </a:extLst>
              </a:tr>
              <a:tr h="273694">
                <a:tc>
                  <a:txBody>
                    <a:bodyPr/>
                    <a:lstStyle/>
                    <a:p>
                      <a:pPr algn="r" fontAlgn="b"/>
                      <a:r>
                        <a:rPr lang="en-NZ" sz="1000" u="none" strike="noStrike" noProof="0" dirty="0">
                          <a:effectLst/>
                        </a:rPr>
                        <a:t>Listened to music online </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573050289"/>
                  </a:ext>
                </a:extLst>
              </a:tr>
              <a:tr h="273694">
                <a:tc>
                  <a:txBody>
                    <a:bodyPr/>
                    <a:lstStyle/>
                    <a:p>
                      <a:pPr algn="r" fontAlgn="b"/>
                      <a:r>
                        <a:rPr lang="en-NZ" sz="1000" u="none" strike="noStrike" noProof="0" dirty="0">
                          <a:effectLst/>
                        </a:rPr>
                        <a:t>Listened to a NZ radio station-broadcast/online</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72496681"/>
                  </a:ext>
                </a:extLst>
              </a:tr>
              <a:tr h="273694">
                <a:tc>
                  <a:txBody>
                    <a:bodyPr/>
                    <a:lstStyle/>
                    <a:p>
                      <a:pPr algn="r" fontAlgn="b"/>
                      <a:r>
                        <a:rPr lang="en-NZ" sz="1000" u="none" strike="noStrike" noProof="0" dirty="0">
                          <a:effectLst/>
                        </a:rPr>
                        <a:t>Listened to music including CDs or iPod</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479243540"/>
                  </a:ext>
                </a:extLst>
              </a:tr>
              <a:tr h="273694">
                <a:tc>
                  <a:txBody>
                    <a:bodyPr/>
                    <a:lstStyle/>
                    <a:p>
                      <a:pPr algn="r" fontAlgn="b"/>
                      <a:r>
                        <a:rPr lang="en-NZ" sz="1000" u="none" strike="noStrike" noProof="0" dirty="0">
                          <a:effectLst/>
                        </a:rPr>
                        <a:t>Listened to a podcast or audiobook</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083388219"/>
                  </a:ext>
                </a:extLst>
              </a:tr>
              <a:tr h="273694">
                <a:tc>
                  <a:txBody>
                    <a:bodyPr/>
                    <a:lstStyle/>
                    <a:p>
                      <a:pPr algn="r" fontAlgn="b"/>
                      <a:r>
                        <a:rPr lang="en-NZ" sz="1000" u="none" strike="noStrike" noProof="0" dirty="0">
                          <a:effectLst/>
                        </a:rPr>
                        <a:t>Listened to an overseas radio station online</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677619868"/>
                  </a:ext>
                </a:extLst>
              </a:tr>
              <a:tr h="273694">
                <a:tc>
                  <a:txBody>
                    <a:bodyPr/>
                    <a:lstStyle/>
                    <a:p>
                      <a:pPr algn="r" fontAlgn="b"/>
                      <a:r>
                        <a:rPr lang="en-NZ" sz="1000" u="none" strike="noStrike" noProof="0" dirty="0">
                          <a:effectLst/>
                        </a:rPr>
                        <a:t>Watched a video on social media </a:t>
                      </a:r>
                      <a:endParaRPr lang="en-NZ" sz="1000" b="0" i="0" u="none" strike="noStrike" noProof="0" dirty="0">
                        <a:solidFill>
                          <a:srgbClr val="000000"/>
                        </a:solidFill>
                        <a:effectLst/>
                        <a:latin typeface="Aptos Narrow" panose="020B0004020202020204" pitchFamily="34" charset="0"/>
                      </a:endParaRPr>
                    </a:p>
                  </a:txBody>
                  <a:tcPr marL="4430" marR="4430" marT="4430" marB="0" anchor="ctr">
                    <a:lnL>
                      <a:noFill/>
                    </a:lnL>
                    <a:lnR>
                      <a:noFill/>
                    </a:lnR>
                    <a:lnT>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7860966"/>
                  </a:ext>
                </a:extLst>
              </a:tr>
            </a:tbl>
          </a:graphicData>
        </a:graphic>
      </p:graphicFrame>
      <p:sp>
        <p:nvSpPr>
          <p:cNvPr id="10" name="Title 4">
            <a:extLst>
              <a:ext uri="{FF2B5EF4-FFF2-40B4-BE49-F238E27FC236}">
                <a16:creationId xmlns:a16="http://schemas.microsoft.com/office/drawing/2014/main" id="{81101057-F63A-8EB7-AF40-128FDDF9C34C}"/>
              </a:ext>
            </a:extLst>
          </p:cNvPr>
          <p:cNvSpPr txBox="1">
            <a:spLocks/>
          </p:cNvSpPr>
          <p:nvPr/>
        </p:nvSpPr>
        <p:spPr>
          <a:xfrm>
            <a:off x="460374" y="430255"/>
            <a:ext cx="11268076" cy="824417"/>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000" noProof="0" dirty="0">
                <a:solidFill>
                  <a:srgbClr val="282626"/>
                </a:solidFill>
              </a:rPr>
              <a:t>When we break these broad categories down, we see the most popular activities are engaging with YouTube, watching shows on overseas services such as Netflix, and playing online games.</a:t>
            </a:r>
            <a:endPar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spTree>
    <p:extLst>
      <p:ext uri="{BB962C8B-B14F-4D97-AF65-F5344CB8AC3E}">
        <p14:creationId xmlns:p14="http://schemas.microsoft.com/office/powerpoint/2010/main" val="4019043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7F111-82E2-0E9C-71FD-9A867EC71343}"/>
            </a:ext>
          </a:extLst>
        </p:cNvPr>
        <p:cNvGrpSpPr/>
        <p:nvPr/>
      </p:nvGrpSpPr>
      <p:grpSpPr>
        <a:xfrm>
          <a:off x="0" y="0"/>
          <a:ext cx="0" cy="0"/>
          <a:chOff x="0" y="0"/>
          <a:chExt cx="0" cy="0"/>
        </a:xfrm>
      </p:grpSpPr>
      <p:grpSp>
        <p:nvGrpSpPr>
          <p:cNvPr id="137" name="Group 136">
            <a:extLst>
              <a:ext uri="{FF2B5EF4-FFF2-40B4-BE49-F238E27FC236}">
                <a16:creationId xmlns:a16="http://schemas.microsoft.com/office/drawing/2014/main" id="{B0D456DB-C7F5-CF8C-DE4A-6461E532EF8A}"/>
              </a:ext>
            </a:extLst>
          </p:cNvPr>
          <p:cNvGrpSpPr/>
          <p:nvPr/>
        </p:nvGrpSpPr>
        <p:grpSpPr>
          <a:xfrm>
            <a:off x="457204" y="2021392"/>
            <a:ext cx="5484591" cy="4281188"/>
            <a:chOff x="457204" y="2021392"/>
            <a:chExt cx="5484591" cy="3097506"/>
          </a:xfrm>
          <a:solidFill>
            <a:schemeClr val="bg2"/>
          </a:solidFill>
        </p:grpSpPr>
        <p:grpSp>
          <p:nvGrpSpPr>
            <p:cNvPr id="133" name="Group 132">
              <a:extLst>
                <a:ext uri="{FF2B5EF4-FFF2-40B4-BE49-F238E27FC236}">
                  <a16:creationId xmlns:a16="http://schemas.microsoft.com/office/drawing/2014/main" id="{5414D739-2748-4C3E-922F-9DECD50C53EF}"/>
                </a:ext>
              </a:extLst>
            </p:cNvPr>
            <p:cNvGrpSpPr/>
            <p:nvPr/>
          </p:nvGrpSpPr>
          <p:grpSpPr>
            <a:xfrm>
              <a:off x="457204" y="2021392"/>
              <a:ext cx="5484591" cy="1517393"/>
              <a:chOff x="457204" y="2021392"/>
              <a:chExt cx="5883288" cy="1517393"/>
            </a:xfrm>
            <a:grpFill/>
          </p:grpSpPr>
          <p:sp>
            <p:nvSpPr>
              <p:cNvPr id="58" name="Rectangle 57">
                <a:extLst>
                  <a:ext uri="{FF2B5EF4-FFF2-40B4-BE49-F238E27FC236}">
                    <a16:creationId xmlns:a16="http://schemas.microsoft.com/office/drawing/2014/main" id="{2DDD5D45-05AC-2FB5-FF72-E0994BE8A4A3}"/>
                  </a:ext>
                </a:extLst>
              </p:cNvPr>
              <p:cNvSpPr/>
              <p:nvPr/>
            </p:nvSpPr>
            <p:spPr bwMode="auto">
              <a:xfrm>
                <a:off x="457204" y="2021392"/>
                <a:ext cx="2897512" cy="1517393"/>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59" name="Rectangle 58">
                <a:extLst>
                  <a:ext uri="{FF2B5EF4-FFF2-40B4-BE49-F238E27FC236}">
                    <a16:creationId xmlns:a16="http://schemas.microsoft.com/office/drawing/2014/main" id="{FADD15AC-8915-52FD-EBA9-08A742447A64}"/>
                  </a:ext>
                </a:extLst>
              </p:cNvPr>
              <p:cNvSpPr/>
              <p:nvPr/>
            </p:nvSpPr>
            <p:spPr bwMode="auto">
              <a:xfrm>
                <a:off x="3442980" y="2021392"/>
                <a:ext cx="2897512" cy="1517393"/>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pSp>
        <p:grpSp>
          <p:nvGrpSpPr>
            <p:cNvPr id="134" name="Group 133">
              <a:extLst>
                <a:ext uri="{FF2B5EF4-FFF2-40B4-BE49-F238E27FC236}">
                  <a16:creationId xmlns:a16="http://schemas.microsoft.com/office/drawing/2014/main" id="{FFE65DAD-396F-BDCA-11A6-505273CF1AC4}"/>
                </a:ext>
              </a:extLst>
            </p:cNvPr>
            <p:cNvGrpSpPr/>
            <p:nvPr/>
          </p:nvGrpSpPr>
          <p:grpSpPr>
            <a:xfrm>
              <a:off x="457204" y="3601505"/>
              <a:ext cx="5484591" cy="1517393"/>
              <a:chOff x="457204" y="2021392"/>
              <a:chExt cx="5883288" cy="1517393"/>
            </a:xfrm>
            <a:grpFill/>
          </p:grpSpPr>
          <p:sp>
            <p:nvSpPr>
              <p:cNvPr id="135" name="Rectangle 134">
                <a:extLst>
                  <a:ext uri="{FF2B5EF4-FFF2-40B4-BE49-F238E27FC236}">
                    <a16:creationId xmlns:a16="http://schemas.microsoft.com/office/drawing/2014/main" id="{5EFBAD88-FBCF-1540-7667-855972AAB79F}"/>
                  </a:ext>
                </a:extLst>
              </p:cNvPr>
              <p:cNvSpPr/>
              <p:nvPr/>
            </p:nvSpPr>
            <p:spPr bwMode="auto">
              <a:xfrm>
                <a:off x="457204" y="2021392"/>
                <a:ext cx="2897512" cy="1517393"/>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136" name="Rectangle 135">
                <a:extLst>
                  <a:ext uri="{FF2B5EF4-FFF2-40B4-BE49-F238E27FC236}">
                    <a16:creationId xmlns:a16="http://schemas.microsoft.com/office/drawing/2014/main" id="{4FB3A63C-BE31-E7EE-3198-39666E1990B1}"/>
                  </a:ext>
                </a:extLst>
              </p:cNvPr>
              <p:cNvSpPr/>
              <p:nvPr/>
            </p:nvSpPr>
            <p:spPr bwMode="auto">
              <a:xfrm>
                <a:off x="3442980" y="2021392"/>
                <a:ext cx="2897512" cy="1517393"/>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pSp>
      </p:grpSp>
      <p:graphicFrame>
        <p:nvGraphicFramePr>
          <p:cNvPr id="48" name="Chart 47">
            <a:extLst>
              <a:ext uri="{FF2B5EF4-FFF2-40B4-BE49-F238E27FC236}">
                <a16:creationId xmlns:a16="http://schemas.microsoft.com/office/drawing/2014/main" id="{8C4462BF-7A88-1B34-6CE8-4D54926934CC}"/>
              </a:ext>
            </a:extLst>
          </p:cNvPr>
          <p:cNvGraphicFramePr/>
          <p:nvPr>
            <p:extLst>
              <p:ext uri="{D42A27DB-BD31-4B8C-83A1-F6EECF244321}">
                <p14:modId xmlns:p14="http://schemas.microsoft.com/office/powerpoint/2010/main" val="3321142749"/>
              </p:ext>
            </p:extLst>
          </p:nvPr>
        </p:nvGraphicFramePr>
        <p:xfrm>
          <a:off x="6105293" y="2314248"/>
          <a:ext cx="6132523" cy="351828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84B5C60-162C-22FB-309F-4ECA7CE7136B}"/>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33919E86-31EE-DBD2-0968-EDC96AB7FFE8}"/>
              </a:ext>
            </a:extLst>
          </p:cNvPr>
          <p:cNvSpPr txBox="1">
            <a:spLocks/>
          </p:cNvSpPr>
          <p:nvPr/>
        </p:nvSpPr>
        <p:spPr>
          <a:xfrm>
            <a:off x="457204" y="408020"/>
            <a:ext cx="11480141"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r>
              <a:rPr lang="en-NZ" sz="1800" noProof="0" dirty="0"/>
              <a:t>Girls balance streaming and YouTube use, while boys gravitate towards YouTube, Sky TV, and online games.</a:t>
            </a:r>
            <a:endParaRPr lang="en-NZ" sz="1800" noProof="0" dirty="0">
              <a:solidFill>
                <a:srgbClr val="736868"/>
              </a:solidFill>
              <a:latin typeface="Century Gothic" panose="020B0502020202020204" pitchFamily="34" charset="0"/>
              <a:ea typeface="Roboto" panose="02000000000000000000" pitchFamily="2" charset="0"/>
            </a:endParaRPr>
          </a:p>
        </p:txBody>
      </p:sp>
      <p:sp>
        <p:nvSpPr>
          <p:cNvPr id="9" name="Text Placeholder 11">
            <a:extLst>
              <a:ext uri="{FF2B5EF4-FFF2-40B4-BE49-F238E27FC236}">
                <a16:creationId xmlns:a16="http://schemas.microsoft.com/office/drawing/2014/main" id="{AD88371B-AB9A-4BCF-E8C8-3DACD5D48DED}"/>
              </a:ext>
            </a:extLst>
          </p:cNvPr>
          <p:cNvSpPr txBox="1">
            <a:spLocks/>
          </p:cNvSpPr>
          <p:nvPr/>
        </p:nvSpPr>
        <p:spPr>
          <a:xfrm>
            <a:off x="460374" y="870868"/>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lvl="0">
              <a:defRPr/>
            </a:pPr>
            <a:endParaRPr kumimoji="0" lang="en-NZ" sz="16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endParaRPr>
          </a:p>
        </p:txBody>
      </p:sp>
      <p:cxnSp>
        <p:nvCxnSpPr>
          <p:cNvPr id="33" name="Straight Connector 32">
            <a:extLst>
              <a:ext uri="{FF2B5EF4-FFF2-40B4-BE49-F238E27FC236}">
                <a16:creationId xmlns:a16="http://schemas.microsoft.com/office/drawing/2014/main" id="{26DC1691-1D23-D9D2-ACF5-42C323EED208}"/>
              </a:ext>
            </a:extLst>
          </p:cNvPr>
          <p:cNvCxnSpPr>
            <a:cxnSpLocks/>
          </p:cNvCxnSpPr>
          <p:nvPr/>
        </p:nvCxnSpPr>
        <p:spPr>
          <a:xfrm>
            <a:off x="460375" y="14727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Footer Placeholder 60">
            <a:extLst>
              <a:ext uri="{FF2B5EF4-FFF2-40B4-BE49-F238E27FC236}">
                <a16:creationId xmlns:a16="http://schemas.microsoft.com/office/drawing/2014/main" id="{9E268820-0AE3-66E6-B50A-1362397348BF}"/>
              </a:ext>
            </a:extLst>
          </p:cNvPr>
          <p:cNvSpPr>
            <a:spLocks noGrp="1"/>
          </p:cNvSpPr>
          <p:nvPr>
            <p:ph type="ftr" sz="quarter" idx="28"/>
          </p:nvPr>
        </p:nvSpPr>
        <p:spPr/>
        <p:txBody>
          <a:bodyPr/>
          <a:lstStyle/>
          <a:p>
            <a:r>
              <a:rPr lang="en-US" noProof="0" dirty="0"/>
              <a:t>WATA Children’s Media Use 2025</a:t>
            </a:r>
            <a:endParaRPr lang="en-NZ" noProof="0" dirty="0"/>
          </a:p>
        </p:txBody>
      </p:sp>
      <p:sp>
        <p:nvSpPr>
          <p:cNvPr id="2" name="Text Placeholder 11">
            <a:extLst>
              <a:ext uri="{FF2B5EF4-FFF2-40B4-BE49-F238E27FC236}">
                <a16:creationId xmlns:a16="http://schemas.microsoft.com/office/drawing/2014/main" id="{5900C3E9-AEFC-CD53-AD53-9EDCB19F8AAE}"/>
              </a:ext>
            </a:extLst>
          </p:cNvPr>
          <p:cNvSpPr txBox="1">
            <a:spLocks/>
          </p:cNvSpPr>
          <p:nvPr/>
        </p:nvSpPr>
        <p:spPr>
          <a:xfrm>
            <a:off x="457204" y="894346"/>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lvl="0">
              <a:defRPr/>
            </a:pPr>
            <a:r>
              <a:rPr lang="en-NZ" sz="1400" noProof="0" dirty="0"/>
              <a:t>Girls engage equally with overseas streaming services (50%) and YouTube (49%), whereas boys show a stronger preference for YouTube (60%), online games (46%), and Sky TV (15%)</a:t>
            </a:r>
            <a:endParaRPr kumimoji="0" lang="en-NZ" sz="14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endParaRPr>
          </a:p>
        </p:txBody>
      </p:sp>
      <p:sp>
        <p:nvSpPr>
          <p:cNvPr id="10" name="Rectangle 9">
            <a:extLst>
              <a:ext uri="{FF2B5EF4-FFF2-40B4-BE49-F238E27FC236}">
                <a16:creationId xmlns:a16="http://schemas.microsoft.com/office/drawing/2014/main" id="{CFB97442-CC66-4074-814C-79112BE5190D}"/>
              </a:ext>
            </a:extLst>
          </p:cNvPr>
          <p:cNvSpPr/>
          <p:nvPr/>
        </p:nvSpPr>
        <p:spPr>
          <a:xfrm>
            <a:off x="3392015" y="1713615"/>
            <a:ext cx="2666687" cy="307777"/>
          </a:xfrm>
          <a:prstGeom prst="rect">
            <a:avLst/>
          </a:prstGeom>
        </p:spPr>
        <p:txBody>
          <a:bodyPr wrap="square">
            <a:spAutoFit/>
          </a:bodyPr>
          <a:lstStyle/>
          <a:p>
            <a:pPr algn="ctr"/>
            <a:r>
              <a:rPr lang="en-NZ" sz="1400" b="1" noProof="0" dirty="0">
                <a:solidFill>
                  <a:schemeClr val="bg1"/>
                </a:solidFill>
                <a:latin typeface="+mj-lt"/>
              </a:rPr>
              <a:t>Ethnicity</a:t>
            </a:r>
          </a:p>
        </p:txBody>
      </p:sp>
      <p:grpSp>
        <p:nvGrpSpPr>
          <p:cNvPr id="34" name="Group 33">
            <a:extLst>
              <a:ext uri="{FF2B5EF4-FFF2-40B4-BE49-F238E27FC236}">
                <a16:creationId xmlns:a16="http://schemas.microsoft.com/office/drawing/2014/main" id="{B021EB19-50A8-A064-C236-C5CF8A02D29F}"/>
              </a:ext>
            </a:extLst>
          </p:cNvPr>
          <p:cNvGrpSpPr/>
          <p:nvPr/>
        </p:nvGrpSpPr>
        <p:grpSpPr>
          <a:xfrm>
            <a:off x="8958956" y="6498995"/>
            <a:ext cx="2346178" cy="276475"/>
            <a:chOff x="9561659" y="6274524"/>
            <a:chExt cx="1900091" cy="242532"/>
          </a:xfrm>
        </p:grpSpPr>
        <p:sp>
          <p:nvSpPr>
            <p:cNvPr id="35" name="Text Placeholder 3">
              <a:extLst>
                <a:ext uri="{FF2B5EF4-FFF2-40B4-BE49-F238E27FC236}">
                  <a16:creationId xmlns:a16="http://schemas.microsoft.com/office/drawing/2014/main" id="{F170874C-C01D-3287-7BA1-BD0126D58EBF}"/>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36" name="Isosceles Triangle 35">
              <a:extLst>
                <a:ext uri="{FF2B5EF4-FFF2-40B4-BE49-F238E27FC236}">
                  <a16:creationId xmlns:a16="http://schemas.microsoft.com/office/drawing/2014/main" id="{EB797F0E-3E31-1551-7461-50DDCF704AA5}"/>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7" name="Isosceles Triangle 36">
              <a:extLst>
                <a:ext uri="{FF2B5EF4-FFF2-40B4-BE49-F238E27FC236}">
                  <a16:creationId xmlns:a16="http://schemas.microsoft.com/office/drawing/2014/main" id="{697ED058-0ED7-59A9-9D80-B85E065B7188}"/>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7" name="Text Placeholder 3">
            <a:extLst>
              <a:ext uri="{FF2B5EF4-FFF2-40B4-BE49-F238E27FC236}">
                <a16:creationId xmlns:a16="http://schemas.microsoft.com/office/drawing/2014/main" id="{838C17B4-1724-4C67-6790-E9DF98F3D37A}"/>
              </a:ext>
            </a:extLst>
          </p:cNvPr>
          <p:cNvSpPr txBox="1">
            <a:spLocks/>
          </p:cNvSpPr>
          <p:nvPr/>
        </p:nvSpPr>
        <p:spPr>
          <a:xfrm>
            <a:off x="2815666" y="6485326"/>
            <a:ext cx="9124849"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Q14.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Thinking about yesterday, which of the following activities did [CHILD] do for 5 minutes or more?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a:t>
            </a:r>
            <a:endPar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lang="en-NZ" sz="800" b="0" noProof="0" dirty="0">
                <a:solidFill>
                  <a:srgbClr val="736868"/>
                </a:solidFill>
                <a:latin typeface="Century Gothic" panose="02116942222400000000"/>
              </a:rPr>
              <a:t>.</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8" name="Text Placeholder 3">
            <a:extLst>
              <a:ext uri="{FF2B5EF4-FFF2-40B4-BE49-F238E27FC236}">
                <a16:creationId xmlns:a16="http://schemas.microsoft.com/office/drawing/2014/main" id="{692A688E-5072-B0B5-E37A-FE337015AC1A}"/>
              </a:ext>
            </a:extLst>
          </p:cNvPr>
          <p:cNvSpPr txBox="1">
            <a:spLocks/>
          </p:cNvSpPr>
          <p:nvPr/>
        </p:nvSpPr>
        <p:spPr>
          <a:xfrm>
            <a:off x="457204" y="1691246"/>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2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Types of media children consume daily</a:t>
            </a:r>
          </a:p>
        </p:txBody>
      </p:sp>
      <p:cxnSp>
        <p:nvCxnSpPr>
          <p:cNvPr id="11" name="Straight Connector 10">
            <a:extLst>
              <a:ext uri="{FF2B5EF4-FFF2-40B4-BE49-F238E27FC236}">
                <a16:creationId xmlns:a16="http://schemas.microsoft.com/office/drawing/2014/main" id="{9504D28E-039A-D162-38A3-E3A985AE1003}"/>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A1F832C-3269-55CB-5190-7414D2E32B53}"/>
              </a:ext>
            </a:extLst>
          </p:cNvPr>
          <p:cNvCxnSpPr>
            <a:cxnSpLocks/>
          </p:cNvCxnSpPr>
          <p:nvPr/>
        </p:nvCxnSpPr>
        <p:spPr>
          <a:xfrm>
            <a:off x="6096000" y="1691246"/>
            <a:ext cx="0" cy="461133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Text Placeholder 3">
            <a:extLst>
              <a:ext uri="{FF2B5EF4-FFF2-40B4-BE49-F238E27FC236}">
                <a16:creationId xmlns:a16="http://schemas.microsoft.com/office/drawing/2014/main" id="{71FE95B2-6FB0-2E4C-B3B3-63CD59FF7390}"/>
              </a:ext>
            </a:extLst>
          </p:cNvPr>
          <p:cNvSpPr txBox="1">
            <a:spLocks/>
          </p:cNvSpPr>
          <p:nvPr/>
        </p:nvSpPr>
        <p:spPr>
          <a:xfrm>
            <a:off x="6340492" y="1691246"/>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2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Media differences by gender</a:t>
            </a:r>
          </a:p>
        </p:txBody>
      </p:sp>
      <p:sp>
        <p:nvSpPr>
          <p:cNvPr id="26" name="TextBox 25">
            <a:extLst>
              <a:ext uri="{FF2B5EF4-FFF2-40B4-BE49-F238E27FC236}">
                <a16:creationId xmlns:a16="http://schemas.microsoft.com/office/drawing/2014/main" id="{C37C417A-C80B-7FBA-06F3-AF48CAFF9865}"/>
              </a:ext>
            </a:extLst>
          </p:cNvPr>
          <p:cNvSpPr txBox="1"/>
          <p:nvPr/>
        </p:nvSpPr>
        <p:spPr>
          <a:xfrm>
            <a:off x="658133" y="2516590"/>
            <a:ext cx="1856467" cy="276999"/>
          </a:xfrm>
          <a:prstGeom prst="rect">
            <a:avLst/>
          </a:prstGeom>
          <a:noFill/>
        </p:spPr>
        <p:txBody>
          <a:bodyPr wrap="square" lIns="0">
            <a:spAutoFit/>
          </a:bodyPr>
          <a:lstStyle/>
          <a:p>
            <a:pPr marL="0" indent="-3657600" algn="l">
              <a:spcAft>
                <a:spcPts val="600"/>
              </a:spcAft>
            </a:pPr>
            <a:r>
              <a:rPr lang="en-NZ" sz="1200" b="1" noProof="0" dirty="0">
                <a:solidFill>
                  <a:schemeClr val="tx2"/>
                </a:solidFill>
                <a:ea typeface="Roboto" panose="02000000000000000000" pitchFamily="2" charset="0"/>
                <a:cs typeface="Segoe UI" panose="020B0502040204020203" pitchFamily="34" charset="0"/>
              </a:rPr>
              <a:t>YouTube (54%)</a:t>
            </a:r>
          </a:p>
        </p:txBody>
      </p:sp>
      <p:grpSp>
        <p:nvGrpSpPr>
          <p:cNvPr id="55" name="Group 54">
            <a:extLst>
              <a:ext uri="{FF2B5EF4-FFF2-40B4-BE49-F238E27FC236}">
                <a16:creationId xmlns:a16="http://schemas.microsoft.com/office/drawing/2014/main" id="{0D6C634E-572E-6BFD-8701-9ACCBD54030D}"/>
              </a:ext>
            </a:extLst>
          </p:cNvPr>
          <p:cNvGrpSpPr/>
          <p:nvPr/>
        </p:nvGrpSpPr>
        <p:grpSpPr>
          <a:xfrm>
            <a:off x="661589" y="3003015"/>
            <a:ext cx="158115" cy="357275"/>
            <a:chOff x="562212" y="2640780"/>
            <a:chExt cx="158115" cy="357275"/>
          </a:xfrm>
        </p:grpSpPr>
        <p:sp>
          <p:nvSpPr>
            <p:cNvPr id="29" name="Isosceles Triangle 28">
              <a:extLst>
                <a:ext uri="{FF2B5EF4-FFF2-40B4-BE49-F238E27FC236}">
                  <a16:creationId xmlns:a16="http://schemas.microsoft.com/office/drawing/2014/main" id="{BAE08151-27FE-C6D4-BCAD-0F118A40C39A}"/>
                </a:ext>
              </a:extLst>
            </p:cNvPr>
            <p:cNvSpPr/>
            <p:nvPr/>
          </p:nvSpPr>
          <p:spPr bwMode="auto">
            <a:xfrm rot="10800000">
              <a:off x="562212" y="2640780"/>
              <a:ext cx="158115" cy="125840"/>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2" name="Isosceles Triangle 31">
              <a:extLst>
                <a:ext uri="{FF2B5EF4-FFF2-40B4-BE49-F238E27FC236}">
                  <a16:creationId xmlns:a16="http://schemas.microsoft.com/office/drawing/2014/main" id="{DCC99826-5BEA-698D-9587-5AC2D253A89A}"/>
                </a:ext>
              </a:extLst>
            </p:cNvPr>
            <p:cNvSpPr/>
            <p:nvPr/>
          </p:nvSpPr>
          <p:spPr bwMode="auto">
            <a:xfrm>
              <a:off x="562212" y="2872215"/>
              <a:ext cx="158115" cy="125840"/>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159" name="TextBox 158">
            <a:extLst>
              <a:ext uri="{FF2B5EF4-FFF2-40B4-BE49-F238E27FC236}">
                <a16:creationId xmlns:a16="http://schemas.microsoft.com/office/drawing/2014/main" id="{6D387031-90BA-A98B-D5FE-C2B198D2C9A6}"/>
              </a:ext>
            </a:extLst>
          </p:cNvPr>
          <p:cNvSpPr txBox="1"/>
          <p:nvPr/>
        </p:nvSpPr>
        <p:spPr>
          <a:xfrm>
            <a:off x="948545" y="2898533"/>
            <a:ext cx="1856467" cy="800219"/>
          </a:xfrm>
          <a:prstGeom prst="rect">
            <a:avLst/>
          </a:prstGeom>
          <a:noFill/>
        </p:spPr>
        <p:txBody>
          <a:bodyPr wrap="square" lIns="0">
            <a:spAutoFit/>
          </a:bodyPr>
          <a:lstStyle/>
          <a:p>
            <a:pPr marL="0" indent="-3657600" algn="l">
              <a:spcAft>
                <a:spcPts val="600"/>
              </a:spcAft>
            </a:pPr>
            <a:r>
              <a:rPr lang="en-NZ" sz="1200" noProof="0" dirty="0">
                <a:solidFill>
                  <a:schemeClr val="tx2"/>
                </a:solidFill>
                <a:ea typeface="Roboto" panose="02000000000000000000" pitchFamily="2" charset="0"/>
                <a:cs typeface="Segoe UI" panose="020B0502040204020203" pitchFamily="34" charset="0"/>
              </a:rPr>
              <a:t>4 to 8’s (39%)</a:t>
            </a:r>
          </a:p>
          <a:p>
            <a:pPr marL="0" indent="-3657600" algn="l">
              <a:spcAft>
                <a:spcPts val="600"/>
              </a:spcAft>
            </a:pPr>
            <a:r>
              <a:rPr lang="en-NZ" sz="1200" noProof="0" dirty="0">
                <a:solidFill>
                  <a:schemeClr val="tx2"/>
                </a:solidFill>
                <a:ea typeface="Roboto" panose="02000000000000000000" pitchFamily="2" charset="0"/>
                <a:cs typeface="Segoe UI" panose="020B0502040204020203" pitchFamily="34" charset="0"/>
              </a:rPr>
              <a:t> 9 to 11’s (63%)</a:t>
            </a:r>
          </a:p>
          <a:p>
            <a:pPr marL="0" indent="-3657600" algn="l">
              <a:spcAft>
                <a:spcPts val="600"/>
              </a:spcAft>
            </a:pPr>
            <a:r>
              <a:rPr lang="en-NZ" sz="1200" dirty="0">
                <a:solidFill>
                  <a:schemeClr val="tx2"/>
                </a:solidFill>
                <a:ea typeface="Roboto" panose="02000000000000000000" pitchFamily="2" charset="0"/>
                <a:cs typeface="Segoe UI" panose="020B0502040204020203" pitchFamily="34" charset="0"/>
              </a:rPr>
              <a:t>1</a:t>
            </a:r>
            <a:r>
              <a:rPr lang="en-NZ" sz="1200" noProof="0" dirty="0">
                <a:solidFill>
                  <a:schemeClr val="tx2"/>
                </a:solidFill>
                <a:ea typeface="Roboto" panose="02000000000000000000" pitchFamily="2" charset="0"/>
                <a:cs typeface="Segoe UI" panose="020B0502040204020203" pitchFamily="34" charset="0"/>
              </a:rPr>
              <a:t>2 to 14’s (70%)</a:t>
            </a:r>
          </a:p>
        </p:txBody>
      </p:sp>
      <p:pic>
        <p:nvPicPr>
          <p:cNvPr id="49" name="Picture 48" descr="YouTube Logo, symbol, meaning, history, PNG, brand">
            <a:extLst>
              <a:ext uri="{FF2B5EF4-FFF2-40B4-BE49-F238E27FC236}">
                <a16:creationId xmlns:a16="http://schemas.microsoft.com/office/drawing/2014/main" id="{2654239D-D9B4-BC94-078A-1853D94F07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442" y="2082248"/>
            <a:ext cx="819207" cy="460804"/>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YouTube Kids Logo Png">
            <a:extLst>
              <a:ext uri="{FF2B5EF4-FFF2-40B4-BE49-F238E27FC236}">
                <a16:creationId xmlns:a16="http://schemas.microsoft.com/office/drawing/2014/main" id="{79E82A06-655D-D87C-3289-56922945E7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3879" y="2214985"/>
            <a:ext cx="819207" cy="14485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4" name="Table 53">
            <a:extLst>
              <a:ext uri="{FF2B5EF4-FFF2-40B4-BE49-F238E27FC236}">
                <a16:creationId xmlns:a16="http://schemas.microsoft.com/office/drawing/2014/main" id="{FBE1C70E-17A8-7F6C-CE55-5EB7CB56089D}"/>
              </a:ext>
            </a:extLst>
          </p:cNvPr>
          <p:cNvGraphicFramePr>
            <a:graphicFrameLocks noGrp="1"/>
          </p:cNvGraphicFramePr>
          <p:nvPr>
            <p:extLst>
              <p:ext uri="{D42A27DB-BD31-4B8C-83A1-F6EECF244321}">
                <p14:modId xmlns:p14="http://schemas.microsoft.com/office/powerpoint/2010/main" val="858303792"/>
              </p:ext>
            </p:extLst>
          </p:nvPr>
        </p:nvGraphicFramePr>
        <p:xfrm>
          <a:off x="6395715" y="4984659"/>
          <a:ext cx="5541630" cy="809625"/>
        </p:xfrm>
        <a:graphic>
          <a:graphicData uri="http://schemas.openxmlformats.org/drawingml/2006/table">
            <a:tbl>
              <a:tblPr firstRow="1" bandRow="1">
                <a:tableStyleId>{6E25E649-3F16-4E02-A733-19D2CDBF48F0}</a:tableStyleId>
              </a:tblPr>
              <a:tblGrid>
                <a:gridCol w="923605">
                  <a:extLst>
                    <a:ext uri="{9D8B030D-6E8A-4147-A177-3AD203B41FA5}">
                      <a16:colId xmlns:a16="http://schemas.microsoft.com/office/drawing/2014/main" val="1858439612"/>
                    </a:ext>
                  </a:extLst>
                </a:gridCol>
                <a:gridCol w="923605">
                  <a:extLst>
                    <a:ext uri="{9D8B030D-6E8A-4147-A177-3AD203B41FA5}">
                      <a16:colId xmlns:a16="http://schemas.microsoft.com/office/drawing/2014/main" val="3263712269"/>
                    </a:ext>
                  </a:extLst>
                </a:gridCol>
                <a:gridCol w="923605">
                  <a:extLst>
                    <a:ext uri="{9D8B030D-6E8A-4147-A177-3AD203B41FA5}">
                      <a16:colId xmlns:a16="http://schemas.microsoft.com/office/drawing/2014/main" val="3696990678"/>
                    </a:ext>
                  </a:extLst>
                </a:gridCol>
                <a:gridCol w="923605">
                  <a:extLst>
                    <a:ext uri="{9D8B030D-6E8A-4147-A177-3AD203B41FA5}">
                      <a16:colId xmlns:a16="http://schemas.microsoft.com/office/drawing/2014/main" val="4249934780"/>
                    </a:ext>
                  </a:extLst>
                </a:gridCol>
                <a:gridCol w="923605">
                  <a:extLst>
                    <a:ext uri="{9D8B030D-6E8A-4147-A177-3AD203B41FA5}">
                      <a16:colId xmlns:a16="http://schemas.microsoft.com/office/drawing/2014/main" val="1265692930"/>
                    </a:ext>
                  </a:extLst>
                </a:gridCol>
                <a:gridCol w="923605">
                  <a:extLst>
                    <a:ext uri="{9D8B030D-6E8A-4147-A177-3AD203B41FA5}">
                      <a16:colId xmlns:a16="http://schemas.microsoft.com/office/drawing/2014/main" val="440815494"/>
                    </a:ext>
                  </a:extLst>
                </a:gridCol>
              </a:tblGrid>
              <a:tr h="370840">
                <a:tc>
                  <a:txBody>
                    <a:bodyPr/>
                    <a:lstStyle/>
                    <a:p>
                      <a:pPr algn="l" fontAlgn="b"/>
                      <a:r>
                        <a:rPr lang="en-NZ" sz="1050" b="1" i="0" u="none" strike="noStrike" noProof="0" dirty="0">
                          <a:solidFill>
                            <a:srgbClr val="000000"/>
                          </a:solidFill>
                          <a:effectLst/>
                          <a:latin typeface="+mn-lt"/>
                        </a:rPr>
                        <a:t>Watch TV on an overseas service</a:t>
                      </a:r>
                    </a:p>
                  </a:txBody>
                  <a:tcPr marL="9525" marR="72000" marT="9525" marB="0">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algn="l" fontAlgn="b"/>
                      <a:r>
                        <a:rPr lang="en-NZ" sz="1050" b="1" i="0" u="none" strike="noStrike" noProof="0" dirty="0">
                          <a:solidFill>
                            <a:srgbClr val="000000"/>
                          </a:solidFill>
                          <a:effectLst/>
                          <a:latin typeface="+mn-lt"/>
                        </a:rPr>
                        <a:t>Watch live or recorded TV through Sky or MySky</a:t>
                      </a:r>
                    </a:p>
                  </a:txBody>
                  <a:tcPr marL="9525" marR="72000" marT="9525" marB="0">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algn="l" fontAlgn="b"/>
                      <a:r>
                        <a:rPr lang="en-NZ" sz="1050" b="1" i="0" u="none" strike="noStrike" noProof="0" dirty="0">
                          <a:solidFill>
                            <a:srgbClr val="000000"/>
                          </a:solidFill>
                          <a:effectLst/>
                          <a:latin typeface="+mn-lt"/>
                        </a:rPr>
                        <a:t>YouTube </a:t>
                      </a:r>
                    </a:p>
                  </a:txBody>
                  <a:tcPr marL="9525" marR="72000" marT="9525" marB="0">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algn="l" fontAlgn="b"/>
                      <a:r>
                        <a:rPr lang="en-NZ" sz="1050" b="1" i="0" u="none" strike="noStrike" noProof="0" dirty="0">
                          <a:solidFill>
                            <a:srgbClr val="000000"/>
                          </a:solidFill>
                          <a:effectLst/>
                          <a:latin typeface="+mn-lt"/>
                        </a:rPr>
                        <a:t>Played online games</a:t>
                      </a:r>
                    </a:p>
                  </a:txBody>
                  <a:tcPr marL="9525" marR="72000" marT="9525" marB="0">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algn="l" fontAlgn="b"/>
                      <a:r>
                        <a:rPr lang="en-NZ" sz="1050" b="1" i="0" u="none" strike="noStrike" noProof="0" dirty="0">
                          <a:solidFill>
                            <a:srgbClr val="000000"/>
                          </a:solidFill>
                          <a:effectLst/>
                          <a:latin typeface="+mn-lt"/>
                        </a:rPr>
                        <a:t>Listened to music online</a:t>
                      </a:r>
                    </a:p>
                  </a:txBody>
                  <a:tcPr marL="9525" marR="72000" marT="9525" marB="0">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algn="l" fontAlgn="b"/>
                      <a:r>
                        <a:rPr lang="en-NZ" sz="1050" b="1" i="0" u="none" strike="noStrike" noProof="0" dirty="0">
                          <a:solidFill>
                            <a:srgbClr val="000000"/>
                          </a:solidFill>
                          <a:effectLst/>
                          <a:latin typeface="+mn-lt"/>
                        </a:rPr>
                        <a:t>Listened to a NZ radio station-broadcast/online</a:t>
                      </a:r>
                    </a:p>
                  </a:txBody>
                  <a:tcPr marL="9525" marR="72000" marT="9525" marB="0">
                    <a:lnL>
                      <a:noFill/>
                    </a:lnL>
                    <a:lnR>
                      <a:noFill/>
                    </a:lnR>
                    <a:lnT w="254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3181255"/>
                  </a:ext>
                </a:extLst>
              </a:tr>
            </a:tbl>
          </a:graphicData>
        </a:graphic>
      </p:graphicFrame>
      <p:pic>
        <p:nvPicPr>
          <p:cNvPr id="141" name="Graphic 140">
            <a:extLst>
              <a:ext uri="{FF2B5EF4-FFF2-40B4-BE49-F238E27FC236}">
                <a16:creationId xmlns:a16="http://schemas.microsoft.com/office/drawing/2014/main" id="{196BD60B-A988-E0EC-78F5-E7995347575B}"/>
              </a:ext>
            </a:extLst>
          </p:cNvPr>
          <p:cNvPicPr>
            <a:picLocks/>
          </p:cNvPicPr>
          <p:nvPr/>
        </p:nvPicPr>
        <p:blipFill>
          <a:blip r:embed="rId6">
            <a:extLst>
              <a:ext uri="{96DAC541-7B7A-43D3-8B79-37D633B846F1}">
                <asvg:svgBlip xmlns:asvg="http://schemas.microsoft.com/office/drawing/2016/SVG/main" r:embed="rId7"/>
              </a:ext>
            </a:extLst>
          </a:blip>
          <a:stretch>
            <a:fillRect/>
          </a:stretch>
        </p:blipFill>
        <p:spPr>
          <a:xfrm>
            <a:off x="644099" y="4312760"/>
            <a:ext cx="464435" cy="464435"/>
          </a:xfrm>
          <a:prstGeom prst="rect">
            <a:avLst/>
          </a:prstGeom>
        </p:spPr>
      </p:pic>
      <p:pic>
        <p:nvPicPr>
          <p:cNvPr id="143" name="Graphic 142">
            <a:extLst>
              <a:ext uri="{FF2B5EF4-FFF2-40B4-BE49-F238E27FC236}">
                <a16:creationId xmlns:a16="http://schemas.microsoft.com/office/drawing/2014/main" id="{DE735F35-84BA-73E1-0651-706865FDF4D4}"/>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3461034" y="4319657"/>
            <a:ext cx="399841" cy="399841"/>
          </a:xfrm>
          <a:prstGeom prst="rect">
            <a:avLst/>
          </a:prstGeom>
        </p:spPr>
      </p:pic>
      <p:sp>
        <p:nvSpPr>
          <p:cNvPr id="167" name="TextBox 166">
            <a:extLst>
              <a:ext uri="{FF2B5EF4-FFF2-40B4-BE49-F238E27FC236}">
                <a16:creationId xmlns:a16="http://schemas.microsoft.com/office/drawing/2014/main" id="{9858A665-0F89-082E-98E5-258DC17D15E4}"/>
              </a:ext>
            </a:extLst>
          </p:cNvPr>
          <p:cNvSpPr txBox="1"/>
          <p:nvPr/>
        </p:nvSpPr>
        <p:spPr>
          <a:xfrm>
            <a:off x="3473879" y="2516590"/>
            <a:ext cx="1856467" cy="276999"/>
          </a:xfrm>
          <a:prstGeom prst="rect">
            <a:avLst/>
          </a:prstGeom>
          <a:noFill/>
        </p:spPr>
        <p:txBody>
          <a:bodyPr wrap="square" lIns="0">
            <a:spAutoFit/>
          </a:bodyPr>
          <a:lstStyle/>
          <a:p>
            <a:pPr marL="0" indent="-3657600" algn="l">
              <a:spcAft>
                <a:spcPts val="600"/>
              </a:spcAft>
            </a:pPr>
            <a:r>
              <a:rPr lang="en-NZ" sz="1200" b="1" noProof="0" dirty="0">
                <a:solidFill>
                  <a:schemeClr val="tx2"/>
                </a:solidFill>
                <a:ea typeface="Roboto" panose="02000000000000000000" pitchFamily="2" charset="0"/>
                <a:cs typeface="Segoe UI" panose="020B0502040204020203" pitchFamily="34" charset="0"/>
              </a:rPr>
              <a:t>YouTube Kids (27%)</a:t>
            </a:r>
          </a:p>
        </p:txBody>
      </p:sp>
      <p:sp>
        <p:nvSpPr>
          <p:cNvPr id="168" name="TextBox 167">
            <a:extLst>
              <a:ext uri="{FF2B5EF4-FFF2-40B4-BE49-F238E27FC236}">
                <a16:creationId xmlns:a16="http://schemas.microsoft.com/office/drawing/2014/main" id="{867A008D-17C1-3925-8860-E419F8EF45D5}"/>
              </a:ext>
            </a:extLst>
          </p:cNvPr>
          <p:cNvSpPr txBox="1"/>
          <p:nvPr/>
        </p:nvSpPr>
        <p:spPr>
          <a:xfrm>
            <a:off x="658133" y="4826795"/>
            <a:ext cx="2146879" cy="276999"/>
          </a:xfrm>
          <a:prstGeom prst="rect">
            <a:avLst/>
          </a:prstGeom>
          <a:noFill/>
        </p:spPr>
        <p:txBody>
          <a:bodyPr wrap="square" lIns="0">
            <a:spAutoFit/>
          </a:bodyPr>
          <a:lstStyle/>
          <a:p>
            <a:pPr marL="0" indent="-3657600" algn="l">
              <a:spcAft>
                <a:spcPts val="600"/>
              </a:spcAft>
            </a:pPr>
            <a:r>
              <a:rPr lang="en-NZ" sz="1200" b="1" noProof="0" dirty="0">
                <a:solidFill>
                  <a:schemeClr val="tx2"/>
                </a:solidFill>
                <a:ea typeface="Roboto" panose="02000000000000000000" pitchFamily="2" charset="0"/>
                <a:cs typeface="Segoe UI" panose="020B0502040204020203" pitchFamily="34" charset="0"/>
              </a:rPr>
              <a:t>Play online games (39%)</a:t>
            </a:r>
          </a:p>
        </p:txBody>
      </p:sp>
      <p:sp>
        <p:nvSpPr>
          <p:cNvPr id="169" name="TextBox 168">
            <a:extLst>
              <a:ext uri="{FF2B5EF4-FFF2-40B4-BE49-F238E27FC236}">
                <a16:creationId xmlns:a16="http://schemas.microsoft.com/office/drawing/2014/main" id="{7BA3EAE8-07D4-F5E6-4E35-B507FA2B5CE4}"/>
              </a:ext>
            </a:extLst>
          </p:cNvPr>
          <p:cNvSpPr txBox="1"/>
          <p:nvPr/>
        </p:nvSpPr>
        <p:spPr>
          <a:xfrm>
            <a:off x="3473879" y="4826795"/>
            <a:ext cx="2505212" cy="276999"/>
          </a:xfrm>
          <a:prstGeom prst="rect">
            <a:avLst/>
          </a:prstGeom>
          <a:noFill/>
        </p:spPr>
        <p:txBody>
          <a:bodyPr wrap="square" lIns="0">
            <a:spAutoFit/>
          </a:bodyPr>
          <a:lstStyle/>
          <a:p>
            <a:pPr marL="0" indent="-3657600" algn="l">
              <a:spcAft>
                <a:spcPts val="600"/>
              </a:spcAft>
            </a:pPr>
            <a:r>
              <a:rPr lang="en-NZ" sz="1200" b="1" noProof="0" dirty="0">
                <a:solidFill>
                  <a:schemeClr val="tx2"/>
                </a:solidFill>
                <a:ea typeface="Roboto" panose="02000000000000000000" pitchFamily="2" charset="0"/>
                <a:cs typeface="Segoe UI" panose="020B0502040204020203" pitchFamily="34" charset="0"/>
              </a:rPr>
              <a:t>Listen to music online (26%)</a:t>
            </a:r>
          </a:p>
        </p:txBody>
      </p:sp>
      <p:sp>
        <p:nvSpPr>
          <p:cNvPr id="20" name="TextBox 19">
            <a:extLst>
              <a:ext uri="{FF2B5EF4-FFF2-40B4-BE49-F238E27FC236}">
                <a16:creationId xmlns:a16="http://schemas.microsoft.com/office/drawing/2014/main" id="{2EFE114E-2607-CAEC-2F2C-C768A3A4CEAA}"/>
              </a:ext>
            </a:extLst>
          </p:cNvPr>
          <p:cNvSpPr txBox="1"/>
          <p:nvPr/>
        </p:nvSpPr>
        <p:spPr>
          <a:xfrm>
            <a:off x="3751251" y="2898533"/>
            <a:ext cx="1856467" cy="800219"/>
          </a:xfrm>
          <a:prstGeom prst="rect">
            <a:avLst/>
          </a:prstGeom>
          <a:noFill/>
        </p:spPr>
        <p:txBody>
          <a:bodyPr wrap="square" lIns="0">
            <a:spAutoFit/>
          </a:bodyPr>
          <a:lstStyle/>
          <a:p>
            <a:pPr marL="0" indent="-3657600" algn="l">
              <a:spcAft>
                <a:spcPts val="600"/>
              </a:spcAft>
            </a:pPr>
            <a:r>
              <a:rPr lang="en-NZ" sz="1200" noProof="0" dirty="0">
                <a:solidFill>
                  <a:schemeClr val="tx2"/>
                </a:solidFill>
                <a:ea typeface="Roboto" panose="02000000000000000000" pitchFamily="2" charset="0"/>
                <a:cs typeface="Segoe UI" panose="020B0502040204020203" pitchFamily="34" charset="0"/>
              </a:rPr>
              <a:t>4 to 8’s (42%)</a:t>
            </a:r>
          </a:p>
          <a:p>
            <a:pPr marL="0" indent="-3657600" algn="l">
              <a:spcAft>
                <a:spcPts val="600"/>
              </a:spcAft>
            </a:pPr>
            <a:r>
              <a:rPr lang="en-NZ" sz="1200" noProof="0" dirty="0">
                <a:solidFill>
                  <a:schemeClr val="tx2"/>
                </a:solidFill>
                <a:ea typeface="Roboto" panose="02000000000000000000" pitchFamily="2" charset="0"/>
                <a:cs typeface="Segoe UI" panose="020B0502040204020203" pitchFamily="34" charset="0"/>
              </a:rPr>
              <a:t>9 to 11’s (21%)</a:t>
            </a:r>
          </a:p>
          <a:p>
            <a:pPr marL="0" indent="-3657600" algn="l">
              <a:spcAft>
                <a:spcPts val="600"/>
              </a:spcAft>
            </a:pPr>
            <a:r>
              <a:rPr lang="en-NZ" sz="1200" noProof="0" dirty="0">
                <a:solidFill>
                  <a:schemeClr val="tx2"/>
                </a:solidFill>
                <a:ea typeface="Roboto" panose="02000000000000000000" pitchFamily="2" charset="0"/>
                <a:cs typeface="Segoe UI" panose="020B0502040204020203" pitchFamily="34" charset="0"/>
              </a:rPr>
              <a:t>12 to 14’s (9%)</a:t>
            </a:r>
          </a:p>
        </p:txBody>
      </p:sp>
      <p:sp>
        <p:nvSpPr>
          <p:cNvPr id="25" name="TextBox 24">
            <a:extLst>
              <a:ext uri="{FF2B5EF4-FFF2-40B4-BE49-F238E27FC236}">
                <a16:creationId xmlns:a16="http://schemas.microsoft.com/office/drawing/2014/main" id="{DF17BD45-A80B-5E2B-E850-6AE3993F60BA}"/>
              </a:ext>
            </a:extLst>
          </p:cNvPr>
          <p:cNvSpPr txBox="1"/>
          <p:nvPr/>
        </p:nvSpPr>
        <p:spPr>
          <a:xfrm>
            <a:off x="948544" y="5134837"/>
            <a:ext cx="2137891" cy="800219"/>
          </a:xfrm>
          <a:prstGeom prst="rect">
            <a:avLst/>
          </a:prstGeom>
          <a:noFill/>
        </p:spPr>
        <p:txBody>
          <a:bodyPr wrap="square" lIns="0">
            <a:spAutoFit/>
          </a:bodyPr>
          <a:lstStyle/>
          <a:p>
            <a:pPr indent="-3657600">
              <a:spcAft>
                <a:spcPts val="600"/>
              </a:spcAft>
            </a:pPr>
            <a:r>
              <a:rPr lang="en-NZ" sz="1200" noProof="0" dirty="0">
                <a:solidFill>
                  <a:schemeClr val="tx2"/>
                </a:solidFill>
                <a:ea typeface="Roboto" panose="02000000000000000000" pitchFamily="2" charset="0"/>
                <a:cs typeface="Segoe UI" panose="020B0502040204020203" pitchFamily="34" charset="0"/>
              </a:rPr>
              <a:t>4 to 8’s (20%)</a:t>
            </a:r>
            <a:endParaRPr lang="en-NZ" sz="1200" dirty="0">
              <a:solidFill>
                <a:schemeClr val="tx2"/>
              </a:solidFill>
              <a:ea typeface="Roboto" panose="02000000000000000000" pitchFamily="2" charset="0"/>
              <a:cs typeface="Segoe UI" panose="020B0502040204020203" pitchFamily="34" charset="0"/>
            </a:endParaRPr>
          </a:p>
          <a:p>
            <a:pPr indent="-3657600">
              <a:spcAft>
                <a:spcPts val="600"/>
              </a:spcAft>
            </a:pPr>
            <a:r>
              <a:rPr lang="en-NZ" sz="1200" noProof="0" dirty="0">
                <a:solidFill>
                  <a:schemeClr val="tx2"/>
                </a:solidFill>
                <a:ea typeface="Roboto" panose="02000000000000000000" pitchFamily="2" charset="0"/>
                <a:cs typeface="Segoe UI" panose="020B0502040204020203" pitchFamily="34" charset="0"/>
              </a:rPr>
              <a:t>9 to 11’s (52%)</a:t>
            </a:r>
          </a:p>
          <a:p>
            <a:pPr indent="-3657600">
              <a:spcAft>
                <a:spcPts val="600"/>
              </a:spcAft>
            </a:pPr>
            <a:r>
              <a:rPr lang="en-NZ" sz="1200" noProof="0" dirty="0">
                <a:solidFill>
                  <a:schemeClr val="tx2"/>
                </a:solidFill>
                <a:ea typeface="Roboto" panose="02000000000000000000" pitchFamily="2" charset="0"/>
                <a:cs typeface="Segoe UI" panose="020B0502040204020203" pitchFamily="34" charset="0"/>
              </a:rPr>
              <a:t>12 to 14’s (55%)</a:t>
            </a:r>
          </a:p>
        </p:txBody>
      </p:sp>
      <p:sp>
        <p:nvSpPr>
          <p:cNvPr id="28" name="TextBox 27">
            <a:extLst>
              <a:ext uri="{FF2B5EF4-FFF2-40B4-BE49-F238E27FC236}">
                <a16:creationId xmlns:a16="http://schemas.microsoft.com/office/drawing/2014/main" id="{7786A203-EBA5-CCFB-9F15-BF592BF961A7}"/>
              </a:ext>
            </a:extLst>
          </p:cNvPr>
          <p:cNvSpPr txBox="1"/>
          <p:nvPr/>
        </p:nvSpPr>
        <p:spPr>
          <a:xfrm>
            <a:off x="3751251" y="5134836"/>
            <a:ext cx="1856467" cy="538609"/>
          </a:xfrm>
          <a:prstGeom prst="rect">
            <a:avLst/>
          </a:prstGeom>
          <a:noFill/>
        </p:spPr>
        <p:txBody>
          <a:bodyPr wrap="square" lIns="0">
            <a:spAutoFit/>
          </a:bodyPr>
          <a:lstStyle/>
          <a:p>
            <a:pPr marL="0" indent="-3657600" algn="l">
              <a:spcAft>
                <a:spcPts val="600"/>
              </a:spcAft>
            </a:pPr>
            <a:r>
              <a:rPr lang="en-NZ" sz="1200" noProof="0" dirty="0">
                <a:solidFill>
                  <a:schemeClr val="tx2"/>
                </a:solidFill>
                <a:ea typeface="Roboto" panose="02000000000000000000" pitchFamily="2" charset="0"/>
                <a:cs typeface="Segoe UI" panose="020B0502040204020203" pitchFamily="34" charset="0"/>
              </a:rPr>
              <a:t>12 to 14’s (36%)</a:t>
            </a:r>
          </a:p>
          <a:p>
            <a:pPr indent="-3657600">
              <a:spcAft>
                <a:spcPts val="600"/>
              </a:spcAft>
            </a:pPr>
            <a:r>
              <a:rPr lang="en-NZ" sz="1200" dirty="0">
                <a:solidFill>
                  <a:schemeClr val="tx2"/>
                </a:solidFill>
                <a:ea typeface="Roboto" panose="02000000000000000000" pitchFamily="2" charset="0"/>
                <a:cs typeface="Segoe UI" panose="020B0502040204020203" pitchFamily="34" charset="0"/>
              </a:rPr>
              <a:t>4 to 8’s (22%)</a:t>
            </a:r>
          </a:p>
        </p:txBody>
      </p:sp>
      <p:grpSp>
        <p:nvGrpSpPr>
          <p:cNvPr id="12" name="Group 11">
            <a:extLst>
              <a:ext uri="{FF2B5EF4-FFF2-40B4-BE49-F238E27FC236}">
                <a16:creationId xmlns:a16="http://schemas.microsoft.com/office/drawing/2014/main" id="{7FBDE0FD-4609-3FE5-9E99-95700E790EEA}"/>
              </a:ext>
            </a:extLst>
          </p:cNvPr>
          <p:cNvGrpSpPr/>
          <p:nvPr/>
        </p:nvGrpSpPr>
        <p:grpSpPr>
          <a:xfrm>
            <a:off x="713327" y="5211541"/>
            <a:ext cx="158115" cy="357275"/>
            <a:chOff x="562212" y="2640780"/>
            <a:chExt cx="158115" cy="357275"/>
          </a:xfrm>
        </p:grpSpPr>
        <p:sp>
          <p:nvSpPr>
            <p:cNvPr id="13" name="Isosceles Triangle 12">
              <a:extLst>
                <a:ext uri="{FF2B5EF4-FFF2-40B4-BE49-F238E27FC236}">
                  <a16:creationId xmlns:a16="http://schemas.microsoft.com/office/drawing/2014/main" id="{8084816D-E7EE-E9FD-1D8B-A2B27B747F95}"/>
                </a:ext>
              </a:extLst>
            </p:cNvPr>
            <p:cNvSpPr/>
            <p:nvPr/>
          </p:nvSpPr>
          <p:spPr bwMode="auto">
            <a:xfrm rot="10800000">
              <a:off x="562212" y="2640780"/>
              <a:ext cx="158115" cy="125840"/>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Isosceles Triangle 13">
              <a:extLst>
                <a:ext uri="{FF2B5EF4-FFF2-40B4-BE49-F238E27FC236}">
                  <a16:creationId xmlns:a16="http://schemas.microsoft.com/office/drawing/2014/main" id="{B4629BFB-8656-FFE1-224E-40E1ABF915AA}"/>
                </a:ext>
              </a:extLst>
            </p:cNvPr>
            <p:cNvSpPr/>
            <p:nvPr/>
          </p:nvSpPr>
          <p:spPr bwMode="auto">
            <a:xfrm>
              <a:off x="562212" y="2872215"/>
              <a:ext cx="158115" cy="125840"/>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16" name="Group 15">
            <a:extLst>
              <a:ext uri="{FF2B5EF4-FFF2-40B4-BE49-F238E27FC236}">
                <a16:creationId xmlns:a16="http://schemas.microsoft.com/office/drawing/2014/main" id="{7D79D490-CC3F-2742-357C-5831099F21E7}"/>
              </a:ext>
            </a:extLst>
          </p:cNvPr>
          <p:cNvGrpSpPr/>
          <p:nvPr/>
        </p:nvGrpSpPr>
        <p:grpSpPr>
          <a:xfrm>
            <a:off x="3471723" y="2981306"/>
            <a:ext cx="163876" cy="378984"/>
            <a:chOff x="3471723" y="2981306"/>
            <a:chExt cx="163876" cy="378984"/>
          </a:xfrm>
        </p:grpSpPr>
        <p:sp>
          <p:nvSpPr>
            <p:cNvPr id="21" name="Isosceles Triangle 20">
              <a:extLst>
                <a:ext uri="{FF2B5EF4-FFF2-40B4-BE49-F238E27FC236}">
                  <a16:creationId xmlns:a16="http://schemas.microsoft.com/office/drawing/2014/main" id="{53A3B261-12A7-1120-7CA5-DAC3F4F10C13}"/>
                </a:ext>
              </a:extLst>
            </p:cNvPr>
            <p:cNvSpPr/>
            <p:nvPr/>
          </p:nvSpPr>
          <p:spPr bwMode="auto">
            <a:xfrm>
              <a:off x="3471723" y="2981306"/>
              <a:ext cx="158115" cy="125840"/>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5" name="Isosceles Triangle 14">
              <a:extLst>
                <a:ext uri="{FF2B5EF4-FFF2-40B4-BE49-F238E27FC236}">
                  <a16:creationId xmlns:a16="http://schemas.microsoft.com/office/drawing/2014/main" id="{379C1C62-6951-20AD-8959-71ED8CF1FA3E}"/>
                </a:ext>
              </a:extLst>
            </p:cNvPr>
            <p:cNvSpPr/>
            <p:nvPr/>
          </p:nvSpPr>
          <p:spPr bwMode="auto">
            <a:xfrm rot="10800000">
              <a:off x="3477484" y="3234450"/>
              <a:ext cx="158115" cy="125840"/>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18" name="Group 17">
            <a:extLst>
              <a:ext uri="{FF2B5EF4-FFF2-40B4-BE49-F238E27FC236}">
                <a16:creationId xmlns:a16="http://schemas.microsoft.com/office/drawing/2014/main" id="{43412EA3-5C1A-C436-7B2C-A8A46FBBE8FA}"/>
              </a:ext>
            </a:extLst>
          </p:cNvPr>
          <p:cNvGrpSpPr/>
          <p:nvPr/>
        </p:nvGrpSpPr>
        <p:grpSpPr>
          <a:xfrm>
            <a:off x="3471723" y="5216895"/>
            <a:ext cx="163876" cy="378984"/>
            <a:chOff x="3471723" y="2981306"/>
            <a:chExt cx="163876" cy="378984"/>
          </a:xfrm>
        </p:grpSpPr>
        <p:sp>
          <p:nvSpPr>
            <p:cNvPr id="19" name="Isosceles Triangle 18">
              <a:extLst>
                <a:ext uri="{FF2B5EF4-FFF2-40B4-BE49-F238E27FC236}">
                  <a16:creationId xmlns:a16="http://schemas.microsoft.com/office/drawing/2014/main" id="{9B979A3F-CCC7-DD10-38D8-9F7A1EE8BB34}"/>
                </a:ext>
              </a:extLst>
            </p:cNvPr>
            <p:cNvSpPr/>
            <p:nvPr/>
          </p:nvSpPr>
          <p:spPr bwMode="auto">
            <a:xfrm>
              <a:off x="3471723" y="2981306"/>
              <a:ext cx="158115" cy="125840"/>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2" name="Isosceles Triangle 21">
              <a:extLst>
                <a:ext uri="{FF2B5EF4-FFF2-40B4-BE49-F238E27FC236}">
                  <a16:creationId xmlns:a16="http://schemas.microsoft.com/office/drawing/2014/main" id="{D2C78B62-75BA-287E-051E-0652B8922664}"/>
                </a:ext>
              </a:extLst>
            </p:cNvPr>
            <p:cNvSpPr/>
            <p:nvPr/>
          </p:nvSpPr>
          <p:spPr bwMode="auto">
            <a:xfrm rot="10800000">
              <a:off x="3477484" y="3234450"/>
              <a:ext cx="158115" cy="125840"/>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166" name="Group 165">
            <a:extLst>
              <a:ext uri="{FF2B5EF4-FFF2-40B4-BE49-F238E27FC236}">
                <a16:creationId xmlns:a16="http://schemas.microsoft.com/office/drawing/2014/main" id="{D1ACDC16-C977-15EC-DD9B-E25CF3684884}"/>
              </a:ext>
            </a:extLst>
          </p:cNvPr>
          <p:cNvGrpSpPr/>
          <p:nvPr/>
        </p:nvGrpSpPr>
        <p:grpSpPr>
          <a:xfrm>
            <a:off x="6395715" y="2066301"/>
            <a:ext cx="1684097" cy="269677"/>
            <a:chOff x="9776381" y="1945308"/>
            <a:chExt cx="1684097" cy="269677"/>
          </a:xfrm>
        </p:grpSpPr>
        <p:sp>
          <p:nvSpPr>
            <p:cNvPr id="163" name="TextBox 162">
              <a:extLst>
                <a:ext uri="{FF2B5EF4-FFF2-40B4-BE49-F238E27FC236}">
                  <a16:creationId xmlns:a16="http://schemas.microsoft.com/office/drawing/2014/main" id="{5DA2F2E7-BB4B-B750-87B0-56E7A9E971EA}"/>
                </a:ext>
              </a:extLst>
            </p:cNvPr>
            <p:cNvSpPr txBox="1"/>
            <p:nvPr/>
          </p:nvSpPr>
          <p:spPr>
            <a:xfrm>
              <a:off x="9885680" y="1945308"/>
              <a:ext cx="1574798" cy="269677"/>
            </a:xfrm>
            <a:prstGeom prst="rect">
              <a:avLst/>
            </a:prstGeom>
            <a:noFill/>
          </p:spPr>
          <p:txBody>
            <a:bodyPr wrap="square" lIns="0" tIns="0" rIns="0" bIns="0" rtlCol="0">
              <a:normAutofit/>
            </a:bodyPr>
            <a:lstStyle/>
            <a:p>
              <a:pPr marL="0" indent="-3657600" algn="l">
                <a:spcAft>
                  <a:spcPts val="600"/>
                </a:spcAft>
              </a:pPr>
              <a:r>
                <a:rPr lang="en-NZ" sz="1200" b="0" i="0" dirty="0">
                  <a:solidFill>
                    <a:srgbClr val="736868"/>
                  </a:solidFill>
                  <a:latin typeface="+mn-lt"/>
                  <a:ea typeface="Roboto" panose="02000000000000000000" pitchFamily="2" charset="0"/>
                  <a:cs typeface="Segoe UI" panose="020B0502040204020203" pitchFamily="34" charset="0"/>
                </a:rPr>
                <a:t>Boys      </a:t>
              </a:r>
              <a:r>
                <a:rPr lang="en-NZ" sz="1200" dirty="0">
                  <a:solidFill>
                    <a:srgbClr val="736868"/>
                  </a:solidFill>
                  <a:ea typeface="Roboto" panose="02000000000000000000" pitchFamily="2" charset="0"/>
                  <a:cs typeface="Segoe UI" panose="020B0502040204020203" pitchFamily="34" charset="0"/>
                </a:rPr>
                <a:t> Girls</a:t>
              </a:r>
              <a:endParaRPr lang="en-NZ" sz="1200" b="0" i="0" dirty="0">
                <a:solidFill>
                  <a:srgbClr val="736868"/>
                </a:solidFill>
                <a:latin typeface="+mn-lt"/>
                <a:ea typeface="Roboto" panose="02000000000000000000" pitchFamily="2" charset="0"/>
                <a:cs typeface="Segoe UI" panose="020B0502040204020203" pitchFamily="34" charset="0"/>
              </a:endParaRPr>
            </a:p>
          </p:txBody>
        </p:sp>
        <p:sp>
          <p:nvSpPr>
            <p:cNvPr id="164" name="Rectangle 163">
              <a:extLst>
                <a:ext uri="{FF2B5EF4-FFF2-40B4-BE49-F238E27FC236}">
                  <a16:creationId xmlns:a16="http://schemas.microsoft.com/office/drawing/2014/main" id="{87EA5707-580C-92B5-8D8D-2C0A068BBA64}"/>
                </a:ext>
              </a:extLst>
            </p:cNvPr>
            <p:cNvSpPr/>
            <p:nvPr/>
          </p:nvSpPr>
          <p:spPr bwMode="auto">
            <a:xfrm>
              <a:off x="9776381" y="2008146"/>
              <a:ext cx="72000" cy="72000"/>
            </a:xfrm>
            <a:prstGeom prst="rect">
              <a:avLst/>
            </a:prstGeom>
            <a:solidFill>
              <a:srgbClr val="736868"/>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dirty="0">
                <a:solidFill>
                  <a:schemeClr val="bg1"/>
                </a:solidFill>
                <a:latin typeface="+mn-lt"/>
                <a:ea typeface="Roboto" panose="02000000000000000000" pitchFamily="2" charset="0"/>
                <a:cs typeface="Segoe UI" panose="020B0502040204020203" pitchFamily="34" charset="0"/>
              </a:endParaRPr>
            </a:p>
          </p:txBody>
        </p:sp>
        <p:sp>
          <p:nvSpPr>
            <p:cNvPr id="165" name="Rectangle 164">
              <a:extLst>
                <a:ext uri="{FF2B5EF4-FFF2-40B4-BE49-F238E27FC236}">
                  <a16:creationId xmlns:a16="http://schemas.microsoft.com/office/drawing/2014/main" id="{7FA0B20E-E3F4-1028-B189-70AE1C346FEF}"/>
                </a:ext>
              </a:extLst>
            </p:cNvPr>
            <p:cNvSpPr/>
            <p:nvPr/>
          </p:nvSpPr>
          <p:spPr bwMode="auto">
            <a:xfrm>
              <a:off x="10407148" y="2008146"/>
              <a:ext cx="72000" cy="72000"/>
            </a:xfrm>
            <a:prstGeom prst="rect">
              <a:avLst/>
            </a:prstGeom>
            <a:solidFill>
              <a:srgbClr val="BAB0AB"/>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dirty="0">
                <a:solidFill>
                  <a:schemeClr val="bg1"/>
                </a:solidFill>
                <a:latin typeface="+mn-lt"/>
                <a:ea typeface="Roboto" panose="02000000000000000000" pitchFamily="2" charset="0"/>
                <a:cs typeface="Segoe UI" panose="020B0502040204020203" pitchFamily="34" charset="0"/>
              </a:endParaRPr>
            </a:p>
          </p:txBody>
        </p:sp>
      </p:grpSp>
      <p:sp>
        <p:nvSpPr>
          <p:cNvPr id="64" name="Isosceles Triangle 63">
            <a:extLst>
              <a:ext uri="{FF2B5EF4-FFF2-40B4-BE49-F238E27FC236}">
                <a16:creationId xmlns:a16="http://schemas.microsoft.com/office/drawing/2014/main" id="{BB927EAD-CAB1-F7DA-23B2-9C7499CB06A5}"/>
              </a:ext>
            </a:extLst>
          </p:cNvPr>
          <p:cNvSpPr/>
          <p:nvPr/>
        </p:nvSpPr>
        <p:spPr bwMode="auto">
          <a:xfrm>
            <a:off x="7390870" y="393972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5" name="Isosceles Triangle 64">
            <a:extLst>
              <a:ext uri="{FF2B5EF4-FFF2-40B4-BE49-F238E27FC236}">
                <a16:creationId xmlns:a16="http://schemas.microsoft.com/office/drawing/2014/main" id="{D7345A44-E215-FBA8-03BF-3995E166C474}"/>
              </a:ext>
            </a:extLst>
          </p:cNvPr>
          <p:cNvSpPr/>
          <p:nvPr/>
        </p:nvSpPr>
        <p:spPr bwMode="auto">
          <a:xfrm>
            <a:off x="9242984" y="286575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7" name="Isosceles Triangle 66">
            <a:extLst>
              <a:ext uri="{FF2B5EF4-FFF2-40B4-BE49-F238E27FC236}">
                <a16:creationId xmlns:a16="http://schemas.microsoft.com/office/drawing/2014/main" id="{CF3D386F-60BF-6FE6-659A-A7BC6B1E9A80}"/>
              </a:ext>
            </a:extLst>
          </p:cNvPr>
          <p:cNvSpPr/>
          <p:nvPr/>
        </p:nvSpPr>
        <p:spPr bwMode="auto">
          <a:xfrm rot="10800000">
            <a:off x="9499357" y="3344619"/>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3380478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A871E9-2A24-2ECC-3F97-C65E55B99661}"/>
              </a:ext>
            </a:extLst>
          </p:cNvPr>
          <p:cNvSpPr/>
          <p:nvPr/>
        </p:nvSpPr>
        <p:spPr bwMode="auto">
          <a:xfrm>
            <a:off x="0" y="1800225"/>
            <a:ext cx="12192000" cy="3485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7" name="Rectangle 6">
            <a:extLst>
              <a:ext uri="{FF2B5EF4-FFF2-40B4-BE49-F238E27FC236}">
                <a16:creationId xmlns:a16="http://schemas.microsoft.com/office/drawing/2014/main" id="{A59CC430-487A-4473-A64E-DB63C3C792F9}"/>
              </a:ext>
            </a:extLst>
          </p:cNvPr>
          <p:cNvSpPr/>
          <p:nvPr/>
        </p:nvSpPr>
        <p:spPr>
          <a:xfrm>
            <a:off x="4206000" y="4550841"/>
            <a:ext cx="3780000" cy="180000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sp>
        <p:nvSpPr>
          <p:cNvPr id="53" name="Rectangle 52">
            <a:extLst>
              <a:ext uri="{FF2B5EF4-FFF2-40B4-BE49-F238E27FC236}">
                <a16:creationId xmlns:a16="http://schemas.microsoft.com/office/drawing/2014/main" id="{73126088-0D8E-4561-AED7-9F19AC02F175}"/>
              </a:ext>
            </a:extLst>
          </p:cNvPr>
          <p:cNvSpPr/>
          <p:nvPr/>
        </p:nvSpPr>
        <p:spPr>
          <a:xfrm>
            <a:off x="4206000" y="2355835"/>
            <a:ext cx="3780000" cy="180000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sp>
        <p:nvSpPr>
          <p:cNvPr id="63" name="Rectangle 62">
            <a:extLst>
              <a:ext uri="{FF2B5EF4-FFF2-40B4-BE49-F238E27FC236}">
                <a16:creationId xmlns:a16="http://schemas.microsoft.com/office/drawing/2014/main" id="{F1A1E138-56FD-4319-A7BE-52AE4B196C32}"/>
              </a:ext>
            </a:extLst>
          </p:cNvPr>
          <p:cNvSpPr/>
          <p:nvPr/>
        </p:nvSpPr>
        <p:spPr>
          <a:xfrm>
            <a:off x="4206000" y="1945335"/>
            <a:ext cx="3780000" cy="421224"/>
          </a:xfrm>
          <a:prstGeom prst="rect">
            <a:avLst/>
          </a:prstGeom>
          <a:solidFill>
            <a:srgbClr val="FF9847"/>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solidFill>
                  <a:schemeClr val="tx1"/>
                </a:solidFill>
              </a:rPr>
              <a:t>Watch live free-to-air TV</a:t>
            </a:r>
          </a:p>
        </p:txBody>
      </p:sp>
      <p:sp>
        <p:nvSpPr>
          <p:cNvPr id="2" name="Text Placeholder 1">
            <a:extLst>
              <a:ext uri="{FF2B5EF4-FFF2-40B4-BE49-F238E27FC236}">
                <a16:creationId xmlns:a16="http://schemas.microsoft.com/office/drawing/2014/main" id="{5E384258-2C70-1B5A-0441-FAC960249841}"/>
              </a:ext>
            </a:extLst>
          </p:cNvPr>
          <p:cNvSpPr>
            <a:spLocks noGrp="1"/>
          </p:cNvSpPr>
          <p:nvPr>
            <p:ph type="body" sz="quarter" idx="22"/>
          </p:nvPr>
        </p:nvSpPr>
        <p:spPr>
          <a:xfrm>
            <a:off x="460374" y="954203"/>
            <a:ext cx="11268076" cy="646331"/>
          </a:xfrm>
        </p:spPr>
        <p:txBody>
          <a:bodyPr/>
          <a:lstStyle/>
          <a:p>
            <a:r>
              <a:rPr lang="en-NZ" sz="1400" noProof="0" dirty="0"/>
              <a:t>Children consume media across platforms at distinct times of day. Traditional TV (live or OnDemand) and SKY peak during prime time (6pm</a:t>
            </a:r>
            <a:r>
              <a:rPr lang="en-NZ" sz="1400" noProof="0" dirty="0">
                <a:solidFill>
                  <a:schemeClr val="tx1"/>
                </a:solidFill>
              </a:rPr>
              <a:t> – </a:t>
            </a:r>
            <a:r>
              <a:rPr lang="en-NZ" sz="1400" noProof="0" dirty="0"/>
              <a:t>8:30pm), competing with overseas services (e.g. Netflix), YouTube/YouTube Kids and social media. However, Netflix, digital platforms (especially YouTube) see strong engagement earlier, notably after school. </a:t>
            </a:r>
          </a:p>
        </p:txBody>
      </p:sp>
      <p:sp>
        <p:nvSpPr>
          <p:cNvPr id="3" name="Slide Number Placeholder 2">
            <a:extLst>
              <a:ext uri="{FF2B5EF4-FFF2-40B4-BE49-F238E27FC236}">
                <a16:creationId xmlns:a16="http://schemas.microsoft.com/office/drawing/2014/main" id="{BE86BAAF-CCE5-5389-3B3E-5E6239C2ABDB}"/>
              </a:ext>
            </a:extLst>
          </p:cNvPr>
          <p:cNvSpPr>
            <a:spLocks noGrp="1"/>
          </p:cNvSpPr>
          <p:nvPr>
            <p:ph type="sldNum" sz="quarter" idx="16"/>
          </p:nvPr>
        </p:nvSpPr>
        <p:spPr/>
        <p:txBody>
          <a:bodyPr/>
          <a:lstStyle/>
          <a:p>
            <a:fld id="{63DCA5C9-2E11-4C67-86EB-AE1DE127DC64}" type="slidenum">
              <a:rPr lang="en-NZ" noProof="0" smtClean="0"/>
              <a:pPr/>
              <a:t>19</a:t>
            </a:fld>
            <a:endParaRPr lang="en-NZ" noProof="0" dirty="0"/>
          </a:p>
        </p:txBody>
      </p:sp>
      <p:sp>
        <p:nvSpPr>
          <p:cNvPr id="4" name="Footer Placeholder 3">
            <a:extLst>
              <a:ext uri="{FF2B5EF4-FFF2-40B4-BE49-F238E27FC236}">
                <a16:creationId xmlns:a16="http://schemas.microsoft.com/office/drawing/2014/main" id="{0D1002A5-9BC3-CAAA-B344-892C1C5BEF11}"/>
              </a:ext>
            </a:extLst>
          </p:cNvPr>
          <p:cNvSpPr>
            <a:spLocks noGrp="1"/>
          </p:cNvSpPr>
          <p:nvPr>
            <p:ph type="ftr" sz="quarter" idx="23"/>
          </p:nvPr>
        </p:nvSpPr>
        <p:spPr/>
        <p:txBody>
          <a:bodyPr/>
          <a:lstStyle/>
          <a:p>
            <a:r>
              <a:rPr lang="en-US" noProof="0" dirty="0"/>
              <a:t>WATA Children’s Media Use 2025</a:t>
            </a:r>
            <a:endParaRPr lang="en-NZ" noProof="0" dirty="0"/>
          </a:p>
        </p:txBody>
      </p:sp>
      <p:sp>
        <p:nvSpPr>
          <p:cNvPr id="5" name="Title 4">
            <a:extLst>
              <a:ext uri="{FF2B5EF4-FFF2-40B4-BE49-F238E27FC236}">
                <a16:creationId xmlns:a16="http://schemas.microsoft.com/office/drawing/2014/main" id="{5145E2B6-DBE5-FDDB-B345-7349A8473576}"/>
              </a:ext>
            </a:extLst>
          </p:cNvPr>
          <p:cNvSpPr>
            <a:spLocks noGrp="1"/>
          </p:cNvSpPr>
          <p:nvPr>
            <p:ph type="title"/>
          </p:nvPr>
        </p:nvSpPr>
        <p:spPr>
          <a:xfrm>
            <a:off x="460374" y="419101"/>
            <a:ext cx="11268076" cy="461665"/>
          </a:xfrm>
        </p:spPr>
        <p:txBody>
          <a:bodyPr/>
          <a:lstStyle/>
          <a:p>
            <a:r>
              <a:rPr lang="en-NZ" sz="2400" noProof="0" dirty="0"/>
              <a:t>When children consume media</a:t>
            </a:r>
          </a:p>
        </p:txBody>
      </p:sp>
      <p:sp>
        <p:nvSpPr>
          <p:cNvPr id="50" name="Rectangle 49">
            <a:extLst>
              <a:ext uri="{FF2B5EF4-FFF2-40B4-BE49-F238E27FC236}">
                <a16:creationId xmlns:a16="http://schemas.microsoft.com/office/drawing/2014/main" id="{F687CB62-A807-4A67-9415-78826A853F7B}"/>
              </a:ext>
            </a:extLst>
          </p:cNvPr>
          <p:cNvSpPr/>
          <p:nvPr/>
        </p:nvSpPr>
        <p:spPr>
          <a:xfrm>
            <a:off x="8169769" y="2355835"/>
            <a:ext cx="3780000" cy="180000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graphicFrame>
        <p:nvGraphicFramePr>
          <p:cNvPr id="60" name="Chart 59">
            <a:extLst>
              <a:ext uri="{FF2B5EF4-FFF2-40B4-BE49-F238E27FC236}">
                <a16:creationId xmlns:a16="http://schemas.microsoft.com/office/drawing/2014/main" id="{6C8639C6-E724-4D68-B14A-6D3D6FE1C4F9}"/>
              </a:ext>
            </a:extLst>
          </p:cNvPr>
          <p:cNvGraphicFramePr/>
          <p:nvPr>
            <p:extLst>
              <p:ext uri="{D42A27DB-BD31-4B8C-83A1-F6EECF244321}">
                <p14:modId xmlns:p14="http://schemas.microsoft.com/office/powerpoint/2010/main" val="412910197"/>
              </p:ext>
            </p:extLst>
          </p:nvPr>
        </p:nvGraphicFramePr>
        <p:xfrm>
          <a:off x="4314379" y="4831675"/>
          <a:ext cx="3519762" cy="15253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4" name="Chart 63">
            <a:extLst>
              <a:ext uri="{FF2B5EF4-FFF2-40B4-BE49-F238E27FC236}">
                <a16:creationId xmlns:a16="http://schemas.microsoft.com/office/drawing/2014/main" id="{DE272C90-A94B-473F-997F-1D43C9615F12}"/>
              </a:ext>
            </a:extLst>
          </p:cNvPr>
          <p:cNvGraphicFramePr/>
          <p:nvPr>
            <p:extLst>
              <p:ext uri="{D42A27DB-BD31-4B8C-83A1-F6EECF244321}">
                <p14:modId xmlns:p14="http://schemas.microsoft.com/office/powerpoint/2010/main" val="3142207150"/>
              </p:ext>
            </p:extLst>
          </p:nvPr>
        </p:nvGraphicFramePr>
        <p:xfrm>
          <a:off x="4316141" y="2588841"/>
          <a:ext cx="3495360" cy="16543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5" name="Chart 64">
            <a:extLst>
              <a:ext uri="{FF2B5EF4-FFF2-40B4-BE49-F238E27FC236}">
                <a16:creationId xmlns:a16="http://schemas.microsoft.com/office/drawing/2014/main" id="{3D5328C8-7932-4DC4-896A-C45ED49C3C14}"/>
              </a:ext>
            </a:extLst>
          </p:cNvPr>
          <p:cNvGraphicFramePr/>
          <p:nvPr>
            <p:extLst>
              <p:ext uri="{D42A27DB-BD31-4B8C-83A1-F6EECF244321}">
                <p14:modId xmlns:p14="http://schemas.microsoft.com/office/powerpoint/2010/main" val="3526159706"/>
              </p:ext>
            </p:extLst>
          </p:nvPr>
        </p:nvGraphicFramePr>
        <p:xfrm>
          <a:off x="8270461" y="2592979"/>
          <a:ext cx="3527758" cy="1647266"/>
        </p:xfrm>
        <a:graphic>
          <a:graphicData uri="http://schemas.openxmlformats.org/drawingml/2006/chart">
            <c:chart xmlns:c="http://schemas.openxmlformats.org/drawingml/2006/chart" xmlns:r="http://schemas.openxmlformats.org/officeDocument/2006/relationships" r:id="rId5"/>
          </a:graphicData>
        </a:graphic>
      </p:graphicFrame>
      <p:sp>
        <p:nvSpPr>
          <p:cNvPr id="62" name="Rectangle 61">
            <a:extLst>
              <a:ext uri="{FF2B5EF4-FFF2-40B4-BE49-F238E27FC236}">
                <a16:creationId xmlns:a16="http://schemas.microsoft.com/office/drawing/2014/main" id="{89E3789D-8FB6-40B0-85F9-52C3BB8F5AC4}"/>
              </a:ext>
            </a:extLst>
          </p:cNvPr>
          <p:cNvSpPr/>
          <p:nvPr/>
        </p:nvSpPr>
        <p:spPr>
          <a:xfrm>
            <a:off x="8169769" y="1945335"/>
            <a:ext cx="3780000" cy="421224"/>
          </a:xfrm>
          <a:prstGeom prst="rect">
            <a:avLst/>
          </a:prstGeom>
          <a:solidFill>
            <a:srgbClr val="FF9847"/>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solidFill>
                  <a:schemeClr val="tx1"/>
                </a:solidFill>
              </a:rPr>
              <a:t>Watch BVOD</a:t>
            </a:r>
          </a:p>
        </p:txBody>
      </p:sp>
      <p:sp>
        <p:nvSpPr>
          <p:cNvPr id="25" name="Oval 24">
            <a:extLst>
              <a:ext uri="{FF2B5EF4-FFF2-40B4-BE49-F238E27FC236}">
                <a16:creationId xmlns:a16="http://schemas.microsoft.com/office/drawing/2014/main" id="{BF4DFDAB-6C8C-4FAA-A9E9-D003FE1A10E7}"/>
              </a:ext>
            </a:extLst>
          </p:cNvPr>
          <p:cNvSpPr/>
          <p:nvPr/>
        </p:nvSpPr>
        <p:spPr>
          <a:xfrm>
            <a:off x="7650460" y="6486098"/>
            <a:ext cx="288000" cy="288000"/>
          </a:xfrm>
          <a:prstGeom prst="ellipse">
            <a:avLst/>
          </a:prstGeom>
          <a:solidFill>
            <a:srgbClr val="FF9847"/>
          </a:solidFill>
          <a:ln>
            <a:solidFill>
              <a:srgbClr val="FF9847"/>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900" b="1" noProof="0" dirty="0"/>
              <a:t>XX%</a:t>
            </a:r>
          </a:p>
        </p:txBody>
      </p:sp>
      <p:sp>
        <p:nvSpPr>
          <p:cNvPr id="26" name="Footer Placeholder 16">
            <a:extLst>
              <a:ext uri="{FF2B5EF4-FFF2-40B4-BE49-F238E27FC236}">
                <a16:creationId xmlns:a16="http://schemas.microsoft.com/office/drawing/2014/main" id="{D1DAD6AC-4541-4523-84D4-B97C23839B92}"/>
              </a:ext>
            </a:extLst>
          </p:cNvPr>
          <p:cNvSpPr txBox="1">
            <a:spLocks/>
          </p:cNvSpPr>
          <p:nvPr/>
        </p:nvSpPr>
        <p:spPr>
          <a:xfrm>
            <a:off x="7964967" y="6389646"/>
            <a:ext cx="2779233" cy="468354"/>
          </a:xfrm>
          <a:prstGeom prst="rect">
            <a:avLst/>
          </a:prstGeom>
        </p:spPr>
        <p:txBody>
          <a:bodyPr vert="horz" lIns="91440" tIns="45720" rIns="91440" bIns="45720" rtlCol="0" anchor="ctr"/>
          <a:lstStyle>
            <a:defPPr>
              <a:defRPr lang="en-US"/>
            </a:defPPr>
            <a:lvl1pPr marL="0" algn="l" defTabSz="914400" rtl="0" eaLnBrk="1" latinLnBrk="0" hangingPunct="1">
              <a:lnSpc>
                <a:spcPct val="80000"/>
              </a:lnSpc>
              <a:defRPr sz="800" kern="1200">
                <a:solidFill>
                  <a:srgbClr val="5B5C60"/>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NZ" noProof="0" dirty="0">
                <a:latin typeface="+mn-lt"/>
              </a:rPr>
              <a:t>Proportion who watch this type of content each day</a:t>
            </a:r>
          </a:p>
        </p:txBody>
      </p:sp>
      <p:sp>
        <p:nvSpPr>
          <p:cNvPr id="29" name="Oval 28">
            <a:extLst>
              <a:ext uri="{FF2B5EF4-FFF2-40B4-BE49-F238E27FC236}">
                <a16:creationId xmlns:a16="http://schemas.microsoft.com/office/drawing/2014/main" id="{48901837-5905-4811-90A3-221617F2B9E5}"/>
              </a:ext>
            </a:extLst>
          </p:cNvPr>
          <p:cNvSpPr/>
          <p:nvPr/>
        </p:nvSpPr>
        <p:spPr>
          <a:xfrm>
            <a:off x="7496202" y="4804213"/>
            <a:ext cx="396000" cy="396000"/>
          </a:xfrm>
          <a:prstGeom prst="ellipse">
            <a:avLst/>
          </a:prstGeom>
          <a:solidFill>
            <a:srgbClr val="64C8BF"/>
          </a:solidFill>
          <a:ln>
            <a:solidFill>
              <a:srgbClr val="64C8BF"/>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t>69%</a:t>
            </a:r>
          </a:p>
        </p:txBody>
      </p:sp>
      <p:sp>
        <p:nvSpPr>
          <p:cNvPr id="30" name="Oval 29">
            <a:extLst>
              <a:ext uri="{FF2B5EF4-FFF2-40B4-BE49-F238E27FC236}">
                <a16:creationId xmlns:a16="http://schemas.microsoft.com/office/drawing/2014/main" id="{1F9E134B-EC36-42BA-A670-B16188F12A8F}"/>
              </a:ext>
            </a:extLst>
          </p:cNvPr>
          <p:cNvSpPr/>
          <p:nvPr/>
        </p:nvSpPr>
        <p:spPr>
          <a:xfrm>
            <a:off x="7496202" y="2467227"/>
            <a:ext cx="396000" cy="396000"/>
          </a:xfrm>
          <a:prstGeom prst="ellipse">
            <a:avLst/>
          </a:prstGeom>
          <a:solidFill>
            <a:srgbClr val="FF9847"/>
          </a:solidFill>
          <a:ln>
            <a:solidFill>
              <a:srgbClr val="FF9847"/>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solidFill>
                  <a:schemeClr val="tx1"/>
                </a:solidFill>
              </a:rPr>
              <a:t>21%</a:t>
            </a:r>
          </a:p>
        </p:txBody>
      </p:sp>
      <p:sp>
        <p:nvSpPr>
          <p:cNvPr id="31" name="Oval 30">
            <a:extLst>
              <a:ext uri="{FF2B5EF4-FFF2-40B4-BE49-F238E27FC236}">
                <a16:creationId xmlns:a16="http://schemas.microsoft.com/office/drawing/2014/main" id="{30E766D2-01A8-46FF-84D6-64FF26D37909}"/>
              </a:ext>
            </a:extLst>
          </p:cNvPr>
          <p:cNvSpPr/>
          <p:nvPr/>
        </p:nvSpPr>
        <p:spPr>
          <a:xfrm>
            <a:off x="11449597" y="2467227"/>
            <a:ext cx="396000" cy="396000"/>
          </a:xfrm>
          <a:prstGeom prst="ellipse">
            <a:avLst/>
          </a:prstGeom>
          <a:solidFill>
            <a:srgbClr val="FF9847"/>
          </a:solidFill>
          <a:ln>
            <a:solidFill>
              <a:srgbClr val="FF9847"/>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solidFill>
                  <a:schemeClr val="tx1"/>
                </a:solidFill>
              </a:rPr>
              <a:t>19%</a:t>
            </a:r>
          </a:p>
        </p:txBody>
      </p:sp>
      <p:sp>
        <p:nvSpPr>
          <p:cNvPr id="8" name="Rectangle 7">
            <a:extLst>
              <a:ext uri="{FF2B5EF4-FFF2-40B4-BE49-F238E27FC236}">
                <a16:creationId xmlns:a16="http://schemas.microsoft.com/office/drawing/2014/main" id="{20DE491F-9DD1-0A0A-506E-A1E74D193990}"/>
              </a:ext>
            </a:extLst>
          </p:cNvPr>
          <p:cNvSpPr/>
          <p:nvPr/>
        </p:nvSpPr>
        <p:spPr>
          <a:xfrm>
            <a:off x="209767" y="4550841"/>
            <a:ext cx="3780000" cy="180000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graphicFrame>
        <p:nvGraphicFramePr>
          <p:cNvPr id="9" name="Chart 8">
            <a:extLst>
              <a:ext uri="{FF2B5EF4-FFF2-40B4-BE49-F238E27FC236}">
                <a16:creationId xmlns:a16="http://schemas.microsoft.com/office/drawing/2014/main" id="{BDCA922D-59E3-0483-821F-EEF5A4B3B5BA}"/>
              </a:ext>
            </a:extLst>
          </p:cNvPr>
          <p:cNvGraphicFramePr/>
          <p:nvPr>
            <p:extLst>
              <p:ext uri="{D42A27DB-BD31-4B8C-83A1-F6EECF244321}">
                <p14:modId xmlns:p14="http://schemas.microsoft.com/office/powerpoint/2010/main" val="4253367694"/>
              </p:ext>
            </p:extLst>
          </p:nvPr>
        </p:nvGraphicFramePr>
        <p:xfrm>
          <a:off x="370225" y="4802929"/>
          <a:ext cx="3504578" cy="1576723"/>
        </p:xfrm>
        <a:graphic>
          <a:graphicData uri="http://schemas.openxmlformats.org/drawingml/2006/chart">
            <c:chart xmlns:c="http://schemas.openxmlformats.org/drawingml/2006/chart" xmlns:r="http://schemas.openxmlformats.org/officeDocument/2006/relationships" r:id="rId6"/>
          </a:graphicData>
        </a:graphic>
      </p:graphicFrame>
      <p:sp>
        <p:nvSpPr>
          <p:cNvPr id="11" name="Oval 10">
            <a:extLst>
              <a:ext uri="{FF2B5EF4-FFF2-40B4-BE49-F238E27FC236}">
                <a16:creationId xmlns:a16="http://schemas.microsoft.com/office/drawing/2014/main" id="{AD01318C-ECE4-0BFA-3C49-E7256B249ACD}"/>
              </a:ext>
            </a:extLst>
          </p:cNvPr>
          <p:cNvSpPr/>
          <p:nvPr/>
        </p:nvSpPr>
        <p:spPr>
          <a:xfrm>
            <a:off x="3491099" y="4804213"/>
            <a:ext cx="396000" cy="396000"/>
          </a:xfrm>
          <a:prstGeom prst="ellipse">
            <a:avLst/>
          </a:prstGeom>
          <a:solidFill>
            <a:srgbClr val="FF9847"/>
          </a:solidFill>
          <a:ln>
            <a:solidFill>
              <a:srgbClr val="FF9847"/>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solidFill>
                  <a:schemeClr val="tx1"/>
                </a:solidFill>
              </a:rPr>
              <a:t>11%</a:t>
            </a:r>
          </a:p>
        </p:txBody>
      </p:sp>
      <p:sp>
        <p:nvSpPr>
          <p:cNvPr id="12" name="Rectangle 11">
            <a:extLst>
              <a:ext uri="{FF2B5EF4-FFF2-40B4-BE49-F238E27FC236}">
                <a16:creationId xmlns:a16="http://schemas.microsoft.com/office/drawing/2014/main" id="{B09EE186-6AB6-2684-14D7-C0A616B99674}"/>
              </a:ext>
            </a:extLst>
          </p:cNvPr>
          <p:cNvSpPr/>
          <p:nvPr/>
        </p:nvSpPr>
        <p:spPr>
          <a:xfrm>
            <a:off x="8169769" y="4550841"/>
            <a:ext cx="3780000" cy="180000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graphicFrame>
        <p:nvGraphicFramePr>
          <p:cNvPr id="13" name="Chart 12">
            <a:extLst>
              <a:ext uri="{FF2B5EF4-FFF2-40B4-BE49-F238E27FC236}">
                <a16:creationId xmlns:a16="http://schemas.microsoft.com/office/drawing/2014/main" id="{482EEDD3-1405-A0D6-3B6C-DA59DCFF63B3}"/>
              </a:ext>
            </a:extLst>
          </p:cNvPr>
          <p:cNvGraphicFramePr/>
          <p:nvPr>
            <p:extLst>
              <p:ext uri="{D42A27DB-BD31-4B8C-83A1-F6EECF244321}">
                <p14:modId xmlns:p14="http://schemas.microsoft.com/office/powerpoint/2010/main" val="2115998006"/>
              </p:ext>
            </p:extLst>
          </p:nvPr>
        </p:nvGraphicFramePr>
        <p:xfrm>
          <a:off x="8271039" y="4825242"/>
          <a:ext cx="3519762" cy="1525319"/>
        </p:xfrm>
        <a:graphic>
          <a:graphicData uri="http://schemas.openxmlformats.org/drawingml/2006/chart">
            <c:chart xmlns:c="http://schemas.openxmlformats.org/drawingml/2006/chart" xmlns:r="http://schemas.openxmlformats.org/officeDocument/2006/relationships" r:id="rId7"/>
          </a:graphicData>
        </a:graphic>
      </p:graphicFrame>
      <p:sp>
        <p:nvSpPr>
          <p:cNvPr id="15" name="Oval 14">
            <a:extLst>
              <a:ext uri="{FF2B5EF4-FFF2-40B4-BE49-F238E27FC236}">
                <a16:creationId xmlns:a16="http://schemas.microsoft.com/office/drawing/2014/main" id="{1709E7B6-AB6F-9366-8019-6D7CC2BC1E9E}"/>
              </a:ext>
            </a:extLst>
          </p:cNvPr>
          <p:cNvSpPr/>
          <p:nvPr/>
        </p:nvSpPr>
        <p:spPr>
          <a:xfrm>
            <a:off x="11449597" y="4804213"/>
            <a:ext cx="396000" cy="396000"/>
          </a:xfrm>
          <a:prstGeom prst="ellipse">
            <a:avLst/>
          </a:prstGeom>
          <a:solidFill>
            <a:srgbClr val="8E44A2"/>
          </a:solidFill>
          <a:ln>
            <a:solidFill>
              <a:srgbClr val="8E44A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t>24%</a:t>
            </a:r>
          </a:p>
        </p:txBody>
      </p:sp>
      <p:sp>
        <p:nvSpPr>
          <p:cNvPr id="70" name="Rectangle 69">
            <a:extLst>
              <a:ext uri="{FF2B5EF4-FFF2-40B4-BE49-F238E27FC236}">
                <a16:creationId xmlns:a16="http://schemas.microsoft.com/office/drawing/2014/main" id="{A4F013BB-7BCC-E9D2-A3D4-D78046F1F499}"/>
              </a:ext>
            </a:extLst>
          </p:cNvPr>
          <p:cNvSpPr/>
          <p:nvPr/>
        </p:nvSpPr>
        <p:spPr>
          <a:xfrm>
            <a:off x="209767" y="2355835"/>
            <a:ext cx="3780000" cy="180000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graphicFrame>
        <p:nvGraphicFramePr>
          <p:cNvPr id="71" name="Chart 70">
            <a:extLst>
              <a:ext uri="{FF2B5EF4-FFF2-40B4-BE49-F238E27FC236}">
                <a16:creationId xmlns:a16="http://schemas.microsoft.com/office/drawing/2014/main" id="{59E1AF05-B341-2EA3-8670-5FE9B014C883}"/>
              </a:ext>
            </a:extLst>
          </p:cNvPr>
          <p:cNvGraphicFramePr/>
          <p:nvPr>
            <p:extLst>
              <p:ext uri="{D42A27DB-BD31-4B8C-83A1-F6EECF244321}">
                <p14:modId xmlns:p14="http://schemas.microsoft.com/office/powerpoint/2010/main" val="811430512"/>
              </p:ext>
            </p:extLst>
          </p:nvPr>
        </p:nvGraphicFramePr>
        <p:xfrm>
          <a:off x="374834" y="2588841"/>
          <a:ext cx="3495360" cy="1654304"/>
        </p:xfrm>
        <a:graphic>
          <a:graphicData uri="http://schemas.openxmlformats.org/drawingml/2006/chart">
            <c:chart xmlns:c="http://schemas.openxmlformats.org/drawingml/2006/chart" xmlns:r="http://schemas.openxmlformats.org/officeDocument/2006/relationships" r:id="rId8"/>
          </a:graphicData>
        </a:graphic>
      </p:graphicFrame>
      <p:sp>
        <p:nvSpPr>
          <p:cNvPr id="72" name="Rectangle 71">
            <a:extLst>
              <a:ext uri="{FF2B5EF4-FFF2-40B4-BE49-F238E27FC236}">
                <a16:creationId xmlns:a16="http://schemas.microsoft.com/office/drawing/2014/main" id="{341D2A17-8927-035D-4C7E-8DBB11046E2A}"/>
              </a:ext>
            </a:extLst>
          </p:cNvPr>
          <p:cNvSpPr/>
          <p:nvPr/>
        </p:nvSpPr>
        <p:spPr>
          <a:xfrm>
            <a:off x="209767" y="1945335"/>
            <a:ext cx="3780000" cy="421224"/>
          </a:xfrm>
          <a:prstGeom prst="rect">
            <a:avLst/>
          </a:prstGeom>
          <a:solidFill>
            <a:srgbClr val="FF9847"/>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solidFill>
                  <a:schemeClr val="tx1"/>
                </a:solidFill>
              </a:rPr>
              <a:t>Watch TV on an overseas service</a:t>
            </a:r>
          </a:p>
        </p:txBody>
      </p:sp>
      <p:sp>
        <p:nvSpPr>
          <p:cNvPr id="73" name="Oval 72">
            <a:extLst>
              <a:ext uri="{FF2B5EF4-FFF2-40B4-BE49-F238E27FC236}">
                <a16:creationId xmlns:a16="http://schemas.microsoft.com/office/drawing/2014/main" id="{EB019265-A431-7931-26A2-4E9577091E89}"/>
              </a:ext>
            </a:extLst>
          </p:cNvPr>
          <p:cNvSpPr/>
          <p:nvPr/>
        </p:nvSpPr>
        <p:spPr>
          <a:xfrm>
            <a:off x="3491099" y="2482467"/>
            <a:ext cx="396000" cy="396000"/>
          </a:xfrm>
          <a:prstGeom prst="ellipse">
            <a:avLst/>
          </a:prstGeom>
          <a:solidFill>
            <a:srgbClr val="FF9847"/>
          </a:solidFill>
          <a:ln>
            <a:solidFill>
              <a:srgbClr val="FF9847"/>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solidFill>
                  <a:schemeClr val="tx1"/>
                </a:solidFill>
              </a:rPr>
              <a:t>46%</a:t>
            </a:r>
          </a:p>
        </p:txBody>
      </p:sp>
      <p:sp>
        <p:nvSpPr>
          <p:cNvPr id="61" name="Rectangle 60">
            <a:extLst>
              <a:ext uri="{FF2B5EF4-FFF2-40B4-BE49-F238E27FC236}">
                <a16:creationId xmlns:a16="http://schemas.microsoft.com/office/drawing/2014/main" id="{D9E4E8A7-C157-4F89-9C20-15359A72FA9D}"/>
              </a:ext>
            </a:extLst>
          </p:cNvPr>
          <p:cNvSpPr/>
          <p:nvPr/>
        </p:nvSpPr>
        <p:spPr>
          <a:xfrm>
            <a:off x="4206000" y="4283177"/>
            <a:ext cx="3780000" cy="421224"/>
          </a:xfrm>
          <a:prstGeom prst="rect">
            <a:avLst/>
          </a:prstGeom>
          <a:solidFill>
            <a:srgbClr val="64C8BF"/>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t>Net YouTube/YouTube Kids</a:t>
            </a:r>
          </a:p>
        </p:txBody>
      </p:sp>
      <p:sp>
        <p:nvSpPr>
          <p:cNvPr id="10" name="Rectangle 9">
            <a:extLst>
              <a:ext uri="{FF2B5EF4-FFF2-40B4-BE49-F238E27FC236}">
                <a16:creationId xmlns:a16="http://schemas.microsoft.com/office/drawing/2014/main" id="{907E26ED-22FF-7437-C304-2EBACE08E97E}"/>
              </a:ext>
            </a:extLst>
          </p:cNvPr>
          <p:cNvSpPr/>
          <p:nvPr/>
        </p:nvSpPr>
        <p:spPr>
          <a:xfrm>
            <a:off x="209767" y="4283177"/>
            <a:ext cx="3780000" cy="421224"/>
          </a:xfrm>
          <a:prstGeom prst="rect">
            <a:avLst/>
          </a:prstGeom>
          <a:solidFill>
            <a:srgbClr val="FF9847"/>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solidFill>
                  <a:schemeClr val="tx1"/>
                </a:solidFill>
              </a:rPr>
              <a:t>Watch TV through Sky or MySky </a:t>
            </a:r>
          </a:p>
        </p:txBody>
      </p:sp>
      <p:sp>
        <p:nvSpPr>
          <p:cNvPr id="14" name="Rectangle 13">
            <a:extLst>
              <a:ext uri="{FF2B5EF4-FFF2-40B4-BE49-F238E27FC236}">
                <a16:creationId xmlns:a16="http://schemas.microsoft.com/office/drawing/2014/main" id="{D0F65754-A174-6CFC-688D-441387A11700}"/>
              </a:ext>
            </a:extLst>
          </p:cNvPr>
          <p:cNvSpPr/>
          <p:nvPr/>
        </p:nvSpPr>
        <p:spPr>
          <a:xfrm>
            <a:off x="8169769" y="4283177"/>
            <a:ext cx="3780000" cy="421224"/>
          </a:xfrm>
          <a:prstGeom prst="rect">
            <a:avLst/>
          </a:prstGeom>
          <a:solidFill>
            <a:srgbClr val="8E44A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t>Social media</a:t>
            </a:r>
          </a:p>
        </p:txBody>
      </p:sp>
      <p:sp>
        <p:nvSpPr>
          <p:cNvPr id="20" name="Footer Placeholder 16">
            <a:extLst>
              <a:ext uri="{FF2B5EF4-FFF2-40B4-BE49-F238E27FC236}">
                <a16:creationId xmlns:a16="http://schemas.microsoft.com/office/drawing/2014/main" id="{324E3E7D-25E0-B747-2F78-88D0D31B6B22}"/>
              </a:ext>
            </a:extLst>
          </p:cNvPr>
          <p:cNvSpPr txBox="1">
            <a:spLocks/>
          </p:cNvSpPr>
          <p:nvPr/>
        </p:nvSpPr>
        <p:spPr>
          <a:xfrm>
            <a:off x="2727284" y="6478865"/>
            <a:ext cx="4718455" cy="43620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sz="800" b="1" noProof="0" dirty="0">
                <a:solidFill>
                  <a:schemeClr val="accent6"/>
                </a:solidFill>
              </a:rPr>
              <a:t>Source</a:t>
            </a:r>
            <a:r>
              <a:rPr lang="en-NZ" sz="800" noProof="0" dirty="0">
                <a:solidFill>
                  <a:schemeClr val="accent6"/>
                </a:solidFill>
              </a:rPr>
              <a:t>: </a:t>
            </a:r>
            <a:r>
              <a:rPr lang="en-NZ" sz="800" b="1" noProof="0" dirty="0">
                <a:solidFill>
                  <a:schemeClr val="accent6"/>
                </a:solidFill>
              </a:rPr>
              <a:t>Q15. </a:t>
            </a:r>
            <a:r>
              <a:rPr lang="en-GB" sz="800" dirty="0">
                <a:solidFill>
                  <a:schemeClr val="accent6"/>
                </a:solidFill>
              </a:rPr>
              <a:t>When did [CHILD] do this activity yesterday?</a:t>
            </a:r>
          </a:p>
          <a:p>
            <a:r>
              <a:rPr lang="en-NZ" sz="800" b="1" noProof="0" dirty="0">
                <a:solidFill>
                  <a:schemeClr val="accent6"/>
                </a:solidFill>
              </a:rPr>
              <a:t>Base: </a:t>
            </a:r>
            <a:r>
              <a:rPr lang="en-NZ" sz="800" noProof="0" dirty="0">
                <a:solidFill>
                  <a:schemeClr val="accent6"/>
                </a:solidFill>
              </a:rPr>
              <a:t>All parents and caregivers who’s child did each activity yesterday (n=113 to n=571)</a:t>
            </a:r>
          </a:p>
        </p:txBody>
      </p:sp>
    </p:spTree>
    <p:extLst>
      <p:ext uri="{BB962C8B-B14F-4D97-AF65-F5344CB8AC3E}">
        <p14:creationId xmlns:p14="http://schemas.microsoft.com/office/powerpoint/2010/main" val="2280645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9C59B-8F95-254F-33C3-9194AFE6B02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41BF2F2-531A-6489-C94D-7B01616E561A}"/>
              </a:ext>
            </a:extLst>
          </p:cNvPr>
          <p:cNvSpPr/>
          <p:nvPr/>
        </p:nvSpPr>
        <p:spPr>
          <a:xfrm>
            <a:off x="490563" y="2355834"/>
            <a:ext cx="5493399" cy="1693595"/>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sp>
        <p:nvSpPr>
          <p:cNvPr id="10" name="Rectangle 9">
            <a:extLst>
              <a:ext uri="{FF2B5EF4-FFF2-40B4-BE49-F238E27FC236}">
                <a16:creationId xmlns:a16="http://schemas.microsoft.com/office/drawing/2014/main" id="{21AA9E70-3F62-AF19-2BC5-5F65B30A80D8}"/>
              </a:ext>
            </a:extLst>
          </p:cNvPr>
          <p:cNvSpPr/>
          <p:nvPr/>
        </p:nvSpPr>
        <p:spPr>
          <a:xfrm>
            <a:off x="490563" y="4660698"/>
            <a:ext cx="5493399" cy="1693595"/>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sp>
        <p:nvSpPr>
          <p:cNvPr id="11" name="Rectangle 10">
            <a:extLst>
              <a:ext uri="{FF2B5EF4-FFF2-40B4-BE49-F238E27FC236}">
                <a16:creationId xmlns:a16="http://schemas.microsoft.com/office/drawing/2014/main" id="{1BAD28B3-72E1-FF92-766E-E2D4335940D2}"/>
              </a:ext>
            </a:extLst>
          </p:cNvPr>
          <p:cNvSpPr/>
          <p:nvPr/>
        </p:nvSpPr>
        <p:spPr>
          <a:xfrm>
            <a:off x="6235048" y="2355834"/>
            <a:ext cx="5493399" cy="1693595"/>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sp>
        <p:nvSpPr>
          <p:cNvPr id="12" name="Rectangle 11">
            <a:extLst>
              <a:ext uri="{FF2B5EF4-FFF2-40B4-BE49-F238E27FC236}">
                <a16:creationId xmlns:a16="http://schemas.microsoft.com/office/drawing/2014/main" id="{23D35C7F-DFC6-A52E-9981-28250867C2E0}"/>
              </a:ext>
            </a:extLst>
          </p:cNvPr>
          <p:cNvSpPr/>
          <p:nvPr/>
        </p:nvSpPr>
        <p:spPr>
          <a:xfrm>
            <a:off x="6235048" y="4660698"/>
            <a:ext cx="5493399" cy="1693595"/>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noProof="0" dirty="0"/>
          </a:p>
        </p:txBody>
      </p:sp>
      <p:sp>
        <p:nvSpPr>
          <p:cNvPr id="3" name="Slide Number Placeholder 2">
            <a:extLst>
              <a:ext uri="{FF2B5EF4-FFF2-40B4-BE49-F238E27FC236}">
                <a16:creationId xmlns:a16="http://schemas.microsoft.com/office/drawing/2014/main" id="{4EFCF87B-7BEC-1A50-0019-8EA9C5F912DF}"/>
              </a:ext>
            </a:extLst>
          </p:cNvPr>
          <p:cNvSpPr>
            <a:spLocks noGrp="1"/>
          </p:cNvSpPr>
          <p:nvPr>
            <p:ph type="sldNum" sz="quarter" idx="16"/>
          </p:nvPr>
        </p:nvSpPr>
        <p:spPr/>
        <p:txBody>
          <a:bodyPr/>
          <a:lstStyle/>
          <a:p>
            <a:fld id="{63DCA5C9-2E11-4C67-86EB-AE1DE127DC64}" type="slidenum">
              <a:rPr lang="en-NZ" noProof="0" smtClean="0"/>
              <a:pPr/>
              <a:t>20</a:t>
            </a:fld>
            <a:endParaRPr lang="en-NZ" noProof="0" dirty="0"/>
          </a:p>
        </p:txBody>
      </p:sp>
      <p:sp>
        <p:nvSpPr>
          <p:cNvPr id="4" name="Footer Placeholder 3">
            <a:extLst>
              <a:ext uri="{FF2B5EF4-FFF2-40B4-BE49-F238E27FC236}">
                <a16:creationId xmlns:a16="http://schemas.microsoft.com/office/drawing/2014/main" id="{56CD9D9B-1E8F-6CA9-B99D-F8E046CBD323}"/>
              </a:ext>
            </a:extLst>
          </p:cNvPr>
          <p:cNvSpPr>
            <a:spLocks noGrp="1"/>
          </p:cNvSpPr>
          <p:nvPr>
            <p:ph type="ftr" sz="quarter" idx="23"/>
          </p:nvPr>
        </p:nvSpPr>
        <p:spPr/>
        <p:txBody>
          <a:bodyPr/>
          <a:lstStyle/>
          <a:p>
            <a:r>
              <a:rPr lang="en-US" noProof="0" dirty="0"/>
              <a:t>WATA Children’s Media Use 2025</a:t>
            </a:r>
            <a:endParaRPr lang="en-NZ" noProof="0" dirty="0"/>
          </a:p>
        </p:txBody>
      </p:sp>
      <p:sp>
        <p:nvSpPr>
          <p:cNvPr id="5" name="Title 4">
            <a:extLst>
              <a:ext uri="{FF2B5EF4-FFF2-40B4-BE49-F238E27FC236}">
                <a16:creationId xmlns:a16="http://schemas.microsoft.com/office/drawing/2014/main" id="{98193FD4-29E7-2005-EBED-7D532CF78401}"/>
              </a:ext>
            </a:extLst>
          </p:cNvPr>
          <p:cNvSpPr>
            <a:spLocks noGrp="1"/>
          </p:cNvSpPr>
          <p:nvPr>
            <p:ph type="title"/>
          </p:nvPr>
        </p:nvSpPr>
        <p:spPr>
          <a:xfrm>
            <a:off x="460374" y="419101"/>
            <a:ext cx="11268076" cy="461665"/>
          </a:xfrm>
        </p:spPr>
        <p:txBody>
          <a:bodyPr/>
          <a:lstStyle/>
          <a:p>
            <a:r>
              <a:rPr lang="en-NZ" sz="2400" noProof="0" dirty="0"/>
              <a:t>When children consume audio and play online games</a:t>
            </a:r>
          </a:p>
        </p:txBody>
      </p:sp>
      <p:sp>
        <p:nvSpPr>
          <p:cNvPr id="17" name="Footer Placeholder 16">
            <a:extLst>
              <a:ext uri="{FF2B5EF4-FFF2-40B4-BE49-F238E27FC236}">
                <a16:creationId xmlns:a16="http://schemas.microsoft.com/office/drawing/2014/main" id="{2637D396-5C9A-D8B6-7056-46000C7F9CD0}"/>
              </a:ext>
            </a:extLst>
          </p:cNvPr>
          <p:cNvSpPr txBox="1">
            <a:spLocks/>
          </p:cNvSpPr>
          <p:nvPr/>
        </p:nvSpPr>
        <p:spPr>
          <a:xfrm>
            <a:off x="-1982113" y="4531693"/>
            <a:ext cx="5493400" cy="43620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NZ" sz="800" noProof="0" dirty="0">
              <a:solidFill>
                <a:schemeClr val="accent6"/>
              </a:solidFill>
            </a:endParaRPr>
          </a:p>
        </p:txBody>
      </p:sp>
      <p:sp>
        <p:nvSpPr>
          <p:cNvPr id="7" name="Rectangle 6">
            <a:extLst>
              <a:ext uri="{FF2B5EF4-FFF2-40B4-BE49-F238E27FC236}">
                <a16:creationId xmlns:a16="http://schemas.microsoft.com/office/drawing/2014/main" id="{B090ED59-9D6E-EC09-BE40-6205A447CBAD}"/>
              </a:ext>
            </a:extLst>
          </p:cNvPr>
          <p:cNvSpPr/>
          <p:nvPr/>
        </p:nvSpPr>
        <p:spPr bwMode="auto">
          <a:xfrm>
            <a:off x="0" y="1800225"/>
            <a:ext cx="12192000" cy="34854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8" name="Text Placeholder 1">
            <a:extLst>
              <a:ext uri="{FF2B5EF4-FFF2-40B4-BE49-F238E27FC236}">
                <a16:creationId xmlns:a16="http://schemas.microsoft.com/office/drawing/2014/main" id="{9F029BF4-A61B-C448-4FC4-F5698989AC72}"/>
              </a:ext>
            </a:extLst>
          </p:cNvPr>
          <p:cNvSpPr txBox="1">
            <a:spLocks/>
          </p:cNvSpPr>
          <p:nvPr/>
        </p:nvSpPr>
        <p:spPr>
          <a:xfrm>
            <a:off x="460374" y="954203"/>
            <a:ext cx="11268076" cy="646331"/>
          </a:xfrm>
          <a:prstGeom prst="rect">
            <a:avLst/>
          </a:prstGeom>
        </p:spPr>
        <p:txBody>
          <a:bodyPr vert="horz" wrap="square" lIns="0" tIns="0" rIns="0" bIns="0" rtlCol="0" anchor="t" anchorCtr="0">
            <a:spAutoFit/>
          </a:bodyPr>
          <a:lstStyle>
            <a:lvl1pPr marL="0" indent="0" algn="l" defTabSz="914400" rtl="0" eaLnBrk="1" latinLnBrk="0" hangingPunct="1">
              <a:lnSpc>
                <a:spcPct val="100000"/>
              </a:lnSpc>
              <a:spcBef>
                <a:spcPts val="0"/>
              </a:spcBef>
              <a:spcAft>
                <a:spcPts val="0"/>
              </a:spcAft>
              <a:buFontTx/>
              <a:buNone/>
              <a:defRPr sz="1600" b="0" i="0" kern="1200" cap="none" baseline="0">
                <a:solidFill>
                  <a:schemeClr val="accent6"/>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NZ" sz="1400" noProof="0" dirty="0"/>
              <a:t>Audio consumption varies by format. New Zealand radio peaks during school commutes, while streaming music, podcasts, and audiobooks are mostly enjoyed after school and into the evening. Playing online games peaks earlier, with strong engagement from after school through to evening.</a:t>
            </a:r>
          </a:p>
        </p:txBody>
      </p:sp>
      <p:graphicFrame>
        <p:nvGraphicFramePr>
          <p:cNvPr id="24" name="Chart 23">
            <a:extLst>
              <a:ext uri="{FF2B5EF4-FFF2-40B4-BE49-F238E27FC236}">
                <a16:creationId xmlns:a16="http://schemas.microsoft.com/office/drawing/2014/main" id="{AEE5B635-8087-70DC-D120-D96A339DB2FC}"/>
              </a:ext>
            </a:extLst>
          </p:cNvPr>
          <p:cNvGraphicFramePr/>
          <p:nvPr>
            <p:extLst>
              <p:ext uri="{D42A27DB-BD31-4B8C-83A1-F6EECF244321}">
                <p14:modId xmlns:p14="http://schemas.microsoft.com/office/powerpoint/2010/main" val="2744919778"/>
              </p:ext>
            </p:extLst>
          </p:nvPr>
        </p:nvGraphicFramePr>
        <p:xfrm>
          <a:off x="609385" y="2453498"/>
          <a:ext cx="5132989" cy="15268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a:extLst>
              <a:ext uri="{FF2B5EF4-FFF2-40B4-BE49-F238E27FC236}">
                <a16:creationId xmlns:a16="http://schemas.microsoft.com/office/drawing/2014/main" id="{C3191C04-D75C-79A3-CC68-99C500420281}"/>
              </a:ext>
            </a:extLst>
          </p:cNvPr>
          <p:cNvGraphicFramePr/>
          <p:nvPr>
            <p:extLst>
              <p:ext uri="{D42A27DB-BD31-4B8C-83A1-F6EECF244321}">
                <p14:modId xmlns:p14="http://schemas.microsoft.com/office/powerpoint/2010/main" val="3156615298"/>
              </p:ext>
            </p:extLst>
          </p:nvPr>
        </p:nvGraphicFramePr>
        <p:xfrm>
          <a:off x="6280925" y="2439170"/>
          <a:ext cx="5213628" cy="1535168"/>
        </p:xfrm>
        <a:graphic>
          <a:graphicData uri="http://schemas.openxmlformats.org/drawingml/2006/chart">
            <c:chart xmlns:c="http://schemas.openxmlformats.org/drawingml/2006/chart" xmlns:r="http://schemas.openxmlformats.org/officeDocument/2006/relationships" r:id="rId4"/>
          </a:graphicData>
        </a:graphic>
      </p:graphicFrame>
      <p:sp>
        <p:nvSpPr>
          <p:cNvPr id="32" name="Rectangle 31">
            <a:extLst>
              <a:ext uri="{FF2B5EF4-FFF2-40B4-BE49-F238E27FC236}">
                <a16:creationId xmlns:a16="http://schemas.microsoft.com/office/drawing/2014/main" id="{00019BD6-64D9-DF01-8B93-1C125634FC43}"/>
              </a:ext>
            </a:extLst>
          </p:cNvPr>
          <p:cNvSpPr/>
          <p:nvPr/>
        </p:nvSpPr>
        <p:spPr>
          <a:xfrm>
            <a:off x="490564" y="1950786"/>
            <a:ext cx="5493400" cy="421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t>Listen to music online / streaming service</a:t>
            </a:r>
          </a:p>
        </p:txBody>
      </p:sp>
      <p:sp>
        <p:nvSpPr>
          <p:cNvPr id="33" name="Rectangle 32">
            <a:extLst>
              <a:ext uri="{FF2B5EF4-FFF2-40B4-BE49-F238E27FC236}">
                <a16:creationId xmlns:a16="http://schemas.microsoft.com/office/drawing/2014/main" id="{E0ADE3E2-FD90-68E7-5AE7-53F57194F75D}"/>
              </a:ext>
            </a:extLst>
          </p:cNvPr>
          <p:cNvSpPr/>
          <p:nvPr/>
        </p:nvSpPr>
        <p:spPr>
          <a:xfrm>
            <a:off x="6235050" y="1950786"/>
            <a:ext cx="5493400" cy="421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t>Listen to New Zealand radio station broadcast</a:t>
            </a:r>
            <a:r>
              <a:rPr lang="en-NZ" sz="1200" b="1" dirty="0"/>
              <a:t> or </a:t>
            </a:r>
            <a:r>
              <a:rPr lang="en-NZ" sz="1200" b="1" noProof="0" dirty="0"/>
              <a:t>online</a:t>
            </a:r>
          </a:p>
        </p:txBody>
      </p:sp>
      <p:graphicFrame>
        <p:nvGraphicFramePr>
          <p:cNvPr id="38" name="Chart 37">
            <a:extLst>
              <a:ext uri="{FF2B5EF4-FFF2-40B4-BE49-F238E27FC236}">
                <a16:creationId xmlns:a16="http://schemas.microsoft.com/office/drawing/2014/main" id="{58153569-FF67-8C9D-22CE-445CCE105E55}"/>
              </a:ext>
            </a:extLst>
          </p:cNvPr>
          <p:cNvGraphicFramePr/>
          <p:nvPr>
            <p:extLst>
              <p:ext uri="{D42A27DB-BD31-4B8C-83A1-F6EECF244321}">
                <p14:modId xmlns:p14="http://schemas.microsoft.com/office/powerpoint/2010/main" val="3778918215"/>
              </p:ext>
            </p:extLst>
          </p:nvPr>
        </p:nvGraphicFramePr>
        <p:xfrm>
          <a:off x="6280925" y="4774727"/>
          <a:ext cx="5213628" cy="1515742"/>
        </p:xfrm>
        <a:graphic>
          <a:graphicData uri="http://schemas.openxmlformats.org/drawingml/2006/chart">
            <c:chart xmlns:c="http://schemas.openxmlformats.org/drawingml/2006/chart" xmlns:r="http://schemas.openxmlformats.org/officeDocument/2006/relationships" r:id="rId5"/>
          </a:graphicData>
        </a:graphic>
      </p:graphicFrame>
      <p:sp>
        <p:nvSpPr>
          <p:cNvPr id="39" name="Rectangle 38">
            <a:extLst>
              <a:ext uri="{FF2B5EF4-FFF2-40B4-BE49-F238E27FC236}">
                <a16:creationId xmlns:a16="http://schemas.microsoft.com/office/drawing/2014/main" id="{68425EC2-AF8D-C1C6-A53D-CEA1443C8561}"/>
              </a:ext>
            </a:extLst>
          </p:cNvPr>
          <p:cNvSpPr/>
          <p:nvPr/>
        </p:nvSpPr>
        <p:spPr>
          <a:xfrm>
            <a:off x="6235050" y="4239475"/>
            <a:ext cx="5493400" cy="421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t>Listen to a podcast or audiobook</a:t>
            </a:r>
          </a:p>
        </p:txBody>
      </p:sp>
      <p:sp>
        <p:nvSpPr>
          <p:cNvPr id="40" name="Oval 39">
            <a:extLst>
              <a:ext uri="{FF2B5EF4-FFF2-40B4-BE49-F238E27FC236}">
                <a16:creationId xmlns:a16="http://schemas.microsoft.com/office/drawing/2014/main" id="{0715AA52-63FC-C810-EADD-359A68232671}"/>
              </a:ext>
            </a:extLst>
          </p:cNvPr>
          <p:cNvSpPr/>
          <p:nvPr/>
        </p:nvSpPr>
        <p:spPr>
          <a:xfrm>
            <a:off x="5432998" y="2495424"/>
            <a:ext cx="396000" cy="396000"/>
          </a:xfrm>
          <a:prstGeom prst="ellipse">
            <a:avLst/>
          </a:prstGeom>
          <a:solidFill>
            <a:srgbClr val="9C909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t>26%</a:t>
            </a:r>
          </a:p>
        </p:txBody>
      </p:sp>
      <p:sp>
        <p:nvSpPr>
          <p:cNvPr id="41" name="Oval 40">
            <a:extLst>
              <a:ext uri="{FF2B5EF4-FFF2-40B4-BE49-F238E27FC236}">
                <a16:creationId xmlns:a16="http://schemas.microsoft.com/office/drawing/2014/main" id="{5463AF6F-0E89-AE5E-7B0D-CEED4A312F36}"/>
              </a:ext>
            </a:extLst>
          </p:cNvPr>
          <p:cNvSpPr/>
          <p:nvPr/>
        </p:nvSpPr>
        <p:spPr>
          <a:xfrm>
            <a:off x="11186615" y="2495424"/>
            <a:ext cx="396000" cy="396000"/>
          </a:xfrm>
          <a:prstGeom prst="ellipse">
            <a:avLst/>
          </a:prstGeom>
          <a:solidFill>
            <a:srgbClr val="9C909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t>13%</a:t>
            </a:r>
          </a:p>
        </p:txBody>
      </p:sp>
      <p:sp>
        <p:nvSpPr>
          <p:cNvPr id="42" name="Oval 41">
            <a:extLst>
              <a:ext uri="{FF2B5EF4-FFF2-40B4-BE49-F238E27FC236}">
                <a16:creationId xmlns:a16="http://schemas.microsoft.com/office/drawing/2014/main" id="{2D687352-5305-9926-4CA7-25D108BF902F}"/>
              </a:ext>
            </a:extLst>
          </p:cNvPr>
          <p:cNvSpPr/>
          <p:nvPr/>
        </p:nvSpPr>
        <p:spPr>
          <a:xfrm>
            <a:off x="11186615" y="4776400"/>
            <a:ext cx="396000" cy="396000"/>
          </a:xfrm>
          <a:prstGeom prst="ellipse">
            <a:avLst/>
          </a:prstGeom>
          <a:solidFill>
            <a:srgbClr val="9C909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t>5%</a:t>
            </a:r>
          </a:p>
        </p:txBody>
      </p:sp>
      <p:graphicFrame>
        <p:nvGraphicFramePr>
          <p:cNvPr id="47" name="Chart 46">
            <a:extLst>
              <a:ext uri="{FF2B5EF4-FFF2-40B4-BE49-F238E27FC236}">
                <a16:creationId xmlns:a16="http://schemas.microsoft.com/office/drawing/2014/main" id="{31E5CD9B-AF68-84BD-EFB2-91A7A059693C}"/>
              </a:ext>
            </a:extLst>
          </p:cNvPr>
          <p:cNvGraphicFramePr/>
          <p:nvPr>
            <p:extLst>
              <p:ext uri="{D42A27DB-BD31-4B8C-83A1-F6EECF244321}">
                <p14:modId xmlns:p14="http://schemas.microsoft.com/office/powerpoint/2010/main" val="585277582"/>
              </p:ext>
            </p:extLst>
          </p:nvPr>
        </p:nvGraphicFramePr>
        <p:xfrm>
          <a:off x="609386" y="4774727"/>
          <a:ext cx="5132991" cy="1515742"/>
        </p:xfrm>
        <a:graphic>
          <a:graphicData uri="http://schemas.openxmlformats.org/drawingml/2006/chart">
            <c:chart xmlns:c="http://schemas.openxmlformats.org/drawingml/2006/chart" xmlns:r="http://schemas.openxmlformats.org/officeDocument/2006/relationships" r:id="rId6"/>
          </a:graphicData>
        </a:graphic>
      </p:graphicFrame>
      <p:sp>
        <p:nvSpPr>
          <p:cNvPr id="48" name="Rectangle 47">
            <a:extLst>
              <a:ext uri="{FF2B5EF4-FFF2-40B4-BE49-F238E27FC236}">
                <a16:creationId xmlns:a16="http://schemas.microsoft.com/office/drawing/2014/main" id="{0110E4F1-2FEE-33AC-7057-0D68C9C76F05}"/>
              </a:ext>
            </a:extLst>
          </p:cNvPr>
          <p:cNvSpPr/>
          <p:nvPr/>
        </p:nvSpPr>
        <p:spPr>
          <a:xfrm>
            <a:off x="490564" y="4239475"/>
            <a:ext cx="5493400" cy="421224"/>
          </a:xfrm>
          <a:prstGeom prst="rect">
            <a:avLst/>
          </a:prstGeom>
          <a:solidFill>
            <a:srgbClr val="557DB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NZ" sz="1200" b="1" noProof="0" dirty="0"/>
              <a:t>Play online games</a:t>
            </a:r>
          </a:p>
        </p:txBody>
      </p:sp>
      <p:sp>
        <p:nvSpPr>
          <p:cNvPr id="49" name="Oval 48">
            <a:extLst>
              <a:ext uri="{FF2B5EF4-FFF2-40B4-BE49-F238E27FC236}">
                <a16:creationId xmlns:a16="http://schemas.microsoft.com/office/drawing/2014/main" id="{9CA11A6E-74BD-C5BB-5C9A-FB30C72CA6EF}"/>
              </a:ext>
            </a:extLst>
          </p:cNvPr>
          <p:cNvSpPr/>
          <p:nvPr/>
        </p:nvSpPr>
        <p:spPr>
          <a:xfrm>
            <a:off x="5462997" y="4776400"/>
            <a:ext cx="396000" cy="396000"/>
          </a:xfrm>
          <a:prstGeom prst="ellipse">
            <a:avLst/>
          </a:prstGeom>
          <a:solidFill>
            <a:srgbClr val="557DB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1200" b="1" noProof="0" dirty="0"/>
              <a:t>39%</a:t>
            </a:r>
          </a:p>
        </p:txBody>
      </p:sp>
      <p:sp>
        <p:nvSpPr>
          <p:cNvPr id="2" name="Footer Placeholder 16">
            <a:extLst>
              <a:ext uri="{FF2B5EF4-FFF2-40B4-BE49-F238E27FC236}">
                <a16:creationId xmlns:a16="http://schemas.microsoft.com/office/drawing/2014/main" id="{EAAC5484-72DC-E707-1490-B1EE6305E9AA}"/>
              </a:ext>
            </a:extLst>
          </p:cNvPr>
          <p:cNvSpPr txBox="1">
            <a:spLocks/>
          </p:cNvSpPr>
          <p:nvPr/>
        </p:nvSpPr>
        <p:spPr>
          <a:xfrm>
            <a:off x="2727284" y="6478865"/>
            <a:ext cx="4718455" cy="43620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sz="800" b="1" dirty="0">
                <a:solidFill>
                  <a:schemeClr val="accent6"/>
                </a:solidFill>
              </a:rPr>
              <a:t>Source</a:t>
            </a:r>
            <a:r>
              <a:rPr lang="en-NZ" sz="800" dirty="0">
                <a:solidFill>
                  <a:schemeClr val="accent6"/>
                </a:solidFill>
              </a:rPr>
              <a:t>: </a:t>
            </a:r>
            <a:r>
              <a:rPr lang="en-NZ" sz="800" b="1" dirty="0">
                <a:solidFill>
                  <a:schemeClr val="accent6"/>
                </a:solidFill>
              </a:rPr>
              <a:t>Q15. </a:t>
            </a:r>
            <a:r>
              <a:rPr lang="en-GB" sz="800" dirty="0">
                <a:solidFill>
                  <a:schemeClr val="accent6"/>
                </a:solidFill>
              </a:rPr>
              <a:t>When did [CHILD] do this activity yesterday?</a:t>
            </a:r>
          </a:p>
          <a:p>
            <a:r>
              <a:rPr lang="en-NZ" sz="800" b="1" noProof="0" dirty="0">
                <a:solidFill>
                  <a:schemeClr val="accent6"/>
                </a:solidFill>
              </a:rPr>
              <a:t>Base: </a:t>
            </a:r>
            <a:r>
              <a:rPr lang="en-NZ" sz="800" noProof="0" dirty="0">
                <a:solidFill>
                  <a:schemeClr val="accent6"/>
                </a:solidFill>
              </a:rPr>
              <a:t>All parents and caregivers who’s child did each activity yesterday (n=50 to n=394). </a:t>
            </a:r>
          </a:p>
        </p:txBody>
      </p:sp>
      <p:sp>
        <p:nvSpPr>
          <p:cNvPr id="13" name="Oval 12">
            <a:extLst>
              <a:ext uri="{FF2B5EF4-FFF2-40B4-BE49-F238E27FC236}">
                <a16:creationId xmlns:a16="http://schemas.microsoft.com/office/drawing/2014/main" id="{6DF9D408-8C2C-5F98-391C-6ECAECDDB13F}"/>
              </a:ext>
            </a:extLst>
          </p:cNvPr>
          <p:cNvSpPr/>
          <p:nvPr/>
        </p:nvSpPr>
        <p:spPr>
          <a:xfrm>
            <a:off x="7650460" y="6486098"/>
            <a:ext cx="288000" cy="288000"/>
          </a:xfrm>
          <a:prstGeom prst="ellipse">
            <a:avLst/>
          </a:prstGeom>
          <a:solidFill>
            <a:srgbClr val="FF9847"/>
          </a:solidFill>
          <a:ln>
            <a:solidFill>
              <a:srgbClr val="FF9847"/>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NZ" sz="900" b="1" noProof="0" dirty="0"/>
              <a:t>XX%</a:t>
            </a:r>
          </a:p>
        </p:txBody>
      </p:sp>
      <p:sp>
        <p:nvSpPr>
          <p:cNvPr id="14" name="Footer Placeholder 16">
            <a:extLst>
              <a:ext uri="{FF2B5EF4-FFF2-40B4-BE49-F238E27FC236}">
                <a16:creationId xmlns:a16="http://schemas.microsoft.com/office/drawing/2014/main" id="{8047B87F-8684-3636-D63B-F6E5100CBE8A}"/>
              </a:ext>
            </a:extLst>
          </p:cNvPr>
          <p:cNvSpPr txBox="1">
            <a:spLocks/>
          </p:cNvSpPr>
          <p:nvPr/>
        </p:nvSpPr>
        <p:spPr>
          <a:xfrm>
            <a:off x="7964967" y="6389646"/>
            <a:ext cx="2779233" cy="468354"/>
          </a:xfrm>
          <a:prstGeom prst="rect">
            <a:avLst/>
          </a:prstGeom>
        </p:spPr>
        <p:txBody>
          <a:bodyPr vert="horz" lIns="91440" tIns="45720" rIns="91440" bIns="45720" rtlCol="0" anchor="ctr"/>
          <a:lstStyle>
            <a:defPPr>
              <a:defRPr lang="en-US"/>
            </a:defPPr>
            <a:lvl1pPr marL="0" algn="l" defTabSz="914400" rtl="0" eaLnBrk="1" latinLnBrk="0" hangingPunct="1">
              <a:lnSpc>
                <a:spcPct val="80000"/>
              </a:lnSpc>
              <a:defRPr sz="800" kern="1200">
                <a:solidFill>
                  <a:srgbClr val="5B5C60"/>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NZ" noProof="0" dirty="0">
                <a:latin typeface="+mn-lt"/>
              </a:rPr>
              <a:t>Proportion who watch this type of content each day</a:t>
            </a:r>
          </a:p>
        </p:txBody>
      </p:sp>
    </p:spTree>
    <p:extLst>
      <p:ext uri="{BB962C8B-B14F-4D97-AF65-F5344CB8AC3E}">
        <p14:creationId xmlns:p14="http://schemas.microsoft.com/office/powerpoint/2010/main" val="88728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23205D7-DCD0-7128-24B1-122823086160}"/>
              </a:ext>
            </a:extLst>
          </p:cNvPr>
          <p:cNvGraphicFramePr/>
          <p:nvPr>
            <p:extLst>
              <p:ext uri="{D42A27DB-BD31-4B8C-83A1-F6EECF244321}">
                <p14:modId xmlns:p14="http://schemas.microsoft.com/office/powerpoint/2010/main" val="602381089"/>
              </p:ext>
            </p:extLst>
          </p:nvPr>
        </p:nvGraphicFramePr>
        <p:xfrm>
          <a:off x="3916805" y="723170"/>
          <a:ext cx="9894723" cy="522438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B97478E3-D97B-0793-81FC-565BFFA63120}"/>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Slide Number Placeholder 4">
            <a:extLst>
              <a:ext uri="{FF2B5EF4-FFF2-40B4-BE49-F238E27FC236}">
                <a16:creationId xmlns:a16="http://schemas.microsoft.com/office/drawing/2014/main" id="{851F3128-83CA-5820-D68D-5BF04C7BB75B}"/>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188F342E-4D55-EF7D-C26F-152F8F7CD62A}"/>
              </a:ext>
            </a:extLst>
          </p:cNvPr>
          <p:cNvSpPr>
            <a:spLocks noGrp="1"/>
          </p:cNvSpPr>
          <p:nvPr>
            <p:ph type="body" sz="quarter" idx="4294967295"/>
          </p:nvPr>
        </p:nvSpPr>
        <p:spPr>
          <a:xfrm>
            <a:off x="460375" y="420145"/>
            <a:ext cx="3010172" cy="3935413"/>
          </a:xfrm>
        </p:spPr>
        <p:txBody>
          <a:bodyPr anchor="t"/>
          <a:lstStyle/>
          <a:p>
            <a:pPr lvl="6">
              <a:spcAft>
                <a:spcPts val="1200"/>
              </a:spcAft>
            </a:pPr>
            <a:r>
              <a:rPr lang="en-NZ" sz="2400" b="0" noProof="0" dirty="0">
                <a:latin typeface="Georgia" panose="02040502050405020303" pitchFamily="18" charset="0"/>
              </a:rPr>
              <a:t>Multiple media compete for children’s attention every day.</a:t>
            </a:r>
          </a:p>
          <a:p>
            <a:pPr lvl="6">
              <a:spcAft>
                <a:spcPts val="1200"/>
              </a:spcAft>
            </a:pPr>
            <a:r>
              <a:rPr lang="en-US" sz="1800" b="0" noProof="0" dirty="0">
                <a:latin typeface="Georgia" panose="02040502050405020303" pitchFamily="18" charset="0"/>
              </a:rPr>
              <a:t>Children spend more than an hour daily on overseas streaming services, YouTube, social media, online games, and music platforms – highlighting </a:t>
            </a:r>
            <a:r>
              <a:rPr lang="en-NZ" sz="1800" b="0" noProof="0" dirty="0">
                <a:latin typeface="Georgia" panose="02040502050405020303" pitchFamily="18" charset="0"/>
              </a:rPr>
              <a:t>a crowded media landscape.</a:t>
            </a:r>
          </a:p>
          <a:p>
            <a:pPr lvl="6">
              <a:spcAft>
                <a:spcPts val="1200"/>
              </a:spcAft>
            </a:pPr>
            <a:endParaRPr lang="en-NZ" sz="1800" b="0" noProof="0" dirty="0">
              <a:latin typeface="Georgia" panose="02040502050405020303" pitchFamily="18" charset="0"/>
            </a:endParaRPr>
          </a:p>
          <a:p>
            <a:pPr lvl="6">
              <a:spcAft>
                <a:spcPts val="1200"/>
              </a:spcAft>
            </a:pPr>
            <a:endParaRPr lang="en-NZ" sz="2000" b="0" noProof="0" dirty="0">
              <a:latin typeface="Georgia" panose="02040502050405020303" pitchFamily="18" charset="0"/>
            </a:endParaRPr>
          </a:p>
        </p:txBody>
      </p:sp>
      <p:cxnSp>
        <p:nvCxnSpPr>
          <p:cNvPr id="25" name="Straight Connector 24">
            <a:extLst>
              <a:ext uri="{FF2B5EF4-FFF2-40B4-BE49-F238E27FC236}">
                <a16:creationId xmlns:a16="http://schemas.microsoft.com/office/drawing/2014/main" id="{EBDCC93D-A0C2-DDB7-9A53-C799ADD5BAC7}"/>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AF3B66B-9991-5F32-2FB7-A538146F7FD0}"/>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D8B690C0-CD8D-15C6-D454-06967BFC0CD9}"/>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11" name="Text Placeholder 3">
            <a:extLst>
              <a:ext uri="{FF2B5EF4-FFF2-40B4-BE49-F238E27FC236}">
                <a16:creationId xmlns:a16="http://schemas.microsoft.com/office/drawing/2014/main" id="{3490D0B7-D831-B738-2017-AD8AD68ED23E}"/>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Average time children spend on different activities</a:t>
            </a:r>
          </a:p>
        </p:txBody>
      </p:sp>
      <p:graphicFrame>
        <p:nvGraphicFramePr>
          <p:cNvPr id="8" name="Table 7">
            <a:extLst>
              <a:ext uri="{FF2B5EF4-FFF2-40B4-BE49-F238E27FC236}">
                <a16:creationId xmlns:a16="http://schemas.microsoft.com/office/drawing/2014/main" id="{BD6547A8-393A-90CE-1C87-9DEDA1621202}"/>
              </a:ext>
            </a:extLst>
          </p:cNvPr>
          <p:cNvGraphicFramePr>
            <a:graphicFrameLocks noGrp="1"/>
          </p:cNvGraphicFramePr>
          <p:nvPr>
            <p:extLst>
              <p:ext uri="{D42A27DB-BD31-4B8C-83A1-F6EECF244321}">
                <p14:modId xmlns:p14="http://schemas.microsoft.com/office/powerpoint/2010/main" val="2693983729"/>
              </p:ext>
            </p:extLst>
          </p:nvPr>
        </p:nvGraphicFramePr>
        <p:xfrm>
          <a:off x="4527550" y="2128595"/>
          <a:ext cx="7200900" cy="731520"/>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041095588"/>
                    </a:ext>
                  </a:extLst>
                </a:gridCol>
                <a:gridCol w="1440180">
                  <a:extLst>
                    <a:ext uri="{9D8B030D-6E8A-4147-A177-3AD203B41FA5}">
                      <a16:colId xmlns:a16="http://schemas.microsoft.com/office/drawing/2014/main" val="3597252040"/>
                    </a:ext>
                  </a:extLst>
                </a:gridCol>
                <a:gridCol w="1440180">
                  <a:extLst>
                    <a:ext uri="{9D8B030D-6E8A-4147-A177-3AD203B41FA5}">
                      <a16:colId xmlns:a16="http://schemas.microsoft.com/office/drawing/2014/main" val="1581944196"/>
                    </a:ext>
                  </a:extLst>
                </a:gridCol>
                <a:gridCol w="1440180">
                  <a:extLst>
                    <a:ext uri="{9D8B030D-6E8A-4147-A177-3AD203B41FA5}">
                      <a16:colId xmlns:a16="http://schemas.microsoft.com/office/drawing/2014/main" val="3208174258"/>
                    </a:ext>
                  </a:extLst>
                </a:gridCol>
                <a:gridCol w="1440180">
                  <a:extLst>
                    <a:ext uri="{9D8B030D-6E8A-4147-A177-3AD203B41FA5}">
                      <a16:colId xmlns:a16="http://schemas.microsoft.com/office/drawing/2014/main" val="1439186130"/>
                    </a:ext>
                  </a:extLst>
                </a:gridCol>
              </a:tblGrid>
              <a:tr h="370840">
                <a:tc>
                  <a:txBody>
                    <a:bodyPr/>
                    <a:lstStyle/>
                    <a:p>
                      <a:pPr algn="r" fontAlgn="b">
                        <a:buNone/>
                      </a:pPr>
                      <a:r>
                        <a:rPr lang="en-NZ" sz="1050" b="0" i="0" u="none" strike="noStrike" noProof="0" dirty="0">
                          <a:solidFill>
                            <a:srgbClr val="000000"/>
                          </a:solidFill>
                          <a:effectLst/>
                          <a:latin typeface="+mn-lt"/>
                        </a:rPr>
                        <a:t>Watch TV on an overseas service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NZ" sz="1050" b="0" i="0" u="none" strike="noStrike" kern="1200" noProof="0" dirty="0">
                        <a:solidFill>
                          <a:srgbClr val="000000"/>
                        </a:solidFill>
                        <a:effectLst/>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50" b="0" i="0" u="none" strike="noStrike" noProof="0" dirty="0">
                          <a:solidFill>
                            <a:srgbClr val="000000"/>
                          </a:solidFill>
                          <a:effectLst/>
                          <a:latin typeface="+mn-lt"/>
                        </a:rPr>
                        <a:t>Watch live free-to-air TV</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50" b="0" i="0" u="none" strike="noStrike" kern="1200" noProof="0" dirty="0">
                          <a:solidFill>
                            <a:srgbClr val="000000"/>
                          </a:solidFill>
                          <a:effectLst/>
                          <a:latin typeface="+mn-lt"/>
                          <a:ea typeface="+mn-ea"/>
                          <a:cs typeface="+mn-cs"/>
                        </a:rPr>
                        <a:t>Watch NZ BVOD on demand TV</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NZ" sz="1050" b="0" i="0" u="none" strike="noStrike" noProof="0" dirty="0">
                        <a:solidFill>
                          <a:srgbClr val="000000"/>
                        </a:solidFill>
                        <a:effectLst/>
                        <a:latin typeface="+mn-lt"/>
                      </a:endParaRPr>
                    </a:p>
                    <a:p>
                      <a:pPr algn="ctr"/>
                      <a:endParaRPr lang="en-NZ" sz="1050" b="0" i="0" u="none" strike="noStrike" kern="1200" noProof="0" dirty="0">
                        <a:solidFill>
                          <a:srgbClr val="000000"/>
                        </a:solidFill>
                        <a:effectLst/>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50" b="0" i="0" u="none" strike="noStrike" noProof="0" dirty="0">
                          <a:solidFill>
                            <a:srgbClr val="000000"/>
                          </a:solidFill>
                          <a:effectLst/>
                          <a:latin typeface="+mn-lt"/>
                        </a:rPr>
                        <a:t>Watch live/ recorded TV through Sky/ MySky</a:t>
                      </a:r>
                    </a:p>
                    <a:p>
                      <a:pPr algn="ctr"/>
                      <a:endParaRPr lang="en-NZ" sz="1050" b="0" i="0" u="none" strike="noStrike" kern="1200" noProof="0" dirty="0">
                        <a:solidFill>
                          <a:srgbClr val="000000"/>
                        </a:solidFill>
                        <a:effectLst/>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50" b="0" i="0" u="none" strike="noStrike" kern="1200" noProof="0" dirty="0">
                          <a:solidFill>
                            <a:srgbClr val="000000"/>
                          </a:solidFill>
                          <a:effectLst/>
                          <a:latin typeface="+mn-lt"/>
                          <a:ea typeface="+mn-ea"/>
                          <a:cs typeface="+mn-cs"/>
                        </a:rPr>
                        <a:t>Watch live or recorded TV through Freeview</a:t>
                      </a:r>
                    </a:p>
                    <a:p>
                      <a:pPr algn="ctr"/>
                      <a:endParaRPr lang="en-NZ" sz="1050" b="0" i="0" u="none" strike="noStrike" kern="1200" noProof="0" dirty="0">
                        <a:solidFill>
                          <a:srgbClr val="000000"/>
                        </a:solidFill>
                        <a:effectLst/>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84976777"/>
                  </a:ext>
                </a:extLst>
              </a:tr>
            </a:tbl>
          </a:graphicData>
        </a:graphic>
      </p:graphicFrame>
      <p:graphicFrame>
        <p:nvGraphicFramePr>
          <p:cNvPr id="9" name="Table 8">
            <a:extLst>
              <a:ext uri="{FF2B5EF4-FFF2-40B4-BE49-F238E27FC236}">
                <a16:creationId xmlns:a16="http://schemas.microsoft.com/office/drawing/2014/main" id="{DCD5F65A-B61D-4E62-B421-2771391D474E}"/>
              </a:ext>
            </a:extLst>
          </p:cNvPr>
          <p:cNvGraphicFramePr>
            <a:graphicFrameLocks noGrp="1"/>
          </p:cNvGraphicFramePr>
          <p:nvPr>
            <p:extLst>
              <p:ext uri="{D42A27DB-BD31-4B8C-83A1-F6EECF244321}">
                <p14:modId xmlns:p14="http://schemas.microsoft.com/office/powerpoint/2010/main" val="3694652450"/>
              </p:ext>
            </p:extLst>
          </p:nvPr>
        </p:nvGraphicFramePr>
        <p:xfrm>
          <a:off x="4575368" y="3802744"/>
          <a:ext cx="7189000" cy="411480"/>
        </p:xfrm>
        <a:graphic>
          <a:graphicData uri="http://schemas.openxmlformats.org/drawingml/2006/table">
            <a:tbl>
              <a:tblPr firstRow="1" bandRow="1">
                <a:tableStyleId>{5C22544A-7EE6-4342-B048-85BDC9FD1C3A}</a:tableStyleId>
              </a:tblPr>
              <a:tblGrid>
                <a:gridCol w="1437800">
                  <a:extLst>
                    <a:ext uri="{9D8B030D-6E8A-4147-A177-3AD203B41FA5}">
                      <a16:colId xmlns:a16="http://schemas.microsoft.com/office/drawing/2014/main" val="2041095588"/>
                    </a:ext>
                  </a:extLst>
                </a:gridCol>
                <a:gridCol w="1437800">
                  <a:extLst>
                    <a:ext uri="{9D8B030D-6E8A-4147-A177-3AD203B41FA5}">
                      <a16:colId xmlns:a16="http://schemas.microsoft.com/office/drawing/2014/main" val="3597252040"/>
                    </a:ext>
                  </a:extLst>
                </a:gridCol>
                <a:gridCol w="1437800">
                  <a:extLst>
                    <a:ext uri="{9D8B030D-6E8A-4147-A177-3AD203B41FA5}">
                      <a16:colId xmlns:a16="http://schemas.microsoft.com/office/drawing/2014/main" val="1581944196"/>
                    </a:ext>
                  </a:extLst>
                </a:gridCol>
                <a:gridCol w="1437800">
                  <a:extLst>
                    <a:ext uri="{9D8B030D-6E8A-4147-A177-3AD203B41FA5}">
                      <a16:colId xmlns:a16="http://schemas.microsoft.com/office/drawing/2014/main" val="3208174258"/>
                    </a:ext>
                  </a:extLst>
                </a:gridCol>
                <a:gridCol w="1437800">
                  <a:extLst>
                    <a:ext uri="{9D8B030D-6E8A-4147-A177-3AD203B41FA5}">
                      <a16:colId xmlns:a16="http://schemas.microsoft.com/office/drawing/2014/main" val="1439186130"/>
                    </a:ext>
                  </a:extLst>
                </a:gridCol>
              </a:tblGrid>
              <a:tr h="370840">
                <a:tc>
                  <a:txBody>
                    <a:bodyPr/>
                    <a:lstStyle/>
                    <a:p>
                      <a:pPr algn="ctr" fontAlgn="b"/>
                      <a:r>
                        <a:rPr lang="en-NZ" sz="1050" b="0" i="0" u="none" strike="noStrike" noProof="0" dirty="0">
                          <a:solidFill>
                            <a:srgbClr val="000000"/>
                          </a:solidFill>
                          <a:effectLst/>
                          <a:latin typeface="+mn-lt"/>
                        </a:rPr>
                        <a:t>YouTube / YouTube Kids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algn="ctr" defTabSz="914400" rtl="0" eaLnBrk="1" fontAlgn="b" latinLnBrk="0" hangingPunct="1"/>
                      <a:r>
                        <a:rPr lang="en-NZ" sz="1050" b="0" i="0" u="none" strike="noStrike" kern="1200" noProof="0" dirty="0">
                          <a:solidFill>
                            <a:srgbClr val="000000"/>
                          </a:solidFill>
                          <a:effectLst/>
                          <a:latin typeface="+mn-lt"/>
                          <a:ea typeface="+mn-ea"/>
                          <a:cs typeface="+mn-cs"/>
                        </a:rPr>
                        <a:t>YouTube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en-NZ" sz="1050" b="0" i="0" u="none" strike="noStrike" noProof="0" dirty="0">
                          <a:solidFill>
                            <a:srgbClr val="000000"/>
                          </a:solidFill>
                          <a:effectLst/>
                          <a:latin typeface="+mn-lt"/>
                        </a:rPr>
                        <a:t>YouTube Kids</a:t>
                      </a:r>
                    </a:p>
                    <a:p>
                      <a:pPr algn="ctr"/>
                      <a:endParaRPr lang="en-NZ" sz="1050" b="0" i="0" u="none" strike="noStrike" kern="1200" noProof="0" dirty="0">
                        <a:solidFill>
                          <a:srgbClr val="000000"/>
                        </a:solidFill>
                        <a:effectLst/>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algn="ctr" defTabSz="914400" rtl="0" eaLnBrk="1" fontAlgn="b" latinLnBrk="0" hangingPunct="1"/>
                      <a:r>
                        <a:rPr lang="en-NZ" sz="1050" b="0" i="0" u="none" strike="noStrike" kern="1200" noProof="0" dirty="0">
                          <a:solidFill>
                            <a:srgbClr val="000000"/>
                          </a:solidFill>
                          <a:effectLst/>
                          <a:latin typeface="+mn-lt"/>
                          <a:ea typeface="+mn-ea"/>
                          <a:cs typeface="+mn-cs"/>
                        </a:rPr>
                        <a:t>Social media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NZ" sz="1050" b="0" i="0" u="none" strike="noStrike" kern="1200" noProof="0" dirty="0">
                          <a:solidFill>
                            <a:srgbClr val="000000"/>
                          </a:solidFill>
                          <a:effectLst/>
                          <a:latin typeface="+mn-lt"/>
                          <a:ea typeface="+mn-ea"/>
                          <a:cs typeface="+mn-cs"/>
                        </a:rPr>
                        <a:t>Online games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84976777"/>
                  </a:ext>
                </a:extLst>
              </a:tr>
            </a:tbl>
          </a:graphicData>
        </a:graphic>
      </p:graphicFrame>
      <p:graphicFrame>
        <p:nvGraphicFramePr>
          <p:cNvPr id="13" name="Table 12">
            <a:extLst>
              <a:ext uri="{FF2B5EF4-FFF2-40B4-BE49-F238E27FC236}">
                <a16:creationId xmlns:a16="http://schemas.microsoft.com/office/drawing/2014/main" id="{4BEA3ABC-275D-A4DD-3BD0-44EDC872951E}"/>
              </a:ext>
            </a:extLst>
          </p:cNvPr>
          <p:cNvGraphicFramePr>
            <a:graphicFrameLocks noGrp="1"/>
          </p:cNvGraphicFramePr>
          <p:nvPr>
            <p:extLst>
              <p:ext uri="{D42A27DB-BD31-4B8C-83A1-F6EECF244321}">
                <p14:modId xmlns:p14="http://schemas.microsoft.com/office/powerpoint/2010/main" val="2054017997"/>
              </p:ext>
            </p:extLst>
          </p:nvPr>
        </p:nvGraphicFramePr>
        <p:xfrm>
          <a:off x="4534424" y="5211146"/>
          <a:ext cx="7158085" cy="731520"/>
        </p:xfrm>
        <a:graphic>
          <a:graphicData uri="http://schemas.openxmlformats.org/drawingml/2006/table">
            <a:tbl>
              <a:tblPr firstRow="1" bandRow="1">
                <a:tableStyleId>{5C22544A-7EE6-4342-B048-85BDC9FD1C3A}</a:tableStyleId>
              </a:tblPr>
              <a:tblGrid>
                <a:gridCol w="1561486">
                  <a:extLst>
                    <a:ext uri="{9D8B030D-6E8A-4147-A177-3AD203B41FA5}">
                      <a16:colId xmlns:a16="http://schemas.microsoft.com/office/drawing/2014/main" val="2041095588"/>
                    </a:ext>
                  </a:extLst>
                </a:gridCol>
                <a:gridCol w="1450611">
                  <a:extLst>
                    <a:ext uri="{9D8B030D-6E8A-4147-A177-3AD203B41FA5}">
                      <a16:colId xmlns:a16="http://schemas.microsoft.com/office/drawing/2014/main" val="3597252040"/>
                    </a:ext>
                  </a:extLst>
                </a:gridCol>
                <a:gridCol w="1279164">
                  <a:extLst>
                    <a:ext uri="{9D8B030D-6E8A-4147-A177-3AD203B41FA5}">
                      <a16:colId xmlns:a16="http://schemas.microsoft.com/office/drawing/2014/main" val="1581944196"/>
                    </a:ext>
                  </a:extLst>
                </a:gridCol>
                <a:gridCol w="1433412">
                  <a:extLst>
                    <a:ext uri="{9D8B030D-6E8A-4147-A177-3AD203B41FA5}">
                      <a16:colId xmlns:a16="http://schemas.microsoft.com/office/drawing/2014/main" val="3208174258"/>
                    </a:ext>
                  </a:extLst>
                </a:gridCol>
                <a:gridCol w="1433412">
                  <a:extLst>
                    <a:ext uri="{9D8B030D-6E8A-4147-A177-3AD203B41FA5}">
                      <a16:colId xmlns:a16="http://schemas.microsoft.com/office/drawing/2014/main" val="1439186130"/>
                    </a:ext>
                  </a:extLst>
                </a:gridCol>
              </a:tblGrid>
              <a:tr h="37084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50" b="0" i="0" u="none" strike="noStrike" noProof="0" dirty="0">
                          <a:solidFill>
                            <a:srgbClr val="000000"/>
                          </a:solidFill>
                          <a:effectLst/>
                          <a:latin typeface="+mn-lt"/>
                        </a:rPr>
                        <a:t>Listening to music online</a:t>
                      </a:r>
                    </a:p>
                    <a:p>
                      <a:pPr algn="ctr" fontAlgn="b"/>
                      <a:endParaRPr lang="en-NZ" sz="1050" b="0" i="0" u="none" strike="noStrike" noProof="0" dirty="0">
                        <a:solidFill>
                          <a:srgbClr val="000000"/>
                        </a:solidFill>
                        <a:effectLst/>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50" b="0" i="0" u="none" strike="noStrike" noProof="0" dirty="0">
                          <a:solidFill>
                            <a:srgbClr val="000000"/>
                          </a:solidFill>
                          <a:effectLst/>
                          <a:latin typeface="+mn-lt"/>
                        </a:rPr>
                        <a:t>Listening to a NZ radio station-broadcast/online</a:t>
                      </a:r>
                    </a:p>
                    <a:p>
                      <a:pPr marL="0" marR="0" lvl="0" indent="0" algn="ctr" defTabSz="914400" rtl="0" eaLnBrk="1" fontAlgn="b" latinLnBrk="0" hangingPunct="1">
                        <a:lnSpc>
                          <a:spcPct val="100000"/>
                        </a:lnSpc>
                        <a:spcBef>
                          <a:spcPts val="0"/>
                        </a:spcBef>
                        <a:spcAft>
                          <a:spcPts val="0"/>
                        </a:spcAft>
                        <a:buClrTx/>
                        <a:buSzTx/>
                        <a:buFontTx/>
                        <a:buNone/>
                        <a:tabLst/>
                        <a:defRPr/>
                      </a:pPr>
                      <a:endParaRPr lang="en-NZ" sz="1050" b="0" i="0" u="none" strike="noStrike" noProof="0" dirty="0">
                        <a:solidFill>
                          <a:srgbClr val="000000"/>
                        </a:solidFill>
                        <a:effectLst/>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50" b="0" i="0" u="none" strike="noStrike" noProof="0" dirty="0">
                          <a:solidFill>
                            <a:srgbClr val="000000"/>
                          </a:solidFill>
                          <a:effectLst/>
                          <a:latin typeface="+mn-lt"/>
                        </a:rPr>
                        <a:t>Listening to a podcast or audiobook</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50" b="0" i="0" u="none" strike="noStrike" noProof="0" dirty="0">
                          <a:solidFill>
                            <a:srgbClr val="000000"/>
                          </a:solidFill>
                          <a:effectLst/>
                          <a:latin typeface="+mn-lt"/>
                        </a:rPr>
                        <a:t>to music including CDs or iPod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NZ" sz="1050" b="0" i="0" u="none" strike="noStrike" kern="1200" noProof="0" dirty="0">
                          <a:solidFill>
                            <a:srgbClr val="000000"/>
                          </a:solidFill>
                          <a:effectLst/>
                          <a:latin typeface="+mn-lt"/>
                          <a:ea typeface="+mn-ea"/>
                          <a:cs typeface="+mn-cs"/>
                        </a:rPr>
                        <a:t>Listening to an overseas radio station online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84976777"/>
                  </a:ext>
                </a:extLst>
              </a:tr>
            </a:tbl>
          </a:graphicData>
        </a:graphic>
      </p:graphicFrame>
      <p:sp>
        <p:nvSpPr>
          <p:cNvPr id="48" name="Rectangle 47">
            <a:extLst>
              <a:ext uri="{FF2B5EF4-FFF2-40B4-BE49-F238E27FC236}">
                <a16:creationId xmlns:a16="http://schemas.microsoft.com/office/drawing/2014/main" id="{F5BE82DE-0140-E276-345A-316A666C0703}"/>
              </a:ext>
            </a:extLst>
          </p:cNvPr>
          <p:cNvSpPr/>
          <p:nvPr/>
        </p:nvSpPr>
        <p:spPr bwMode="auto">
          <a:xfrm>
            <a:off x="4344957" y="2536575"/>
            <a:ext cx="4321366" cy="1307069"/>
          </a:xfrm>
          <a:prstGeom prst="rect">
            <a:avLst/>
          </a:prstGeom>
          <a:solidFill>
            <a:schemeClr val="bg1"/>
          </a:solidFill>
          <a:ln>
            <a:solidFill>
              <a:schemeClr val="bg1"/>
            </a:solid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aphicFrame>
        <p:nvGraphicFramePr>
          <p:cNvPr id="49" name="Chart 48">
            <a:extLst>
              <a:ext uri="{FF2B5EF4-FFF2-40B4-BE49-F238E27FC236}">
                <a16:creationId xmlns:a16="http://schemas.microsoft.com/office/drawing/2014/main" id="{4CCC491B-D994-7C40-1F27-BA28995486F2}"/>
              </a:ext>
            </a:extLst>
          </p:cNvPr>
          <p:cNvGraphicFramePr/>
          <p:nvPr>
            <p:extLst>
              <p:ext uri="{D42A27DB-BD31-4B8C-83A1-F6EECF244321}">
                <p14:modId xmlns:p14="http://schemas.microsoft.com/office/powerpoint/2010/main" val="3148845869"/>
              </p:ext>
            </p:extLst>
          </p:nvPr>
        </p:nvGraphicFramePr>
        <p:xfrm>
          <a:off x="3816570" y="2356781"/>
          <a:ext cx="8593791" cy="5224389"/>
        </p:xfrm>
        <a:graphic>
          <a:graphicData uri="http://schemas.openxmlformats.org/drawingml/2006/chart">
            <c:chart xmlns:c="http://schemas.openxmlformats.org/drawingml/2006/chart" xmlns:r="http://schemas.openxmlformats.org/officeDocument/2006/relationships" r:id="rId4"/>
          </a:graphicData>
        </a:graphic>
      </p:graphicFrame>
      <p:cxnSp>
        <p:nvCxnSpPr>
          <p:cNvPr id="51" name="Straight Connector 50">
            <a:extLst>
              <a:ext uri="{FF2B5EF4-FFF2-40B4-BE49-F238E27FC236}">
                <a16:creationId xmlns:a16="http://schemas.microsoft.com/office/drawing/2014/main" id="{96413A00-9486-7292-AD1F-95E5683C2ADF}"/>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2786D12-73E5-4068-3B38-3B3879C3A9C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3">
            <a:extLst>
              <a:ext uri="{FF2B5EF4-FFF2-40B4-BE49-F238E27FC236}">
                <a16:creationId xmlns:a16="http://schemas.microsoft.com/office/drawing/2014/main" id="{4B8A5E79-F2E2-D73C-B7EA-A6852547E2BD}"/>
              </a:ext>
            </a:extLst>
          </p:cNvPr>
          <p:cNvSpPr>
            <a:spLocks noGrp="1"/>
          </p:cNvSpPr>
          <p:nvPr>
            <p:ph type="ftr" sz="quarter" idx="23"/>
          </p:nvPr>
        </p:nvSpPr>
        <p:spPr>
          <a:xfrm>
            <a:off x="1009650" y="6546849"/>
            <a:ext cx="7127875" cy="155574"/>
          </a:xfrm>
        </p:spPr>
        <p:txBody>
          <a:bodyPr/>
          <a:lstStyle/>
          <a:p>
            <a:r>
              <a:rPr lang="en-US" noProof="0" dirty="0"/>
              <a:t>WATA Children’s Media Use 2025</a:t>
            </a:r>
            <a:endParaRPr lang="en-NZ" noProof="0" dirty="0"/>
          </a:p>
        </p:txBody>
      </p:sp>
      <p:sp>
        <p:nvSpPr>
          <p:cNvPr id="10" name="Text Placeholder 3">
            <a:extLst>
              <a:ext uri="{FF2B5EF4-FFF2-40B4-BE49-F238E27FC236}">
                <a16:creationId xmlns:a16="http://schemas.microsoft.com/office/drawing/2014/main" id="{FC66E470-AD8E-3B3C-CA68-DECB977ACFC4}"/>
              </a:ext>
            </a:extLst>
          </p:cNvPr>
          <p:cNvSpPr txBox="1">
            <a:spLocks/>
          </p:cNvSpPr>
          <p:nvPr/>
        </p:nvSpPr>
        <p:spPr>
          <a:xfrm>
            <a:off x="4331011" y="6515766"/>
            <a:ext cx="7411087"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a:spcAft>
                <a:spcPts val="0"/>
              </a:spcAft>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lang="en-NZ" sz="800" b="1" noProof="0" dirty="0">
                <a:solidFill>
                  <a:srgbClr val="736868"/>
                </a:solidFill>
                <a:latin typeface="Century Gothic" panose="02116942222400000000"/>
              </a:rPr>
              <a:t>Q16.</a:t>
            </a:r>
            <a:r>
              <a:rPr lang="en-NZ" sz="800" noProof="0" dirty="0">
                <a:solidFill>
                  <a:srgbClr val="736868"/>
                </a:solidFill>
                <a:latin typeface="Century Gothic" panose="02116942222400000000"/>
              </a:rPr>
              <a:t> Still thinking about yesterday, approximately how long did [CHILD] spend on each of the following activities?</a:t>
            </a:r>
          </a:p>
          <a:p>
            <a:pPr>
              <a:spcAft>
                <a:spcPts val="0"/>
              </a:spcAft>
            </a:pPr>
            <a:r>
              <a:rPr lang="en-NZ" sz="800" b="1" noProof="0" dirty="0">
                <a:solidFill>
                  <a:srgbClr val="736868"/>
                </a:solidFill>
                <a:latin typeface="Century Gothic" panose="02116942222400000000"/>
              </a:rPr>
              <a:t>Base: </a:t>
            </a:r>
            <a:r>
              <a:rPr lang="en-NZ" sz="800" noProof="0" dirty="0">
                <a:solidFill>
                  <a:srgbClr val="736868"/>
                </a:solidFill>
                <a:latin typeface="Century Gothic" panose="02116942222400000000"/>
              </a:rPr>
              <a:t>All parents and caregivers who’s child did each activity yesterday. (n=50 to n=571)</a:t>
            </a:r>
          </a:p>
        </p:txBody>
      </p:sp>
    </p:spTree>
    <p:extLst>
      <p:ext uri="{BB962C8B-B14F-4D97-AF65-F5344CB8AC3E}">
        <p14:creationId xmlns:p14="http://schemas.microsoft.com/office/powerpoint/2010/main" val="700718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AD8C1-44EB-5A8C-A95C-5CB2169F803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8FC1ACD-E8E2-4837-CFA0-6CE7A4D48B4D}"/>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Slide Number Placeholder 4">
            <a:extLst>
              <a:ext uri="{FF2B5EF4-FFF2-40B4-BE49-F238E27FC236}">
                <a16:creationId xmlns:a16="http://schemas.microsoft.com/office/drawing/2014/main" id="{831ECE15-A81F-AC0B-A4AD-D49E4A41F0F4}"/>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42D3D00A-538F-8139-E0D7-927D35A8F90F}"/>
              </a:ext>
            </a:extLst>
          </p:cNvPr>
          <p:cNvSpPr>
            <a:spLocks noGrp="1"/>
          </p:cNvSpPr>
          <p:nvPr>
            <p:ph type="body" sz="quarter" idx="4294967295"/>
          </p:nvPr>
        </p:nvSpPr>
        <p:spPr>
          <a:xfrm>
            <a:off x="454987" y="414472"/>
            <a:ext cx="2954964" cy="5990180"/>
          </a:xfrm>
        </p:spPr>
        <p:txBody>
          <a:bodyPr anchor="t"/>
          <a:lstStyle/>
          <a:p>
            <a:pPr lvl="6">
              <a:spcAft>
                <a:spcPts val="1200"/>
              </a:spcAft>
            </a:pPr>
            <a:r>
              <a:rPr lang="en-NZ" sz="1800" b="0" noProof="0" dirty="0">
                <a:latin typeface="Georgia" panose="02040502050405020303" pitchFamily="18" charset="0"/>
              </a:rPr>
              <a:t>Children’s media time splits between broad reach and deep engagement, with traditional platforms still contributing to the mix.</a:t>
            </a:r>
          </a:p>
          <a:p>
            <a:pPr lvl="6">
              <a:spcAft>
                <a:spcPts val="1200"/>
              </a:spcAft>
            </a:pPr>
            <a:r>
              <a:rPr lang="en-NZ" sz="1800" b="0" noProof="0" dirty="0">
                <a:latin typeface="Georgia" panose="02040502050405020303" pitchFamily="18" charset="0"/>
              </a:rPr>
              <a:t>YouTube leads in reach and strong engagement, while online games, social media, and streaming services like Netflix attract smaller audiences but hold attention for over an hour daily.</a:t>
            </a:r>
          </a:p>
          <a:p>
            <a:pPr lvl="6">
              <a:spcAft>
                <a:spcPts val="1200"/>
              </a:spcAft>
            </a:pPr>
            <a:r>
              <a:rPr lang="en-NZ" sz="1800" b="0" noProof="0" dirty="0">
                <a:latin typeface="Georgia" panose="02040502050405020303" pitchFamily="18" charset="0"/>
              </a:rPr>
              <a:t>New Zealand free to air and BVOD offer a complementary mix of media platforms that work well together to help children access content.</a:t>
            </a:r>
          </a:p>
        </p:txBody>
      </p:sp>
      <p:cxnSp>
        <p:nvCxnSpPr>
          <p:cNvPr id="25" name="Straight Connector 24">
            <a:extLst>
              <a:ext uri="{FF2B5EF4-FFF2-40B4-BE49-F238E27FC236}">
                <a16:creationId xmlns:a16="http://schemas.microsoft.com/office/drawing/2014/main" id="{82FCD66C-0172-1F7F-E164-00D0137F591A}"/>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7BBEDE66-C408-D178-0C1F-708B187D14E7}"/>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26A6571-EC3F-E791-37B4-ECC82E3CDB93}"/>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3A365D71-DD8E-D384-0D78-97985D6D2A77}"/>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10" name="Text Placeholder 3">
            <a:extLst>
              <a:ext uri="{FF2B5EF4-FFF2-40B4-BE49-F238E27FC236}">
                <a16:creationId xmlns:a16="http://schemas.microsoft.com/office/drawing/2014/main" id="{E8BDF3B6-E064-69EE-CB20-A186C9FE544B}"/>
              </a:ext>
            </a:extLst>
          </p:cNvPr>
          <p:cNvSpPr txBox="1">
            <a:spLocks/>
          </p:cNvSpPr>
          <p:nvPr/>
        </p:nvSpPr>
        <p:spPr>
          <a:xfrm>
            <a:off x="4317363" y="6451269"/>
            <a:ext cx="5779137"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a:spcAft>
                <a:spcPts val="0"/>
              </a:spcAft>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lang="en-GB" sz="800" b="1" dirty="0">
                <a:solidFill>
                  <a:srgbClr val="736868"/>
                </a:solidFill>
              </a:rPr>
              <a:t>Q14. </a:t>
            </a:r>
            <a:r>
              <a:rPr lang="en-GB" sz="800" dirty="0">
                <a:solidFill>
                  <a:srgbClr val="736868"/>
                </a:solidFill>
              </a:rPr>
              <a:t>Thinking about yesterday, which of the following activities did [CHILD] do for 5 minutes or more? </a:t>
            </a:r>
            <a:r>
              <a:rPr lang="en-NZ" sz="800" b="1" noProof="0" dirty="0">
                <a:solidFill>
                  <a:srgbClr val="736868"/>
                </a:solidFill>
                <a:latin typeface="Century Gothic" panose="02116942222400000000"/>
              </a:rPr>
              <a:t>Q16.</a:t>
            </a:r>
            <a:r>
              <a:rPr lang="en-NZ" sz="800" noProof="0" dirty="0">
                <a:solidFill>
                  <a:srgbClr val="736868"/>
                </a:solidFill>
                <a:latin typeface="Century Gothic" panose="02116942222400000000"/>
              </a:rPr>
              <a:t> Still thinking about yesterday, approximately how long did [CHILD] spend on each of the following activities?</a:t>
            </a:r>
          </a:p>
          <a:p>
            <a:pPr>
              <a:spcAft>
                <a:spcPts val="0"/>
              </a:spcAft>
            </a:pPr>
            <a:r>
              <a:rPr lang="en-NZ" sz="800" b="1" noProof="0" dirty="0">
                <a:solidFill>
                  <a:srgbClr val="736868"/>
                </a:solidFill>
                <a:latin typeface="Century Gothic" panose="02116942222400000000"/>
              </a:rPr>
              <a:t>Base: </a:t>
            </a:r>
            <a:r>
              <a:rPr lang="en-NZ" sz="800" noProof="0" dirty="0">
                <a:solidFill>
                  <a:srgbClr val="736868"/>
                </a:solidFill>
                <a:latin typeface="Century Gothic" panose="02116942222400000000"/>
              </a:rPr>
              <a:t>All parents and caregivers who’s child did each activity yesterday. (n=50 to n=571)</a:t>
            </a:r>
          </a:p>
        </p:txBody>
      </p:sp>
      <p:sp>
        <p:nvSpPr>
          <p:cNvPr id="11" name="Text Placeholder 3">
            <a:extLst>
              <a:ext uri="{FF2B5EF4-FFF2-40B4-BE49-F238E27FC236}">
                <a16:creationId xmlns:a16="http://schemas.microsoft.com/office/drawing/2014/main" id="{129CFF4B-B815-9021-E44A-4EC876F6525B}"/>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Time spent by the proportion engaging in each activity</a:t>
            </a:r>
          </a:p>
        </p:txBody>
      </p:sp>
      <p:graphicFrame>
        <p:nvGraphicFramePr>
          <p:cNvPr id="3" name="Chart 2">
            <a:extLst>
              <a:ext uri="{FF2B5EF4-FFF2-40B4-BE49-F238E27FC236}">
                <a16:creationId xmlns:a16="http://schemas.microsoft.com/office/drawing/2014/main" id="{B4941E22-EF9E-9E33-66EF-96CE6A069D01}"/>
              </a:ext>
            </a:extLst>
          </p:cNvPr>
          <p:cNvGraphicFramePr/>
          <p:nvPr>
            <p:extLst>
              <p:ext uri="{D42A27DB-BD31-4B8C-83A1-F6EECF244321}">
                <p14:modId xmlns:p14="http://schemas.microsoft.com/office/powerpoint/2010/main" val="4037897417"/>
              </p:ext>
            </p:extLst>
          </p:nvPr>
        </p:nvGraphicFramePr>
        <p:xfrm>
          <a:off x="4279900" y="985486"/>
          <a:ext cx="7581312" cy="5178392"/>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a:extLst>
              <a:ext uri="{FF2B5EF4-FFF2-40B4-BE49-F238E27FC236}">
                <a16:creationId xmlns:a16="http://schemas.microsoft.com/office/drawing/2014/main" id="{7D54675A-2196-BA63-7D56-9B3B6BD61CF1}"/>
              </a:ext>
            </a:extLst>
          </p:cNvPr>
          <p:cNvSpPr/>
          <p:nvPr/>
        </p:nvSpPr>
        <p:spPr>
          <a:xfrm>
            <a:off x="4188460" y="916123"/>
            <a:ext cx="7835218" cy="51783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
            <a:endParaRPr lang="en-NZ" noProof="0" dirty="0">
              <a:solidFill>
                <a:srgbClr val="404040"/>
              </a:solidFill>
            </a:endParaRPr>
          </a:p>
        </p:txBody>
      </p:sp>
      <p:cxnSp>
        <p:nvCxnSpPr>
          <p:cNvPr id="4" name="Straight Connector 3">
            <a:extLst>
              <a:ext uri="{FF2B5EF4-FFF2-40B4-BE49-F238E27FC236}">
                <a16:creationId xmlns:a16="http://schemas.microsoft.com/office/drawing/2014/main" id="{C4C24846-BD9D-66F4-323D-4F278F24B291}"/>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6535FDEB-99DE-E39B-2E4D-116355697FEB}"/>
              </a:ext>
            </a:extLst>
          </p:cNvPr>
          <p:cNvSpPr>
            <a:spLocks noGrp="1"/>
          </p:cNvSpPr>
          <p:nvPr>
            <p:ph type="ftr" sz="quarter" idx="23"/>
          </p:nvPr>
        </p:nvSpPr>
        <p:spPr>
          <a:xfrm>
            <a:off x="1009650" y="6546849"/>
            <a:ext cx="7127875" cy="155574"/>
          </a:xfrm>
        </p:spPr>
        <p:txBody>
          <a:bodyPr/>
          <a:lstStyle/>
          <a:p>
            <a:r>
              <a:rPr lang="en-US" noProof="0" dirty="0"/>
              <a:t>WATA Children’s Media Use 2025</a:t>
            </a:r>
            <a:endParaRPr lang="en-NZ" noProof="0" dirty="0"/>
          </a:p>
        </p:txBody>
      </p:sp>
    </p:spTree>
    <p:extLst>
      <p:ext uri="{BB962C8B-B14F-4D97-AF65-F5344CB8AC3E}">
        <p14:creationId xmlns:p14="http://schemas.microsoft.com/office/powerpoint/2010/main" val="4008843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B68EA-36D3-44AC-11A1-36EFD017F00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04150FF-2A92-41FA-2CDE-094CAE3D12F1}"/>
              </a:ext>
            </a:extLst>
          </p:cNvPr>
          <p:cNvSpPr>
            <a:spLocks noGrp="1"/>
          </p:cNvSpPr>
          <p:nvPr>
            <p:ph type="body" sz="quarter" idx="22"/>
          </p:nvPr>
        </p:nvSpPr>
        <p:spPr/>
        <p:txBody>
          <a:bodyPr/>
          <a:lstStyle/>
          <a:p>
            <a:r>
              <a:rPr lang="en-NZ" sz="2800" noProof="0" dirty="0"/>
              <a:t>04</a:t>
            </a:r>
          </a:p>
        </p:txBody>
      </p:sp>
      <p:sp>
        <p:nvSpPr>
          <p:cNvPr id="5" name="Text Placeholder 4">
            <a:extLst>
              <a:ext uri="{FF2B5EF4-FFF2-40B4-BE49-F238E27FC236}">
                <a16:creationId xmlns:a16="http://schemas.microsoft.com/office/drawing/2014/main" id="{1F7B01A6-99AB-71F3-A5E6-CDB8F5991822}"/>
              </a:ext>
            </a:extLst>
          </p:cNvPr>
          <p:cNvSpPr>
            <a:spLocks noGrp="1"/>
          </p:cNvSpPr>
          <p:nvPr>
            <p:ph type="body" sz="quarter" idx="28"/>
          </p:nvPr>
        </p:nvSpPr>
        <p:spPr>
          <a:xfrm>
            <a:off x="460373" y="2175684"/>
            <a:ext cx="5262696" cy="2140053"/>
          </a:xfrm>
        </p:spPr>
        <p:txBody>
          <a:bodyPr anchor="t"/>
          <a:lstStyle/>
          <a:p>
            <a:r>
              <a:rPr lang="en-NZ" noProof="0" dirty="0"/>
              <a:t>Watching shows on traditional linear and streaming platforms</a:t>
            </a:r>
          </a:p>
        </p:txBody>
      </p:sp>
      <p:sp>
        <p:nvSpPr>
          <p:cNvPr id="7" name="Footer Placeholder 6">
            <a:extLst>
              <a:ext uri="{FF2B5EF4-FFF2-40B4-BE49-F238E27FC236}">
                <a16:creationId xmlns:a16="http://schemas.microsoft.com/office/drawing/2014/main" id="{0F197BBC-1061-87AA-40CC-DFBCD37DD70A}"/>
              </a:ext>
            </a:extLst>
          </p:cNvPr>
          <p:cNvSpPr>
            <a:spLocks noGrp="1"/>
          </p:cNvSpPr>
          <p:nvPr>
            <p:ph type="ftr" sz="quarter" idx="30"/>
          </p:nvPr>
        </p:nvSpPr>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endParaRPr>
          </a:p>
        </p:txBody>
      </p:sp>
      <p:sp>
        <p:nvSpPr>
          <p:cNvPr id="8" name="Slide Number Placeholder 7">
            <a:extLst>
              <a:ext uri="{FF2B5EF4-FFF2-40B4-BE49-F238E27FC236}">
                <a16:creationId xmlns:a16="http://schemas.microsoft.com/office/drawing/2014/main" id="{1D01E141-0C58-266F-CE6A-DE26A96DD5B2}"/>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6" name="Picture Placeholder 5">
            <a:extLst>
              <a:ext uri="{FF2B5EF4-FFF2-40B4-BE49-F238E27FC236}">
                <a16:creationId xmlns:a16="http://schemas.microsoft.com/office/drawing/2014/main" id="{0395987A-5B2E-5C09-46E9-B3CD3F8B1D46}"/>
              </a:ext>
            </a:extLst>
          </p:cNvPr>
          <p:cNvSpPr>
            <a:spLocks noGrp="1"/>
          </p:cNvSpPr>
          <p:nvPr>
            <p:ph type="pic" sz="quarter" idx="24"/>
          </p:nvPr>
        </p:nvSpPr>
        <p:spPr/>
        <p:txBody>
          <a:bodyPr/>
          <a:lstStyle/>
          <a:p>
            <a:endParaRPr lang="en-NZ" noProof="0" dirty="0"/>
          </a:p>
        </p:txBody>
      </p:sp>
      <p:pic>
        <p:nvPicPr>
          <p:cNvPr id="4" name="Picture Placeholder 2">
            <a:extLst>
              <a:ext uri="{FF2B5EF4-FFF2-40B4-BE49-F238E27FC236}">
                <a16:creationId xmlns:a16="http://schemas.microsoft.com/office/drawing/2014/main" id="{AD951E22-3AD4-994F-B574-9E12B6B5B4D7}"/>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952157" y="432748"/>
            <a:ext cx="6239843" cy="5991225"/>
          </a:xfrm>
          <a:prstGeom prst="rect">
            <a:avLst/>
          </a:pr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3742476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AFE1C-C5BC-BDC1-DBBE-9F7DB5A995C0}"/>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7886DB96-3434-3882-1A6C-25D0AA95A39D}"/>
              </a:ext>
            </a:extLst>
          </p:cNvPr>
          <p:cNvSpPr>
            <a:spLocks noGrp="1"/>
          </p:cNvSpPr>
          <p:nvPr>
            <p:ph type="title"/>
          </p:nvPr>
        </p:nvSpPr>
        <p:spPr/>
        <p:txBody>
          <a:bodyPr>
            <a:normAutofit/>
          </a:bodyPr>
          <a:lstStyle/>
          <a:p>
            <a:r>
              <a:rPr lang="en-NZ" noProof="0" dirty="0"/>
              <a:t>Programmes and shows – summary</a:t>
            </a:r>
          </a:p>
        </p:txBody>
      </p:sp>
      <p:sp>
        <p:nvSpPr>
          <p:cNvPr id="2" name="Slide Number Placeholder 1">
            <a:extLst>
              <a:ext uri="{FF2B5EF4-FFF2-40B4-BE49-F238E27FC236}">
                <a16:creationId xmlns:a16="http://schemas.microsoft.com/office/drawing/2014/main" id="{18050A8B-2227-AA36-9AD6-88A0BED1E1FB}"/>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NZ" sz="800" b="1" i="0" u="none" strike="noStrike" kern="1200" cap="none" spc="0" normalizeH="0" baseline="0" noProof="0" dirty="0">
              <a:ln>
                <a:noFill/>
              </a:ln>
              <a:effectLst/>
              <a:uLnTx/>
              <a:uFillTx/>
              <a:latin typeface="Century Gothic" panose="02116942222400000000"/>
              <a:ea typeface="Verdana" panose="020B0604030504040204" pitchFamily="34" charset="0"/>
            </a:endParaRPr>
          </a:p>
        </p:txBody>
      </p:sp>
      <p:sp>
        <p:nvSpPr>
          <p:cNvPr id="7" name="Rectangle 6">
            <a:extLst>
              <a:ext uri="{FF2B5EF4-FFF2-40B4-BE49-F238E27FC236}">
                <a16:creationId xmlns:a16="http://schemas.microsoft.com/office/drawing/2014/main" id="{D1B8137B-631B-5C89-DA77-78DEF8CD171C}"/>
              </a:ext>
            </a:extLst>
          </p:cNvPr>
          <p:cNvSpPr/>
          <p:nvPr/>
        </p:nvSpPr>
        <p:spPr bwMode="auto">
          <a:xfrm>
            <a:off x="460376" y="1956216"/>
            <a:ext cx="3452057" cy="4454107"/>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rPr>
              <a:t>Platform</a:t>
            </a:r>
          </a:p>
          <a:p>
            <a:pPr lvl="0">
              <a:spcAft>
                <a:spcPts val="1200"/>
              </a:spcAft>
              <a:defRPr/>
            </a:pPr>
            <a:r>
              <a:rPr lang="en-NZ" sz="1200" noProof="0" dirty="0">
                <a:solidFill>
                  <a:schemeClr val="bg2"/>
                </a:solidFill>
              </a:rPr>
              <a:t>YouTube remains the dominant platform for children’s viewing, reaching 69% of the audience daily and maintaining its lead over other services.</a:t>
            </a:r>
          </a:p>
          <a:p>
            <a:pPr lvl="0">
              <a:spcAft>
                <a:spcPts val="1200"/>
              </a:spcAft>
              <a:defRPr/>
            </a:pPr>
            <a:r>
              <a:rPr lang="en-NZ" sz="1200" noProof="0" dirty="0">
                <a:solidFill>
                  <a:schemeClr val="bg2"/>
                </a:solidFill>
              </a:rPr>
              <a:t>Streaming platforms, led by Netflix (36%), are also highly popular, though Netflix’s reach has declined from 47% in 2020. </a:t>
            </a:r>
          </a:p>
          <a:p>
            <a:pPr lvl="0">
              <a:spcAft>
                <a:spcPts val="1200"/>
              </a:spcAft>
              <a:defRPr/>
            </a:pPr>
            <a:r>
              <a:rPr lang="en-NZ" sz="1200" noProof="0" dirty="0">
                <a:solidFill>
                  <a:schemeClr val="bg2"/>
                </a:solidFill>
              </a:rPr>
              <a:t>Traditional TV viewing continues to decrease, with live free-to-air TV now at 14% daily reach and on demand free-to-air services holding steady at 12%. </a:t>
            </a:r>
          </a:p>
          <a:p>
            <a:pPr lvl="0">
              <a:spcAft>
                <a:spcPts val="1200"/>
              </a:spcAft>
              <a:defRPr/>
            </a:pPr>
            <a:r>
              <a:rPr lang="en-NZ" sz="1200" noProof="0" dirty="0">
                <a:solidFill>
                  <a:schemeClr val="bg2"/>
                </a:solidFill>
              </a:rPr>
              <a:t>SKY TV channels reach 9% of children each day.</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 name="Footer Placeholder 3">
            <a:extLst>
              <a:ext uri="{FF2B5EF4-FFF2-40B4-BE49-F238E27FC236}">
                <a16:creationId xmlns:a16="http://schemas.microsoft.com/office/drawing/2014/main" id="{5B265A76-940D-9299-BB6E-7269700948FE}"/>
              </a:ext>
            </a:extLst>
          </p:cNvPr>
          <p:cNvSpPr>
            <a:spLocks noGrp="1"/>
          </p:cNvSpPr>
          <p:nvPr>
            <p:ph type="ftr" sz="quarter" idx="23"/>
          </p:nvPr>
        </p:nvSpPr>
        <p:spPr>
          <a:xfrm>
            <a:off x="1009650" y="6546849"/>
            <a:ext cx="7127875" cy="155574"/>
          </a:xfrm>
        </p:spPr>
        <p:txBody>
          <a:bodyPr/>
          <a:lstStyle/>
          <a:p>
            <a:r>
              <a:rPr lang="en-US" noProof="0" dirty="0"/>
              <a:t>WATA Children’s Media Use 2025</a:t>
            </a:r>
            <a:endParaRPr lang="en-NZ" noProof="0" dirty="0"/>
          </a:p>
        </p:txBody>
      </p:sp>
      <p:sp>
        <p:nvSpPr>
          <p:cNvPr id="5" name="Rectangle 4">
            <a:extLst>
              <a:ext uri="{FF2B5EF4-FFF2-40B4-BE49-F238E27FC236}">
                <a16:creationId xmlns:a16="http://schemas.microsoft.com/office/drawing/2014/main" id="{567FBD11-0795-D88B-7F49-FB735B507547}"/>
              </a:ext>
            </a:extLst>
          </p:cNvPr>
          <p:cNvSpPr/>
          <p:nvPr/>
        </p:nvSpPr>
        <p:spPr bwMode="auto">
          <a:xfrm>
            <a:off x="4368383" y="1956216"/>
            <a:ext cx="3452057" cy="4454107"/>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latin typeface="Century Gothic" panose="02116942222400000000"/>
                <a:ea typeface="Roboto" panose="02000000000000000000" pitchFamily="2" charset="0"/>
                <a:cs typeface="Segoe UI" panose="020B0502040204020203" pitchFamily="34" charset="0"/>
              </a:rPr>
              <a:t>Socio-demographic insights</a:t>
            </a:r>
          </a:p>
          <a:p>
            <a:pPr lvl="0">
              <a:spcAft>
                <a:spcPts val="1200"/>
              </a:spcAft>
              <a:defRPr/>
            </a:pPr>
            <a:r>
              <a:rPr lang="en-NZ" sz="1200" noProof="0" dirty="0">
                <a:solidFill>
                  <a:schemeClr val="bg2"/>
                </a:solidFill>
              </a:rPr>
              <a:t>Viewing preferences vary by age, ethnicity, and household income. </a:t>
            </a:r>
          </a:p>
          <a:p>
            <a:pPr lvl="0">
              <a:spcAft>
                <a:spcPts val="1200"/>
              </a:spcAft>
              <a:defRPr/>
            </a:pPr>
            <a:r>
              <a:rPr lang="en-NZ" sz="1200" noProof="0" dirty="0">
                <a:solidFill>
                  <a:schemeClr val="bg2"/>
                </a:solidFill>
              </a:rPr>
              <a:t>Netflix appeals broadly but peaks among Māori children (40%), those aged 9 to11 (41%), and high income households ($150k+ at 41%). </a:t>
            </a:r>
          </a:p>
          <a:p>
            <a:pPr lvl="0">
              <a:spcAft>
                <a:spcPts val="1200"/>
              </a:spcAft>
              <a:defRPr/>
            </a:pPr>
            <a:r>
              <a:rPr lang="en-NZ" sz="1200" noProof="0" dirty="0">
                <a:solidFill>
                  <a:schemeClr val="bg2"/>
                </a:solidFill>
              </a:rPr>
              <a:t>TVNZ channels show particular strength among Pacific children and younger age groups, with TVNZ1 and TVNZ2 reaching 14% and 10% of Pacific children, respectively.</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 name="Rectangle 5">
            <a:extLst>
              <a:ext uri="{FF2B5EF4-FFF2-40B4-BE49-F238E27FC236}">
                <a16:creationId xmlns:a16="http://schemas.microsoft.com/office/drawing/2014/main" id="{18883303-3F7F-35CE-EDDF-4F598967E5A5}"/>
              </a:ext>
            </a:extLst>
          </p:cNvPr>
          <p:cNvSpPr/>
          <p:nvPr/>
        </p:nvSpPr>
        <p:spPr bwMode="auto">
          <a:xfrm>
            <a:off x="8276393" y="1956216"/>
            <a:ext cx="3452057" cy="4454107"/>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kumimoji="0" lang="en-NZ" sz="1200" b="1"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rPr>
              <a:t>Implications</a:t>
            </a:r>
          </a:p>
          <a:p>
            <a:pPr lvl="0">
              <a:spcAft>
                <a:spcPts val="1200"/>
              </a:spcAft>
              <a:defRPr/>
            </a:pPr>
            <a:r>
              <a:rPr lang="en-NZ" sz="1200" noProof="0" dirty="0">
                <a:solidFill>
                  <a:schemeClr val="bg2"/>
                </a:solidFill>
              </a:rPr>
              <a:t>These findings highlight the ongoing shift toward digital viewing, with local broadcast platforms still playing an important role for specific groups. </a:t>
            </a:r>
          </a:p>
          <a:p>
            <a:pPr lvl="0">
              <a:spcAft>
                <a:spcPts val="1200"/>
              </a:spcAft>
              <a:defRPr/>
            </a:pPr>
            <a:r>
              <a:rPr lang="en-NZ" sz="1200" noProof="0" dirty="0">
                <a:solidFill>
                  <a:schemeClr val="bg2"/>
                </a:solidFill>
              </a:rPr>
              <a:t>The data underscores the need for local content to be highly visible and easily accessible on both traditional and digital platforms to ensure New Zealand children can discover and enjoy stories that reflect their culture and identity.</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3448808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29A9A-E73A-D212-8786-0C52EBA35ABA}"/>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A745BA8E-3319-145E-C999-6D4BB2238239}"/>
              </a:ext>
            </a:extLst>
          </p:cNvPr>
          <p:cNvSpPr/>
          <p:nvPr/>
        </p:nvSpPr>
        <p:spPr bwMode="auto">
          <a:xfrm>
            <a:off x="10999449" y="930774"/>
            <a:ext cx="730461" cy="5228554"/>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27" name="Rectangle 26">
            <a:extLst>
              <a:ext uri="{FF2B5EF4-FFF2-40B4-BE49-F238E27FC236}">
                <a16:creationId xmlns:a16="http://schemas.microsoft.com/office/drawing/2014/main" id="{70062598-602F-F95E-E424-0E5C8045909D}"/>
              </a:ext>
            </a:extLst>
          </p:cNvPr>
          <p:cNvSpPr/>
          <p:nvPr/>
        </p:nvSpPr>
        <p:spPr bwMode="auto">
          <a:xfrm>
            <a:off x="7102597" y="930774"/>
            <a:ext cx="730461" cy="5228554"/>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11" name="Rectangle 10">
            <a:extLst>
              <a:ext uri="{FF2B5EF4-FFF2-40B4-BE49-F238E27FC236}">
                <a16:creationId xmlns:a16="http://schemas.microsoft.com/office/drawing/2014/main" id="{42F0CD10-D964-5E9F-A981-A181C44C767E}"/>
              </a:ext>
              <a:ext uri="{C183D7F6-B498-43B3-948B-1728B52AA6E4}">
                <adec:decorative xmlns:adec="http://schemas.microsoft.com/office/drawing/2017/decorative" val="1"/>
              </a:ext>
            </a:extLst>
          </p:cNvPr>
          <p:cNvSpPr/>
          <p:nvPr/>
        </p:nvSpPr>
        <p:spPr bwMode="auto">
          <a:xfrm>
            <a:off x="1" y="-1"/>
            <a:ext cx="3212512"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5" name="Date Placeholder 5">
            <a:extLst>
              <a:ext uri="{FF2B5EF4-FFF2-40B4-BE49-F238E27FC236}">
                <a16:creationId xmlns:a16="http://schemas.microsoft.com/office/drawing/2014/main" id="{598175DF-57A0-DD71-CF36-2D7C58D7D001}"/>
              </a:ext>
            </a:extLst>
          </p:cNvPr>
          <p:cNvSpPr txBox="1">
            <a:spLocks/>
          </p:cNvSpPr>
          <p:nvPr/>
        </p:nvSpPr>
        <p:spPr>
          <a:xfrm>
            <a:off x="10229215" y="6661323"/>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6C3CD753-72F7-6499-18D2-A26DC7C9409E}"/>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2" name="Footer Placeholder 1">
            <a:extLst>
              <a:ext uri="{FF2B5EF4-FFF2-40B4-BE49-F238E27FC236}">
                <a16:creationId xmlns:a16="http://schemas.microsoft.com/office/drawing/2014/main" id="{FB46D7F0-C1BD-4423-E440-38E924A3E601}"/>
              </a:ext>
            </a:extLst>
          </p:cNvPr>
          <p:cNvSpPr>
            <a:spLocks noGrp="1"/>
          </p:cNvSpPr>
          <p:nvPr>
            <p:ph type="ftr" sz="quarter" idx="23"/>
          </p:nvPr>
        </p:nvSpPr>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WATA Children’s Media Use 2025</a:t>
            </a:r>
            <a:endParaRPr kumimoji="0" lang="en-NZ" sz="800" b="0"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endParaRPr>
          </a:p>
        </p:txBody>
      </p:sp>
      <p:sp>
        <p:nvSpPr>
          <p:cNvPr id="3" name="Title 2">
            <a:extLst>
              <a:ext uri="{FF2B5EF4-FFF2-40B4-BE49-F238E27FC236}">
                <a16:creationId xmlns:a16="http://schemas.microsoft.com/office/drawing/2014/main" id="{63EDAD43-2DC6-C1E9-FD3F-E780EC8FCB70}"/>
              </a:ext>
            </a:extLst>
          </p:cNvPr>
          <p:cNvSpPr>
            <a:spLocks noGrp="1"/>
          </p:cNvSpPr>
          <p:nvPr>
            <p:ph type="title"/>
          </p:nvPr>
        </p:nvSpPr>
        <p:spPr>
          <a:xfrm>
            <a:off x="460374" y="117881"/>
            <a:ext cx="2471333" cy="1066799"/>
          </a:xfrm>
        </p:spPr>
        <p:txBody>
          <a:bodyPr>
            <a:noAutofit/>
          </a:bodyPr>
          <a:lstStyle/>
          <a:p>
            <a:r>
              <a:rPr lang="en-NZ" sz="2000" noProof="0" dirty="0"/>
              <a:t>YouTube and Netflix still lead children’s viewing, but streaming gains are mixed and traditional viewing shows some declines</a:t>
            </a:r>
            <a:r>
              <a:rPr lang="en-NZ" sz="2000" noProof="0" dirty="0">
                <a:solidFill>
                  <a:srgbClr val="282626"/>
                </a:solidFill>
              </a:rPr>
              <a:t>.</a:t>
            </a:r>
            <a:br>
              <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rPr>
            </a:br>
            <a:endParaRPr lang="en-NZ" sz="2000" noProof="0" dirty="0"/>
          </a:p>
        </p:txBody>
      </p:sp>
      <p:sp>
        <p:nvSpPr>
          <p:cNvPr id="5" name="Title 4">
            <a:extLst>
              <a:ext uri="{FF2B5EF4-FFF2-40B4-BE49-F238E27FC236}">
                <a16:creationId xmlns:a16="http://schemas.microsoft.com/office/drawing/2014/main" id="{E981B97E-2A81-6EB7-3B89-F4DFF0BFFC3F}"/>
              </a:ext>
            </a:extLst>
          </p:cNvPr>
          <p:cNvSpPr txBox="1">
            <a:spLocks/>
          </p:cNvSpPr>
          <p:nvPr/>
        </p:nvSpPr>
        <p:spPr>
          <a:xfrm>
            <a:off x="460374" y="314361"/>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endPar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296C7192-56E1-5A87-650B-C722732C3DE0}"/>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9" name="Chart 8">
            <a:extLst>
              <a:ext uri="{FF2B5EF4-FFF2-40B4-BE49-F238E27FC236}">
                <a16:creationId xmlns:a16="http://schemas.microsoft.com/office/drawing/2014/main" id="{6BA4EA6F-784E-6BF3-1BF3-9D06A71FD3A0}"/>
              </a:ext>
            </a:extLst>
          </p:cNvPr>
          <p:cNvGraphicFramePr/>
          <p:nvPr>
            <p:extLst>
              <p:ext uri="{D42A27DB-BD31-4B8C-83A1-F6EECF244321}">
                <p14:modId xmlns:p14="http://schemas.microsoft.com/office/powerpoint/2010/main" val="310655362"/>
              </p:ext>
            </p:extLst>
          </p:nvPr>
        </p:nvGraphicFramePr>
        <p:xfrm>
          <a:off x="7978874" y="1282549"/>
          <a:ext cx="4328159" cy="49888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180F9919-B6A6-5FF0-8281-5ACB116FF19F}"/>
              </a:ext>
            </a:extLst>
          </p:cNvPr>
          <p:cNvGraphicFramePr/>
          <p:nvPr>
            <p:extLst>
              <p:ext uri="{D42A27DB-BD31-4B8C-83A1-F6EECF244321}">
                <p14:modId xmlns:p14="http://schemas.microsoft.com/office/powerpoint/2010/main" val="1935291945"/>
              </p:ext>
            </p:extLst>
          </p:nvPr>
        </p:nvGraphicFramePr>
        <p:xfrm>
          <a:off x="3146436" y="1282550"/>
          <a:ext cx="4328159" cy="4906329"/>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3A477D88-D94A-A884-D29D-14D085D70344}"/>
              </a:ext>
            </a:extLst>
          </p:cNvPr>
          <p:cNvSpPr txBox="1"/>
          <p:nvPr/>
        </p:nvSpPr>
        <p:spPr>
          <a:xfrm>
            <a:off x="3458087" y="1001960"/>
            <a:ext cx="3615070" cy="276999"/>
          </a:xfrm>
          <a:prstGeom prst="rect">
            <a:avLst/>
          </a:prstGeom>
          <a:noFill/>
        </p:spPr>
        <p:txBody>
          <a:bodyPr wrap="square" lIns="0" rtlCol="0">
            <a:spAutoFit/>
          </a:bodyPr>
          <a:lstStyle/>
          <a:p>
            <a:r>
              <a:rPr lang="en-NZ" sz="1200" b="1" noProof="0" dirty="0">
                <a:solidFill>
                  <a:srgbClr val="404040"/>
                </a:solidFill>
              </a:rPr>
              <a:t>Streaming Services (net 45%)</a:t>
            </a:r>
          </a:p>
        </p:txBody>
      </p:sp>
      <p:sp>
        <p:nvSpPr>
          <p:cNvPr id="15" name="TextBox 14">
            <a:extLst>
              <a:ext uri="{FF2B5EF4-FFF2-40B4-BE49-F238E27FC236}">
                <a16:creationId xmlns:a16="http://schemas.microsoft.com/office/drawing/2014/main" id="{C7E76867-EE6D-1397-D28E-607EFEB03F14}"/>
              </a:ext>
            </a:extLst>
          </p:cNvPr>
          <p:cNvSpPr txBox="1"/>
          <p:nvPr/>
        </p:nvSpPr>
        <p:spPr>
          <a:xfrm>
            <a:off x="3458087" y="3082767"/>
            <a:ext cx="3615070" cy="276999"/>
          </a:xfrm>
          <a:prstGeom prst="rect">
            <a:avLst/>
          </a:prstGeom>
          <a:noFill/>
        </p:spPr>
        <p:txBody>
          <a:bodyPr wrap="square" lIns="0" rtlCol="0">
            <a:spAutoFit/>
          </a:bodyPr>
          <a:lstStyle/>
          <a:p>
            <a:r>
              <a:rPr lang="en-NZ" sz="1200" b="1" noProof="0" dirty="0">
                <a:solidFill>
                  <a:srgbClr val="404040"/>
                </a:solidFill>
              </a:rPr>
              <a:t>YouTube (net 69%)</a:t>
            </a:r>
          </a:p>
        </p:txBody>
      </p:sp>
      <p:sp>
        <p:nvSpPr>
          <p:cNvPr id="16" name="TextBox 15">
            <a:extLst>
              <a:ext uri="{FF2B5EF4-FFF2-40B4-BE49-F238E27FC236}">
                <a16:creationId xmlns:a16="http://schemas.microsoft.com/office/drawing/2014/main" id="{653A288C-C208-BAA6-A58B-0C9A0D666BD9}"/>
              </a:ext>
            </a:extLst>
          </p:cNvPr>
          <p:cNvSpPr txBox="1"/>
          <p:nvPr/>
        </p:nvSpPr>
        <p:spPr>
          <a:xfrm>
            <a:off x="3458087" y="4206118"/>
            <a:ext cx="3615070" cy="276999"/>
          </a:xfrm>
          <a:prstGeom prst="rect">
            <a:avLst/>
          </a:prstGeom>
          <a:noFill/>
        </p:spPr>
        <p:txBody>
          <a:bodyPr wrap="square" lIns="0" rtlCol="0">
            <a:spAutoFit/>
          </a:bodyPr>
          <a:lstStyle/>
          <a:p>
            <a:r>
              <a:rPr lang="en-NZ" sz="1200" b="1" noProof="0" dirty="0">
                <a:solidFill>
                  <a:srgbClr val="404040"/>
                </a:solidFill>
              </a:rPr>
              <a:t>Live free-to-air (net 14%)</a:t>
            </a:r>
          </a:p>
        </p:txBody>
      </p:sp>
      <p:sp>
        <p:nvSpPr>
          <p:cNvPr id="18" name="TextBox 17">
            <a:extLst>
              <a:ext uri="{FF2B5EF4-FFF2-40B4-BE49-F238E27FC236}">
                <a16:creationId xmlns:a16="http://schemas.microsoft.com/office/drawing/2014/main" id="{4277882B-9572-9661-D647-226A60750A79}"/>
              </a:ext>
            </a:extLst>
          </p:cNvPr>
          <p:cNvSpPr txBox="1"/>
          <p:nvPr/>
        </p:nvSpPr>
        <p:spPr>
          <a:xfrm>
            <a:off x="8058388" y="1001960"/>
            <a:ext cx="3615070" cy="276999"/>
          </a:xfrm>
          <a:prstGeom prst="rect">
            <a:avLst/>
          </a:prstGeom>
          <a:noFill/>
        </p:spPr>
        <p:txBody>
          <a:bodyPr wrap="square" rtlCol="0">
            <a:spAutoFit/>
          </a:bodyPr>
          <a:lstStyle/>
          <a:p>
            <a:r>
              <a:rPr lang="en-NZ" sz="1200" b="1" noProof="0" dirty="0">
                <a:solidFill>
                  <a:srgbClr val="404040"/>
                </a:solidFill>
              </a:rPr>
              <a:t>Sky TV channels (net 9%)</a:t>
            </a:r>
          </a:p>
        </p:txBody>
      </p:sp>
      <p:sp>
        <p:nvSpPr>
          <p:cNvPr id="19" name="TextBox 18">
            <a:extLst>
              <a:ext uri="{FF2B5EF4-FFF2-40B4-BE49-F238E27FC236}">
                <a16:creationId xmlns:a16="http://schemas.microsoft.com/office/drawing/2014/main" id="{12B7EB75-17CE-F9C4-AF3A-E54D32068277}"/>
              </a:ext>
            </a:extLst>
          </p:cNvPr>
          <p:cNvSpPr txBox="1"/>
          <p:nvPr/>
        </p:nvSpPr>
        <p:spPr>
          <a:xfrm>
            <a:off x="8058388" y="4872693"/>
            <a:ext cx="3615070" cy="276999"/>
          </a:xfrm>
          <a:prstGeom prst="rect">
            <a:avLst/>
          </a:prstGeom>
          <a:noFill/>
        </p:spPr>
        <p:txBody>
          <a:bodyPr wrap="square" rtlCol="0">
            <a:spAutoFit/>
          </a:bodyPr>
          <a:lstStyle/>
          <a:p>
            <a:r>
              <a:rPr lang="en-NZ" sz="1200" b="1" noProof="0" dirty="0">
                <a:solidFill>
                  <a:srgbClr val="404040"/>
                </a:solidFill>
              </a:rPr>
              <a:t>On demand free-to-air TV (net 12%)</a:t>
            </a:r>
          </a:p>
        </p:txBody>
      </p:sp>
      <p:graphicFrame>
        <p:nvGraphicFramePr>
          <p:cNvPr id="20" name="Table 19">
            <a:extLst>
              <a:ext uri="{FF2B5EF4-FFF2-40B4-BE49-F238E27FC236}">
                <a16:creationId xmlns:a16="http://schemas.microsoft.com/office/drawing/2014/main" id="{747A6503-B4A0-744E-BBE9-74436EB734B6}"/>
              </a:ext>
            </a:extLst>
          </p:cNvPr>
          <p:cNvGraphicFramePr>
            <a:graphicFrameLocks noGrp="1"/>
          </p:cNvGraphicFramePr>
          <p:nvPr>
            <p:extLst>
              <p:ext uri="{D42A27DB-BD31-4B8C-83A1-F6EECF244321}">
                <p14:modId xmlns:p14="http://schemas.microsoft.com/office/powerpoint/2010/main" val="3720954748"/>
              </p:ext>
            </p:extLst>
          </p:nvPr>
        </p:nvGraphicFramePr>
        <p:xfrm>
          <a:off x="7153168" y="4558757"/>
          <a:ext cx="622595" cy="1537424"/>
        </p:xfrm>
        <a:graphic>
          <a:graphicData uri="http://schemas.openxmlformats.org/drawingml/2006/table">
            <a:tbl>
              <a:tblPr firstRow="1" bandRow="1">
                <a:tableStyleId>{5C22544A-7EE6-4342-B048-85BDC9FD1C3A}</a:tableStyleId>
              </a:tblPr>
              <a:tblGrid>
                <a:gridCol w="622595">
                  <a:extLst>
                    <a:ext uri="{9D8B030D-6E8A-4147-A177-3AD203B41FA5}">
                      <a16:colId xmlns:a16="http://schemas.microsoft.com/office/drawing/2014/main" val="647661269"/>
                    </a:ext>
                  </a:extLst>
                </a:gridCol>
              </a:tblGrid>
              <a:tr h="384356">
                <a:tc>
                  <a:txBody>
                    <a:bodyPr/>
                    <a:lstStyle/>
                    <a:p>
                      <a:pPr algn="ctr"/>
                      <a:r>
                        <a:rPr lang="en-NZ" sz="1200" b="0" noProof="0" dirty="0">
                          <a:solidFill>
                            <a:schemeClr val="tx1"/>
                          </a:solidFill>
                        </a:rPr>
                        <a:t>16%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4811"/>
                  </a:ext>
                </a:extLst>
              </a:tr>
              <a:tr h="384356">
                <a:tc>
                  <a:txBody>
                    <a:bodyPr/>
                    <a:lstStyle/>
                    <a:p>
                      <a:pPr algn="ctr"/>
                      <a:r>
                        <a:rPr lang="en-NZ" sz="1200" b="0" noProof="0" dirty="0">
                          <a:solidFill>
                            <a:schemeClr val="tx1"/>
                          </a:solidFill>
                        </a:rPr>
                        <a:t>15%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48599440"/>
                  </a:ext>
                </a:extLst>
              </a:tr>
              <a:tr h="384356">
                <a:tc>
                  <a:txBody>
                    <a:bodyPr/>
                    <a:lstStyle/>
                    <a:p>
                      <a:pPr algn="ctr"/>
                      <a:r>
                        <a:rPr lang="en-NZ" sz="1200" b="0" noProof="0" dirty="0">
                          <a:solidFill>
                            <a:schemeClr val="tx1"/>
                          </a:solidFill>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20249438"/>
                  </a:ext>
                </a:extLst>
              </a:tr>
              <a:tr h="384356">
                <a:tc>
                  <a:txBody>
                    <a:bodyPr/>
                    <a:lstStyle/>
                    <a:p>
                      <a:pPr algn="ctr"/>
                      <a:r>
                        <a:rPr lang="en-NZ" sz="1200" b="0" noProof="0" dirty="0">
                          <a:solidFill>
                            <a:schemeClr val="tx1"/>
                          </a:solidFill>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91159558"/>
                  </a:ext>
                </a:extLst>
              </a:tr>
            </a:tbl>
          </a:graphicData>
        </a:graphic>
      </p:graphicFrame>
      <p:graphicFrame>
        <p:nvGraphicFramePr>
          <p:cNvPr id="21" name="Table 20">
            <a:extLst>
              <a:ext uri="{FF2B5EF4-FFF2-40B4-BE49-F238E27FC236}">
                <a16:creationId xmlns:a16="http://schemas.microsoft.com/office/drawing/2014/main" id="{3AD9211E-5F01-547C-5ECA-75DAA830CC8E}"/>
              </a:ext>
            </a:extLst>
          </p:cNvPr>
          <p:cNvGraphicFramePr>
            <a:graphicFrameLocks noGrp="1"/>
          </p:cNvGraphicFramePr>
          <p:nvPr>
            <p:extLst>
              <p:ext uri="{D42A27DB-BD31-4B8C-83A1-F6EECF244321}">
                <p14:modId xmlns:p14="http://schemas.microsoft.com/office/powerpoint/2010/main" val="1264004125"/>
              </p:ext>
            </p:extLst>
          </p:nvPr>
        </p:nvGraphicFramePr>
        <p:xfrm>
          <a:off x="7156530" y="3812743"/>
          <a:ext cx="622595" cy="316000"/>
        </p:xfrm>
        <a:graphic>
          <a:graphicData uri="http://schemas.openxmlformats.org/drawingml/2006/table">
            <a:tbl>
              <a:tblPr firstRow="1" bandRow="1">
                <a:tableStyleId>{5C22544A-7EE6-4342-B048-85BDC9FD1C3A}</a:tableStyleId>
              </a:tblPr>
              <a:tblGrid>
                <a:gridCol w="622595">
                  <a:extLst>
                    <a:ext uri="{9D8B030D-6E8A-4147-A177-3AD203B41FA5}">
                      <a16:colId xmlns:a16="http://schemas.microsoft.com/office/drawing/2014/main" val="647661269"/>
                    </a:ext>
                  </a:extLst>
                </a:gridCol>
              </a:tblGrid>
              <a:tr h="316000">
                <a:tc>
                  <a:txBody>
                    <a:bodyPr/>
                    <a:lstStyle/>
                    <a:p>
                      <a:pPr algn="ctr"/>
                      <a:r>
                        <a:rPr lang="en-NZ" sz="1200" b="0" noProof="0" dirty="0">
                          <a:solidFill>
                            <a:schemeClr val="tx1"/>
                          </a:solidFill>
                        </a:rPr>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4811"/>
                  </a:ext>
                </a:extLst>
              </a:tr>
            </a:tbl>
          </a:graphicData>
        </a:graphic>
      </p:graphicFrame>
      <p:graphicFrame>
        <p:nvGraphicFramePr>
          <p:cNvPr id="22" name="Table 21">
            <a:extLst>
              <a:ext uri="{FF2B5EF4-FFF2-40B4-BE49-F238E27FC236}">
                <a16:creationId xmlns:a16="http://schemas.microsoft.com/office/drawing/2014/main" id="{A22C57D6-DB45-B85A-B4E5-952F89FA9E88}"/>
              </a:ext>
            </a:extLst>
          </p:cNvPr>
          <p:cNvGraphicFramePr>
            <a:graphicFrameLocks noGrp="1"/>
          </p:cNvGraphicFramePr>
          <p:nvPr>
            <p:extLst>
              <p:ext uri="{D42A27DB-BD31-4B8C-83A1-F6EECF244321}">
                <p14:modId xmlns:p14="http://schemas.microsoft.com/office/powerpoint/2010/main" val="1826292446"/>
              </p:ext>
            </p:extLst>
          </p:nvPr>
        </p:nvGraphicFramePr>
        <p:xfrm>
          <a:off x="7095529" y="933123"/>
          <a:ext cx="744596" cy="396240"/>
        </p:xfrm>
        <a:graphic>
          <a:graphicData uri="http://schemas.openxmlformats.org/drawingml/2006/table">
            <a:tbl>
              <a:tblPr firstRow="1" bandRow="1">
                <a:tableStyleId>{5C22544A-7EE6-4342-B048-85BDC9FD1C3A}</a:tableStyleId>
              </a:tblPr>
              <a:tblGrid>
                <a:gridCol w="744596">
                  <a:extLst>
                    <a:ext uri="{9D8B030D-6E8A-4147-A177-3AD203B41FA5}">
                      <a16:colId xmlns:a16="http://schemas.microsoft.com/office/drawing/2014/main" val="647661269"/>
                    </a:ext>
                  </a:extLst>
                </a:gridCol>
              </a:tblGrid>
              <a:tr h="316000">
                <a:tc>
                  <a:txBody>
                    <a:bodyPr/>
                    <a:lstStyle/>
                    <a:p>
                      <a:pPr algn="ctr"/>
                      <a:r>
                        <a:rPr lang="en-NZ" sz="1000" b="1" noProof="0" dirty="0">
                          <a:solidFill>
                            <a:schemeClr val="tx1"/>
                          </a:solidFill>
                        </a:rPr>
                        <a:t>2020 result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4811"/>
                  </a:ext>
                </a:extLst>
              </a:tr>
            </a:tbl>
          </a:graphicData>
        </a:graphic>
      </p:graphicFrame>
      <p:graphicFrame>
        <p:nvGraphicFramePr>
          <p:cNvPr id="24" name="Table 23">
            <a:extLst>
              <a:ext uri="{FF2B5EF4-FFF2-40B4-BE49-F238E27FC236}">
                <a16:creationId xmlns:a16="http://schemas.microsoft.com/office/drawing/2014/main" id="{6F52D520-92A6-CE34-D738-C6FB6795F7DA}"/>
              </a:ext>
            </a:extLst>
          </p:cNvPr>
          <p:cNvGraphicFramePr>
            <a:graphicFrameLocks noGrp="1"/>
          </p:cNvGraphicFramePr>
          <p:nvPr>
            <p:extLst>
              <p:ext uri="{D42A27DB-BD31-4B8C-83A1-F6EECF244321}">
                <p14:modId xmlns:p14="http://schemas.microsoft.com/office/powerpoint/2010/main" val="2480816937"/>
              </p:ext>
            </p:extLst>
          </p:nvPr>
        </p:nvGraphicFramePr>
        <p:xfrm>
          <a:off x="11053382" y="1482265"/>
          <a:ext cx="622595" cy="3386834"/>
        </p:xfrm>
        <a:graphic>
          <a:graphicData uri="http://schemas.openxmlformats.org/drawingml/2006/table">
            <a:tbl>
              <a:tblPr firstRow="1" bandRow="1">
                <a:tableStyleId>{5C22544A-7EE6-4342-B048-85BDC9FD1C3A}</a:tableStyleId>
              </a:tblPr>
              <a:tblGrid>
                <a:gridCol w="622595">
                  <a:extLst>
                    <a:ext uri="{9D8B030D-6E8A-4147-A177-3AD203B41FA5}">
                      <a16:colId xmlns:a16="http://schemas.microsoft.com/office/drawing/2014/main" val="647661269"/>
                    </a:ext>
                  </a:extLst>
                </a:gridCol>
              </a:tblGrid>
              <a:tr h="307894">
                <a:tc>
                  <a:txBody>
                    <a:bodyPr/>
                    <a:lstStyle/>
                    <a:p>
                      <a:pPr algn="ctr"/>
                      <a:r>
                        <a:rPr lang="en-NZ" sz="1200" b="0" noProof="0" dirty="0">
                          <a:solidFill>
                            <a:schemeClr val="tx1"/>
                          </a:solidFill>
                        </a:rPr>
                        <a:t>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4811"/>
                  </a:ext>
                </a:extLst>
              </a:tr>
              <a:tr h="307894">
                <a:tc>
                  <a:txBody>
                    <a:bodyPr/>
                    <a:lstStyle/>
                    <a:p>
                      <a:pPr algn="ctr"/>
                      <a:r>
                        <a:rPr lang="en-NZ" sz="1200" b="0" noProof="0" dirty="0">
                          <a:solidFill>
                            <a:schemeClr val="tx1"/>
                          </a:solidFill>
                        </a:rPr>
                        <a: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48599440"/>
                  </a:ext>
                </a:extLst>
              </a:tr>
              <a:tr h="307894">
                <a:tc>
                  <a:txBody>
                    <a:bodyPr/>
                    <a:lstStyle/>
                    <a:p>
                      <a:pPr algn="ctr"/>
                      <a:r>
                        <a:rPr lang="en-NZ" sz="1200" b="0" noProof="0" dirty="0">
                          <a:solidFill>
                            <a:schemeClr val="tx1"/>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20249438"/>
                  </a:ext>
                </a:extLst>
              </a:tr>
              <a:tr h="307894">
                <a:tc>
                  <a:txBody>
                    <a:bodyPr/>
                    <a:lstStyle/>
                    <a:p>
                      <a:pPr algn="ctr"/>
                      <a:r>
                        <a:rPr lang="en-NZ" sz="1200" b="0" noProof="0" dirty="0">
                          <a:solidFill>
                            <a:schemeClr val="tx1"/>
                          </a:solidFill>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91159558"/>
                  </a:ext>
                </a:extLst>
              </a:tr>
              <a:tr h="307894">
                <a:tc>
                  <a:txBody>
                    <a:bodyPr/>
                    <a:lstStyle/>
                    <a:p>
                      <a:pPr algn="ctr"/>
                      <a:r>
                        <a:rPr lang="en-NZ" sz="1200" b="0" noProof="0" dirty="0">
                          <a:solidFill>
                            <a:schemeClr val="tx1"/>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933640"/>
                  </a:ext>
                </a:extLst>
              </a:tr>
              <a:tr h="307894">
                <a:tc>
                  <a:txBody>
                    <a:bodyPr/>
                    <a:lstStyle/>
                    <a:p>
                      <a:pPr algn="ctr"/>
                      <a:r>
                        <a:rPr lang="en-NZ" sz="1200" b="0" noProof="0" dirty="0">
                          <a:solidFill>
                            <a:schemeClr val="tx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83406604"/>
                  </a:ext>
                </a:extLst>
              </a:tr>
              <a:tr h="307894">
                <a:tc>
                  <a:txBody>
                    <a:bodyPr/>
                    <a:lstStyle/>
                    <a:p>
                      <a:pPr algn="ctr"/>
                      <a:r>
                        <a:rPr lang="en-NZ" sz="1200" b="0" noProof="0" dirty="0">
                          <a:solidFill>
                            <a:schemeClr val="tx1"/>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113473"/>
                  </a:ext>
                </a:extLst>
              </a:tr>
              <a:tr h="307894">
                <a:tc>
                  <a:txBody>
                    <a:bodyPr/>
                    <a:lstStyle/>
                    <a:p>
                      <a:pPr algn="ctr"/>
                      <a:r>
                        <a:rPr lang="en-NZ" sz="1200" b="0" noProof="0" dirty="0">
                          <a:solidFill>
                            <a:schemeClr val="tx1"/>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77356008"/>
                  </a:ext>
                </a:extLst>
              </a:tr>
              <a:tr h="307894">
                <a:tc>
                  <a:txBody>
                    <a:bodyPr/>
                    <a:lstStyle/>
                    <a:p>
                      <a:pPr algn="ctr"/>
                      <a:r>
                        <a:rPr lang="en-NZ" sz="1200" b="0" noProof="0" dirty="0">
                          <a:solidFill>
                            <a:schemeClr val="tx1"/>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657448"/>
                  </a:ext>
                </a:extLst>
              </a:tr>
              <a:tr h="307894">
                <a:tc>
                  <a:txBody>
                    <a:bodyPr/>
                    <a:lstStyle/>
                    <a:p>
                      <a:pPr algn="ctr"/>
                      <a:r>
                        <a:rPr lang="en-NZ" sz="1200" b="0" noProof="0" dirty="0">
                          <a:solidFill>
                            <a:schemeClr val="tx1"/>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26238525"/>
                  </a:ext>
                </a:extLst>
              </a:tr>
              <a:tr h="307894">
                <a:tc>
                  <a:txBody>
                    <a:bodyPr/>
                    <a:lstStyle/>
                    <a:p>
                      <a:pPr algn="ctr"/>
                      <a:r>
                        <a:rPr lang="en-NZ" sz="1200" b="0" noProof="0" dirty="0">
                          <a:solidFill>
                            <a:schemeClr val="tx1"/>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592363"/>
                  </a:ext>
                </a:extLst>
              </a:tr>
            </a:tbl>
          </a:graphicData>
        </a:graphic>
      </p:graphicFrame>
      <p:graphicFrame>
        <p:nvGraphicFramePr>
          <p:cNvPr id="25" name="Table 24">
            <a:extLst>
              <a:ext uri="{FF2B5EF4-FFF2-40B4-BE49-F238E27FC236}">
                <a16:creationId xmlns:a16="http://schemas.microsoft.com/office/drawing/2014/main" id="{01E2DB2B-5B8A-992B-5EB7-E3A22FBFB847}"/>
              </a:ext>
            </a:extLst>
          </p:cNvPr>
          <p:cNvGraphicFramePr>
            <a:graphicFrameLocks noGrp="1"/>
          </p:cNvGraphicFramePr>
          <p:nvPr>
            <p:extLst>
              <p:ext uri="{D42A27DB-BD31-4B8C-83A1-F6EECF244321}">
                <p14:modId xmlns:p14="http://schemas.microsoft.com/office/powerpoint/2010/main" val="3536222811"/>
              </p:ext>
            </p:extLst>
          </p:nvPr>
        </p:nvGraphicFramePr>
        <p:xfrm>
          <a:off x="10997726" y="930774"/>
          <a:ext cx="733906" cy="396240"/>
        </p:xfrm>
        <a:graphic>
          <a:graphicData uri="http://schemas.openxmlformats.org/drawingml/2006/table">
            <a:tbl>
              <a:tblPr firstRow="1" bandRow="1">
                <a:tableStyleId>{5C22544A-7EE6-4342-B048-85BDC9FD1C3A}</a:tableStyleId>
              </a:tblPr>
              <a:tblGrid>
                <a:gridCol w="733906">
                  <a:extLst>
                    <a:ext uri="{9D8B030D-6E8A-4147-A177-3AD203B41FA5}">
                      <a16:colId xmlns:a16="http://schemas.microsoft.com/office/drawing/2014/main" val="647661269"/>
                    </a:ext>
                  </a:extLst>
                </a:gridCol>
              </a:tblGrid>
              <a:tr h="316000">
                <a:tc>
                  <a:txBody>
                    <a:bodyPr/>
                    <a:lstStyle/>
                    <a:p>
                      <a:pPr algn="ctr"/>
                      <a:r>
                        <a:rPr lang="en-NZ" sz="1000" b="1" noProof="0" dirty="0">
                          <a:solidFill>
                            <a:schemeClr val="tx1"/>
                          </a:solidFill>
                        </a:rPr>
                        <a:t>2020 result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4811"/>
                  </a:ext>
                </a:extLst>
              </a:tr>
            </a:tbl>
          </a:graphicData>
        </a:graphic>
      </p:graphicFrame>
      <p:graphicFrame>
        <p:nvGraphicFramePr>
          <p:cNvPr id="31" name="Table 30">
            <a:extLst>
              <a:ext uri="{FF2B5EF4-FFF2-40B4-BE49-F238E27FC236}">
                <a16:creationId xmlns:a16="http://schemas.microsoft.com/office/drawing/2014/main" id="{809258E7-A293-E178-3F7A-E954418A395A}"/>
              </a:ext>
            </a:extLst>
          </p:cNvPr>
          <p:cNvGraphicFramePr>
            <a:graphicFrameLocks noGrp="1"/>
          </p:cNvGraphicFramePr>
          <p:nvPr>
            <p:extLst>
              <p:ext uri="{D42A27DB-BD31-4B8C-83A1-F6EECF244321}">
                <p14:modId xmlns:p14="http://schemas.microsoft.com/office/powerpoint/2010/main" val="264829277"/>
              </p:ext>
            </p:extLst>
          </p:nvPr>
        </p:nvGraphicFramePr>
        <p:xfrm>
          <a:off x="11053382" y="5206517"/>
          <a:ext cx="622595" cy="889665"/>
        </p:xfrm>
        <a:graphic>
          <a:graphicData uri="http://schemas.openxmlformats.org/drawingml/2006/table">
            <a:tbl>
              <a:tblPr firstRow="1" bandRow="1">
                <a:tableStyleId>{5C22544A-7EE6-4342-B048-85BDC9FD1C3A}</a:tableStyleId>
              </a:tblPr>
              <a:tblGrid>
                <a:gridCol w="622595">
                  <a:extLst>
                    <a:ext uri="{9D8B030D-6E8A-4147-A177-3AD203B41FA5}">
                      <a16:colId xmlns:a16="http://schemas.microsoft.com/office/drawing/2014/main" val="647661269"/>
                    </a:ext>
                  </a:extLst>
                </a:gridCol>
              </a:tblGrid>
              <a:tr h="296555">
                <a:tc>
                  <a:txBody>
                    <a:bodyPr/>
                    <a:lstStyle/>
                    <a:p>
                      <a:pPr algn="ctr"/>
                      <a:r>
                        <a:rPr lang="en-NZ" sz="1200" b="0" noProof="0" dirty="0">
                          <a:solidFill>
                            <a:schemeClr val="tx1"/>
                          </a:solidFill>
                        </a:rPr>
                        <a:t>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4811"/>
                  </a:ext>
                </a:extLst>
              </a:tr>
              <a:tr h="296555">
                <a:tc>
                  <a:txBody>
                    <a:bodyPr/>
                    <a:lstStyle/>
                    <a:p>
                      <a:pPr algn="ctr"/>
                      <a:r>
                        <a:rPr lang="en-NZ" sz="1200" b="0" noProof="0" dirty="0">
                          <a:solidFill>
                            <a:schemeClr val="tx1"/>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48599440"/>
                  </a:ext>
                </a:extLst>
              </a:tr>
              <a:tr h="296555">
                <a:tc>
                  <a:txBody>
                    <a:bodyPr/>
                    <a:lstStyle/>
                    <a:p>
                      <a:pPr algn="ctr"/>
                      <a:r>
                        <a:rPr lang="en-NZ" sz="1200" b="0" noProof="0" dirty="0">
                          <a:solidFill>
                            <a:schemeClr val="tx1"/>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20249438"/>
                  </a:ext>
                </a:extLst>
              </a:tr>
            </a:tbl>
          </a:graphicData>
        </a:graphic>
      </p:graphicFrame>
      <p:sp>
        <p:nvSpPr>
          <p:cNvPr id="35" name="TextBox 34">
            <a:extLst>
              <a:ext uri="{FF2B5EF4-FFF2-40B4-BE49-F238E27FC236}">
                <a16:creationId xmlns:a16="http://schemas.microsoft.com/office/drawing/2014/main" id="{6FC33971-EBB6-7F57-042C-94CC10FC196A}"/>
              </a:ext>
            </a:extLst>
          </p:cNvPr>
          <p:cNvSpPr txBox="1"/>
          <p:nvPr/>
        </p:nvSpPr>
        <p:spPr>
          <a:xfrm>
            <a:off x="3307762" y="6465129"/>
            <a:ext cx="6575011" cy="345607"/>
          </a:xfrm>
          <a:prstGeom prst="rect">
            <a:avLst/>
          </a:prstGeom>
          <a:noFill/>
        </p:spPr>
        <p:txBody>
          <a:bodyPr wrap="square">
            <a:spAutoFit/>
          </a:bodyPr>
          <a:lstStyle/>
          <a:p>
            <a:pPr>
              <a:lnSpc>
                <a:spcPct val="107000"/>
              </a:lnSpc>
              <a:buNone/>
            </a:pPr>
            <a:r>
              <a:rPr lang="en-NZ" sz="800" b="1" noProof="0" dirty="0">
                <a:solidFill>
                  <a:schemeClr val="accent6"/>
                </a:solidFill>
                <a:effectLst/>
                <a:ea typeface="Verdana" panose="020B0604030504040204" pitchFamily="34" charset="0"/>
                <a:cs typeface="Arial" panose="020B0604020202020204" pitchFamily="34" charset="0"/>
              </a:rPr>
              <a:t>Source: Q71. </a:t>
            </a:r>
            <a:r>
              <a:rPr lang="en-NZ" sz="800" noProof="0" dirty="0">
                <a:solidFill>
                  <a:schemeClr val="accent6"/>
                </a:solidFill>
                <a:effectLst/>
                <a:ea typeface="Verdana" panose="020B0604030504040204" pitchFamily="34" charset="0"/>
                <a:cs typeface="Arial" panose="020B0604020202020204" pitchFamily="34" charset="0"/>
              </a:rPr>
              <a:t>What did you watch yesterday?</a:t>
            </a:r>
          </a:p>
          <a:p>
            <a:pPr>
              <a:lnSpc>
                <a:spcPct val="107000"/>
              </a:lnSpc>
              <a:buNone/>
            </a:pPr>
            <a:r>
              <a:rPr lang="en-NZ" sz="800" b="1" noProof="0" dirty="0">
                <a:solidFill>
                  <a:schemeClr val="accent6"/>
                </a:solidFill>
                <a:ea typeface="Verdana" panose="020B0604030504040204" pitchFamily="34" charset="0"/>
                <a:cs typeface="Arial" panose="020B0604020202020204" pitchFamily="34" charset="0"/>
              </a:rPr>
              <a:t>Base: </a:t>
            </a:r>
            <a:r>
              <a:rPr lang="en-NZ" sz="800" noProof="0" dirty="0">
                <a:solidFill>
                  <a:schemeClr val="accent6"/>
                </a:solidFill>
                <a:ea typeface="Verdana" panose="020B0604030504040204" pitchFamily="34" charset="0"/>
                <a:cs typeface="Arial" panose="020B0604020202020204" pitchFamily="34" charset="0"/>
              </a:rPr>
              <a:t>All children 5 to 14 years n=1,024 </a:t>
            </a:r>
            <a:r>
              <a:rPr lang="en-NZ" sz="800" b="1" noProof="0" dirty="0">
                <a:solidFill>
                  <a:schemeClr val="accent6"/>
                </a:solidFill>
                <a:effectLst/>
                <a:ea typeface="Verdana" panose="020B0604030504040204" pitchFamily="34" charset="0"/>
                <a:cs typeface="Arial" panose="020B0604020202020204" pitchFamily="34" charset="0"/>
              </a:rPr>
              <a:t>Note: </a:t>
            </a:r>
            <a:r>
              <a:rPr lang="en-NZ" sz="800" noProof="0" dirty="0">
                <a:solidFill>
                  <a:schemeClr val="accent6"/>
                </a:solidFill>
                <a:effectLst/>
                <a:ea typeface="Verdana" panose="020B0604030504040204" pitchFamily="34" charset="0"/>
                <a:cs typeface="Arial" panose="020B0604020202020204" pitchFamily="34" charset="0"/>
              </a:rPr>
              <a:t>YouTube data is based on Q13, caregivers of children aged 4 to 14 years, n=1,024</a:t>
            </a:r>
            <a:endParaRPr lang="en-NZ" sz="800" noProof="0" dirty="0">
              <a:solidFill>
                <a:schemeClr val="accent6"/>
              </a:solidFill>
              <a:effectLst/>
              <a:ea typeface="Verdana" panose="020B0604030504040204" pitchFamily="34" charset="0"/>
              <a:cs typeface="Times New Roman" panose="02020603050405020304" pitchFamily="18" charset="0"/>
            </a:endParaRPr>
          </a:p>
        </p:txBody>
      </p:sp>
      <p:sp>
        <p:nvSpPr>
          <p:cNvPr id="6" name="Text Placeholder 1">
            <a:extLst>
              <a:ext uri="{FF2B5EF4-FFF2-40B4-BE49-F238E27FC236}">
                <a16:creationId xmlns:a16="http://schemas.microsoft.com/office/drawing/2014/main" id="{45BAB328-6DDB-D87D-05CA-D3B295854AD6}"/>
              </a:ext>
            </a:extLst>
          </p:cNvPr>
          <p:cNvSpPr txBox="1">
            <a:spLocks/>
          </p:cNvSpPr>
          <p:nvPr/>
        </p:nvSpPr>
        <p:spPr>
          <a:xfrm>
            <a:off x="460373" y="2442511"/>
            <a:ext cx="2349501"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NZ" sz="1200" noProof="0" dirty="0"/>
              <a:t>YouTube reaches 69% of children daily, maintaining its lead, while Netflix remains the top streaming service at 36% </a:t>
            </a:r>
            <a:r>
              <a:rPr lang="en-NZ" sz="1200" noProof="0" dirty="0">
                <a:solidFill>
                  <a:schemeClr val="tx1"/>
                </a:solidFill>
              </a:rPr>
              <a:t>– </a:t>
            </a:r>
            <a:r>
              <a:rPr lang="en-NZ" sz="1200" noProof="0" dirty="0"/>
              <a:t>down from 47% in 2020. Live free to air viewing has declined, while BVOD services hold steady as part of the daily media mix.</a:t>
            </a:r>
          </a:p>
        </p:txBody>
      </p:sp>
      <p:graphicFrame>
        <p:nvGraphicFramePr>
          <p:cNvPr id="131" name="Table 130">
            <a:extLst>
              <a:ext uri="{FF2B5EF4-FFF2-40B4-BE49-F238E27FC236}">
                <a16:creationId xmlns:a16="http://schemas.microsoft.com/office/drawing/2014/main" id="{8F4FFBA5-EB5C-F01B-4060-BD9760D4D7BB}"/>
              </a:ext>
            </a:extLst>
          </p:cNvPr>
          <p:cNvGraphicFramePr>
            <a:graphicFrameLocks noGrp="1"/>
          </p:cNvGraphicFramePr>
          <p:nvPr>
            <p:extLst>
              <p:ext uri="{D42A27DB-BD31-4B8C-83A1-F6EECF244321}">
                <p14:modId xmlns:p14="http://schemas.microsoft.com/office/powerpoint/2010/main" val="1563267061"/>
              </p:ext>
            </p:extLst>
          </p:nvPr>
        </p:nvGraphicFramePr>
        <p:xfrm>
          <a:off x="7153169" y="1482266"/>
          <a:ext cx="622595" cy="1545700"/>
        </p:xfrm>
        <a:graphic>
          <a:graphicData uri="http://schemas.openxmlformats.org/drawingml/2006/table">
            <a:tbl>
              <a:tblPr firstRow="1" bandRow="1">
                <a:tableStyleId>{5C22544A-7EE6-4342-B048-85BDC9FD1C3A}</a:tableStyleId>
              </a:tblPr>
              <a:tblGrid>
                <a:gridCol w="622595">
                  <a:extLst>
                    <a:ext uri="{9D8B030D-6E8A-4147-A177-3AD203B41FA5}">
                      <a16:colId xmlns:a16="http://schemas.microsoft.com/office/drawing/2014/main" val="647661269"/>
                    </a:ext>
                  </a:extLst>
                </a:gridCol>
              </a:tblGrid>
              <a:tr h="386425">
                <a:tc>
                  <a:txBody>
                    <a:bodyPr/>
                    <a:lstStyle/>
                    <a:p>
                      <a:pPr algn="ctr"/>
                      <a:r>
                        <a:rPr lang="en-NZ" sz="1200" b="0" noProof="0" dirty="0">
                          <a:solidFill>
                            <a:schemeClr val="tx1"/>
                          </a:solidFill>
                        </a:rPr>
                        <a:t>47%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4811"/>
                  </a:ext>
                </a:extLst>
              </a:tr>
              <a:tr h="386425">
                <a:tc>
                  <a:txBody>
                    <a:bodyPr/>
                    <a:lstStyle/>
                    <a:p>
                      <a:pPr algn="ctr"/>
                      <a:r>
                        <a:rPr lang="en-NZ" sz="1200" b="0" noProof="0" dirty="0">
                          <a:solidFill>
                            <a:schemeClr val="tx1"/>
                          </a:solidFill>
                        </a:rPr>
                        <a:t>12%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48599440"/>
                  </a:ext>
                </a:extLst>
              </a:tr>
              <a:tr h="386425">
                <a:tc>
                  <a:txBody>
                    <a:bodyPr/>
                    <a:lstStyle/>
                    <a:p>
                      <a:pPr algn="ctr"/>
                      <a:r>
                        <a:rPr lang="en-NZ" sz="1200" b="0" noProof="0" dirty="0">
                          <a:solidFill>
                            <a:schemeClr val="tx1"/>
                          </a:solidFill>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20249438"/>
                  </a:ext>
                </a:extLst>
              </a:tr>
              <a:tr h="386425">
                <a:tc>
                  <a:txBody>
                    <a:bodyPr/>
                    <a:lstStyle/>
                    <a:p>
                      <a:pPr algn="ctr"/>
                      <a:r>
                        <a:rPr lang="en-NZ" sz="1200" b="0" noProof="0" dirty="0">
                          <a:solidFill>
                            <a:schemeClr val="tx1"/>
                          </a:solidFill>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91159558"/>
                  </a:ext>
                </a:extLst>
              </a:tr>
            </a:tbl>
          </a:graphicData>
        </a:graphic>
      </p:graphicFrame>
      <p:graphicFrame>
        <p:nvGraphicFramePr>
          <p:cNvPr id="132" name="Table 131">
            <a:extLst>
              <a:ext uri="{FF2B5EF4-FFF2-40B4-BE49-F238E27FC236}">
                <a16:creationId xmlns:a16="http://schemas.microsoft.com/office/drawing/2014/main" id="{0A92B2C0-9FB3-CB82-CBE8-670888C8FB1E}"/>
              </a:ext>
            </a:extLst>
          </p:cNvPr>
          <p:cNvGraphicFramePr>
            <a:graphicFrameLocks noGrp="1"/>
          </p:cNvGraphicFramePr>
          <p:nvPr>
            <p:extLst>
              <p:ext uri="{D42A27DB-BD31-4B8C-83A1-F6EECF244321}">
                <p14:modId xmlns:p14="http://schemas.microsoft.com/office/powerpoint/2010/main" val="2768824903"/>
              </p:ext>
            </p:extLst>
          </p:nvPr>
        </p:nvGraphicFramePr>
        <p:xfrm>
          <a:off x="7156530" y="3444056"/>
          <a:ext cx="622595" cy="316000"/>
        </p:xfrm>
        <a:graphic>
          <a:graphicData uri="http://schemas.openxmlformats.org/drawingml/2006/table">
            <a:tbl>
              <a:tblPr firstRow="1" bandRow="1">
                <a:tableStyleId>{5C22544A-7EE6-4342-B048-85BDC9FD1C3A}</a:tableStyleId>
              </a:tblPr>
              <a:tblGrid>
                <a:gridCol w="622595">
                  <a:extLst>
                    <a:ext uri="{9D8B030D-6E8A-4147-A177-3AD203B41FA5}">
                      <a16:colId xmlns:a16="http://schemas.microsoft.com/office/drawing/2014/main" val="647661269"/>
                    </a:ext>
                  </a:extLst>
                </a:gridCol>
              </a:tblGrid>
              <a:tr h="316000">
                <a:tc>
                  <a:txBody>
                    <a:bodyPr/>
                    <a:lstStyle/>
                    <a:p>
                      <a:pPr algn="ctr"/>
                      <a:r>
                        <a:rPr lang="en-NZ" sz="1200" b="0" noProof="0" dirty="0">
                          <a:solidFill>
                            <a:schemeClr val="tx1"/>
                          </a:solidFill>
                        </a:rPr>
                        <a:t>51%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4811"/>
                  </a:ext>
                </a:extLst>
              </a:tr>
            </a:tbl>
          </a:graphicData>
        </a:graphic>
      </p:graphicFrame>
      <p:grpSp>
        <p:nvGrpSpPr>
          <p:cNvPr id="133" name="Group 132">
            <a:extLst>
              <a:ext uri="{FF2B5EF4-FFF2-40B4-BE49-F238E27FC236}">
                <a16:creationId xmlns:a16="http://schemas.microsoft.com/office/drawing/2014/main" id="{E1B86274-7820-B210-93D6-4C661483E57A}"/>
              </a:ext>
            </a:extLst>
          </p:cNvPr>
          <p:cNvGrpSpPr/>
          <p:nvPr/>
        </p:nvGrpSpPr>
        <p:grpSpPr>
          <a:xfrm>
            <a:off x="9055580" y="6502730"/>
            <a:ext cx="2346178" cy="276475"/>
            <a:chOff x="9561659" y="6274524"/>
            <a:chExt cx="1900091" cy="242532"/>
          </a:xfrm>
        </p:grpSpPr>
        <p:sp>
          <p:nvSpPr>
            <p:cNvPr id="134" name="Text Placeholder 3">
              <a:extLst>
                <a:ext uri="{FF2B5EF4-FFF2-40B4-BE49-F238E27FC236}">
                  <a16:creationId xmlns:a16="http://schemas.microsoft.com/office/drawing/2014/main" id="{0379A2B0-C364-5DC3-F14E-3250901A0E04}"/>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2020</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a:t>
              </a:r>
              <a:r>
                <a:rPr lang="en-NZ" sz="800" b="0" noProof="0" dirty="0">
                  <a:solidFill>
                    <a:srgbClr val="736868"/>
                  </a:solidFill>
                  <a:latin typeface="Century Gothic" panose="02116942222400000000"/>
                </a:rPr>
                <a:t>2020</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35" name="Isosceles Triangle 134">
              <a:extLst>
                <a:ext uri="{FF2B5EF4-FFF2-40B4-BE49-F238E27FC236}">
                  <a16:creationId xmlns:a16="http://schemas.microsoft.com/office/drawing/2014/main" id="{8B440E76-69AA-8509-AAC5-A6FE4589859E}"/>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36" name="Isosceles Triangle 135">
              <a:extLst>
                <a:ext uri="{FF2B5EF4-FFF2-40B4-BE49-F238E27FC236}">
                  <a16:creationId xmlns:a16="http://schemas.microsoft.com/office/drawing/2014/main" id="{E56AF39E-A874-05BB-B75D-E284815E5507}"/>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137" name="Isosceles Triangle 136">
            <a:extLst>
              <a:ext uri="{FF2B5EF4-FFF2-40B4-BE49-F238E27FC236}">
                <a16:creationId xmlns:a16="http://schemas.microsoft.com/office/drawing/2014/main" id="{5B15D578-D54C-A86C-DEEA-9393D32F1533}"/>
              </a:ext>
            </a:extLst>
          </p:cNvPr>
          <p:cNvSpPr/>
          <p:nvPr/>
        </p:nvSpPr>
        <p:spPr bwMode="auto">
          <a:xfrm rot="10800000">
            <a:off x="6446678" y="161415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39" name="Isosceles Triangle 138">
            <a:extLst>
              <a:ext uri="{FF2B5EF4-FFF2-40B4-BE49-F238E27FC236}">
                <a16:creationId xmlns:a16="http://schemas.microsoft.com/office/drawing/2014/main" id="{6BD3C5FE-158D-C098-0FB4-C0E7E39ABED0}"/>
              </a:ext>
            </a:extLst>
          </p:cNvPr>
          <p:cNvSpPr/>
          <p:nvPr/>
        </p:nvSpPr>
        <p:spPr bwMode="auto">
          <a:xfrm>
            <a:off x="5813878" y="199371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0" name="Isosceles Triangle 139">
            <a:extLst>
              <a:ext uri="{FF2B5EF4-FFF2-40B4-BE49-F238E27FC236}">
                <a16:creationId xmlns:a16="http://schemas.microsoft.com/office/drawing/2014/main" id="{87105E1F-7952-2C75-C268-7591A7E19FC7}"/>
              </a:ext>
            </a:extLst>
          </p:cNvPr>
          <p:cNvSpPr/>
          <p:nvPr/>
        </p:nvSpPr>
        <p:spPr bwMode="auto">
          <a:xfrm>
            <a:off x="5307412" y="236600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1" name="Isosceles Triangle 140">
            <a:extLst>
              <a:ext uri="{FF2B5EF4-FFF2-40B4-BE49-F238E27FC236}">
                <a16:creationId xmlns:a16="http://schemas.microsoft.com/office/drawing/2014/main" id="{C948D874-C733-8235-26A7-AF501F7023E0}"/>
              </a:ext>
            </a:extLst>
          </p:cNvPr>
          <p:cNvSpPr/>
          <p:nvPr/>
        </p:nvSpPr>
        <p:spPr bwMode="auto">
          <a:xfrm>
            <a:off x="5305779" y="276290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2" name="Isosceles Triangle 141">
            <a:extLst>
              <a:ext uri="{FF2B5EF4-FFF2-40B4-BE49-F238E27FC236}">
                <a16:creationId xmlns:a16="http://schemas.microsoft.com/office/drawing/2014/main" id="{F762F14A-5932-12D0-D062-E182ED3D624F}"/>
              </a:ext>
            </a:extLst>
          </p:cNvPr>
          <p:cNvSpPr/>
          <p:nvPr/>
        </p:nvSpPr>
        <p:spPr bwMode="auto">
          <a:xfrm rot="10800000">
            <a:off x="5439168" y="470428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3" name="Isosceles Triangle 142">
            <a:extLst>
              <a:ext uri="{FF2B5EF4-FFF2-40B4-BE49-F238E27FC236}">
                <a16:creationId xmlns:a16="http://schemas.microsoft.com/office/drawing/2014/main" id="{B7595CE1-5AD7-305A-DF77-367C56FC2D8A}"/>
              </a:ext>
            </a:extLst>
          </p:cNvPr>
          <p:cNvSpPr/>
          <p:nvPr/>
        </p:nvSpPr>
        <p:spPr bwMode="auto">
          <a:xfrm rot="10800000">
            <a:off x="5370466" y="510106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4" name="Isosceles Triangle 143">
            <a:extLst>
              <a:ext uri="{FF2B5EF4-FFF2-40B4-BE49-F238E27FC236}">
                <a16:creationId xmlns:a16="http://schemas.microsoft.com/office/drawing/2014/main" id="{22E89A7C-BC62-B494-4867-8D9E4FF966BE}"/>
              </a:ext>
            </a:extLst>
          </p:cNvPr>
          <p:cNvSpPr/>
          <p:nvPr/>
        </p:nvSpPr>
        <p:spPr bwMode="auto">
          <a:xfrm rot="10800000">
            <a:off x="5297534" y="549628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5" name="Isosceles Triangle 144">
            <a:extLst>
              <a:ext uri="{FF2B5EF4-FFF2-40B4-BE49-F238E27FC236}">
                <a16:creationId xmlns:a16="http://schemas.microsoft.com/office/drawing/2014/main" id="{02B0CEDD-0709-A34D-5BBF-3E305399F1BF}"/>
              </a:ext>
            </a:extLst>
          </p:cNvPr>
          <p:cNvSpPr/>
          <p:nvPr/>
        </p:nvSpPr>
        <p:spPr bwMode="auto">
          <a:xfrm>
            <a:off x="10221652" y="154800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6" name="Isosceles Triangle 145">
            <a:extLst>
              <a:ext uri="{FF2B5EF4-FFF2-40B4-BE49-F238E27FC236}">
                <a16:creationId xmlns:a16="http://schemas.microsoft.com/office/drawing/2014/main" id="{3B8536A6-AFB8-BE96-A000-849E405018BA}"/>
              </a:ext>
            </a:extLst>
          </p:cNvPr>
          <p:cNvSpPr/>
          <p:nvPr/>
        </p:nvSpPr>
        <p:spPr bwMode="auto">
          <a:xfrm rot="10800000">
            <a:off x="10035132" y="220623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7" name="Isosceles Triangle 146">
            <a:extLst>
              <a:ext uri="{FF2B5EF4-FFF2-40B4-BE49-F238E27FC236}">
                <a16:creationId xmlns:a16="http://schemas.microsoft.com/office/drawing/2014/main" id="{257BD621-41FA-04A1-91BC-B01EEB4DF0DE}"/>
              </a:ext>
            </a:extLst>
          </p:cNvPr>
          <p:cNvSpPr/>
          <p:nvPr/>
        </p:nvSpPr>
        <p:spPr bwMode="auto">
          <a:xfrm rot="10800000">
            <a:off x="10039031" y="252591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8" name="Isosceles Triangle 147">
            <a:extLst>
              <a:ext uri="{FF2B5EF4-FFF2-40B4-BE49-F238E27FC236}">
                <a16:creationId xmlns:a16="http://schemas.microsoft.com/office/drawing/2014/main" id="{2359E1C6-4148-A2C3-EB1F-76F17B7C715E}"/>
              </a:ext>
            </a:extLst>
          </p:cNvPr>
          <p:cNvSpPr/>
          <p:nvPr/>
        </p:nvSpPr>
        <p:spPr bwMode="auto">
          <a:xfrm rot="10800000">
            <a:off x="10032680" y="404497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9" name="Isosceles Triangle 148">
            <a:extLst>
              <a:ext uri="{FF2B5EF4-FFF2-40B4-BE49-F238E27FC236}">
                <a16:creationId xmlns:a16="http://schemas.microsoft.com/office/drawing/2014/main" id="{82588025-ABD0-9C9E-4916-F0E0412B71EC}"/>
              </a:ext>
            </a:extLst>
          </p:cNvPr>
          <p:cNvSpPr/>
          <p:nvPr/>
        </p:nvSpPr>
        <p:spPr bwMode="auto">
          <a:xfrm rot="10800000">
            <a:off x="10039031" y="588370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8" name="Straight Connector 7">
            <a:extLst>
              <a:ext uri="{FF2B5EF4-FFF2-40B4-BE49-F238E27FC236}">
                <a16:creationId xmlns:a16="http://schemas.microsoft.com/office/drawing/2014/main" id="{EF18C446-19CB-B833-7284-916624F765AA}"/>
              </a:ext>
              <a:ext uri="{C183D7F6-B498-43B3-948B-1728B52AA6E4}">
                <adec:decorative xmlns:adec="http://schemas.microsoft.com/office/drawing/2017/decorative" val="1"/>
              </a:ext>
            </a:extLst>
          </p:cNvPr>
          <p:cNvCxnSpPr>
            <a:cxnSpLocks/>
          </p:cNvCxnSpPr>
          <p:nvPr/>
        </p:nvCxnSpPr>
        <p:spPr>
          <a:xfrm>
            <a:off x="3441234" y="414472"/>
            <a:ext cx="82872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3">
            <a:extLst>
              <a:ext uri="{FF2B5EF4-FFF2-40B4-BE49-F238E27FC236}">
                <a16:creationId xmlns:a16="http://schemas.microsoft.com/office/drawing/2014/main" id="{FBBE1B9B-6120-4F5D-26F6-CB327DA74FFB}"/>
              </a:ext>
            </a:extLst>
          </p:cNvPr>
          <p:cNvSpPr txBox="1">
            <a:spLocks/>
          </p:cNvSpPr>
          <p:nvPr/>
        </p:nvSpPr>
        <p:spPr>
          <a:xfrm>
            <a:off x="3459646" y="551760"/>
            <a:ext cx="8463087" cy="38537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US" sz="1100" noProof="0" dirty="0">
                <a:solidFill>
                  <a:srgbClr val="000000"/>
                </a:solidFill>
                <a:latin typeface="Century Gothic" panose="02116942222400000000"/>
              </a:rPr>
              <a:t>Daily reach of platforms, channels and streaming services for watching programmes and shows</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12" name="Straight Connector 11">
            <a:extLst>
              <a:ext uri="{FF2B5EF4-FFF2-40B4-BE49-F238E27FC236}">
                <a16:creationId xmlns:a16="http://schemas.microsoft.com/office/drawing/2014/main" id="{D1538DDB-6519-0F35-AFF0-CC070454D086}"/>
              </a:ext>
            </a:extLst>
          </p:cNvPr>
          <p:cNvCxnSpPr>
            <a:cxnSpLocks/>
          </p:cNvCxnSpPr>
          <p:nvPr/>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Footer Placeholder 4">
            <a:extLst>
              <a:ext uri="{FF2B5EF4-FFF2-40B4-BE49-F238E27FC236}">
                <a16:creationId xmlns:a16="http://schemas.microsoft.com/office/drawing/2014/main" id="{2C1553D2-CD75-21B0-5602-038ED5ED6E28}"/>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NZ" b="1" spc="0" noProof="0" dirty="0">
                <a:solidFill>
                  <a:schemeClr val="tx1"/>
                </a:solidFill>
              </a:rPr>
              <a:t>Ve</a:t>
            </a:r>
            <a:r>
              <a:rPr lang="en-NZ" b="1" spc="0" baseline="0" noProof="0" dirty="0">
                <a:solidFill>
                  <a:schemeClr val="tx1"/>
                </a:solidFill>
              </a:rPr>
              <a:t>rian</a:t>
            </a:r>
          </a:p>
        </p:txBody>
      </p:sp>
      <p:sp>
        <p:nvSpPr>
          <p:cNvPr id="30" name="Rectangle 29">
            <a:extLst>
              <a:ext uri="{FF2B5EF4-FFF2-40B4-BE49-F238E27FC236}">
                <a16:creationId xmlns:a16="http://schemas.microsoft.com/office/drawing/2014/main" id="{3F7D1253-097E-4B4A-E576-D7FEBDB51F32}"/>
              </a:ext>
            </a:extLst>
          </p:cNvPr>
          <p:cNvSpPr/>
          <p:nvPr/>
        </p:nvSpPr>
        <p:spPr bwMode="auto">
          <a:xfrm>
            <a:off x="204395" y="4235687"/>
            <a:ext cx="2796225" cy="1856832"/>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32" name="TextBox 31">
            <a:extLst>
              <a:ext uri="{FF2B5EF4-FFF2-40B4-BE49-F238E27FC236}">
                <a16:creationId xmlns:a16="http://schemas.microsoft.com/office/drawing/2014/main" id="{B2A9F12E-E403-61A1-753E-B1106CEFD4B3}"/>
              </a:ext>
            </a:extLst>
          </p:cNvPr>
          <p:cNvSpPr txBox="1"/>
          <p:nvPr/>
        </p:nvSpPr>
        <p:spPr>
          <a:xfrm>
            <a:off x="215453" y="6248095"/>
            <a:ext cx="3079749" cy="107722"/>
          </a:xfrm>
          <a:prstGeom prst="rect">
            <a:avLst/>
          </a:prstGeom>
          <a:noFill/>
        </p:spPr>
        <p:txBody>
          <a:bodyPr wrap="square" lIns="0" tIns="0" rIns="0" bIns="0"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NZ" sz="700" i="0" u="none" strike="noStrike" kern="1200" cap="none" spc="0" normalizeH="0" baseline="0" noProof="0" dirty="0">
                <a:ln>
                  <a:noFill/>
                </a:ln>
                <a:effectLst/>
                <a:uLnTx/>
                <a:uFillTx/>
                <a:latin typeface="Century Gothic" panose="020B0502020202020204" pitchFamily="34" charset="0"/>
                <a:ea typeface="+mn-ea"/>
                <a:cs typeface="+mn-cs"/>
              </a:rPr>
              <a:t>*SKY channels, SKY Open, SKYGo</a:t>
            </a:r>
            <a:endParaRPr kumimoji="0" lang="en-NZ" sz="700" b="1" i="0" u="none" strike="noStrike" kern="1200" cap="none" spc="0" normalizeH="0" baseline="0" noProof="0" dirty="0">
              <a:ln>
                <a:noFill/>
              </a:ln>
              <a:effectLst/>
              <a:uLnTx/>
              <a:uFillTx/>
              <a:latin typeface="Century Gothic" panose="02116942222400000000"/>
              <a:ea typeface="+mn-ea"/>
              <a:cs typeface="+mn-cs"/>
            </a:endParaRPr>
          </a:p>
        </p:txBody>
      </p:sp>
      <p:grpSp>
        <p:nvGrpSpPr>
          <p:cNvPr id="33" name="Group 32">
            <a:extLst>
              <a:ext uri="{FF2B5EF4-FFF2-40B4-BE49-F238E27FC236}">
                <a16:creationId xmlns:a16="http://schemas.microsoft.com/office/drawing/2014/main" id="{D1212D2D-FE91-247E-7674-EC4AC37ABD89}"/>
              </a:ext>
            </a:extLst>
          </p:cNvPr>
          <p:cNvGrpSpPr/>
          <p:nvPr/>
        </p:nvGrpSpPr>
        <p:grpSpPr>
          <a:xfrm>
            <a:off x="1625588" y="4828349"/>
            <a:ext cx="1150526" cy="860388"/>
            <a:chOff x="1491982" y="2207054"/>
            <a:chExt cx="847984" cy="741077"/>
          </a:xfrm>
        </p:grpSpPr>
        <p:graphicFrame>
          <p:nvGraphicFramePr>
            <p:cNvPr id="34" name="Chart 33">
              <a:extLst>
                <a:ext uri="{FF2B5EF4-FFF2-40B4-BE49-F238E27FC236}">
                  <a16:creationId xmlns:a16="http://schemas.microsoft.com/office/drawing/2014/main" id="{C34832C1-EE7D-FE3D-3B54-1BA9BFA09BC5}"/>
                </a:ext>
              </a:extLst>
            </p:cNvPr>
            <p:cNvGraphicFramePr/>
            <p:nvPr>
              <p:extLst>
                <p:ext uri="{D42A27DB-BD31-4B8C-83A1-F6EECF244321}">
                  <p14:modId xmlns:p14="http://schemas.microsoft.com/office/powerpoint/2010/main" val="52016630"/>
                </p:ext>
              </p:extLst>
            </p:nvPr>
          </p:nvGraphicFramePr>
          <p:xfrm>
            <a:off x="1519609" y="2207054"/>
            <a:ext cx="736990" cy="741077"/>
          </p:xfrm>
          <a:graphic>
            <a:graphicData uri="http://schemas.openxmlformats.org/drawingml/2006/chart">
              <c:chart xmlns:c="http://schemas.openxmlformats.org/drawingml/2006/chart" xmlns:r="http://schemas.openxmlformats.org/officeDocument/2006/relationships" r:id="rId5"/>
            </a:graphicData>
          </a:graphic>
        </p:graphicFrame>
        <p:sp>
          <p:nvSpPr>
            <p:cNvPr id="36" name="TextBox 35">
              <a:extLst>
                <a:ext uri="{FF2B5EF4-FFF2-40B4-BE49-F238E27FC236}">
                  <a16:creationId xmlns:a16="http://schemas.microsoft.com/office/drawing/2014/main" id="{D35E85CD-6B0C-F286-874C-86E36AC306A3}"/>
                </a:ext>
              </a:extLst>
            </p:cNvPr>
            <p:cNvSpPr txBox="1"/>
            <p:nvPr/>
          </p:nvSpPr>
          <p:spPr>
            <a:xfrm>
              <a:off x="1491982" y="2349092"/>
              <a:ext cx="847984" cy="481438"/>
            </a:xfrm>
            <a:prstGeom prst="rect">
              <a:avLst/>
            </a:prstGeom>
            <a:noFill/>
          </p:spPr>
          <p:txBody>
            <a:bodyPr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NZ" sz="1100" b="1" i="0" u="none" strike="noStrike" kern="1200" cap="none" spc="0" normalizeH="0" baseline="0" dirty="0">
                  <a:ln>
                    <a:noFill/>
                  </a:ln>
                  <a:effectLst/>
                  <a:uLnTx/>
                  <a:uFillTx/>
                  <a:latin typeface="Century Gothic" panose="02116942222400000000"/>
                  <a:ea typeface="+mn-ea"/>
                  <a:cs typeface="+mn-cs"/>
                </a:rPr>
                <a:t>9</a:t>
              </a:r>
              <a:r>
                <a:rPr kumimoji="0" lang="en-NZ" sz="1100" b="1" i="0" u="none" strike="noStrike" kern="1200" cap="none" spc="0" normalizeH="0" baseline="0" noProof="0" dirty="0">
                  <a:ln>
                    <a:noFill/>
                  </a:ln>
                  <a:effectLst/>
                  <a:uLnTx/>
                  <a:uFillTx/>
                  <a:latin typeface="Century Gothic" panose="02116942222400000000"/>
                  <a:ea typeface="+mn-ea"/>
                  <a:cs typeface="+mn-cs"/>
                </a:rPr>
                <a:t>%</a:t>
              </a:r>
            </a:p>
          </p:txBody>
        </p:sp>
      </p:grpSp>
      <p:sp>
        <p:nvSpPr>
          <p:cNvPr id="40" name="TextBox 39">
            <a:extLst>
              <a:ext uri="{FF2B5EF4-FFF2-40B4-BE49-F238E27FC236}">
                <a16:creationId xmlns:a16="http://schemas.microsoft.com/office/drawing/2014/main" id="{CF422616-9771-8AF7-43A4-58FEBD34D08A}"/>
              </a:ext>
            </a:extLst>
          </p:cNvPr>
          <p:cNvSpPr txBox="1"/>
          <p:nvPr/>
        </p:nvSpPr>
        <p:spPr>
          <a:xfrm>
            <a:off x="68053" y="4271829"/>
            <a:ext cx="3079749" cy="1692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NZ" sz="1100" b="1" i="0" u="none" strike="noStrike" kern="1200" cap="none" spc="0" normalizeH="0" baseline="0" noProof="0" dirty="0">
                <a:ln>
                  <a:noFill/>
                </a:ln>
                <a:effectLst/>
                <a:uLnTx/>
                <a:uFillTx/>
                <a:latin typeface="Century Gothic" panose="020B0502020202020204" pitchFamily="34" charset="0"/>
                <a:ea typeface="+mn-ea"/>
                <a:cs typeface="+mn-cs"/>
              </a:rPr>
              <a:t>NET daily reach of linear and on demand </a:t>
            </a:r>
            <a:endParaRPr kumimoji="0" lang="en-NZ" sz="1100" b="1" i="0" u="none" strike="noStrike" kern="1200" cap="none" spc="0" normalizeH="0" baseline="0" noProof="0" dirty="0">
              <a:ln>
                <a:noFill/>
              </a:ln>
              <a:effectLst/>
              <a:uLnTx/>
              <a:uFillTx/>
              <a:latin typeface="Century Gothic" panose="02116942222400000000"/>
              <a:ea typeface="+mn-ea"/>
              <a:cs typeface="+mn-cs"/>
            </a:endParaRPr>
          </a:p>
        </p:txBody>
      </p:sp>
      <p:sp>
        <p:nvSpPr>
          <p:cNvPr id="41" name="TextBox 40">
            <a:extLst>
              <a:ext uri="{FF2B5EF4-FFF2-40B4-BE49-F238E27FC236}">
                <a16:creationId xmlns:a16="http://schemas.microsoft.com/office/drawing/2014/main" id="{38958A42-D162-8BF8-0E2C-3E837F139B76}"/>
              </a:ext>
            </a:extLst>
          </p:cNvPr>
          <p:cNvSpPr txBox="1"/>
          <p:nvPr/>
        </p:nvSpPr>
        <p:spPr>
          <a:xfrm>
            <a:off x="674325" y="4583640"/>
            <a:ext cx="790324" cy="243494"/>
          </a:xfrm>
          <a:prstGeom prst="rect">
            <a:avLst/>
          </a:prstGeom>
          <a:noFill/>
        </p:spPr>
        <p:txBody>
          <a:bodyPr wrap="square" lIns="0" tIns="0" rIns="0" bIns="0" rtlCol="0">
            <a:noAutofit/>
          </a:bodyPr>
          <a:lstStyle/>
          <a:p>
            <a:pPr marL="0" indent="-3657600" algn="ctr">
              <a:spcAft>
                <a:spcPts val="600"/>
              </a:spcAft>
            </a:pPr>
            <a:r>
              <a:rPr lang="mi-NZ" sz="900" b="1" i="0" dirty="0">
                <a:solidFill>
                  <a:schemeClr val="tx2"/>
                </a:solidFill>
                <a:latin typeface="+mn-lt"/>
                <a:ea typeface="Roboto" panose="02000000000000000000" pitchFamily="2" charset="0"/>
                <a:cs typeface="Segoe UI" panose="020B0502040204020203" pitchFamily="34" charset="0"/>
              </a:rPr>
              <a:t>TVNZ / TVNZ+</a:t>
            </a:r>
            <a:endParaRPr lang="en-NZ" sz="900" b="1" i="0" dirty="0">
              <a:solidFill>
                <a:schemeClr val="tx2"/>
              </a:solidFill>
              <a:latin typeface="+mn-lt"/>
              <a:ea typeface="Roboto" panose="02000000000000000000" pitchFamily="2" charset="0"/>
              <a:cs typeface="Segoe UI" panose="020B0502040204020203" pitchFamily="34" charset="0"/>
            </a:endParaRPr>
          </a:p>
        </p:txBody>
      </p:sp>
      <p:sp>
        <p:nvSpPr>
          <p:cNvPr id="42" name="TextBox 41">
            <a:extLst>
              <a:ext uri="{FF2B5EF4-FFF2-40B4-BE49-F238E27FC236}">
                <a16:creationId xmlns:a16="http://schemas.microsoft.com/office/drawing/2014/main" id="{6A9D8ADF-8407-D3EC-484B-37E1204C5E90}"/>
              </a:ext>
            </a:extLst>
          </p:cNvPr>
          <p:cNvSpPr txBox="1"/>
          <p:nvPr/>
        </p:nvSpPr>
        <p:spPr>
          <a:xfrm>
            <a:off x="1887440" y="4585432"/>
            <a:ext cx="626822" cy="199158"/>
          </a:xfrm>
          <a:prstGeom prst="rect">
            <a:avLst/>
          </a:prstGeom>
          <a:noFill/>
        </p:spPr>
        <p:txBody>
          <a:bodyPr wrap="square" lIns="0" tIns="0" rIns="0" bIns="0" rtlCol="0">
            <a:noAutofit/>
          </a:bodyPr>
          <a:lstStyle/>
          <a:p>
            <a:pPr marL="0" indent="-3657600" algn="ctr">
              <a:spcAft>
                <a:spcPts val="600"/>
              </a:spcAft>
            </a:pPr>
            <a:r>
              <a:rPr lang="mi-NZ" sz="900" b="1" i="0" dirty="0">
                <a:solidFill>
                  <a:schemeClr val="tx2"/>
                </a:solidFill>
                <a:latin typeface="+mn-lt"/>
                <a:ea typeface="Roboto" panose="02000000000000000000" pitchFamily="2" charset="0"/>
                <a:cs typeface="Segoe UI" panose="020B0502040204020203" pitchFamily="34" charset="0"/>
              </a:rPr>
              <a:t>SKY*</a:t>
            </a:r>
            <a:endParaRPr lang="en-NZ" sz="900" b="1" i="0" dirty="0">
              <a:solidFill>
                <a:schemeClr val="tx2"/>
              </a:solidFill>
              <a:latin typeface="+mn-lt"/>
              <a:ea typeface="Roboto" panose="02000000000000000000" pitchFamily="2" charset="0"/>
              <a:cs typeface="Segoe UI" panose="020B0502040204020203" pitchFamily="34" charset="0"/>
            </a:endParaRPr>
          </a:p>
        </p:txBody>
      </p:sp>
      <p:grpSp>
        <p:nvGrpSpPr>
          <p:cNvPr id="7" name="Group 6">
            <a:extLst>
              <a:ext uri="{FF2B5EF4-FFF2-40B4-BE49-F238E27FC236}">
                <a16:creationId xmlns:a16="http://schemas.microsoft.com/office/drawing/2014/main" id="{A4EDB2D4-7F0E-236F-F0F6-146706BF9987}"/>
              </a:ext>
            </a:extLst>
          </p:cNvPr>
          <p:cNvGrpSpPr/>
          <p:nvPr/>
        </p:nvGrpSpPr>
        <p:grpSpPr>
          <a:xfrm>
            <a:off x="494224" y="4815795"/>
            <a:ext cx="1150526" cy="860388"/>
            <a:chOff x="976604" y="2336776"/>
            <a:chExt cx="847984" cy="741077"/>
          </a:xfrm>
        </p:grpSpPr>
        <p:graphicFrame>
          <p:nvGraphicFramePr>
            <p:cNvPr id="26" name="Chart 25">
              <a:extLst>
                <a:ext uri="{FF2B5EF4-FFF2-40B4-BE49-F238E27FC236}">
                  <a16:creationId xmlns:a16="http://schemas.microsoft.com/office/drawing/2014/main" id="{8AFB4ECB-1B81-31B1-3BDF-41BBDEB55A9E}"/>
                </a:ext>
              </a:extLst>
            </p:cNvPr>
            <p:cNvGraphicFramePr/>
            <p:nvPr>
              <p:extLst>
                <p:ext uri="{D42A27DB-BD31-4B8C-83A1-F6EECF244321}">
                  <p14:modId xmlns:p14="http://schemas.microsoft.com/office/powerpoint/2010/main" val="3921093024"/>
                </p:ext>
              </p:extLst>
            </p:nvPr>
          </p:nvGraphicFramePr>
          <p:xfrm>
            <a:off x="1004232" y="2336776"/>
            <a:ext cx="736990" cy="741077"/>
          </p:xfrm>
          <a:graphic>
            <a:graphicData uri="http://schemas.openxmlformats.org/drawingml/2006/chart">
              <c:chart xmlns:c="http://schemas.openxmlformats.org/drawingml/2006/chart" xmlns:r="http://schemas.openxmlformats.org/officeDocument/2006/relationships" r:id="rId6"/>
            </a:graphicData>
          </a:graphic>
        </p:graphicFrame>
        <p:sp>
          <p:nvSpPr>
            <p:cNvPr id="29" name="TextBox 28">
              <a:extLst>
                <a:ext uri="{FF2B5EF4-FFF2-40B4-BE49-F238E27FC236}">
                  <a16:creationId xmlns:a16="http://schemas.microsoft.com/office/drawing/2014/main" id="{4104E563-E689-F968-0680-610E3F78BC98}"/>
                </a:ext>
              </a:extLst>
            </p:cNvPr>
            <p:cNvSpPr txBox="1"/>
            <p:nvPr/>
          </p:nvSpPr>
          <p:spPr>
            <a:xfrm>
              <a:off x="976604" y="2478816"/>
              <a:ext cx="847984" cy="481438"/>
            </a:xfrm>
            <a:prstGeom prst="rect">
              <a:avLst/>
            </a:prstGeom>
            <a:noFill/>
          </p:spPr>
          <p:txBody>
            <a:bodyPr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NZ" sz="1100" b="1" i="0" u="none" strike="noStrike" kern="1200" cap="none" spc="0" normalizeH="0" baseline="0" dirty="0">
                  <a:ln>
                    <a:noFill/>
                  </a:ln>
                  <a:effectLst/>
                  <a:uLnTx/>
                  <a:uFillTx/>
                  <a:latin typeface="Century Gothic" panose="02116942222400000000"/>
                  <a:ea typeface="+mn-ea"/>
                  <a:cs typeface="+mn-cs"/>
                </a:rPr>
                <a:t>20</a:t>
              </a:r>
              <a:r>
                <a:rPr kumimoji="0" lang="en-NZ" sz="1100" b="1" i="0" u="none" strike="noStrike" kern="1200" cap="none" spc="0" normalizeH="0" baseline="0" noProof="0" dirty="0">
                  <a:ln>
                    <a:noFill/>
                  </a:ln>
                  <a:effectLst/>
                  <a:uLnTx/>
                  <a:uFillTx/>
                  <a:latin typeface="Century Gothic" panose="02116942222400000000"/>
                  <a:ea typeface="+mn-ea"/>
                  <a:cs typeface="+mn-cs"/>
                </a:rPr>
                <a:t>%</a:t>
              </a:r>
            </a:p>
          </p:txBody>
        </p:sp>
      </p:grpSp>
      <p:sp>
        <p:nvSpPr>
          <p:cNvPr id="46" name="TextBox 45">
            <a:extLst>
              <a:ext uri="{FF2B5EF4-FFF2-40B4-BE49-F238E27FC236}">
                <a16:creationId xmlns:a16="http://schemas.microsoft.com/office/drawing/2014/main" id="{73853EC8-6CE7-6B94-CE20-4BAA81353366}"/>
              </a:ext>
            </a:extLst>
          </p:cNvPr>
          <p:cNvSpPr txBox="1"/>
          <p:nvPr/>
        </p:nvSpPr>
        <p:spPr>
          <a:xfrm>
            <a:off x="256572" y="5800423"/>
            <a:ext cx="1267590" cy="126758"/>
          </a:xfrm>
          <a:prstGeom prst="rect">
            <a:avLst/>
          </a:prstGeom>
          <a:noFill/>
        </p:spPr>
        <p:txBody>
          <a:bodyPr wrap="square" lIns="0" tIns="0" rIns="0" bIns="0" rtlCol="0">
            <a:noAutofit/>
          </a:bodyPr>
          <a:lstStyle/>
          <a:p>
            <a:pPr marL="0" indent="-3657600">
              <a:spcAft>
                <a:spcPts val="600"/>
              </a:spcAft>
            </a:pPr>
            <a:r>
              <a:rPr lang="mi-NZ" sz="900" i="0" dirty="0">
                <a:solidFill>
                  <a:schemeClr val="tx2"/>
                </a:solidFill>
                <a:latin typeface="+mn-lt"/>
                <a:ea typeface="Roboto" panose="02000000000000000000" pitchFamily="2" charset="0"/>
                <a:cs typeface="Segoe UI" panose="020B0502040204020203" pitchFamily="34" charset="0"/>
              </a:rPr>
              <a:t>Three / ThreeNow </a:t>
            </a:r>
            <a:r>
              <a:rPr lang="mi-NZ" sz="900" b="1" i="0" dirty="0">
                <a:solidFill>
                  <a:schemeClr val="tx2"/>
                </a:solidFill>
                <a:latin typeface="+mn-lt"/>
                <a:ea typeface="Roboto" panose="02000000000000000000" pitchFamily="2" charset="0"/>
                <a:cs typeface="Segoe UI" panose="020B0502040204020203" pitchFamily="34" charset="0"/>
              </a:rPr>
              <a:t>4%</a:t>
            </a:r>
            <a:endParaRPr lang="en-NZ" sz="900" b="1" i="0" dirty="0">
              <a:solidFill>
                <a:schemeClr val="tx2"/>
              </a:solidFill>
              <a:latin typeface="+mn-lt"/>
              <a:ea typeface="Roboto" panose="02000000000000000000" pitchFamily="2" charset="0"/>
              <a:cs typeface="Segoe UI" panose="020B0502040204020203" pitchFamily="34" charset="0"/>
            </a:endParaRPr>
          </a:p>
        </p:txBody>
      </p:sp>
      <p:sp>
        <p:nvSpPr>
          <p:cNvPr id="47" name="TextBox 46">
            <a:extLst>
              <a:ext uri="{FF2B5EF4-FFF2-40B4-BE49-F238E27FC236}">
                <a16:creationId xmlns:a16="http://schemas.microsoft.com/office/drawing/2014/main" id="{5E8BEBF5-7814-6A3C-F0B5-A556BDB27892}"/>
              </a:ext>
            </a:extLst>
          </p:cNvPr>
          <p:cNvSpPr txBox="1"/>
          <p:nvPr/>
        </p:nvSpPr>
        <p:spPr>
          <a:xfrm>
            <a:off x="256572" y="5930613"/>
            <a:ext cx="1735703" cy="234692"/>
          </a:xfrm>
          <a:prstGeom prst="rect">
            <a:avLst/>
          </a:prstGeom>
          <a:noFill/>
        </p:spPr>
        <p:txBody>
          <a:bodyPr wrap="square" lIns="0" tIns="0" rIns="0" bIns="0" rtlCol="0">
            <a:noAutofit/>
          </a:bodyPr>
          <a:lstStyle/>
          <a:p>
            <a:pPr marL="0" indent="-3657600">
              <a:spcAft>
                <a:spcPts val="600"/>
              </a:spcAft>
            </a:pPr>
            <a:r>
              <a:rPr lang="mi-NZ" sz="900" i="0" dirty="0">
                <a:solidFill>
                  <a:schemeClr val="tx2"/>
                </a:solidFill>
                <a:latin typeface="+mn-lt"/>
                <a:ea typeface="Roboto" panose="02000000000000000000" pitchFamily="2" charset="0"/>
                <a:cs typeface="Segoe UI" panose="020B0502040204020203" pitchFamily="34" charset="0"/>
              </a:rPr>
              <a:t>Whakaata Māori / Māori+ </a:t>
            </a:r>
            <a:r>
              <a:rPr lang="mi-NZ" sz="900" b="1" dirty="0">
                <a:solidFill>
                  <a:schemeClr val="tx2"/>
                </a:solidFill>
                <a:ea typeface="Roboto" panose="02000000000000000000" pitchFamily="2" charset="0"/>
                <a:cs typeface="Segoe UI" panose="020B0502040204020203" pitchFamily="34" charset="0"/>
              </a:rPr>
              <a:t>3</a:t>
            </a:r>
            <a:r>
              <a:rPr lang="mi-NZ" sz="900" b="1" i="0" dirty="0">
                <a:solidFill>
                  <a:schemeClr val="tx2"/>
                </a:solidFill>
                <a:latin typeface="+mn-lt"/>
                <a:ea typeface="Roboto" panose="02000000000000000000" pitchFamily="2" charset="0"/>
                <a:cs typeface="Segoe UI" panose="020B0502040204020203" pitchFamily="34" charset="0"/>
              </a:rPr>
              <a:t>%</a:t>
            </a:r>
            <a:endParaRPr lang="en-NZ" sz="900" b="1" i="0" dirty="0">
              <a:solidFill>
                <a:schemeClr val="tx2"/>
              </a:solidFill>
              <a:latin typeface="+mn-lt"/>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2491967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50C1C-7C91-8BC1-B43B-A16F69276941}"/>
            </a:ext>
          </a:extLst>
        </p:cNvPr>
        <p:cNvGrpSpPr/>
        <p:nvPr/>
      </p:nvGrpSpPr>
      <p:grpSpPr>
        <a:xfrm>
          <a:off x="0" y="0"/>
          <a:ext cx="0" cy="0"/>
          <a:chOff x="0" y="0"/>
          <a:chExt cx="0" cy="0"/>
        </a:xfrm>
      </p:grpSpPr>
      <p:grpSp>
        <p:nvGrpSpPr>
          <p:cNvPr id="42" name="Group 41">
            <a:extLst>
              <a:ext uri="{FF2B5EF4-FFF2-40B4-BE49-F238E27FC236}">
                <a16:creationId xmlns:a16="http://schemas.microsoft.com/office/drawing/2014/main" id="{D2E4FC8B-5D3E-0B4E-0F44-70755045FFFB}"/>
              </a:ext>
            </a:extLst>
          </p:cNvPr>
          <p:cNvGrpSpPr/>
          <p:nvPr/>
        </p:nvGrpSpPr>
        <p:grpSpPr>
          <a:xfrm>
            <a:off x="1959429" y="3713461"/>
            <a:ext cx="9769021" cy="1220633"/>
            <a:chOff x="1959429" y="2062069"/>
            <a:chExt cx="9769021" cy="4073521"/>
          </a:xfrm>
          <a:solidFill>
            <a:schemeClr val="accent1">
              <a:lumMod val="40000"/>
              <a:lumOff val="60000"/>
            </a:schemeClr>
          </a:solidFill>
        </p:grpSpPr>
        <p:sp>
          <p:nvSpPr>
            <p:cNvPr id="43" name="Rectangle 42">
              <a:extLst>
                <a:ext uri="{FF2B5EF4-FFF2-40B4-BE49-F238E27FC236}">
                  <a16:creationId xmlns:a16="http://schemas.microsoft.com/office/drawing/2014/main" id="{134A71B8-F4C7-9BDF-2142-4B193D9ABCE5}"/>
                </a:ext>
              </a:extLst>
            </p:cNvPr>
            <p:cNvSpPr/>
            <p:nvPr/>
          </p:nvSpPr>
          <p:spPr bwMode="auto">
            <a:xfrm>
              <a:off x="1959429"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44" name="Rectangle 43">
              <a:extLst>
                <a:ext uri="{FF2B5EF4-FFF2-40B4-BE49-F238E27FC236}">
                  <a16:creationId xmlns:a16="http://schemas.microsoft.com/office/drawing/2014/main" id="{12F4E3C2-43AA-E974-B8CA-6650B7413C73}"/>
                </a:ext>
              </a:extLst>
            </p:cNvPr>
            <p:cNvSpPr/>
            <p:nvPr/>
          </p:nvSpPr>
          <p:spPr bwMode="auto">
            <a:xfrm>
              <a:off x="3923406"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45" name="Rectangle 44">
              <a:extLst>
                <a:ext uri="{FF2B5EF4-FFF2-40B4-BE49-F238E27FC236}">
                  <a16:creationId xmlns:a16="http://schemas.microsoft.com/office/drawing/2014/main" id="{CF7688C9-02EC-6538-2C04-469CA15E1E40}"/>
                </a:ext>
              </a:extLst>
            </p:cNvPr>
            <p:cNvSpPr/>
            <p:nvPr/>
          </p:nvSpPr>
          <p:spPr bwMode="auto">
            <a:xfrm>
              <a:off x="5887384"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46" name="Rectangle 45">
              <a:extLst>
                <a:ext uri="{FF2B5EF4-FFF2-40B4-BE49-F238E27FC236}">
                  <a16:creationId xmlns:a16="http://schemas.microsoft.com/office/drawing/2014/main" id="{358B8D7C-80DE-9E9C-8B25-9122762AEAEF}"/>
                </a:ext>
              </a:extLst>
            </p:cNvPr>
            <p:cNvSpPr/>
            <p:nvPr/>
          </p:nvSpPr>
          <p:spPr bwMode="auto">
            <a:xfrm>
              <a:off x="7851361"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47" name="Rectangle 46">
              <a:extLst>
                <a:ext uri="{FF2B5EF4-FFF2-40B4-BE49-F238E27FC236}">
                  <a16:creationId xmlns:a16="http://schemas.microsoft.com/office/drawing/2014/main" id="{F034AC38-533E-4B60-B0FB-300F85A81D1C}"/>
                </a:ext>
              </a:extLst>
            </p:cNvPr>
            <p:cNvSpPr/>
            <p:nvPr/>
          </p:nvSpPr>
          <p:spPr bwMode="auto">
            <a:xfrm>
              <a:off x="9815336"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pSp>
      <p:grpSp>
        <p:nvGrpSpPr>
          <p:cNvPr id="48" name="Group 47">
            <a:extLst>
              <a:ext uri="{FF2B5EF4-FFF2-40B4-BE49-F238E27FC236}">
                <a16:creationId xmlns:a16="http://schemas.microsoft.com/office/drawing/2014/main" id="{3B1B2578-B574-7F8F-E7AD-F9742FD6F8A0}"/>
              </a:ext>
            </a:extLst>
          </p:cNvPr>
          <p:cNvGrpSpPr/>
          <p:nvPr/>
        </p:nvGrpSpPr>
        <p:grpSpPr>
          <a:xfrm>
            <a:off x="1959429" y="4940255"/>
            <a:ext cx="9769021" cy="1211110"/>
            <a:chOff x="1959429" y="2062069"/>
            <a:chExt cx="9769021" cy="4073521"/>
          </a:xfrm>
          <a:solidFill>
            <a:schemeClr val="bg2"/>
          </a:solidFill>
        </p:grpSpPr>
        <p:sp>
          <p:nvSpPr>
            <p:cNvPr id="49" name="Rectangle 48">
              <a:extLst>
                <a:ext uri="{FF2B5EF4-FFF2-40B4-BE49-F238E27FC236}">
                  <a16:creationId xmlns:a16="http://schemas.microsoft.com/office/drawing/2014/main" id="{DBADCA9E-7862-A92B-9510-FDFDA957E73A}"/>
                </a:ext>
              </a:extLst>
            </p:cNvPr>
            <p:cNvSpPr/>
            <p:nvPr/>
          </p:nvSpPr>
          <p:spPr bwMode="auto">
            <a:xfrm>
              <a:off x="1959429"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50" name="Rectangle 49">
              <a:extLst>
                <a:ext uri="{FF2B5EF4-FFF2-40B4-BE49-F238E27FC236}">
                  <a16:creationId xmlns:a16="http://schemas.microsoft.com/office/drawing/2014/main" id="{31404753-BA65-7AC8-26E8-C96FAD3B9C5C}"/>
                </a:ext>
              </a:extLst>
            </p:cNvPr>
            <p:cNvSpPr/>
            <p:nvPr/>
          </p:nvSpPr>
          <p:spPr bwMode="auto">
            <a:xfrm>
              <a:off x="3923406"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51" name="Rectangle 50">
              <a:extLst>
                <a:ext uri="{FF2B5EF4-FFF2-40B4-BE49-F238E27FC236}">
                  <a16:creationId xmlns:a16="http://schemas.microsoft.com/office/drawing/2014/main" id="{DAC72A88-CD37-1D3D-A484-A44479135C1E}"/>
                </a:ext>
              </a:extLst>
            </p:cNvPr>
            <p:cNvSpPr/>
            <p:nvPr/>
          </p:nvSpPr>
          <p:spPr bwMode="auto">
            <a:xfrm>
              <a:off x="5887384"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52" name="Rectangle 51">
              <a:extLst>
                <a:ext uri="{FF2B5EF4-FFF2-40B4-BE49-F238E27FC236}">
                  <a16:creationId xmlns:a16="http://schemas.microsoft.com/office/drawing/2014/main" id="{D59D25D1-94F6-9B32-B43C-92AA4838DD9E}"/>
                </a:ext>
              </a:extLst>
            </p:cNvPr>
            <p:cNvSpPr/>
            <p:nvPr/>
          </p:nvSpPr>
          <p:spPr bwMode="auto">
            <a:xfrm>
              <a:off x="7851361"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53" name="Rectangle 52">
              <a:extLst>
                <a:ext uri="{FF2B5EF4-FFF2-40B4-BE49-F238E27FC236}">
                  <a16:creationId xmlns:a16="http://schemas.microsoft.com/office/drawing/2014/main" id="{B585477E-3CF4-1B54-B1DF-1104E72DB210}"/>
                </a:ext>
              </a:extLst>
            </p:cNvPr>
            <p:cNvSpPr/>
            <p:nvPr/>
          </p:nvSpPr>
          <p:spPr bwMode="auto">
            <a:xfrm>
              <a:off x="9815336"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pSp>
      <p:sp>
        <p:nvSpPr>
          <p:cNvPr id="23" name="Slide Number Placeholder 22">
            <a:extLst>
              <a:ext uri="{FF2B5EF4-FFF2-40B4-BE49-F238E27FC236}">
                <a16:creationId xmlns:a16="http://schemas.microsoft.com/office/drawing/2014/main" id="{7F6DEE0B-9724-AEFF-ADC6-87C7813AC159}"/>
              </a:ext>
            </a:extLst>
          </p:cNvPr>
          <p:cNvSpPr>
            <a:spLocks noGrp="1"/>
          </p:cNvSpPr>
          <p:nvPr>
            <p:ph type="sldNum" sz="quarter" idx="16"/>
          </p:nvPr>
        </p:nvSpPr>
        <p:spPr/>
        <p:txBody>
          <a:bodyPr/>
          <a:lstStyle/>
          <a:p>
            <a:fld id="{63DCA5C9-2E11-4C67-86EB-AE1DE127DC64}" type="slidenum">
              <a:rPr lang="en-NZ" noProof="0" smtClean="0"/>
              <a:pPr/>
              <a:t>26</a:t>
            </a:fld>
            <a:endParaRPr lang="en-NZ" noProof="0" dirty="0"/>
          </a:p>
        </p:txBody>
      </p:sp>
      <p:sp>
        <p:nvSpPr>
          <p:cNvPr id="14" name="Title 13">
            <a:extLst>
              <a:ext uri="{FF2B5EF4-FFF2-40B4-BE49-F238E27FC236}">
                <a16:creationId xmlns:a16="http://schemas.microsoft.com/office/drawing/2014/main" id="{85F1FB7C-2B60-9174-F38F-27239B3F628F}"/>
              </a:ext>
            </a:extLst>
          </p:cNvPr>
          <p:cNvSpPr>
            <a:spLocks noGrp="1"/>
          </p:cNvSpPr>
          <p:nvPr>
            <p:ph type="title"/>
          </p:nvPr>
        </p:nvSpPr>
        <p:spPr/>
        <p:txBody>
          <a:bodyPr>
            <a:normAutofit fontScale="90000"/>
          </a:bodyPr>
          <a:lstStyle/>
          <a:p>
            <a:r>
              <a:rPr lang="en-NZ" sz="2400" noProof="0" dirty="0"/>
              <a:t>Netflix appeals broadly but peaks among Māori and high income households, while TVNZ shows strength with Pacific children and children of mixed ages.</a:t>
            </a:r>
          </a:p>
        </p:txBody>
      </p:sp>
      <p:sp>
        <p:nvSpPr>
          <p:cNvPr id="21" name="Text Placeholder 20">
            <a:extLst>
              <a:ext uri="{FF2B5EF4-FFF2-40B4-BE49-F238E27FC236}">
                <a16:creationId xmlns:a16="http://schemas.microsoft.com/office/drawing/2014/main" id="{1217FEEA-23F8-739B-B9D6-F0403B2E1506}"/>
              </a:ext>
            </a:extLst>
          </p:cNvPr>
          <p:cNvSpPr>
            <a:spLocks noGrp="1"/>
          </p:cNvSpPr>
          <p:nvPr>
            <p:ph type="body" sz="quarter" idx="26"/>
          </p:nvPr>
        </p:nvSpPr>
        <p:spPr/>
        <p:txBody>
          <a:bodyPr/>
          <a:lstStyle/>
          <a:p>
            <a:r>
              <a:rPr lang="en-NZ" noProof="0" dirty="0"/>
              <a:t> </a:t>
            </a:r>
          </a:p>
        </p:txBody>
      </p:sp>
      <p:sp>
        <p:nvSpPr>
          <p:cNvPr id="28" name="Text Placeholder 1">
            <a:extLst>
              <a:ext uri="{FF2B5EF4-FFF2-40B4-BE49-F238E27FC236}">
                <a16:creationId xmlns:a16="http://schemas.microsoft.com/office/drawing/2014/main" id="{06EC154A-DD27-D10B-6F78-E4A272C6DBB1}"/>
              </a:ext>
            </a:extLst>
          </p:cNvPr>
          <p:cNvSpPr txBox="1">
            <a:spLocks/>
          </p:cNvSpPr>
          <p:nvPr/>
        </p:nvSpPr>
        <p:spPr>
          <a:xfrm>
            <a:off x="460374" y="1296170"/>
            <a:ext cx="11514686"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NZ" sz="1400" noProof="0" dirty="0"/>
              <a:t>Netflix reaches 36% of children overall, with higher reach among Māori, high income households, and children 9 to 11 years while TVNZ 1, TVNZ 2, and TVNZ+ perform better among Pacific children and a range of age groups including 12 to 14’s and 5 year olds.</a:t>
            </a:r>
          </a:p>
        </p:txBody>
      </p:sp>
      <p:cxnSp>
        <p:nvCxnSpPr>
          <p:cNvPr id="3" name="Straight Connector 2">
            <a:extLst>
              <a:ext uri="{FF2B5EF4-FFF2-40B4-BE49-F238E27FC236}">
                <a16:creationId xmlns:a16="http://schemas.microsoft.com/office/drawing/2014/main" id="{323C3484-ADEC-2DB8-BAFB-76DA08D53C03}"/>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1">
            <a:extLst>
              <a:ext uri="{FF2B5EF4-FFF2-40B4-BE49-F238E27FC236}">
                <a16:creationId xmlns:a16="http://schemas.microsoft.com/office/drawing/2014/main" id="{FE721CB8-055E-01EF-CE57-A313AB959CEC}"/>
              </a:ext>
            </a:extLst>
          </p:cNvPr>
          <p:cNvSpPr txBox="1">
            <a:spLocks/>
          </p:cNvSpPr>
          <p:nvPr/>
        </p:nvSpPr>
        <p:spPr>
          <a:xfrm>
            <a:off x="1009650" y="6546849"/>
            <a:ext cx="7127875"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dirty="0"/>
              <a:t>WATA Children’s Media Use 2025</a:t>
            </a:r>
          </a:p>
        </p:txBody>
      </p:sp>
      <p:grpSp>
        <p:nvGrpSpPr>
          <p:cNvPr id="27" name="Group 26">
            <a:extLst>
              <a:ext uri="{FF2B5EF4-FFF2-40B4-BE49-F238E27FC236}">
                <a16:creationId xmlns:a16="http://schemas.microsoft.com/office/drawing/2014/main" id="{0C4E2C55-CABD-3FB7-0592-F4D76BDBDA4D}"/>
              </a:ext>
            </a:extLst>
          </p:cNvPr>
          <p:cNvGrpSpPr/>
          <p:nvPr/>
        </p:nvGrpSpPr>
        <p:grpSpPr>
          <a:xfrm>
            <a:off x="1959429" y="1912672"/>
            <a:ext cx="9769021" cy="1795684"/>
            <a:chOff x="1959429" y="2062069"/>
            <a:chExt cx="9769021" cy="4073521"/>
          </a:xfrm>
          <a:solidFill>
            <a:schemeClr val="accent3">
              <a:lumMod val="20000"/>
              <a:lumOff val="80000"/>
            </a:schemeClr>
          </a:solidFill>
        </p:grpSpPr>
        <p:sp>
          <p:nvSpPr>
            <p:cNvPr id="6" name="Rectangle 5">
              <a:extLst>
                <a:ext uri="{FF2B5EF4-FFF2-40B4-BE49-F238E27FC236}">
                  <a16:creationId xmlns:a16="http://schemas.microsoft.com/office/drawing/2014/main" id="{E9085EE4-D23D-1616-036C-893055644233}"/>
                </a:ext>
              </a:extLst>
            </p:cNvPr>
            <p:cNvSpPr/>
            <p:nvPr/>
          </p:nvSpPr>
          <p:spPr bwMode="auto">
            <a:xfrm>
              <a:off x="1959429"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7" name="Rectangle 6">
              <a:extLst>
                <a:ext uri="{FF2B5EF4-FFF2-40B4-BE49-F238E27FC236}">
                  <a16:creationId xmlns:a16="http://schemas.microsoft.com/office/drawing/2014/main" id="{D202849B-07F8-7EAA-E461-7D9D367C2B33}"/>
                </a:ext>
              </a:extLst>
            </p:cNvPr>
            <p:cNvSpPr/>
            <p:nvPr/>
          </p:nvSpPr>
          <p:spPr bwMode="auto">
            <a:xfrm>
              <a:off x="3923406"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8" name="Rectangle 7">
              <a:extLst>
                <a:ext uri="{FF2B5EF4-FFF2-40B4-BE49-F238E27FC236}">
                  <a16:creationId xmlns:a16="http://schemas.microsoft.com/office/drawing/2014/main" id="{01EE8082-73BA-4CE3-13C2-59FB3EA2A569}"/>
                </a:ext>
              </a:extLst>
            </p:cNvPr>
            <p:cNvSpPr/>
            <p:nvPr/>
          </p:nvSpPr>
          <p:spPr bwMode="auto">
            <a:xfrm>
              <a:off x="5887384"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9" name="Rectangle 8">
              <a:extLst>
                <a:ext uri="{FF2B5EF4-FFF2-40B4-BE49-F238E27FC236}">
                  <a16:creationId xmlns:a16="http://schemas.microsoft.com/office/drawing/2014/main" id="{92181B80-7544-8200-5C9F-FDCBE654E3E2}"/>
                </a:ext>
              </a:extLst>
            </p:cNvPr>
            <p:cNvSpPr/>
            <p:nvPr/>
          </p:nvSpPr>
          <p:spPr bwMode="auto">
            <a:xfrm>
              <a:off x="7851361"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10" name="Rectangle 9">
              <a:extLst>
                <a:ext uri="{FF2B5EF4-FFF2-40B4-BE49-F238E27FC236}">
                  <a16:creationId xmlns:a16="http://schemas.microsoft.com/office/drawing/2014/main" id="{644CB976-D1FB-9375-AEAB-DD6AC3851E14}"/>
                </a:ext>
              </a:extLst>
            </p:cNvPr>
            <p:cNvSpPr/>
            <p:nvPr/>
          </p:nvSpPr>
          <p:spPr bwMode="auto">
            <a:xfrm>
              <a:off x="9815336" y="2062069"/>
              <a:ext cx="1913114" cy="4073521"/>
            </a:xfrm>
            <a:prstGeom prst="rect">
              <a:avLst/>
            </a:prstGeom>
            <a:grp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pSp>
      <p:sp>
        <p:nvSpPr>
          <p:cNvPr id="12" name="TextBox 11">
            <a:extLst>
              <a:ext uri="{FF2B5EF4-FFF2-40B4-BE49-F238E27FC236}">
                <a16:creationId xmlns:a16="http://schemas.microsoft.com/office/drawing/2014/main" id="{FF9DB04E-304A-01AB-8C5F-C839F050E21B}"/>
              </a:ext>
            </a:extLst>
          </p:cNvPr>
          <p:cNvSpPr txBox="1"/>
          <p:nvPr/>
        </p:nvSpPr>
        <p:spPr>
          <a:xfrm>
            <a:off x="460373" y="3166925"/>
            <a:ext cx="1499055" cy="342895"/>
          </a:xfrm>
          <a:prstGeom prst="rect">
            <a:avLst/>
          </a:prstGeom>
          <a:noFill/>
        </p:spPr>
        <p:txBody>
          <a:bodyPr wrap="square" lIns="0" tIns="0" rIns="0" bIns="0" rtlCol="0">
            <a:normAutofit/>
          </a:bodyPr>
          <a:lstStyle/>
          <a:p>
            <a:pPr marL="0" indent="-3657600">
              <a:spcAft>
                <a:spcPts val="600"/>
              </a:spcAft>
            </a:pPr>
            <a:r>
              <a:rPr lang="en-NZ" sz="1400" b="1" i="0" noProof="0" dirty="0">
                <a:solidFill>
                  <a:schemeClr val="tx2"/>
                </a:solidFill>
                <a:latin typeface="+mn-lt"/>
                <a:ea typeface="Roboto" panose="02000000000000000000" pitchFamily="2" charset="0"/>
                <a:cs typeface="Segoe UI" panose="020B0502040204020203" pitchFamily="34" charset="0"/>
              </a:rPr>
              <a:t>Daily Reach</a:t>
            </a:r>
          </a:p>
        </p:txBody>
      </p:sp>
      <p:sp>
        <p:nvSpPr>
          <p:cNvPr id="13" name="TextBox 12">
            <a:extLst>
              <a:ext uri="{FF2B5EF4-FFF2-40B4-BE49-F238E27FC236}">
                <a16:creationId xmlns:a16="http://schemas.microsoft.com/office/drawing/2014/main" id="{6140D056-BCCE-14F6-0E39-224543A84ECF}"/>
              </a:ext>
            </a:extLst>
          </p:cNvPr>
          <p:cNvSpPr txBox="1"/>
          <p:nvPr/>
        </p:nvSpPr>
        <p:spPr>
          <a:xfrm>
            <a:off x="460373" y="4145965"/>
            <a:ext cx="1499055" cy="342895"/>
          </a:xfrm>
          <a:prstGeom prst="rect">
            <a:avLst/>
          </a:prstGeom>
          <a:noFill/>
        </p:spPr>
        <p:txBody>
          <a:bodyPr wrap="square" lIns="0" tIns="0" rIns="0" bIns="0" rtlCol="0">
            <a:noAutofit/>
          </a:bodyPr>
          <a:lstStyle/>
          <a:p>
            <a:pPr rtl="0" fontAlgn="b"/>
            <a:r>
              <a:rPr lang="en-NZ" sz="1400" b="1" i="0" u="none" strike="noStrike" noProof="0" dirty="0">
                <a:solidFill>
                  <a:srgbClr val="000000"/>
                </a:solidFill>
                <a:effectLst/>
                <a:latin typeface="Century Gothic" panose="020B0502020202020204" pitchFamily="34" charset="0"/>
              </a:rPr>
              <a:t>Higher Daily Reach</a:t>
            </a:r>
          </a:p>
        </p:txBody>
      </p:sp>
      <p:sp>
        <p:nvSpPr>
          <p:cNvPr id="15" name="TextBox 14">
            <a:extLst>
              <a:ext uri="{FF2B5EF4-FFF2-40B4-BE49-F238E27FC236}">
                <a16:creationId xmlns:a16="http://schemas.microsoft.com/office/drawing/2014/main" id="{920D1AC3-257E-9534-BEFA-7E335D425895}"/>
              </a:ext>
            </a:extLst>
          </p:cNvPr>
          <p:cNvSpPr txBox="1"/>
          <p:nvPr/>
        </p:nvSpPr>
        <p:spPr>
          <a:xfrm>
            <a:off x="460373" y="5363397"/>
            <a:ext cx="1499055" cy="342895"/>
          </a:xfrm>
          <a:prstGeom prst="rect">
            <a:avLst/>
          </a:prstGeom>
          <a:noFill/>
        </p:spPr>
        <p:txBody>
          <a:bodyPr wrap="square" lIns="0" tIns="0" rIns="0" bIns="0" rtlCol="0">
            <a:noAutofit/>
          </a:bodyPr>
          <a:lstStyle/>
          <a:p>
            <a:pPr rtl="0" fontAlgn="b"/>
            <a:r>
              <a:rPr lang="en-NZ" sz="1400" b="1" i="0" u="none" strike="noStrike" noProof="0" dirty="0">
                <a:solidFill>
                  <a:srgbClr val="000000"/>
                </a:solidFill>
                <a:effectLst/>
                <a:latin typeface="Century Gothic" panose="020B0502020202020204" pitchFamily="34" charset="0"/>
              </a:rPr>
              <a:t>Lower Daily Reach</a:t>
            </a:r>
          </a:p>
        </p:txBody>
      </p:sp>
      <p:cxnSp>
        <p:nvCxnSpPr>
          <p:cNvPr id="16" name="Straight Connector 15">
            <a:extLst>
              <a:ext uri="{FF2B5EF4-FFF2-40B4-BE49-F238E27FC236}">
                <a16:creationId xmlns:a16="http://schemas.microsoft.com/office/drawing/2014/main" id="{10CC08E2-8033-C833-3255-9D9C5040783E}"/>
              </a:ext>
            </a:extLst>
          </p:cNvPr>
          <p:cNvCxnSpPr>
            <a:cxnSpLocks/>
          </p:cNvCxnSpPr>
          <p:nvPr/>
        </p:nvCxnSpPr>
        <p:spPr>
          <a:xfrm>
            <a:off x="460375" y="1242941"/>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102" name="Picture 6" descr="3 Key Ways Netflix Has Changed Its Content Strategy | The Motley Fool">
            <a:extLst>
              <a:ext uri="{FF2B5EF4-FFF2-40B4-BE49-F238E27FC236}">
                <a16:creationId xmlns:a16="http://schemas.microsoft.com/office/drawing/2014/main" id="{D7A2A870-3822-12C5-F445-E8371BB415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9887" y="2216600"/>
            <a:ext cx="1132198" cy="47558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Disney+ - Wikipedia">
            <a:extLst>
              <a:ext uri="{FF2B5EF4-FFF2-40B4-BE49-F238E27FC236}">
                <a16:creationId xmlns:a16="http://schemas.microsoft.com/office/drawing/2014/main" id="{1802D263-EC68-4FB5-F3B4-4F4CD23EF9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3263" y="2180798"/>
            <a:ext cx="1005852" cy="547184"/>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TVNZ 1 - Wikipedia">
            <a:extLst>
              <a:ext uri="{FF2B5EF4-FFF2-40B4-BE49-F238E27FC236}">
                <a16:creationId xmlns:a16="http://schemas.microsoft.com/office/drawing/2014/main" id="{A880872A-20D0-0118-9D9E-8D59E1F008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1469" y="2195812"/>
            <a:ext cx="1084943" cy="517156"/>
          </a:xfrm>
          <a:prstGeom prst="rect">
            <a:avLst/>
          </a:prstGeom>
          <a:noFill/>
          <a:extLst>
            <a:ext uri="{909E8E84-426E-40DD-AFC4-6F175D3DCCD1}">
              <a14:hiddenFill xmlns:a14="http://schemas.microsoft.com/office/drawing/2010/main">
                <a:solidFill>
                  <a:srgbClr val="FFFFFF"/>
                </a:solidFill>
              </a14:hiddenFill>
            </a:ext>
          </a:extLst>
        </p:spPr>
      </p:pic>
      <p:pic>
        <p:nvPicPr>
          <p:cNvPr id="4118" name="Picture 22" descr="TVNZ 2 - Wikipedia">
            <a:extLst>
              <a:ext uri="{FF2B5EF4-FFF2-40B4-BE49-F238E27FC236}">
                <a16:creationId xmlns:a16="http://schemas.microsoft.com/office/drawing/2014/main" id="{1575D32E-4CA3-4BC0-5FC9-2E6C331884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65446" y="2194004"/>
            <a:ext cx="1084943" cy="520773"/>
          </a:xfrm>
          <a:prstGeom prst="rect">
            <a:avLst/>
          </a:prstGeom>
          <a:noFill/>
          <a:extLst>
            <a:ext uri="{909E8E84-426E-40DD-AFC4-6F175D3DCCD1}">
              <a14:hiddenFill xmlns:a14="http://schemas.microsoft.com/office/drawing/2010/main">
                <a:solidFill>
                  <a:srgbClr val="FFFFFF"/>
                </a:solidFill>
              </a14:hiddenFill>
            </a:ext>
          </a:extLst>
        </p:spPr>
      </p:pic>
      <p:pic>
        <p:nvPicPr>
          <p:cNvPr id="4122" name="Picture 26" descr="TVNZ appoints Motto as advertising sales rep in Australia">
            <a:extLst>
              <a:ext uri="{FF2B5EF4-FFF2-40B4-BE49-F238E27FC236}">
                <a16:creationId xmlns:a16="http://schemas.microsoft.com/office/drawing/2014/main" id="{66D77D08-AFF7-CB4A-5D96-0ACDD66252B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14648" y="2152085"/>
            <a:ext cx="1114490" cy="60461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3" name="Chart 32">
            <a:extLst>
              <a:ext uri="{FF2B5EF4-FFF2-40B4-BE49-F238E27FC236}">
                <a16:creationId xmlns:a16="http://schemas.microsoft.com/office/drawing/2014/main" id="{B9915EC0-B6D6-0FC0-B5BD-ECDBF5A19C6D}"/>
              </a:ext>
            </a:extLst>
          </p:cNvPr>
          <p:cNvGraphicFramePr/>
          <p:nvPr/>
        </p:nvGraphicFramePr>
        <p:xfrm>
          <a:off x="1906343" y="2651335"/>
          <a:ext cx="1913115" cy="124662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4" name="Chart 33">
            <a:extLst>
              <a:ext uri="{FF2B5EF4-FFF2-40B4-BE49-F238E27FC236}">
                <a16:creationId xmlns:a16="http://schemas.microsoft.com/office/drawing/2014/main" id="{94C6AF11-1B7C-D15C-5999-F97B53AA4C67}"/>
              </a:ext>
            </a:extLst>
          </p:cNvPr>
          <p:cNvGraphicFramePr/>
          <p:nvPr/>
        </p:nvGraphicFramePr>
        <p:xfrm>
          <a:off x="3923405" y="2651335"/>
          <a:ext cx="1913115" cy="1246626"/>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5" name="Chart 34">
            <a:extLst>
              <a:ext uri="{FF2B5EF4-FFF2-40B4-BE49-F238E27FC236}">
                <a16:creationId xmlns:a16="http://schemas.microsoft.com/office/drawing/2014/main" id="{15D80CBC-7D22-F8AD-3F89-0347BAAE3B9C}"/>
              </a:ext>
            </a:extLst>
          </p:cNvPr>
          <p:cNvGraphicFramePr/>
          <p:nvPr/>
        </p:nvGraphicFramePr>
        <p:xfrm>
          <a:off x="5848749" y="2651335"/>
          <a:ext cx="1913115" cy="1246626"/>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6" name="Chart 35">
            <a:extLst>
              <a:ext uri="{FF2B5EF4-FFF2-40B4-BE49-F238E27FC236}">
                <a16:creationId xmlns:a16="http://schemas.microsoft.com/office/drawing/2014/main" id="{E87119D7-D13C-32C6-FA8A-539AB35FD441}"/>
              </a:ext>
            </a:extLst>
          </p:cNvPr>
          <p:cNvGraphicFramePr/>
          <p:nvPr/>
        </p:nvGraphicFramePr>
        <p:xfrm>
          <a:off x="7812193" y="2651335"/>
          <a:ext cx="1913115" cy="124662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7" name="Chart 36">
            <a:extLst>
              <a:ext uri="{FF2B5EF4-FFF2-40B4-BE49-F238E27FC236}">
                <a16:creationId xmlns:a16="http://schemas.microsoft.com/office/drawing/2014/main" id="{BBF1EC35-129B-8F7C-D806-837380A635AE}"/>
              </a:ext>
            </a:extLst>
          </p:cNvPr>
          <p:cNvGraphicFramePr/>
          <p:nvPr/>
        </p:nvGraphicFramePr>
        <p:xfrm>
          <a:off x="9777235" y="2651335"/>
          <a:ext cx="1913115" cy="1246626"/>
        </p:xfrm>
        <a:graphic>
          <a:graphicData uri="http://schemas.openxmlformats.org/drawingml/2006/chart">
            <c:chart xmlns:c="http://schemas.openxmlformats.org/drawingml/2006/chart" xmlns:r="http://schemas.openxmlformats.org/officeDocument/2006/relationships" r:id="rId13"/>
          </a:graphicData>
        </a:graphic>
      </p:graphicFrame>
      <p:cxnSp>
        <p:nvCxnSpPr>
          <p:cNvPr id="38" name="Straight Connector 37">
            <a:extLst>
              <a:ext uri="{FF2B5EF4-FFF2-40B4-BE49-F238E27FC236}">
                <a16:creationId xmlns:a16="http://schemas.microsoft.com/office/drawing/2014/main" id="{C3A31870-3CE1-DD1F-25A2-F39275CC9AA8}"/>
              </a:ext>
            </a:extLst>
          </p:cNvPr>
          <p:cNvCxnSpPr>
            <a:cxnSpLocks/>
          </p:cNvCxnSpPr>
          <p:nvPr/>
        </p:nvCxnSpPr>
        <p:spPr>
          <a:xfrm>
            <a:off x="460375" y="3702199"/>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EC1B8A3-E8A2-AD08-E2C7-25CD1C4F2223}"/>
              </a:ext>
            </a:extLst>
          </p:cNvPr>
          <p:cNvCxnSpPr>
            <a:cxnSpLocks/>
          </p:cNvCxnSpPr>
          <p:nvPr/>
        </p:nvCxnSpPr>
        <p:spPr>
          <a:xfrm>
            <a:off x="460375" y="4934099"/>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6B89EDBC-06E6-01F9-410E-4C03EB171FEB}"/>
              </a:ext>
            </a:extLst>
          </p:cNvPr>
          <p:cNvSpPr txBox="1"/>
          <p:nvPr/>
        </p:nvSpPr>
        <p:spPr>
          <a:xfrm>
            <a:off x="2090486" y="3939057"/>
            <a:ext cx="1651000" cy="769441"/>
          </a:xfrm>
          <a:prstGeom prst="rect">
            <a:avLst/>
          </a:prstGeom>
          <a:noFill/>
        </p:spPr>
        <p:txBody>
          <a:bodyPr wrap="square">
            <a:spAutoFit/>
          </a:bodyPr>
          <a:lstStyle/>
          <a:p>
            <a:pPr marL="0" algn="ctr" defTabSz="914400" rtl="0" eaLnBrk="1" fontAlgn="b" latinLnBrk="0" hangingPunct="1"/>
            <a:r>
              <a:rPr lang="en-NZ" sz="1100" b="0" i="0" u="none" strike="noStrike" kern="1200" noProof="0" dirty="0">
                <a:solidFill>
                  <a:srgbClr val="000000"/>
                </a:solidFill>
                <a:effectLst/>
                <a:latin typeface="+mn-lt"/>
                <a:ea typeface="+mn-ea"/>
                <a:cs typeface="+mn-cs"/>
              </a:rPr>
              <a:t>9 to 11 years (41%)</a:t>
            </a:r>
          </a:p>
          <a:p>
            <a:pPr marL="0" algn="ctr" defTabSz="914400" rtl="0" eaLnBrk="1" fontAlgn="b" latinLnBrk="0" hangingPunct="1"/>
            <a:r>
              <a:rPr lang="en-NZ" sz="1100" b="0" i="0" u="none" strike="noStrike" kern="1200" noProof="0" dirty="0">
                <a:solidFill>
                  <a:srgbClr val="000000"/>
                </a:solidFill>
                <a:effectLst/>
                <a:latin typeface="+mn-lt"/>
                <a:ea typeface="+mn-ea"/>
                <a:cs typeface="+mn-cs"/>
              </a:rPr>
              <a:t>Māori (40%)</a:t>
            </a:r>
          </a:p>
          <a:p>
            <a:pPr marL="0" algn="ctr" defTabSz="914400" rtl="0" eaLnBrk="1" fontAlgn="b" latinLnBrk="0" hangingPunct="1"/>
            <a:r>
              <a:rPr lang="en-NZ" sz="1100" b="0" i="0" u="none" strike="noStrike" kern="1200" noProof="0" dirty="0">
                <a:solidFill>
                  <a:srgbClr val="000000"/>
                </a:solidFill>
                <a:effectLst/>
                <a:latin typeface="+mn-lt"/>
                <a:ea typeface="+mn-ea"/>
                <a:cs typeface="+mn-cs"/>
              </a:rPr>
              <a:t>Household income $150k+ (41%)</a:t>
            </a:r>
            <a:endParaRPr lang="en-NZ" sz="1100" noProof="0" dirty="0"/>
          </a:p>
        </p:txBody>
      </p:sp>
      <p:sp>
        <p:nvSpPr>
          <p:cNvPr id="55" name="TextBox 54">
            <a:extLst>
              <a:ext uri="{FF2B5EF4-FFF2-40B4-BE49-F238E27FC236}">
                <a16:creationId xmlns:a16="http://schemas.microsoft.com/office/drawing/2014/main" id="{B17F1C2B-E463-46B3-779E-EB3CE8E1C8B8}"/>
              </a:ext>
            </a:extLst>
          </p:cNvPr>
          <p:cNvSpPr txBox="1"/>
          <p:nvPr/>
        </p:nvSpPr>
        <p:spPr>
          <a:xfrm>
            <a:off x="5887381" y="3939057"/>
            <a:ext cx="1874483" cy="769441"/>
          </a:xfrm>
          <a:prstGeom prst="rect">
            <a:avLst/>
          </a:prstGeom>
          <a:noFill/>
        </p:spPr>
        <p:txBody>
          <a:bodyPr wrap="square">
            <a:spAutoFit/>
          </a:bodyPr>
          <a:lstStyle/>
          <a:p>
            <a:pPr algn="ctr" fontAlgn="b"/>
            <a:r>
              <a:rPr lang="en-NZ" sz="1100" b="0" i="0" u="none" strike="noStrike" noProof="0" dirty="0">
                <a:solidFill>
                  <a:srgbClr val="000000"/>
                </a:solidFill>
                <a:effectLst/>
                <a:latin typeface="+mn-lt"/>
              </a:rPr>
              <a:t>12 to 14 years (14%)</a:t>
            </a:r>
          </a:p>
          <a:p>
            <a:pPr algn="ctr" fontAlgn="b"/>
            <a:r>
              <a:rPr lang="en-NZ" sz="1100" b="0" i="0" u="none" strike="noStrike" noProof="0" dirty="0">
                <a:solidFill>
                  <a:srgbClr val="000000"/>
                </a:solidFill>
                <a:effectLst/>
                <a:latin typeface="+mn-lt"/>
              </a:rPr>
              <a:t>Pacific children (14%)</a:t>
            </a:r>
          </a:p>
          <a:p>
            <a:pPr marL="0" marR="0" lvl="0" indent="0" algn="ctr" defTabSz="914400" rtl="0" eaLnBrk="1" fontAlgn="b" latinLnBrk="0" hangingPunct="1">
              <a:lnSpc>
                <a:spcPct val="100000"/>
              </a:lnSpc>
              <a:spcBef>
                <a:spcPts val="0"/>
              </a:spcBef>
              <a:spcAft>
                <a:spcPts val="0"/>
              </a:spcAft>
              <a:buClrTx/>
              <a:buSzTx/>
              <a:buFontTx/>
              <a:buNone/>
              <a:tabLst/>
              <a:defRPr/>
            </a:pPr>
            <a:r>
              <a:rPr lang="en-NZ" sz="1100" b="0" i="0" u="none" strike="noStrike" noProof="0" dirty="0">
                <a:solidFill>
                  <a:srgbClr val="000000"/>
                </a:solidFill>
                <a:effectLst/>
                <a:latin typeface="+mn-lt"/>
              </a:rPr>
              <a:t>Household income $50 - $100k (13%)</a:t>
            </a:r>
          </a:p>
        </p:txBody>
      </p:sp>
      <p:sp>
        <p:nvSpPr>
          <p:cNvPr id="56" name="TextBox 55">
            <a:extLst>
              <a:ext uri="{FF2B5EF4-FFF2-40B4-BE49-F238E27FC236}">
                <a16:creationId xmlns:a16="http://schemas.microsoft.com/office/drawing/2014/main" id="{0C3592A4-38E5-9643-DF95-9080C5EE3582}"/>
              </a:ext>
            </a:extLst>
          </p:cNvPr>
          <p:cNvSpPr txBox="1"/>
          <p:nvPr/>
        </p:nvSpPr>
        <p:spPr>
          <a:xfrm>
            <a:off x="7892921" y="4023695"/>
            <a:ext cx="1871554" cy="600164"/>
          </a:xfrm>
          <a:prstGeom prst="rect">
            <a:avLst/>
          </a:prstGeom>
          <a:noFill/>
        </p:spPr>
        <p:txBody>
          <a:bodyPr wrap="square">
            <a:spAutoFit/>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100" b="0" i="0" u="none" strike="noStrike" noProof="0" dirty="0">
                <a:solidFill>
                  <a:srgbClr val="000000"/>
                </a:solidFill>
                <a:effectLst/>
                <a:latin typeface="+mn-lt"/>
              </a:rPr>
              <a:t>Pacific children (10%)</a:t>
            </a:r>
          </a:p>
          <a:p>
            <a:pPr marL="0" marR="0" lvl="0" indent="0" algn="ctr" defTabSz="914400" rtl="0" eaLnBrk="1" fontAlgn="b" latinLnBrk="0" hangingPunct="1">
              <a:lnSpc>
                <a:spcPct val="100000"/>
              </a:lnSpc>
              <a:spcBef>
                <a:spcPts val="0"/>
              </a:spcBef>
              <a:spcAft>
                <a:spcPts val="0"/>
              </a:spcAft>
              <a:buClrTx/>
              <a:buSzTx/>
              <a:buFontTx/>
              <a:buNone/>
              <a:tabLst/>
              <a:defRPr/>
            </a:pPr>
            <a:r>
              <a:rPr lang="en-NZ" sz="1100" b="0" i="0" u="none" strike="noStrike" noProof="0" dirty="0">
                <a:solidFill>
                  <a:srgbClr val="000000"/>
                </a:solidFill>
                <a:effectLst/>
                <a:latin typeface="+mn-lt"/>
              </a:rPr>
              <a:t>5 year olds (10%)</a:t>
            </a:r>
          </a:p>
          <a:p>
            <a:pPr marL="0" marR="0" lvl="0" indent="0" algn="ctr" defTabSz="914400" rtl="0" eaLnBrk="1" fontAlgn="b" latinLnBrk="0" hangingPunct="1">
              <a:lnSpc>
                <a:spcPct val="100000"/>
              </a:lnSpc>
              <a:spcBef>
                <a:spcPts val="0"/>
              </a:spcBef>
              <a:spcAft>
                <a:spcPts val="0"/>
              </a:spcAft>
              <a:buClrTx/>
              <a:buSzTx/>
              <a:buFontTx/>
              <a:buNone/>
              <a:tabLst/>
              <a:defRPr/>
            </a:pPr>
            <a:r>
              <a:rPr lang="en-NZ" sz="1100" b="0" i="0" u="none" strike="noStrike" noProof="0" dirty="0">
                <a:solidFill>
                  <a:srgbClr val="000000"/>
                </a:solidFill>
                <a:effectLst/>
                <a:latin typeface="+mn-lt"/>
              </a:rPr>
              <a:t>13 year olds (12%)</a:t>
            </a:r>
          </a:p>
        </p:txBody>
      </p:sp>
      <p:sp>
        <p:nvSpPr>
          <p:cNvPr id="57" name="TextBox 56">
            <a:extLst>
              <a:ext uri="{FF2B5EF4-FFF2-40B4-BE49-F238E27FC236}">
                <a16:creationId xmlns:a16="http://schemas.microsoft.com/office/drawing/2014/main" id="{3ADC904B-09F8-7396-66F5-63322C1FD0A2}"/>
              </a:ext>
            </a:extLst>
          </p:cNvPr>
          <p:cNvSpPr txBox="1"/>
          <p:nvPr/>
        </p:nvSpPr>
        <p:spPr>
          <a:xfrm>
            <a:off x="9946393" y="4108334"/>
            <a:ext cx="1651000" cy="430887"/>
          </a:xfrm>
          <a:prstGeom prst="rect">
            <a:avLst/>
          </a:prstGeom>
          <a:noFill/>
        </p:spPr>
        <p:txBody>
          <a:bodyPr wrap="square">
            <a:spAutoFit/>
          </a:bodyPr>
          <a:lstStyle/>
          <a:p>
            <a:pPr algn="ctr" fontAlgn="b"/>
            <a:r>
              <a:rPr lang="en-NZ" sz="1100" b="0" i="0" u="none" strike="noStrike" kern="1200" noProof="0" dirty="0">
                <a:solidFill>
                  <a:srgbClr val="000000"/>
                </a:solidFill>
                <a:effectLst/>
                <a:latin typeface="+mn-lt"/>
                <a:ea typeface="+mn-ea"/>
                <a:cs typeface="+mn-cs"/>
              </a:rPr>
              <a:t>5 year olds (13%)</a:t>
            </a:r>
          </a:p>
          <a:p>
            <a:pPr algn="ctr" fontAlgn="b"/>
            <a:r>
              <a:rPr lang="en-NZ" sz="1100" b="0" i="0" u="none" strike="noStrike" kern="1200" noProof="0" dirty="0">
                <a:solidFill>
                  <a:srgbClr val="000000"/>
                </a:solidFill>
                <a:effectLst/>
                <a:latin typeface="+mn-lt"/>
                <a:ea typeface="+mn-ea"/>
                <a:cs typeface="+mn-cs"/>
              </a:rPr>
              <a:t>12 to 14 years (14%)</a:t>
            </a:r>
          </a:p>
        </p:txBody>
      </p:sp>
      <p:sp>
        <p:nvSpPr>
          <p:cNvPr id="58" name="TextBox 57">
            <a:extLst>
              <a:ext uri="{FF2B5EF4-FFF2-40B4-BE49-F238E27FC236}">
                <a16:creationId xmlns:a16="http://schemas.microsoft.com/office/drawing/2014/main" id="{CC1D46A5-2A12-36E3-46AC-BF3CA2AFD186}"/>
              </a:ext>
            </a:extLst>
          </p:cNvPr>
          <p:cNvSpPr txBox="1"/>
          <p:nvPr/>
        </p:nvSpPr>
        <p:spPr>
          <a:xfrm>
            <a:off x="2090486" y="5161090"/>
            <a:ext cx="1651000" cy="769441"/>
          </a:xfrm>
          <a:prstGeom prst="rect">
            <a:avLst/>
          </a:prstGeom>
          <a:noFill/>
        </p:spPr>
        <p:txBody>
          <a:bodyPr wrap="square">
            <a:spAutoFit/>
          </a:bodyPr>
          <a:lstStyle/>
          <a:p>
            <a:pPr algn="ctr" fontAlgn="b"/>
            <a:r>
              <a:rPr lang="en-NZ" sz="1100" b="0" i="0" u="none" strike="noStrike" noProof="0" dirty="0">
                <a:solidFill>
                  <a:srgbClr val="000000"/>
                </a:solidFill>
                <a:effectLst/>
                <a:latin typeface="+mn-lt"/>
              </a:rPr>
              <a:t>Asian children (32%)</a:t>
            </a:r>
          </a:p>
          <a:p>
            <a:pPr algn="ctr" fontAlgn="b"/>
            <a:r>
              <a:rPr lang="en-NZ" sz="1100" b="0" i="0" u="none" strike="noStrike" noProof="0" dirty="0">
                <a:solidFill>
                  <a:srgbClr val="000000"/>
                </a:solidFill>
                <a:effectLst/>
                <a:latin typeface="+mn-lt"/>
              </a:rPr>
              <a:t>Boys (33%)</a:t>
            </a:r>
          </a:p>
          <a:p>
            <a:pPr algn="ctr" fontAlgn="b"/>
            <a:r>
              <a:rPr lang="en-NZ" sz="1100" b="0" i="0" u="none" strike="noStrike" noProof="0" dirty="0">
                <a:solidFill>
                  <a:srgbClr val="000000"/>
                </a:solidFill>
                <a:effectLst/>
                <a:latin typeface="+mn-lt"/>
              </a:rPr>
              <a:t>Household income $50 - $100k (29%)</a:t>
            </a:r>
            <a:endParaRPr lang="en-NZ" sz="900" b="0" i="0" u="none" strike="noStrike" noProof="0" dirty="0">
              <a:solidFill>
                <a:srgbClr val="000000"/>
              </a:solidFill>
              <a:effectLst/>
              <a:latin typeface="+mn-lt"/>
            </a:endParaRPr>
          </a:p>
        </p:txBody>
      </p:sp>
      <p:sp>
        <p:nvSpPr>
          <p:cNvPr id="59" name="TextBox 58">
            <a:extLst>
              <a:ext uri="{FF2B5EF4-FFF2-40B4-BE49-F238E27FC236}">
                <a16:creationId xmlns:a16="http://schemas.microsoft.com/office/drawing/2014/main" id="{E5F6159C-FF75-31CB-A790-552168832E06}"/>
              </a:ext>
            </a:extLst>
          </p:cNvPr>
          <p:cNvSpPr txBox="1"/>
          <p:nvPr/>
        </p:nvSpPr>
        <p:spPr>
          <a:xfrm>
            <a:off x="4054462" y="5245728"/>
            <a:ext cx="1651000" cy="600164"/>
          </a:xfrm>
          <a:prstGeom prst="rect">
            <a:avLst/>
          </a:prstGeom>
          <a:noFill/>
        </p:spPr>
        <p:txBody>
          <a:bodyPr wrap="square">
            <a:spAutoFit/>
          </a:bodyPr>
          <a:lstStyle/>
          <a:p>
            <a:pPr algn="ctr" fontAlgn="b"/>
            <a:r>
              <a:rPr lang="en-NZ" sz="1100" b="0" i="0" u="none" strike="noStrike" noProof="0" dirty="0">
                <a:solidFill>
                  <a:srgbClr val="000000"/>
                </a:solidFill>
                <a:effectLst/>
                <a:latin typeface="+mn-lt"/>
              </a:rPr>
              <a:t>Pacific children (12%)</a:t>
            </a:r>
          </a:p>
          <a:p>
            <a:pPr marL="0" marR="0" lvl="0" indent="0" algn="ctr" defTabSz="914400" rtl="0" eaLnBrk="1" fontAlgn="b" latinLnBrk="0" hangingPunct="1">
              <a:lnSpc>
                <a:spcPct val="100000"/>
              </a:lnSpc>
              <a:spcBef>
                <a:spcPts val="0"/>
              </a:spcBef>
              <a:spcAft>
                <a:spcPts val="0"/>
              </a:spcAft>
              <a:buClrTx/>
              <a:buSzTx/>
              <a:buFontTx/>
              <a:buNone/>
              <a:tabLst/>
              <a:defRPr/>
            </a:pPr>
            <a:r>
              <a:rPr lang="en-NZ" sz="1100" b="0" i="0" u="none" strike="noStrike" noProof="0" dirty="0">
                <a:solidFill>
                  <a:srgbClr val="000000"/>
                </a:solidFill>
                <a:effectLst/>
                <a:latin typeface="+mn-lt"/>
              </a:rPr>
              <a:t>Household income $50 - $100k (13%)</a:t>
            </a:r>
          </a:p>
        </p:txBody>
      </p:sp>
      <p:sp>
        <p:nvSpPr>
          <p:cNvPr id="60" name="TextBox 59">
            <a:extLst>
              <a:ext uri="{FF2B5EF4-FFF2-40B4-BE49-F238E27FC236}">
                <a16:creationId xmlns:a16="http://schemas.microsoft.com/office/drawing/2014/main" id="{CDBAAA51-B4A5-6A77-FBA6-EF0C472E1FB2}"/>
              </a:ext>
            </a:extLst>
          </p:cNvPr>
          <p:cNvSpPr txBox="1"/>
          <p:nvPr/>
        </p:nvSpPr>
        <p:spPr>
          <a:xfrm>
            <a:off x="6018440" y="5415005"/>
            <a:ext cx="1651000" cy="261610"/>
          </a:xfrm>
          <a:prstGeom prst="rect">
            <a:avLst/>
          </a:prstGeom>
          <a:noFill/>
        </p:spPr>
        <p:txBody>
          <a:bodyPr wrap="square">
            <a:spAutoFit/>
          </a:bodyPr>
          <a:lstStyle/>
          <a:p>
            <a:pPr algn="ctr" fontAlgn="b"/>
            <a:r>
              <a:rPr lang="en-NZ" sz="1100" b="0" i="0" u="none" strike="noStrike" noProof="0" dirty="0">
                <a:solidFill>
                  <a:srgbClr val="000000"/>
                </a:solidFill>
                <a:effectLst/>
                <a:latin typeface="+mn-lt"/>
              </a:rPr>
              <a:t>5 to 8 years (7%)</a:t>
            </a:r>
          </a:p>
        </p:txBody>
      </p:sp>
      <p:sp>
        <p:nvSpPr>
          <p:cNvPr id="61" name="TextBox 60">
            <a:extLst>
              <a:ext uri="{FF2B5EF4-FFF2-40B4-BE49-F238E27FC236}">
                <a16:creationId xmlns:a16="http://schemas.microsoft.com/office/drawing/2014/main" id="{8DEEA2C5-642A-DBB1-9F64-BA9747E986F4}"/>
              </a:ext>
            </a:extLst>
          </p:cNvPr>
          <p:cNvSpPr txBox="1"/>
          <p:nvPr/>
        </p:nvSpPr>
        <p:spPr>
          <a:xfrm>
            <a:off x="7982417" y="5330367"/>
            <a:ext cx="1651000" cy="430887"/>
          </a:xfrm>
          <a:prstGeom prst="rect">
            <a:avLst/>
          </a:prstGeom>
          <a:noFill/>
        </p:spPr>
        <p:txBody>
          <a:bodyPr wrap="square">
            <a:spAutoFit/>
          </a:bodyPr>
          <a:lstStyle/>
          <a:p>
            <a:pPr algn="ctr" fontAlgn="b"/>
            <a:r>
              <a:rPr lang="en-NZ" sz="1100" b="0" i="0" u="none" strike="noStrike" noProof="0" dirty="0">
                <a:solidFill>
                  <a:srgbClr val="000000"/>
                </a:solidFill>
                <a:effectLst/>
                <a:latin typeface="+mn-lt"/>
              </a:rPr>
              <a:t>9 year olds (2%)</a:t>
            </a:r>
          </a:p>
          <a:p>
            <a:pPr algn="ctr" fontAlgn="b"/>
            <a:r>
              <a:rPr lang="en-NZ" sz="1100" b="0" i="0" u="none" strike="noStrike" noProof="0" dirty="0">
                <a:solidFill>
                  <a:srgbClr val="000000"/>
                </a:solidFill>
                <a:effectLst/>
                <a:latin typeface="+mn-lt"/>
              </a:rPr>
              <a:t>Asian children (4%)</a:t>
            </a:r>
          </a:p>
        </p:txBody>
      </p:sp>
      <p:sp>
        <p:nvSpPr>
          <p:cNvPr id="17" name="TextBox 16">
            <a:extLst>
              <a:ext uri="{FF2B5EF4-FFF2-40B4-BE49-F238E27FC236}">
                <a16:creationId xmlns:a16="http://schemas.microsoft.com/office/drawing/2014/main" id="{4EB9695A-7539-C6F0-28B5-0FE1A36B9FFC}"/>
              </a:ext>
            </a:extLst>
          </p:cNvPr>
          <p:cNvSpPr txBox="1"/>
          <p:nvPr/>
        </p:nvSpPr>
        <p:spPr>
          <a:xfrm>
            <a:off x="3307762" y="6465129"/>
            <a:ext cx="6575011" cy="345607"/>
          </a:xfrm>
          <a:prstGeom prst="rect">
            <a:avLst/>
          </a:prstGeom>
          <a:noFill/>
        </p:spPr>
        <p:txBody>
          <a:bodyPr wrap="square">
            <a:spAutoFit/>
          </a:bodyPr>
          <a:lstStyle/>
          <a:p>
            <a:pPr>
              <a:lnSpc>
                <a:spcPct val="107000"/>
              </a:lnSpc>
              <a:buNone/>
            </a:pPr>
            <a:r>
              <a:rPr lang="en-NZ" sz="800" b="1" noProof="0" dirty="0">
                <a:solidFill>
                  <a:schemeClr val="accent6"/>
                </a:solidFill>
                <a:effectLst/>
                <a:ea typeface="Verdana" panose="020B0604030504040204" pitchFamily="34" charset="0"/>
                <a:cs typeface="Arial" panose="020B0604020202020204" pitchFamily="34" charset="0"/>
              </a:rPr>
              <a:t>Source: Q71. </a:t>
            </a:r>
            <a:r>
              <a:rPr lang="en-NZ" sz="800" noProof="0" dirty="0">
                <a:solidFill>
                  <a:schemeClr val="accent6"/>
                </a:solidFill>
                <a:effectLst/>
                <a:ea typeface="Verdana" panose="020B0604030504040204" pitchFamily="34" charset="0"/>
                <a:cs typeface="Arial" panose="020B0604020202020204" pitchFamily="34" charset="0"/>
              </a:rPr>
              <a:t>What did you watch yesterday?</a:t>
            </a:r>
          </a:p>
          <a:p>
            <a:pPr>
              <a:lnSpc>
                <a:spcPct val="107000"/>
              </a:lnSpc>
              <a:buNone/>
            </a:pPr>
            <a:r>
              <a:rPr lang="en-NZ" sz="800" b="1" noProof="0" dirty="0">
                <a:solidFill>
                  <a:schemeClr val="accent6"/>
                </a:solidFill>
                <a:ea typeface="Verdana" panose="020B0604030504040204" pitchFamily="34" charset="0"/>
                <a:cs typeface="Arial" panose="020B0604020202020204" pitchFamily="34" charset="0"/>
              </a:rPr>
              <a:t>Base: </a:t>
            </a:r>
            <a:r>
              <a:rPr lang="en-NZ" sz="800" noProof="0" dirty="0">
                <a:solidFill>
                  <a:schemeClr val="accent6"/>
                </a:solidFill>
                <a:ea typeface="Verdana" panose="020B0604030504040204" pitchFamily="34" charset="0"/>
                <a:cs typeface="Arial" panose="020B0604020202020204" pitchFamily="34" charset="0"/>
              </a:rPr>
              <a:t>All children 5 to 14 years n=1,024</a:t>
            </a:r>
            <a:endParaRPr lang="en-NZ" sz="800" noProof="0" dirty="0">
              <a:solidFill>
                <a:schemeClr val="accent6"/>
              </a:solidFill>
              <a:effectLst/>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4146292984"/>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AFB05-11C2-EE47-8E44-8AF622DE8E3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7A16822-FD7B-34DD-1839-D90CCA050E12}"/>
              </a:ext>
            </a:extLst>
          </p:cNvPr>
          <p:cNvSpPr>
            <a:spLocks noGrp="1"/>
          </p:cNvSpPr>
          <p:nvPr>
            <p:ph type="body" sz="quarter" idx="22"/>
          </p:nvPr>
        </p:nvSpPr>
        <p:spPr/>
        <p:txBody>
          <a:bodyPr/>
          <a:lstStyle/>
          <a:p>
            <a:r>
              <a:rPr lang="en-NZ" sz="2800" noProof="0" dirty="0"/>
              <a:t>05</a:t>
            </a:r>
          </a:p>
        </p:txBody>
      </p:sp>
      <p:sp>
        <p:nvSpPr>
          <p:cNvPr id="5" name="Text Placeholder 4">
            <a:extLst>
              <a:ext uri="{FF2B5EF4-FFF2-40B4-BE49-F238E27FC236}">
                <a16:creationId xmlns:a16="http://schemas.microsoft.com/office/drawing/2014/main" id="{C639D5D3-43C0-7A35-BB75-A0C44B3CD077}"/>
              </a:ext>
            </a:extLst>
          </p:cNvPr>
          <p:cNvSpPr>
            <a:spLocks noGrp="1"/>
          </p:cNvSpPr>
          <p:nvPr>
            <p:ph type="body" sz="quarter" idx="28"/>
          </p:nvPr>
        </p:nvSpPr>
        <p:spPr/>
        <p:txBody>
          <a:bodyPr anchor="t"/>
          <a:lstStyle/>
          <a:p>
            <a:r>
              <a:rPr lang="en-NZ" noProof="0" dirty="0"/>
              <a:t>Preschooler content preferences</a:t>
            </a:r>
          </a:p>
        </p:txBody>
      </p:sp>
      <p:sp>
        <p:nvSpPr>
          <p:cNvPr id="7" name="Footer Placeholder 6">
            <a:extLst>
              <a:ext uri="{FF2B5EF4-FFF2-40B4-BE49-F238E27FC236}">
                <a16:creationId xmlns:a16="http://schemas.microsoft.com/office/drawing/2014/main" id="{82BBB155-5DBF-BDBD-1CA6-86A0DAA49724}"/>
              </a:ext>
            </a:extLst>
          </p:cNvPr>
          <p:cNvSpPr>
            <a:spLocks noGrp="1"/>
          </p:cNvSpPr>
          <p:nvPr>
            <p:ph type="ftr" sz="quarter" idx="30"/>
          </p:nvPr>
        </p:nvSpPr>
        <p:spPr/>
        <p:txBody>
          <a:bodyPr/>
          <a:lstStyle/>
          <a:p>
            <a:r>
              <a:rPr lang="en-US" dirty="0"/>
              <a:t>WATA Children’s Media Use 2025</a:t>
            </a:r>
          </a:p>
        </p:txBody>
      </p:sp>
      <p:sp>
        <p:nvSpPr>
          <p:cNvPr id="8" name="Slide Number Placeholder 7">
            <a:extLst>
              <a:ext uri="{FF2B5EF4-FFF2-40B4-BE49-F238E27FC236}">
                <a16:creationId xmlns:a16="http://schemas.microsoft.com/office/drawing/2014/main" id="{A00D3882-9373-CEC5-5230-93755B2FF38C}"/>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6" name="Picture Placeholder 5">
            <a:extLst>
              <a:ext uri="{FF2B5EF4-FFF2-40B4-BE49-F238E27FC236}">
                <a16:creationId xmlns:a16="http://schemas.microsoft.com/office/drawing/2014/main" id="{FEDDAA86-01F3-BBFB-3103-08A15B111CB4}"/>
              </a:ext>
            </a:extLst>
          </p:cNvPr>
          <p:cNvSpPr>
            <a:spLocks noGrp="1"/>
          </p:cNvSpPr>
          <p:nvPr>
            <p:ph type="pic" sz="quarter" idx="24"/>
          </p:nvPr>
        </p:nvSpPr>
        <p:spPr/>
        <p:txBody>
          <a:bodyPr/>
          <a:lstStyle/>
          <a:p>
            <a:endParaRPr lang="en-NZ" noProof="0" dirty="0"/>
          </a:p>
        </p:txBody>
      </p:sp>
      <p:pic>
        <p:nvPicPr>
          <p:cNvPr id="2" name="Picture Placeholder 2">
            <a:extLst>
              <a:ext uri="{FF2B5EF4-FFF2-40B4-BE49-F238E27FC236}">
                <a16:creationId xmlns:a16="http://schemas.microsoft.com/office/drawing/2014/main" id="{06295C03-4BBB-09CD-B62B-CA0AE4E5E5D3}"/>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952157" y="433388"/>
            <a:ext cx="6239843" cy="5991225"/>
          </a:xfrm>
          <a:prstGeom prst="rect">
            <a:avLst/>
          </a:pr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4238426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0FA88-875A-F3A1-D1CB-879ADA21985E}"/>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4B9F34B-CD1B-5403-0257-C1A2AC05E80D}"/>
              </a:ext>
            </a:extLst>
          </p:cNvPr>
          <p:cNvSpPr>
            <a:spLocks noGrp="1"/>
          </p:cNvSpPr>
          <p:nvPr>
            <p:ph type="title"/>
          </p:nvPr>
        </p:nvSpPr>
        <p:spPr/>
        <p:txBody>
          <a:bodyPr>
            <a:normAutofit/>
          </a:bodyPr>
          <a:lstStyle/>
          <a:p>
            <a:r>
              <a:rPr lang="en-NZ" noProof="0" dirty="0"/>
              <a:t>Preschooler content preferences – summary</a:t>
            </a:r>
          </a:p>
        </p:txBody>
      </p:sp>
      <p:sp>
        <p:nvSpPr>
          <p:cNvPr id="13" name="Text Placeholder 12">
            <a:extLst>
              <a:ext uri="{FF2B5EF4-FFF2-40B4-BE49-F238E27FC236}">
                <a16:creationId xmlns:a16="http://schemas.microsoft.com/office/drawing/2014/main" id="{F3C041B5-C7DA-D0AD-B7F2-5DE18D2B8A86}"/>
              </a:ext>
            </a:extLst>
          </p:cNvPr>
          <p:cNvSpPr>
            <a:spLocks noGrp="1"/>
          </p:cNvSpPr>
          <p:nvPr>
            <p:ph type="body" sz="quarter" idx="22"/>
          </p:nvPr>
        </p:nvSpPr>
        <p:spPr/>
        <p:txBody>
          <a:bodyPr/>
          <a:lstStyle/>
          <a:p>
            <a:r>
              <a:rPr lang="en-NZ" noProof="0" dirty="0"/>
              <a:t> </a:t>
            </a:r>
          </a:p>
        </p:txBody>
      </p:sp>
      <p:sp>
        <p:nvSpPr>
          <p:cNvPr id="2" name="Slide Number Placeholder 1">
            <a:extLst>
              <a:ext uri="{FF2B5EF4-FFF2-40B4-BE49-F238E27FC236}">
                <a16:creationId xmlns:a16="http://schemas.microsoft.com/office/drawing/2014/main" id="{26DBBD9E-D1A6-F438-AA0F-26FAA9FFEB61}"/>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NZ" sz="800" b="1" i="0" u="none" strike="noStrike" kern="1200" cap="none" spc="0" normalizeH="0" baseline="0" noProof="0" dirty="0">
              <a:ln>
                <a:noFill/>
              </a:ln>
              <a:effectLst/>
              <a:uLnTx/>
              <a:uFillTx/>
              <a:latin typeface="Century Gothic" panose="02116942222400000000"/>
              <a:ea typeface="Verdana" panose="020B0604030504040204" pitchFamily="34" charset="0"/>
            </a:endParaRPr>
          </a:p>
        </p:txBody>
      </p:sp>
      <p:sp>
        <p:nvSpPr>
          <p:cNvPr id="7" name="Rectangle 6">
            <a:extLst>
              <a:ext uri="{FF2B5EF4-FFF2-40B4-BE49-F238E27FC236}">
                <a16:creationId xmlns:a16="http://schemas.microsoft.com/office/drawing/2014/main" id="{312BC4FA-63C0-DF3B-2A7D-EA6EA84A99CE}"/>
              </a:ext>
            </a:extLst>
          </p:cNvPr>
          <p:cNvSpPr/>
          <p:nvPr/>
        </p:nvSpPr>
        <p:spPr bwMode="auto">
          <a:xfrm>
            <a:off x="460375" y="1623060"/>
            <a:ext cx="5293654" cy="3611881"/>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rPr>
              <a:t>Caregiver satisfaction and preschooler viewing preferences</a:t>
            </a:r>
          </a:p>
          <a:p>
            <a:pPr lvl="0">
              <a:spcAft>
                <a:spcPts val="1200"/>
              </a:spcAft>
              <a:defRPr/>
            </a:pPr>
            <a:r>
              <a:rPr lang="en-NZ" sz="1200" noProof="0" dirty="0">
                <a:solidFill>
                  <a:schemeClr val="bg2"/>
                </a:solidFill>
              </a:rPr>
              <a:t>Most caregivers (60%) are satisfied with the range of New Zealand content available for preschoolers (4 years), though nearly a third remain neutral or unsure. </a:t>
            </a:r>
          </a:p>
          <a:p>
            <a:pPr lvl="0">
              <a:spcAft>
                <a:spcPts val="1200"/>
              </a:spcAft>
              <a:defRPr/>
            </a:pPr>
            <a:r>
              <a:rPr lang="en-NZ" sz="1200" noProof="0" dirty="0">
                <a:solidFill>
                  <a:schemeClr val="bg2"/>
                </a:solidFill>
              </a:rPr>
              <a:t>Despite this satisfaction, global brands overwhelmingly dominate preschoolers’ favourite shows, with </a:t>
            </a:r>
            <a:r>
              <a:rPr lang="en-NZ" sz="1200" i="1" noProof="0" dirty="0">
                <a:solidFill>
                  <a:schemeClr val="bg2"/>
                </a:solidFill>
              </a:rPr>
              <a:t>Bluey</a:t>
            </a:r>
            <a:r>
              <a:rPr lang="en-NZ" sz="1200" noProof="0" dirty="0">
                <a:solidFill>
                  <a:schemeClr val="bg2"/>
                </a:solidFill>
              </a:rPr>
              <a:t> (38%), </a:t>
            </a:r>
            <a:r>
              <a:rPr lang="en-NZ" sz="1200" i="1" noProof="0" dirty="0">
                <a:solidFill>
                  <a:schemeClr val="bg2"/>
                </a:solidFill>
              </a:rPr>
              <a:t>Paw Patrol</a:t>
            </a:r>
            <a:r>
              <a:rPr lang="en-NZ" sz="1200" noProof="0" dirty="0">
                <a:solidFill>
                  <a:schemeClr val="bg2"/>
                </a:solidFill>
              </a:rPr>
              <a:t> (25%), and </a:t>
            </a:r>
            <a:r>
              <a:rPr lang="en-NZ" sz="1200" i="1" noProof="0" dirty="0">
                <a:solidFill>
                  <a:schemeClr val="bg2"/>
                </a:solidFill>
              </a:rPr>
              <a:t>Spidey and Friends</a:t>
            </a:r>
            <a:r>
              <a:rPr lang="en-NZ" sz="1200" noProof="0" dirty="0">
                <a:solidFill>
                  <a:schemeClr val="bg2"/>
                </a:solidFill>
              </a:rPr>
              <a:t> (16%) leading the list. </a:t>
            </a:r>
          </a:p>
          <a:p>
            <a:pPr lvl="0">
              <a:spcAft>
                <a:spcPts val="1200"/>
              </a:spcAft>
              <a:defRPr/>
            </a:pPr>
            <a:r>
              <a:rPr lang="en-NZ" sz="1200" noProof="0" dirty="0">
                <a:solidFill>
                  <a:schemeClr val="bg2"/>
                </a:solidFill>
              </a:rPr>
              <a:t>New Zealand made shows such as </a:t>
            </a:r>
            <a:r>
              <a:rPr lang="en-NZ" sz="1200" i="1" noProof="0" dirty="0">
                <a:solidFill>
                  <a:schemeClr val="bg2"/>
                </a:solidFill>
              </a:rPr>
              <a:t>Kiri &amp; Lou</a:t>
            </a:r>
            <a:r>
              <a:rPr lang="en-NZ" sz="1200" noProof="0" dirty="0">
                <a:solidFill>
                  <a:schemeClr val="bg2"/>
                </a:solidFill>
              </a:rPr>
              <a:t> and </a:t>
            </a:r>
            <a:r>
              <a:rPr lang="en-NZ" sz="1200" i="1" noProof="0" dirty="0">
                <a:solidFill>
                  <a:schemeClr val="bg2"/>
                </a:solidFill>
              </a:rPr>
              <a:t>Nee Naw</a:t>
            </a:r>
            <a:r>
              <a:rPr lang="en-NZ" sz="1200" noProof="0" dirty="0">
                <a:solidFill>
                  <a:schemeClr val="bg2"/>
                </a:solidFill>
              </a:rPr>
              <a:t> are named by 6% of caregivers, and 75% cannot name a preferred local title.</a:t>
            </a:r>
          </a:p>
          <a:p>
            <a:pPr lvl="0">
              <a:spcAft>
                <a:spcPts val="1200"/>
              </a:spcAft>
              <a:defRPr/>
            </a:pPr>
            <a:r>
              <a:rPr lang="en-NZ" sz="1200" noProof="0" dirty="0">
                <a:solidFill>
                  <a:schemeClr val="bg2"/>
                </a:solidFill>
              </a:rPr>
              <a:t>These findings highlight the challenge for New Zealand content to stand out against international offerings and underscore the need to further promote and showcase high quality New Zealand productions, ensuring local stories are both visible and appealing to caregivers and young audiences.</a:t>
            </a:r>
          </a:p>
          <a:p>
            <a:pPr lvl="0">
              <a:spcAft>
                <a:spcPts val="1200"/>
              </a:spcAf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Footer Placeholder 6">
            <a:extLst>
              <a:ext uri="{FF2B5EF4-FFF2-40B4-BE49-F238E27FC236}">
                <a16:creationId xmlns:a16="http://schemas.microsoft.com/office/drawing/2014/main" id="{5CE6CA0D-0C60-1B4B-6229-C267E39C1D8E}"/>
              </a:ext>
            </a:extLst>
          </p:cNvPr>
          <p:cNvSpPr txBox="1">
            <a:spLocks/>
          </p:cNvSpPr>
          <p:nvPr/>
        </p:nvSpPr>
        <p:spPr>
          <a:xfrm>
            <a:off x="942194" y="6561839"/>
            <a:ext cx="7127875" cy="155574"/>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indent="9525">
              <a:defRPr/>
            </a:pPr>
            <a:endParaRPr lang="en-NZ" sz="800" noProof="0" dirty="0">
              <a:solidFill>
                <a:schemeClr val="bg1"/>
              </a:solidFill>
              <a:latin typeface="Century Gothic" panose="02116942222400000000"/>
              <a:ea typeface="Roboto" panose="02000000000000000000" pitchFamily="2" charset="0"/>
            </a:endParaRPr>
          </a:p>
        </p:txBody>
      </p:sp>
      <p:pic>
        <p:nvPicPr>
          <p:cNvPr id="4" name="Picture 3" descr="A child holding a remote control&#10;&#10;AI-generated content may be incorrect.">
            <a:extLst>
              <a:ext uri="{FF2B5EF4-FFF2-40B4-BE49-F238E27FC236}">
                <a16:creationId xmlns:a16="http://schemas.microsoft.com/office/drawing/2014/main" id="{78B2B42D-AEAA-2B14-237E-8732BEA8D35A}"/>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898346" y="1286107"/>
            <a:ext cx="5293654" cy="4827239"/>
          </a:xfrm>
          <a:prstGeom prst="rect">
            <a:avLst/>
          </a:prstGeom>
        </p:spPr>
      </p:pic>
      <p:sp>
        <p:nvSpPr>
          <p:cNvPr id="6" name="Footer Placeholder 5">
            <a:extLst>
              <a:ext uri="{FF2B5EF4-FFF2-40B4-BE49-F238E27FC236}">
                <a16:creationId xmlns:a16="http://schemas.microsoft.com/office/drawing/2014/main" id="{BBE944C1-91E6-4090-6C57-599AB1FDF062}"/>
              </a:ext>
            </a:extLst>
          </p:cNvPr>
          <p:cNvSpPr>
            <a:spLocks noGrp="1"/>
          </p:cNvSpPr>
          <p:nvPr>
            <p:ph type="ftr" sz="quarter" idx="23"/>
          </p:nvPr>
        </p:nvSpPr>
        <p:spPr/>
        <p:txBody>
          <a:bodyPr/>
          <a:lstStyle/>
          <a:p>
            <a:r>
              <a:rPr lang="en-US" dirty="0"/>
              <a:t>WATA Children’s Media Use 2025</a:t>
            </a:r>
          </a:p>
        </p:txBody>
      </p:sp>
    </p:spTree>
    <p:extLst>
      <p:ext uri="{BB962C8B-B14F-4D97-AF65-F5344CB8AC3E}">
        <p14:creationId xmlns:p14="http://schemas.microsoft.com/office/powerpoint/2010/main" val="1356791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0AA26-5A40-6642-D583-C8F29C37F03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403133B-A6DB-C491-C910-31539E989BCD}"/>
              </a:ext>
              <a:ext uri="{C183D7F6-B498-43B3-948B-1728B52AA6E4}">
                <adec:decorative xmlns:adec="http://schemas.microsoft.com/office/drawing/2017/decorative" val="1"/>
              </a:ext>
            </a:extLst>
          </p:cNvPr>
          <p:cNvSpPr/>
          <p:nvPr/>
        </p:nvSpPr>
        <p:spPr bwMode="auto">
          <a:xfrm>
            <a:off x="0" y="-2"/>
            <a:ext cx="4067175" cy="6858001"/>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CC35AA60-B019-8E72-D10C-26884961A80E}"/>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EC1D09AF-2D9C-9520-6BF0-9F70D4974F74}"/>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208D038F-C360-77AA-F6A1-3300211A4FE5}"/>
              </a:ext>
            </a:extLst>
          </p:cNvPr>
          <p:cNvSpPr>
            <a:spLocks noGrp="1"/>
          </p:cNvSpPr>
          <p:nvPr>
            <p:ph type="body" sz="quarter" idx="4294967295"/>
          </p:nvPr>
        </p:nvSpPr>
        <p:spPr>
          <a:xfrm>
            <a:off x="460375" y="420145"/>
            <a:ext cx="2996501" cy="3935413"/>
          </a:xfrm>
        </p:spPr>
        <p:txBody>
          <a:bodyPr anchor="t"/>
          <a:lstStyle/>
          <a:p>
            <a:pPr lvl="6"/>
            <a:r>
              <a:rPr lang="en-NZ" sz="2400" b="0" noProof="0" dirty="0">
                <a:latin typeface="Georgia" panose="02040502050405020303" pitchFamily="18" charset="0"/>
              </a:rPr>
              <a:t>Most caregivers (60%) are satisfied with New Zealand content for preschoolers, but a third (32%) are unsure or neutral.</a:t>
            </a:r>
          </a:p>
        </p:txBody>
      </p:sp>
      <p:cxnSp>
        <p:nvCxnSpPr>
          <p:cNvPr id="25" name="Straight Connector 24">
            <a:extLst>
              <a:ext uri="{FF2B5EF4-FFF2-40B4-BE49-F238E27FC236}">
                <a16:creationId xmlns:a16="http://schemas.microsoft.com/office/drawing/2014/main" id="{28D37E84-ECE1-F7C4-480C-326365C35FC6}"/>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F47780FC-9E99-97CB-4E05-EFE69C905011}"/>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BA58758-295E-BF53-1CA6-9AF20A5606A7}"/>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205CC34A-A69F-B365-DE78-E439AA1908A5}"/>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3" name="Text Placeholder 3">
            <a:extLst>
              <a:ext uri="{FF2B5EF4-FFF2-40B4-BE49-F238E27FC236}">
                <a16:creationId xmlns:a16="http://schemas.microsoft.com/office/drawing/2014/main" id="{5DB1B09D-D713-C07B-0F32-1F120987D447}"/>
              </a:ext>
            </a:extLst>
          </p:cNvPr>
          <p:cNvSpPr txBox="1">
            <a:spLocks/>
          </p:cNvSpPr>
          <p:nvPr/>
        </p:nvSpPr>
        <p:spPr>
          <a:xfrm>
            <a:off x="4300856" y="6533144"/>
            <a:ext cx="6739400"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Q65.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How satisfied or dissatisfied are you with the range of New Zealand content that is currently available for pre-school children on free to air TV channels such as TVNZ 2, Three, Whakaata Māori or Sky Open?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Caregiver of child aged 4 years old n=32. CAUTION: Low base size, results indicative only.</a:t>
            </a: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0" name="Text Placeholder 3">
            <a:extLst>
              <a:ext uri="{FF2B5EF4-FFF2-40B4-BE49-F238E27FC236}">
                <a16:creationId xmlns:a16="http://schemas.microsoft.com/office/drawing/2014/main" id="{E21CA69C-FAC7-3C47-4E2B-C301771BF243}"/>
              </a:ext>
            </a:extLst>
          </p:cNvPr>
          <p:cNvSpPr txBox="1">
            <a:spLocks/>
          </p:cNvSpPr>
          <p:nvPr/>
        </p:nvSpPr>
        <p:spPr>
          <a:xfrm>
            <a:off x="4317363" y="551760"/>
            <a:ext cx="7021594" cy="38537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Caregiver satisfaction with the range of New Zealand content available for pre-schoolers on free to air channels</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9" name="TextBox 8">
            <a:extLst>
              <a:ext uri="{FF2B5EF4-FFF2-40B4-BE49-F238E27FC236}">
                <a16:creationId xmlns:a16="http://schemas.microsoft.com/office/drawing/2014/main" id="{F8124717-1CDF-47DC-A209-91BB42EA7D69}"/>
              </a:ext>
            </a:extLst>
          </p:cNvPr>
          <p:cNvSpPr txBox="1"/>
          <p:nvPr/>
        </p:nvSpPr>
        <p:spPr>
          <a:xfrm>
            <a:off x="5415418" y="1643511"/>
            <a:ext cx="1788235" cy="307777"/>
          </a:xfrm>
          <a:prstGeom prst="rect">
            <a:avLst/>
          </a:prstGeom>
          <a:noFill/>
        </p:spPr>
        <p:txBody>
          <a:bodyPr wrap="square">
            <a:spAutoFit/>
          </a:bodyPr>
          <a:lstStyle/>
          <a:p>
            <a:pPr algn="r"/>
            <a:r>
              <a:rPr lang="en-NZ" sz="1400" b="1" noProof="0" dirty="0">
                <a:solidFill>
                  <a:srgbClr val="6F018B"/>
                </a:solidFill>
              </a:rPr>
              <a:t>Very satisfied</a:t>
            </a:r>
            <a:endParaRPr lang="en-NZ" sz="1100" noProof="0" dirty="0">
              <a:solidFill>
                <a:srgbClr val="6F018B"/>
              </a:solidFill>
            </a:endParaRPr>
          </a:p>
        </p:txBody>
      </p:sp>
      <p:sp>
        <p:nvSpPr>
          <p:cNvPr id="13" name="TextBox 12">
            <a:extLst>
              <a:ext uri="{FF2B5EF4-FFF2-40B4-BE49-F238E27FC236}">
                <a16:creationId xmlns:a16="http://schemas.microsoft.com/office/drawing/2014/main" id="{AA636042-6BC6-0F9C-2F48-3113F429CF0D}"/>
              </a:ext>
            </a:extLst>
          </p:cNvPr>
          <p:cNvSpPr txBox="1"/>
          <p:nvPr/>
        </p:nvSpPr>
        <p:spPr>
          <a:xfrm>
            <a:off x="4835752" y="4515818"/>
            <a:ext cx="2367902" cy="307777"/>
          </a:xfrm>
          <a:prstGeom prst="rect">
            <a:avLst/>
          </a:prstGeom>
          <a:noFill/>
        </p:spPr>
        <p:txBody>
          <a:bodyPr wrap="square">
            <a:spAutoFit/>
          </a:bodyPr>
          <a:lstStyle/>
          <a:p>
            <a:pPr algn="r"/>
            <a:r>
              <a:rPr lang="en-NZ" sz="1400" b="1" noProof="0" dirty="0">
                <a:solidFill>
                  <a:srgbClr val="64C8BF"/>
                </a:solidFill>
              </a:rPr>
              <a:t>Quite dissatisfied</a:t>
            </a:r>
          </a:p>
        </p:txBody>
      </p:sp>
      <p:sp>
        <p:nvSpPr>
          <p:cNvPr id="14" name="TextBox 13">
            <a:extLst>
              <a:ext uri="{FF2B5EF4-FFF2-40B4-BE49-F238E27FC236}">
                <a16:creationId xmlns:a16="http://schemas.microsoft.com/office/drawing/2014/main" id="{58AE1C61-5158-ED69-CD04-0630D26766C9}"/>
              </a:ext>
            </a:extLst>
          </p:cNvPr>
          <p:cNvSpPr txBox="1"/>
          <p:nvPr/>
        </p:nvSpPr>
        <p:spPr>
          <a:xfrm>
            <a:off x="5148328" y="2764930"/>
            <a:ext cx="2055326" cy="307777"/>
          </a:xfrm>
          <a:prstGeom prst="rect">
            <a:avLst/>
          </a:prstGeom>
          <a:noFill/>
        </p:spPr>
        <p:txBody>
          <a:bodyPr wrap="square">
            <a:spAutoFit/>
          </a:bodyPr>
          <a:lstStyle/>
          <a:p>
            <a:pPr algn="r"/>
            <a:r>
              <a:rPr lang="en-NZ" sz="1400" b="1" noProof="0" dirty="0">
                <a:solidFill>
                  <a:srgbClr val="AC72B9"/>
                </a:solidFill>
              </a:rPr>
              <a:t>Quite satisfied</a:t>
            </a:r>
            <a:endParaRPr lang="en-NZ" sz="1100" noProof="0" dirty="0">
              <a:solidFill>
                <a:srgbClr val="AC72B9"/>
              </a:solidFill>
            </a:endParaRPr>
          </a:p>
        </p:txBody>
      </p:sp>
      <p:sp>
        <p:nvSpPr>
          <p:cNvPr id="16" name="TextBox 15">
            <a:extLst>
              <a:ext uri="{FF2B5EF4-FFF2-40B4-BE49-F238E27FC236}">
                <a16:creationId xmlns:a16="http://schemas.microsoft.com/office/drawing/2014/main" id="{868BFE0E-EE45-5173-96EA-5FC9500A65E6}"/>
              </a:ext>
            </a:extLst>
          </p:cNvPr>
          <p:cNvSpPr txBox="1"/>
          <p:nvPr/>
        </p:nvSpPr>
        <p:spPr>
          <a:xfrm>
            <a:off x="5148328" y="4081678"/>
            <a:ext cx="2055326" cy="307777"/>
          </a:xfrm>
          <a:prstGeom prst="rect">
            <a:avLst/>
          </a:prstGeom>
          <a:noFill/>
        </p:spPr>
        <p:txBody>
          <a:bodyPr wrap="square">
            <a:spAutoFit/>
          </a:bodyPr>
          <a:lstStyle/>
          <a:p>
            <a:pPr algn="r"/>
            <a:r>
              <a:rPr lang="en-NZ" sz="1400" b="1" noProof="0" dirty="0">
                <a:solidFill>
                  <a:srgbClr val="BAB0AB"/>
                </a:solidFill>
              </a:rPr>
              <a:t>Neutral</a:t>
            </a:r>
            <a:endParaRPr lang="en-NZ" sz="1100" noProof="0" dirty="0">
              <a:solidFill>
                <a:srgbClr val="BAB0AB"/>
              </a:solidFill>
            </a:endParaRPr>
          </a:p>
        </p:txBody>
      </p:sp>
      <p:sp>
        <p:nvSpPr>
          <p:cNvPr id="17" name="TextBox 16">
            <a:extLst>
              <a:ext uri="{FF2B5EF4-FFF2-40B4-BE49-F238E27FC236}">
                <a16:creationId xmlns:a16="http://schemas.microsoft.com/office/drawing/2014/main" id="{A9C10F35-4074-E8B4-09CE-EC9C4E767B4A}"/>
              </a:ext>
            </a:extLst>
          </p:cNvPr>
          <p:cNvSpPr txBox="1"/>
          <p:nvPr/>
        </p:nvSpPr>
        <p:spPr>
          <a:xfrm>
            <a:off x="5740348" y="4970427"/>
            <a:ext cx="1463305" cy="307777"/>
          </a:xfrm>
          <a:prstGeom prst="rect">
            <a:avLst/>
          </a:prstGeom>
          <a:noFill/>
        </p:spPr>
        <p:txBody>
          <a:bodyPr wrap="square">
            <a:spAutoFit/>
          </a:bodyPr>
          <a:lstStyle/>
          <a:p>
            <a:pPr algn="r"/>
            <a:r>
              <a:rPr lang="en-NZ" sz="1400" b="1" noProof="0" dirty="0">
                <a:solidFill>
                  <a:srgbClr val="8FD6CE"/>
                </a:solidFill>
              </a:rPr>
              <a:t>Not sure </a:t>
            </a:r>
          </a:p>
        </p:txBody>
      </p:sp>
      <p:graphicFrame>
        <p:nvGraphicFramePr>
          <p:cNvPr id="45" name="Chart 44">
            <a:extLst>
              <a:ext uri="{FF2B5EF4-FFF2-40B4-BE49-F238E27FC236}">
                <a16:creationId xmlns:a16="http://schemas.microsoft.com/office/drawing/2014/main" id="{AE28CF6B-7A90-6B8F-5FF8-A34896F48DD0}"/>
              </a:ext>
            </a:extLst>
          </p:cNvPr>
          <p:cNvGraphicFramePr/>
          <p:nvPr>
            <p:extLst>
              <p:ext uri="{D42A27DB-BD31-4B8C-83A1-F6EECF244321}">
                <p14:modId xmlns:p14="http://schemas.microsoft.com/office/powerpoint/2010/main" val="3471687528"/>
              </p:ext>
            </p:extLst>
          </p:nvPr>
        </p:nvGraphicFramePr>
        <p:xfrm>
          <a:off x="6273249" y="1539194"/>
          <a:ext cx="3822700" cy="4107387"/>
        </p:xfrm>
        <a:graphic>
          <a:graphicData uri="http://schemas.openxmlformats.org/drawingml/2006/chart">
            <c:chart xmlns:c="http://schemas.openxmlformats.org/drawingml/2006/chart" xmlns:r="http://schemas.openxmlformats.org/officeDocument/2006/relationships" r:id="rId3"/>
          </a:graphicData>
        </a:graphic>
      </p:graphicFrame>
      <p:sp>
        <p:nvSpPr>
          <p:cNvPr id="46" name="TextBox 45">
            <a:extLst>
              <a:ext uri="{FF2B5EF4-FFF2-40B4-BE49-F238E27FC236}">
                <a16:creationId xmlns:a16="http://schemas.microsoft.com/office/drawing/2014/main" id="{3F7F51BF-51E8-1045-AD9D-829BC8DCD50B}"/>
              </a:ext>
            </a:extLst>
          </p:cNvPr>
          <p:cNvSpPr txBox="1"/>
          <p:nvPr/>
        </p:nvSpPr>
        <p:spPr>
          <a:xfrm>
            <a:off x="5508334" y="5545711"/>
            <a:ext cx="1962945" cy="385373"/>
          </a:xfrm>
          <a:prstGeom prst="rect">
            <a:avLst/>
          </a:prstGeom>
          <a:noFill/>
        </p:spPr>
        <p:txBody>
          <a:bodyPr wrap="square" lIns="0" tIns="0" rIns="0" bIns="0" rtlCol="0">
            <a:normAutofit/>
          </a:bodyPr>
          <a:lstStyle/>
          <a:p>
            <a:pPr marL="0" indent="-3657600" algn="ctr">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Very dissatisfied 0%</a:t>
            </a:r>
          </a:p>
        </p:txBody>
      </p:sp>
      <p:sp>
        <p:nvSpPr>
          <p:cNvPr id="11" name="Footer Placeholder 6">
            <a:extLst>
              <a:ext uri="{FF2B5EF4-FFF2-40B4-BE49-F238E27FC236}">
                <a16:creationId xmlns:a16="http://schemas.microsoft.com/office/drawing/2014/main" id="{31B6C6DD-546E-22C2-7960-3ADB0A015737}"/>
              </a:ext>
            </a:extLst>
          </p:cNvPr>
          <p:cNvSpPr txBox="1">
            <a:spLocks/>
          </p:cNvSpPr>
          <p:nvPr/>
        </p:nvSpPr>
        <p:spPr>
          <a:xfrm>
            <a:off x="942194" y="6561839"/>
            <a:ext cx="7127875" cy="155574"/>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dirty="0"/>
              <a:t>WATA Children’s Media Use 2025</a:t>
            </a:r>
          </a:p>
        </p:txBody>
      </p:sp>
    </p:spTree>
    <p:extLst>
      <p:ext uri="{BB962C8B-B14F-4D97-AF65-F5344CB8AC3E}">
        <p14:creationId xmlns:p14="http://schemas.microsoft.com/office/powerpoint/2010/main" val="3028748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A0F0F-BEC2-2D67-5ED6-4FD1BB61358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452189D-AFD1-359C-458B-6BBEFDCE5C11}"/>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13A0B76B-2362-5A8E-4A61-364FDC1AF535}"/>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BC94A53-6C7E-6654-74E6-42868D7CA094}"/>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E0D1B149-C4E1-FC64-D761-81F1B08079D5}"/>
              </a:ext>
            </a:extLst>
          </p:cNvPr>
          <p:cNvSpPr>
            <a:spLocks noGrp="1"/>
          </p:cNvSpPr>
          <p:nvPr>
            <p:ph type="body" sz="quarter" idx="4294967295"/>
          </p:nvPr>
        </p:nvSpPr>
        <p:spPr>
          <a:xfrm>
            <a:off x="460375" y="420145"/>
            <a:ext cx="3079750" cy="4656822"/>
          </a:xfrm>
        </p:spPr>
        <p:txBody>
          <a:bodyPr anchor="t"/>
          <a:lstStyle/>
          <a:p>
            <a:pPr lvl="6"/>
            <a:r>
              <a:rPr lang="en-NZ" sz="2400" b="0" noProof="0" dirty="0">
                <a:latin typeface="Georgia" panose="02040502050405020303" pitchFamily="18" charset="0"/>
              </a:rPr>
              <a:t>Bluey leads as preschoolers’ favourite show, followed by Paw Patrol and Spidey.</a:t>
            </a:r>
          </a:p>
          <a:p>
            <a:pPr lvl="6"/>
            <a:endParaRPr lang="en-NZ" sz="2400" b="0" noProof="0" dirty="0">
              <a:latin typeface="Georgia" panose="02040502050405020303" pitchFamily="18" charset="0"/>
            </a:endParaRPr>
          </a:p>
          <a:p>
            <a:pPr lvl="6"/>
            <a:r>
              <a:rPr lang="en-NZ" sz="1800" b="0" noProof="0" dirty="0">
                <a:latin typeface="Georgia" panose="02040502050405020303" pitchFamily="18" charset="0"/>
              </a:rPr>
              <a:t>38% of caregivers say their preschooler’s top pick is Bluey, followed by Paw Patrol (25%) and Spiderman / Spidey and Friends (16%).</a:t>
            </a:r>
          </a:p>
        </p:txBody>
      </p:sp>
      <p:cxnSp>
        <p:nvCxnSpPr>
          <p:cNvPr id="25" name="Straight Connector 24">
            <a:extLst>
              <a:ext uri="{FF2B5EF4-FFF2-40B4-BE49-F238E27FC236}">
                <a16:creationId xmlns:a16="http://schemas.microsoft.com/office/drawing/2014/main" id="{2616EFA4-D546-2744-9C71-6227DA48413E}"/>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C189B613-C337-F8E2-F730-321F396BBC80}"/>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8A438F5-7270-3C33-493A-EFD828E28E23}"/>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BE8AFB17-52FE-6A42-5FE0-170ECDD80D04}"/>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3" name="Text Placeholder 3">
            <a:extLst>
              <a:ext uri="{FF2B5EF4-FFF2-40B4-BE49-F238E27FC236}">
                <a16:creationId xmlns:a16="http://schemas.microsoft.com/office/drawing/2014/main" id="{1F25AF30-59AA-134F-A433-13CF43014B85}"/>
              </a:ext>
            </a:extLst>
          </p:cNvPr>
          <p:cNvSpPr txBox="1">
            <a:spLocks/>
          </p:cNvSpPr>
          <p:nvPr/>
        </p:nvSpPr>
        <p:spPr>
          <a:xfrm>
            <a:off x="4317363" y="6350310"/>
            <a:ext cx="7780655"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Q61.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What is the one show that [CHILD] enjoys watching most?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Caregiver of child aged 4 years old n=32. </a:t>
            </a:r>
            <a:r>
              <a:rPr lang="en-US" sz="800" b="0" noProof="0" dirty="0">
                <a:solidFill>
                  <a:srgbClr val="736868"/>
                </a:solidFill>
                <a:latin typeface="Century Gothic" panose="02116942222400000000"/>
              </a:rPr>
              <a:t>CAUTION: Low base size, results indicative only.</a:t>
            </a:r>
            <a:endParaRPr lang="en-NZ" sz="800" b="0" noProof="0" dirty="0">
              <a:solidFill>
                <a:srgbClr val="736868"/>
              </a:solidFill>
              <a:latin typeface="Century Gothic" panose="02116942222400000000"/>
            </a:endParaRPr>
          </a:p>
        </p:txBody>
      </p:sp>
      <p:sp>
        <p:nvSpPr>
          <p:cNvPr id="10" name="Text Placeholder 3">
            <a:extLst>
              <a:ext uri="{FF2B5EF4-FFF2-40B4-BE49-F238E27FC236}">
                <a16:creationId xmlns:a16="http://schemas.microsoft.com/office/drawing/2014/main" id="{8F4343FF-9A88-148B-0F56-C279634B93B3}"/>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Preschoolers’ favourite shows</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6" name="TextBox 45">
            <a:extLst>
              <a:ext uri="{FF2B5EF4-FFF2-40B4-BE49-F238E27FC236}">
                <a16:creationId xmlns:a16="http://schemas.microsoft.com/office/drawing/2014/main" id="{038D7A15-D1DE-EBC4-26B5-BFE671BE8E06}"/>
              </a:ext>
            </a:extLst>
          </p:cNvPr>
          <p:cNvSpPr txBox="1"/>
          <p:nvPr/>
        </p:nvSpPr>
        <p:spPr>
          <a:xfrm>
            <a:off x="10101125" y="5408258"/>
            <a:ext cx="1627325" cy="776822"/>
          </a:xfrm>
          <a:prstGeom prst="rect">
            <a:avLst/>
          </a:prstGeom>
          <a:noFill/>
        </p:spPr>
        <p:txBody>
          <a:bodyPr wrap="square" lIns="0" tIns="0" rIns="0" bIns="0" rtlCol="0">
            <a:normAutofit fontScale="85000" lnSpcReduction="10000"/>
          </a:bodyPr>
          <a:lstStyle/>
          <a:p>
            <a:pPr indent="-3657600">
              <a:spcAft>
                <a:spcPts val="600"/>
              </a:spcAft>
            </a:pPr>
            <a:r>
              <a:rPr lang="en-NZ" sz="1050" noProof="0" dirty="0">
                <a:solidFill>
                  <a:srgbClr val="736868"/>
                </a:solidFill>
                <a:ea typeface="Roboto" panose="02000000000000000000" pitchFamily="2" charset="0"/>
                <a:cs typeface="Segoe UI" panose="020B0502040204020203" pitchFamily="34" charset="0"/>
              </a:rPr>
              <a:t>Includes</a:t>
            </a:r>
            <a:r>
              <a:rPr lang="en-NZ" sz="1050" noProof="0" dirty="0">
                <a:solidFill>
                  <a:srgbClr val="736868"/>
                </a:solidFill>
              </a:rPr>
              <a:t> </a:t>
            </a:r>
            <a:r>
              <a:rPr lang="en-NZ" sz="1050" noProof="0" dirty="0">
                <a:solidFill>
                  <a:srgbClr val="736868"/>
                </a:solidFill>
                <a:ea typeface="Roboto" panose="02000000000000000000" pitchFamily="2" charset="0"/>
                <a:cs typeface="Segoe UI" panose="020B0502040204020203" pitchFamily="34" charset="0"/>
              </a:rPr>
              <a:t>shows </a:t>
            </a:r>
            <a:r>
              <a:rPr lang="en-NZ" sz="1050" noProof="0" dirty="0">
                <a:solidFill>
                  <a:srgbClr val="736868"/>
                </a:solidFill>
              </a:rPr>
              <a:t>≤ 3%: E.G. Bob the Builder, Chip &amp; Milo, Walking with Dinosaurs, Teen Titans, Super Kittens, Star Wars, Baby Bus</a:t>
            </a:r>
            <a:br>
              <a:rPr lang="en-NZ" sz="1050" b="1" noProof="0" dirty="0">
                <a:solidFill>
                  <a:srgbClr val="736868"/>
                </a:solidFill>
                <a:ea typeface="Roboto" panose="02000000000000000000" pitchFamily="2" charset="0"/>
                <a:cs typeface="Segoe UI" panose="020B0502040204020203" pitchFamily="34" charset="0"/>
              </a:rPr>
            </a:br>
            <a:endParaRPr lang="en-NZ" sz="1050" b="0" i="0" noProof="0" dirty="0">
              <a:solidFill>
                <a:schemeClr val="tx2"/>
              </a:solidFill>
              <a:latin typeface="+mn-lt"/>
              <a:ea typeface="Roboto" panose="02000000000000000000" pitchFamily="2" charset="0"/>
              <a:cs typeface="Segoe UI" panose="020B0502040204020203" pitchFamily="34" charset="0"/>
            </a:endParaRPr>
          </a:p>
        </p:txBody>
      </p:sp>
      <p:graphicFrame>
        <p:nvGraphicFramePr>
          <p:cNvPr id="4" name="Content Placeholder 19">
            <a:extLst>
              <a:ext uri="{FF2B5EF4-FFF2-40B4-BE49-F238E27FC236}">
                <a16:creationId xmlns:a16="http://schemas.microsoft.com/office/drawing/2014/main" id="{12000EED-2E4F-3A67-76BF-B22DE39ED67A}"/>
              </a:ext>
            </a:extLst>
          </p:cNvPr>
          <p:cNvGraphicFramePr>
            <a:graphicFrameLocks/>
          </p:cNvGraphicFramePr>
          <p:nvPr>
            <p:extLst>
              <p:ext uri="{D42A27DB-BD31-4B8C-83A1-F6EECF244321}">
                <p14:modId xmlns:p14="http://schemas.microsoft.com/office/powerpoint/2010/main" val="2035558872"/>
              </p:ext>
            </p:extLst>
          </p:nvPr>
        </p:nvGraphicFramePr>
        <p:xfrm>
          <a:off x="3097119" y="1013851"/>
          <a:ext cx="8494643" cy="5056649"/>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6">
            <a:extLst>
              <a:ext uri="{FF2B5EF4-FFF2-40B4-BE49-F238E27FC236}">
                <a16:creationId xmlns:a16="http://schemas.microsoft.com/office/drawing/2014/main" id="{82409A1D-769C-48AD-0181-203B59206EB5}"/>
              </a:ext>
            </a:extLst>
          </p:cNvPr>
          <p:cNvSpPr txBox="1">
            <a:spLocks/>
          </p:cNvSpPr>
          <p:nvPr/>
        </p:nvSpPr>
        <p:spPr>
          <a:xfrm>
            <a:off x="942194" y="6561839"/>
            <a:ext cx="7127875" cy="155574"/>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dirty="0"/>
              <a:t>WATA Children’s Media Use 2025</a:t>
            </a:r>
          </a:p>
        </p:txBody>
      </p:sp>
    </p:spTree>
    <p:extLst>
      <p:ext uri="{BB962C8B-B14F-4D97-AF65-F5344CB8AC3E}">
        <p14:creationId xmlns:p14="http://schemas.microsoft.com/office/powerpoint/2010/main" val="3347927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378B7-78EE-CCEA-A1EE-FFF5E587655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621B53D-3553-DE04-B6FA-33BB4D85125D}"/>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D09A3A6A-405D-3532-C560-72D2D83EFBD6}"/>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125E585-AFC3-6F94-D582-CD189602B860}"/>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FC78A201-ED8B-96EC-D3E2-58B912E1DEE1}"/>
              </a:ext>
            </a:extLst>
          </p:cNvPr>
          <p:cNvSpPr>
            <a:spLocks noGrp="1"/>
          </p:cNvSpPr>
          <p:nvPr>
            <p:ph type="body" sz="quarter" idx="4294967295"/>
          </p:nvPr>
        </p:nvSpPr>
        <p:spPr>
          <a:xfrm>
            <a:off x="460374" y="420145"/>
            <a:ext cx="3226963" cy="6126704"/>
          </a:xfrm>
        </p:spPr>
        <p:txBody>
          <a:bodyPr anchor="t"/>
          <a:lstStyle/>
          <a:p>
            <a:pPr lvl="6"/>
            <a:r>
              <a:rPr lang="en-NZ" sz="2400" b="0" noProof="0" dirty="0">
                <a:latin typeface="Georgia" panose="02040502050405020303" pitchFamily="18" charset="0"/>
              </a:rPr>
              <a:t>Caregivers name few New Zealand shows as preschooler favourites. Global titles still dominate.</a:t>
            </a:r>
          </a:p>
          <a:p>
            <a:pPr lvl="6"/>
            <a:endParaRPr lang="en-NZ" sz="2400" b="0" noProof="0" dirty="0">
              <a:latin typeface="Georgia" panose="02040502050405020303" pitchFamily="18" charset="0"/>
            </a:endParaRPr>
          </a:p>
          <a:p>
            <a:pPr lvl="6"/>
            <a:r>
              <a:rPr lang="en-NZ" sz="1800" b="0" noProof="0" dirty="0">
                <a:latin typeface="Georgia" panose="02040502050405020303" pitchFamily="18" charset="0"/>
              </a:rPr>
              <a:t>6% of caregivers named Kiri &amp; Lou or Nee Naw as favourites, while most couldn’t name a preferred New Zealand made show </a:t>
            </a:r>
            <a:r>
              <a:rPr lang="en-NZ" sz="1800" b="0" noProof="0" dirty="0">
                <a:solidFill>
                  <a:schemeClr val="tx1"/>
                </a:solidFill>
              </a:rPr>
              <a:t>– </a:t>
            </a:r>
            <a:r>
              <a:rPr lang="en-NZ" sz="1800" b="0" noProof="0" dirty="0">
                <a:latin typeface="Georgia" panose="02040502050405020303" pitchFamily="18" charset="0"/>
              </a:rPr>
              <a:t>highlighting the challenge of standing out against global content.</a:t>
            </a:r>
          </a:p>
          <a:p>
            <a:pPr lvl="6"/>
            <a:endParaRPr lang="en-NZ" sz="1800" b="0" noProof="0" dirty="0">
              <a:latin typeface="Georgia" panose="02040502050405020303" pitchFamily="18" charset="0"/>
            </a:endParaRPr>
          </a:p>
          <a:p>
            <a:pPr lvl="6"/>
            <a:endParaRPr lang="en-NZ" sz="2400" b="0" noProof="0" dirty="0">
              <a:latin typeface="Georgia" panose="02040502050405020303" pitchFamily="18" charset="0"/>
            </a:endParaRPr>
          </a:p>
        </p:txBody>
      </p:sp>
      <p:cxnSp>
        <p:nvCxnSpPr>
          <p:cNvPr id="25" name="Straight Connector 24">
            <a:extLst>
              <a:ext uri="{FF2B5EF4-FFF2-40B4-BE49-F238E27FC236}">
                <a16:creationId xmlns:a16="http://schemas.microsoft.com/office/drawing/2014/main" id="{E090F138-E839-2B1A-1B06-1403DBD03346}"/>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DE236533-6184-6A2F-570D-1271FD084ED3}"/>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458CAA9-3BD5-7FEA-C8DF-892DA5E495E8}"/>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554291DE-191D-569B-DF50-A885A6C5B6CD}"/>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3" name="Text Placeholder 3">
            <a:extLst>
              <a:ext uri="{FF2B5EF4-FFF2-40B4-BE49-F238E27FC236}">
                <a16:creationId xmlns:a16="http://schemas.microsoft.com/office/drawing/2014/main" id="{964156E2-8114-935D-0C96-57451E79EDDD}"/>
              </a:ext>
            </a:extLst>
          </p:cNvPr>
          <p:cNvSpPr txBox="1">
            <a:spLocks/>
          </p:cNvSpPr>
          <p:nvPr/>
        </p:nvSpPr>
        <p:spPr>
          <a:xfrm>
            <a:off x="4317363" y="6346928"/>
            <a:ext cx="7780655"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Q63.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Is there a favourite New Zealand made show/s [CHILD] enjoys that you haven’t already mentioned? 	</a:t>
            </a:r>
          </a:p>
          <a:p>
            <a:pPr lvl="6">
              <a:spcAft>
                <a:spcPts val="0"/>
              </a:spcAft>
              <a:buClr>
                <a:srgbClr val="000000"/>
              </a:buClr>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rPr>
              <a:t>Caregiver of child aged 4 years old n=32. </a:t>
            </a:r>
            <a:r>
              <a:rPr lang="en-NZ" sz="800" b="0" dirty="0">
                <a:solidFill>
                  <a:srgbClr val="736868"/>
                </a:solidFill>
              </a:rPr>
              <a:t>CAUTION: Low base size, results indicative only.</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0" name="Text Placeholder 3">
            <a:extLst>
              <a:ext uri="{FF2B5EF4-FFF2-40B4-BE49-F238E27FC236}">
                <a16:creationId xmlns:a16="http://schemas.microsoft.com/office/drawing/2014/main" id="{9001A5E4-BE47-FEF0-8018-5677D9F4C4EB}"/>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Preschoolers’ favourite New Zealand made shows</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graphicFrame>
        <p:nvGraphicFramePr>
          <p:cNvPr id="15" name="Content Placeholder 19">
            <a:extLst>
              <a:ext uri="{FF2B5EF4-FFF2-40B4-BE49-F238E27FC236}">
                <a16:creationId xmlns:a16="http://schemas.microsoft.com/office/drawing/2014/main" id="{4B7FC12B-216B-9CE1-6603-21241FF60174}"/>
              </a:ext>
            </a:extLst>
          </p:cNvPr>
          <p:cNvGraphicFramePr>
            <a:graphicFrameLocks/>
          </p:cNvGraphicFramePr>
          <p:nvPr>
            <p:extLst>
              <p:ext uri="{D42A27DB-BD31-4B8C-83A1-F6EECF244321}">
                <p14:modId xmlns:p14="http://schemas.microsoft.com/office/powerpoint/2010/main" val="3861991879"/>
              </p:ext>
            </p:extLst>
          </p:nvPr>
        </p:nvGraphicFramePr>
        <p:xfrm>
          <a:off x="3427533" y="1045524"/>
          <a:ext cx="8494643" cy="5056649"/>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6">
            <a:extLst>
              <a:ext uri="{FF2B5EF4-FFF2-40B4-BE49-F238E27FC236}">
                <a16:creationId xmlns:a16="http://schemas.microsoft.com/office/drawing/2014/main" id="{3A56C73B-80C9-4405-5C2E-E46029050672}"/>
              </a:ext>
            </a:extLst>
          </p:cNvPr>
          <p:cNvSpPr txBox="1">
            <a:spLocks/>
          </p:cNvSpPr>
          <p:nvPr/>
        </p:nvSpPr>
        <p:spPr>
          <a:xfrm>
            <a:off x="942194" y="6561839"/>
            <a:ext cx="7127875" cy="155574"/>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dirty="0"/>
              <a:t>WATA Children’s Media Use 2025</a:t>
            </a:r>
          </a:p>
        </p:txBody>
      </p:sp>
    </p:spTree>
    <p:extLst>
      <p:ext uri="{BB962C8B-B14F-4D97-AF65-F5344CB8AC3E}">
        <p14:creationId xmlns:p14="http://schemas.microsoft.com/office/powerpoint/2010/main" val="1461104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7E86B-9535-D0F8-CEAE-F1B113677A3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545AC90-E91D-BE7F-F5D6-6CFA56B0FAD1}"/>
              </a:ext>
            </a:extLst>
          </p:cNvPr>
          <p:cNvSpPr>
            <a:spLocks noGrp="1"/>
          </p:cNvSpPr>
          <p:nvPr>
            <p:ph type="body" sz="quarter" idx="22"/>
          </p:nvPr>
        </p:nvSpPr>
        <p:spPr/>
        <p:txBody>
          <a:bodyPr/>
          <a:lstStyle/>
          <a:p>
            <a:r>
              <a:rPr lang="en-NZ" sz="2800" noProof="0" dirty="0"/>
              <a:t>06</a:t>
            </a:r>
          </a:p>
        </p:txBody>
      </p:sp>
      <p:sp>
        <p:nvSpPr>
          <p:cNvPr id="5" name="Text Placeholder 4">
            <a:extLst>
              <a:ext uri="{FF2B5EF4-FFF2-40B4-BE49-F238E27FC236}">
                <a16:creationId xmlns:a16="http://schemas.microsoft.com/office/drawing/2014/main" id="{E54FB9BB-0816-3D85-3F1B-5F1237E615BC}"/>
              </a:ext>
            </a:extLst>
          </p:cNvPr>
          <p:cNvSpPr>
            <a:spLocks noGrp="1"/>
          </p:cNvSpPr>
          <p:nvPr>
            <p:ph type="body" sz="quarter" idx="28"/>
          </p:nvPr>
        </p:nvSpPr>
        <p:spPr/>
        <p:txBody>
          <a:bodyPr anchor="t"/>
          <a:lstStyle/>
          <a:p>
            <a:r>
              <a:rPr lang="en-NZ" noProof="0" dirty="0"/>
              <a:t>Social media and audio</a:t>
            </a:r>
          </a:p>
        </p:txBody>
      </p:sp>
      <p:sp>
        <p:nvSpPr>
          <p:cNvPr id="7" name="Footer Placeholder 6">
            <a:extLst>
              <a:ext uri="{FF2B5EF4-FFF2-40B4-BE49-F238E27FC236}">
                <a16:creationId xmlns:a16="http://schemas.microsoft.com/office/drawing/2014/main" id="{748853DA-086E-5DF7-30C0-550A954D601B}"/>
              </a:ext>
            </a:extLst>
          </p:cNvPr>
          <p:cNvSpPr>
            <a:spLocks noGrp="1"/>
          </p:cNvSpPr>
          <p:nvPr>
            <p:ph type="ftr" sz="quarter" idx="30"/>
          </p:nvPr>
        </p:nvSpPr>
        <p:spPr/>
        <p:txBody>
          <a:bodyPr/>
          <a:lstStyle/>
          <a:p>
            <a:r>
              <a:rPr lang="en-US" dirty="0"/>
              <a:t>WATA Children’s Media Use 2025</a:t>
            </a:r>
          </a:p>
        </p:txBody>
      </p:sp>
      <p:sp>
        <p:nvSpPr>
          <p:cNvPr id="8" name="Slide Number Placeholder 7">
            <a:extLst>
              <a:ext uri="{FF2B5EF4-FFF2-40B4-BE49-F238E27FC236}">
                <a16:creationId xmlns:a16="http://schemas.microsoft.com/office/drawing/2014/main" id="{6A8DFFBA-428C-6131-5FF5-736ADA2C8595}"/>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6" name="Picture Placeholder 5">
            <a:extLst>
              <a:ext uri="{FF2B5EF4-FFF2-40B4-BE49-F238E27FC236}">
                <a16:creationId xmlns:a16="http://schemas.microsoft.com/office/drawing/2014/main" id="{321C590C-FA31-1D05-0314-BAE991CAB291}"/>
              </a:ext>
            </a:extLst>
          </p:cNvPr>
          <p:cNvSpPr>
            <a:spLocks noGrp="1"/>
          </p:cNvSpPr>
          <p:nvPr>
            <p:ph type="pic" sz="quarter" idx="24"/>
          </p:nvPr>
        </p:nvSpPr>
        <p:spPr/>
        <p:txBody>
          <a:bodyPr/>
          <a:lstStyle/>
          <a:p>
            <a:endParaRPr lang="en-NZ" noProof="0" dirty="0"/>
          </a:p>
        </p:txBody>
      </p:sp>
      <p:pic>
        <p:nvPicPr>
          <p:cNvPr id="10" name="Picture Placeholder 14" descr="A child sitting in a chair looking at his phone&#10;&#10;AI-generated content may be incorrect.">
            <a:extLst>
              <a:ext uri="{FF2B5EF4-FFF2-40B4-BE49-F238E27FC236}">
                <a16:creationId xmlns:a16="http://schemas.microsoft.com/office/drawing/2014/main" id="{416ADF4C-FCA2-9DBE-5CBD-98414FF28BD2}"/>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5964072" y="413710"/>
            <a:ext cx="6227928" cy="6030581"/>
          </a:xfrm>
          <a:prstGeom prst="rect">
            <a:avLst/>
          </a:pr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1207848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79BD4-9D5E-B98D-832D-8A99435B1DBE}"/>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35D62BF8-58B0-A70E-C464-0251A6B77169}"/>
              </a:ext>
            </a:extLst>
          </p:cNvPr>
          <p:cNvSpPr>
            <a:spLocks noGrp="1"/>
          </p:cNvSpPr>
          <p:nvPr>
            <p:ph type="title"/>
          </p:nvPr>
        </p:nvSpPr>
        <p:spPr/>
        <p:txBody>
          <a:bodyPr>
            <a:normAutofit/>
          </a:bodyPr>
          <a:lstStyle/>
          <a:p>
            <a:r>
              <a:rPr lang="en-NZ" noProof="0" dirty="0"/>
              <a:t>Social media and audio – summary</a:t>
            </a:r>
          </a:p>
        </p:txBody>
      </p:sp>
      <p:sp>
        <p:nvSpPr>
          <p:cNvPr id="13" name="Text Placeholder 12">
            <a:extLst>
              <a:ext uri="{FF2B5EF4-FFF2-40B4-BE49-F238E27FC236}">
                <a16:creationId xmlns:a16="http://schemas.microsoft.com/office/drawing/2014/main" id="{C2F1E2BB-90FB-8AD6-85E5-6391DF358C01}"/>
              </a:ext>
            </a:extLst>
          </p:cNvPr>
          <p:cNvSpPr>
            <a:spLocks noGrp="1"/>
          </p:cNvSpPr>
          <p:nvPr>
            <p:ph type="body" sz="quarter" idx="22"/>
          </p:nvPr>
        </p:nvSpPr>
        <p:spPr/>
        <p:txBody>
          <a:bodyPr/>
          <a:lstStyle/>
          <a:p>
            <a:r>
              <a:rPr lang="en-NZ" noProof="0" dirty="0"/>
              <a:t> </a:t>
            </a:r>
          </a:p>
        </p:txBody>
      </p:sp>
      <p:sp>
        <p:nvSpPr>
          <p:cNvPr id="2" name="Slide Number Placeholder 1">
            <a:extLst>
              <a:ext uri="{FF2B5EF4-FFF2-40B4-BE49-F238E27FC236}">
                <a16:creationId xmlns:a16="http://schemas.microsoft.com/office/drawing/2014/main" id="{1D47A28C-80EE-C5C3-360C-13371D58A749}"/>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NZ" sz="800" b="1" i="0" u="none" strike="noStrike" kern="1200" cap="none" spc="0" normalizeH="0" baseline="0" noProof="0" dirty="0">
              <a:ln>
                <a:noFill/>
              </a:ln>
              <a:effectLst/>
              <a:uLnTx/>
              <a:uFillTx/>
              <a:latin typeface="Century Gothic" panose="02116942222400000000"/>
              <a:ea typeface="Verdana" panose="020B0604030504040204" pitchFamily="34" charset="0"/>
            </a:endParaRPr>
          </a:p>
        </p:txBody>
      </p:sp>
      <p:sp>
        <p:nvSpPr>
          <p:cNvPr id="7" name="Rectangle 6">
            <a:extLst>
              <a:ext uri="{FF2B5EF4-FFF2-40B4-BE49-F238E27FC236}">
                <a16:creationId xmlns:a16="http://schemas.microsoft.com/office/drawing/2014/main" id="{3ABFF78B-BF8E-973F-5C4B-0779AF4BF677}"/>
              </a:ext>
            </a:extLst>
          </p:cNvPr>
          <p:cNvSpPr/>
          <p:nvPr/>
        </p:nvSpPr>
        <p:spPr bwMode="auto">
          <a:xfrm>
            <a:off x="460374" y="1709251"/>
            <a:ext cx="3472289" cy="4307926"/>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rPr>
              <a:t>Platforms</a:t>
            </a:r>
          </a:p>
          <a:p>
            <a:pPr lvl="0">
              <a:spcAft>
                <a:spcPts val="1200"/>
              </a:spcAft>
              <a:defRPr/>
            </a:pPr>
            <a:r>
              <a:rPr lang="en-NZ" sz="1200" noProof="0" dirty="0">
                <a:solidFill>
                  <a:schemeClr val="bg2"/>
                </a:solidFill>
              </a:rPr>
              <a:t>Social media and audio platforms are integral to children’s daily media habits, with 24% using social media and 38% engaging with music or audio content each day. </a:t>
            </a:r>
          </a:p>
          <a:p>
            <a:pPr lvl="0">
              <a:spcAft>
                <a:spcPts val="1200"/>
              </a:spcAft>
              <a:defRPr/>
            </a:pPr>
            <a:r>
              <a:rPr lang="en-NZ" sz="1200" noProof="0" dirty="0">
                <a:solidFill>
                  <a:schemeClr val="bg2"/>
                </a:solidFill>
              </a:rPr>
              <a:t>Spotify has emerged as the preferred audio platform for children, with daily reach rising to 25%, overtaking YouTube for music (9%). </a:t>
            </a:r>
          </a:p>
          <a:p>
            <a:pPr lvl="0">
              <a:spcAft>
                <a:spcPts val="1200"/>
              </a:spcAft>
              <a:defRPr/>
            </a:pPr>
            <a:r>
              <a:rPr lang="en-NZ" sz="1200" noProof="0" dirty="0">
                <a:solidFill>
                  <a:schemeClr val="bg2"/>
                </a:solidFill>
              </a:rPr>
              <a:t>Usage of social media platforms like TikTok and Snapchat lead social media use, while audio streaming continues to grow, especially among older children (12 to14 years), who show the highest engagement across most platforms.</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Rectangle 4">
            <a:extLst>
              <a:ext uri="{FF2B5EF4-FFF2-40B4-BE49-F238E27FC236}">
                <a16:creationId xmlns:a16="http://schemas.microsoft.com/office/drawing/2014/main" id="{7CB66C11-C819-001F-61D5-07E5052941D6}"/>
              </a:ext>
            </a:extLst>
          </p:cNvPr>
          <p:cNvSpPr/>
          <p:nvPr/>
        </p:nvSpPr>
        <p:spPr bwMode="auto">
          <a:xfrm>
            <a:off x="4358267" y="1709251"/>
            <a:ext cx="3472289" cy="4307926"/>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latin typeface="Century Gothic" panose="02116942222400000000"/>
                <a:ea typeface="Roboto" panose="02000000000000000000" pitchFamily="2" charset="0"/>
                <a:cs typeface="Segoe UI" panose="020B0502040204020203" pitchFamily="34" charset="0"/>
              </a:rPr>
              <a:t>Socio-demographic insights</a:t>
            </a:r>
          </a:p>
          <a:p>
            <a:pPr lvl="0">
              <a:spcAft>
                <a:spcPts val="1200"/>
              </a:spcAft>
              <a:defRPr/>
            </a:pPr>
            <a:r>
              <a:rPr lang="en-NZ" sz="1200" noProof="0" dirty="0">
                <a:solidFill>
                  <a:schemeClr val="bg2"/>
                </a:solidFill>
              </a:rPr>
              <a:t>Demographic patterns reveal that older children drive social media and audio streaming, with girls and boys showing similar overall engagement but differing in platform preferences. </a:t>
            </a:r>
          </a:p>
          <a:p>
            <a:pPr lvl="0">
              <a:spcAft>
                <a:spcPts val="1200"/>
              </a:spcAft>
              <a:defRPr/>
            </a:pPr>
            <a:r>
              <a:rPr lang="en-NZ" sz="1200" noProof="0" dirty="0">
                <a:solidFill>
                  <a:schemeClr val="bg2"/>
                </a:solidFill>
              </a:rPr>
              <a:t>Ethnic and income differences are minimal, ensuring broad access to these platforms. The data highlights a growing reliance on digital services for music and social interaction.</a:t>
            </a: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 name="Rectangle 5">
            <a:extLst>
              <a:ext uri="{FF2B5EF4-FFF2-40B4-BE49-F238E27FC236}">
                <a16:creationId xmlns:a16="http://schemas.microsoft.com/office/drawing/2014/main" id="{9F8219FA-EEA1-F088-8C86-EC2FD9FAC0A7}"/>
              </a:ext>
            </a:extLst>
          </p:cNvPr>
          <p:cNvSpPr/>
          <p:nvPr/>
        </p:nvSpPr>
        <p:spPr bwMode="auto">
          <a:xfrm>
            <a:off x="8256161" y="1709251"/>
            <a:ext cx="3472289" cy="4307926"/>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kumimoji="0" lang="en-NZ" sz="1200" b="1"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rPr>
              <a:t>Implications</a:t>
            </a:r>
          </a:p>
          <a:p>
            <a:pPr lvl="0">
              <a:spcAft>
                <a:spcPts val="1200"/>
              </a:spcAft>
              <a:defRPr/>
            </a:pPr>
            <a:r>
              <a:rPr lang="en-NZ" sz="1200" noProof="0" dirty="0">
                <a:solidFill>
                  <a:schemeClr val="bg2"/>
                </a:solidFill>
              </a:rPr>
              <a:t>These findings underscore the importance of understanding children’s evolving preferences for audio and social media, and ensuring that local content remains visible and relevant within these highly competitive digital spaces.</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8" name="Footer Placeholder 7">
            <a:extLst>
              <a:ext uri="{FF2B5EF4-FFF2-40B4-BE49-F238E27FC236}">
                <a16:creationId xmlns:a16="http://schemas.microsoft.com/office/drawing/2014/main" id="{DD718E4D-2247-CB59-4C9E-2B0C551E801A}"/>
              </a:ext>
            </a:extLst>
          </p:cNvPr>
          <p:cNvSpPr>
            <a:spLocks noGrp="1"/>
          </p:cNvSpPr>
          <p:nvPr>
            <p:ph type="ftr" sz="quarter" idx="23"/>
          </p:nvPr>
        </p:nvSpPr>
        <p:spPr/>
        <p:txBody>
          <a:bodyPr/>
          <a:lstStyle/>
          <a:p>
            <a:r>
              <a:rPr lang="en-US" dirty="0"/>
              <a:t>WATA Children’s Media Use 2025</a:t>
            </a:r>
          </a:p>
        </p:txBody>
      </p:sp>
    </p:spTree>
    <p:extLst>
      <p:ext uri="{BB962C8B-B14F-4D97-AF65-F5344CB8AC3E}">
        <p14:creationId xmlns:p14="http://schemas.microsoft.com/office/powerpoint/2010/main" val="1590237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3CEF1-DBF5-372F-4697-7A8A967C24A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2C58D67-A101-2E78-8340-6871E82C7AB2}"/>
              </a:ext>
            </a:extLst>
          </p:cNvPr>
          <p:cNvSpPr/>
          <p:nvPr/>
        </p:nvSpPr>
        <p:spPr bwMode="auto">
          <a:xfrm>
            <a:off x="6248085" y="1747490"/>
            <a:ext cx="5480365" cy="4477686"/>
          </a:xfrm>
          <a:prstGeom prst="rect">
            <a:avLst/>
          </a:prstGeom>
          <a:solidFill>
            <a:schemeClr val="accent3">
              <a:lumMod val="40000"/>
              <a:lumOff val="60000"/>
              <a:alpha val="50000"/>
            </a:schemeClr>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7" name="Rectangle 6">
            <a:extLst>
              <a:ext uri="{FF2B5EF4-FFF2-40B4-BE49-F238E27FC236}">
                <a16:creationId xmlns:a16="http://schemas.microsoft.com/office/drawing/2014/main" id="{93F00E8D-DAFA-7CB4-8C43-F9E194E9669A}"/>
              </a:ext>
            </a:extLst>
          </p:cNvPr>
          <p:cNvSpPr/>
          <p:nvPr/>
        </p:nvSpPr>
        <p:spPr bwMode="auto">
          <a:xfrm>
            <a:off x="456198" y="1778336"/>
            <a:ext cx="5480365" cy="4477686"/>
          </a:xfrm>
          <a:prstGeom prst="rect">
            <a:avLst/>
          </a:prstGeom>
          <a:solidFill>
            <a:srgbClr val="E4CFE8">
              <a:alpha val="50000"/>
            </a:srgbClr>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5" name="Title 4">
            <a:extLst>
              <a:ext uri="{FF2B5EF4-FFF2-40B4-BE49-F238E27FC236}">
                <a16:creationId xmlns:a16="http://schemas.microsoft.com/office/drawing/2014/main" id="{D33B96C8-2CAA-DFDD-3570-C67C702F8FA8}"/>
              </a:ext>
            </a:extLst>
          </p:cNvPr>
          <p:cNvSpPr txBox="1">
            <a:spLocks/>
          </p:cNvSpPr>
          <p:nvPr/>
        </p:nvSpPr>
        <p:spPr>
          <a:xfrm>
            <a:off x="460374" y="314361"/>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r>
              <a:rPr lang="en-US" sz="1900" noProof="0" dirty="0">
                <a:solidFill>
                  <a:srgbClr val="282626"/>
                </a:solidFill>
              </a:rPr>
              <a:t>TikTok and Snapchat lead social media use, Spotify dominates audio with growth since 2020</a:t>
            </a:r>
            <a:r>
              <a:rPr lang="en-NZ" sz="1900" dirty="0">
                <a:solidFill>
                  <a:srgbClr val="282626"/>
                </a:solidFill>
              </a:rPr>
              <a:t>.</a:t>
            </a:r>
            <a:endParaRPr kumimoji="0" lang="en-NZ" sz="1900" b="0" i="0" u="none" strike="sngStrike" kern="1200" cap="none" spc="0" normalizeH="0" baseline="0" noProof="0" dirty="0">
              <a:ln>
                <a:noFill/>
              </a:ln>
              <a:solidFill>
                <a:srgbClr val="282626"/>
              </a:solidFill>
              <a:effectLst/>
              <a:highlight>
                <a:srgbClr val="00FF00"/>
              </a:highligh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7C9D5D0D-8F96-E9B2-13A7-783A26B7B860}"/>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3F4A90D-2249-65F1-2EA8-6F513ECE02A4}"/>
              </a:ext>
            </a:extLst>
          </p:cNvPr>
          <p:cNvCxnSpPr>
            <a:cxnSpLocks/>
          </p:cNvCxnSpPr>
          <p:nvPr/>
        </p:nvCxnSpPr>
        <p:spPr>
          <a:xfrm>
            <a:off x="460375" y="1487230"/>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78C8017D-CCB3-169F-BCE6-FBEE05CE2D6B}"/>
              </a:ext>
            </a:extLst>
          </p:cNvPr>
          <p:cNvSpPr txBox="1">
            <a:spLocks/>
          </p:cNvSpPr>
          <p:nvPr/>
        </p:nvSpPr>
        <p:spPr>
          <a:xfrm>
            <a:off x="492586" y="1523298"/>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buClr>
                <a:srgbClr val="000000"/>
              </a:buClr>
              <a:defRPr/>
            </a:pPr>
            <a:r>
              <a:rPr lang="en-NZ" sz="1100" noProof="0" dirty="0"/>
              <a:t>Daily reach of social media, music/audio</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 name="Footer Placeholder 1">
            <a:extLst>
              <a:ext uri="{FF2B5EF4-FFF2-40B4-BE49-F238E27FC236}">
                <a16:creationId xmlns:a16="http://schemas.microsoft.com/office/drawing/2014/main" id="{21773170-6EDA-AD07-236D-816E010E66D4}"/>
              </a:ext>
            </a:extLst>
          </p:cNvPr>
          <p:cNvSpPr>
            <a:spLocks noGrp="1"/>
          </p:cNvSpPr>
          <p:nvPr>
            <p:ph type="ftr" sz="quarter" idx="28"/>
          </p:nvPr>
        </p:nvSpPr>
        <p:spPr/>
        <p:txBody>
          <a:bodyPr/>
          <a:lstStyle/>
          <a:p>
            <a:r>
              <a:rPr lang="en-US" dirty="0"/>
              <a:t>WATA Children’s Media Use 2025</a:t>
            </a:r>
          </a:p>
        </p:txBody>
      </p:sp>
      <p:graphicFrame>
        <p:nvGraphicFramePr>
          <p:cNvPr id="47" name="Chart 46">
            <a:extLst>
              <a:ext uri="{FF2B5EF4-FFF2-40B4-BE49-F238E27FC236}">
                <a16:creationId xmlns:a16="http://schemas.microsoft.com/office/drawing/2014/main" id="{4EA660CD-3AFA-A826-564C-9B42CD4CD682}"/>
              </a:ext>
            </a:extLst>
          </p:cNvPr>
          <p:cNvGraphicFramePr/>
          <p:nvPr>
            <p:extLst>
              <p:ext uri="{D42A27DB-BD31-4B8C-83A1-F6EECF244321}">
                <p14:modId xmlns:p14="http://schemas.microsoft.com/office/powerpoint/2010/main" val="155521011"/>
              </p:ext>
            </p:extLst>
          </p:nvPr>
        </p:nvGraphicFramePr>
        <p:xfrm>
          <a:off x="1745499" y="1984019"/>
          <a:ext cx="5656175" cy="42247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1" name="Chart 50">
            <a:extLst>
              <a:ext uri="{FF2B5EF4-FFF2-40B4-BE49-F238E27FC236}">
                <a16:creationId xmlns:a16="http://schemas.microsoft.com/office/drawing/2014/main" id="{AB79E672-AC23-0870-CB1B-248FB9B6A613}"/>
              </a:ext>
            </a:extLst>
          </p:cNvPr>
          <p:cNvGraphicFramePr/>
          <p:nvPr>
            <p:extLst>
              <p:ext uri="{D42A27DB-BD31-4B8C-83A1-F6EECF244321}">
                <p14:modId xmlns:p14="http://schemas.microsoft.com/office/powerpoint/2010/main" val="1582237718"/>
              </p:ext>
            </p:extLst>
          </p:nvPr>
        </p:nvGraphicFramePr>
        <p:xfrm>
          <a:off x="6500523" y="2011614"/>
          <a:ext cx="5656175" cy="4198727"/>
        </p:xfrm>
        <a:graphic>
          <a:graphicData uri="http://schemas.openxmlformats.org/drawingml/2006/chart">
            <c:chart xmlns:c="http://schemas.openxmlformats.org/drawingml/2006/chart" xmlns:r="http://schemas.openxmlformats.org/officeDocument/2006/relationships" r:id="rId5"/>
          </a:graphicData>
        </a:graphic>
      </p:graphicFrame>
      <p:sp>
        <p:nvSpPr>
          <p:cNvPr id="52" name="TextBox 51">
            <a:extLst>
              <a:ext uri="{FF2B5EF4-FFF2-40B4-BE49-F238E27FC236}">
                <a16:creationId xmlns:a16="http://schemas.microsoft.com/office/drawing/2014/main" id="{F1815616-BD5F-0AAD-0C5B-C46BF69F8B22}"/>
              </a:ext>
            </a:extLst>
          </p:cNvPr>
          <p:cNvSpPr txBox="1"/>
          <p:nvPr/>
        </p:nvSpPr>
        <p:spPr>
          <a:xfrm>
            <a:off x="668693" y="1857325"/>
            <a:ext cx="2438662" cy="276999"/>
          </a:xfrm>
          <a:prstGeom prst="rect">
            <a:avLst/>
          </a:prstGeom>
          <a:noFill/>
        </p:spPr>
        <p:txBody>
          <a:bodyPr wrap="square" lIns="0" rtlCol="0">
            <a:spAutoFit/>
          </a:bodyPr>
          <a:lstStyle/>
          <a:p>
            <a:r>
              <a:rPr lang="en-NZ" sz="1200" b="1" noProof="0" dirty="0">
                <a:solidFill>
                  <a:srgbClr val="404040"/>
                </a:solidFill>
              </a:rPr>
              <a:t>Social media (net 24%)</a:t>
            </a:r>
          </a:p>
        </p:txBody>
      </p:sp>
      <p:graphicFrame>
        <p:nvGraphicFramePr>
          <p:cNvPr id="58" name="Table 57">
            <a:extLst>
              <a:ext uri="{FF2B5EF4-FFF2-40B4-BE49-F238E27FC236}">
                <a16:creationId xmlns:a16="http://schemas.microsoft.com/office/drawing/2014/main" id="{306C5DA2-40F5-2379-E5D4-A73D50FC1BF0}"/>
              </a:ext>
            </a:extLst>
          </p:cNvPr>
          <p:cNvGraphicFramePr>
            <a:graphicFrameLocks noGrp="1"/>
          </p:cNvGraphicFramePr>
          <p:nvPr>
            <p:extLst>
              <p:ext uri="{D42A27DB-BD31-4B8C-83A1-F6EECF244321}">
                <p14:modId xmlns:p14="http://schemas.microsoft.com/office/powerpoint/2010/main" val="2961973303"/>
              </p:ext>
            </p:extLst>
          </p:nvPr>
        </p:nvGraphicFramePr>
        <p:xfrm>
          <a:off x="10367819" y="2185260"/>
          <a:ext cx="622595" cy="3934470"/>
        </p:xfrm>
        <a:graphic>
          <a:graphicData uri="http://schemas.openxmlformats.org/drawingml/2006/table">
            <a:tbl>
              <a:tblPr firstRow="1" bandRow="1">
                <a:tableStyleId>{5C22544A-7EE6-4342-B048-85BDC9FD1C3A}</a:tableStyleId>
              </a:tblPr>
              <a:tblGrid>
                <a:gridCol w="622595">
                  <a:extLst>
                    <a:ext uri="{9D8B030D-6E8A-4147-A177-3AD203B41FA5}">
                      <a16:colId xmlns:a16="http://schemas.microsoft.com/office/drawing/2014/main" val="647661269"/>
                    </a:ext>
                  </a:extLst>
                </a:gridCol>
              </a:tblGrid>
              <a:tr h="655745">
                <a:tc>
                  <a:txBody>
                    <a:bodyPr/>
                    <a:lstStyle/>
                    <a:p>
                      <a:pPr algn="ctr"/>
                      <a:r>
                        <a:rPr lang="en-NZ" sz="1200" b="0" noProof="0" dirty="0">
                          <a:solidFill>
                            <a:schemeClr val="tx1"/>
                          </a:solidFill>
                        </a:rPr>
                        <a:t>18%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48599440"/>
                  </a:ext>
                </a:extLst>
              </a:tr>
              <a:tr h="655745">
                <a:tc>
                  <a:txBody>
                    <a:bodyPr/>
                    <a:lstStyle/>
                    <a:p>
                      <a:pPr algn="ctr"/>
                      <a:r>
                        <a:rPr lang="en-NZ" sz="1200" b="0" noProof="0" dirty="0">
                          <a:solidFill>
                            <a:schemeClr val="tx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20249438"/>
                  </a:ext>
                </a:extLst>
              </a:tr>
              <a:tr h="655745">
                <a:tc>
                  <a:txBody>
                    <a:bodyPr/>
                    <a:lstStyle/>
                    <a:p>
                      <a:pPr algn="ctr"/>
                      <a:r>
                        <a:rPr lang="en-NZ" sz="1200" b="0" noProof="0" dirty="0">
                          <a:solidFill>
                            <a:schemeClr val="tx1"/>
                          </a:solidFill>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91159558"/>
                  </a:ext>
                </a:extLst>
              </a:tr>
              <a:tr h="655745">
                <a:tc>
                  <a:txBody>
                    <a:bodyPr/>
                    <a:lstStyle/>
                    <a:p>
                      <a:pPr algn="ctr"/>
                      <a:r>
                        <a:rPr lang="en-NZ" sz="1200" b="0" noProof="0" dirty="0">
                          <a:solidFill>
                            <a:schemeClr val="tx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933640"/>
                  </a:ext>
                </a:extLst>
              </a:tr>
              <a:tr h="655745">
                <a:tc>
                  <a:txBody>
                    <a:bodyPr/>
                    <a:lstStyle/>
                    <a:p>
                      <a:pPr algn="ctr"/>
                      <a:r>
                        <a:rPr lang="en-NZ" sz="1200" b="0" noProof="0" dirty="0">
                          <a:solidFill>
                            <a:schemeClr val="tx1"/>
                          </a:solidFill>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24648408"/>
                  </a:ext>
                </a:extLst>
              </a:tr>
              <a:tr h="655745">
                <a:tc>
                  <a:txBody>
                    <a:bodyPr/>
                    <a:lstStyle/>
                    <a:p>
                      <a:pPr algn="ctr"/>
                      <a:r>
                        <a:rPr lang="en-NZ" sz="1200" b="0" noProof="0" dirty="0">
                          <a:solidFill>
                            <a:schemeClr val="tx1"/>
                          </a:solidFill>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0621713"/>
                  </a:ext>
                </a:extLst>
              </a:tr>
            </a:tbl>
          </a:graphicData>
        </a:graphic>
      </p:graphicFrame>
      <p:graphicFrame>
        <p:nvGraphicFramePr>
          <p:cNvPr id="61" name="Table 60">
            <a:extLst>
              <a:ext uri="{FF2B5EF4-FFF2-40B4-BE49-F238E27FC236}">
                <a16:creationId xmlns:a16="http://schemas.microsoft.com/office/drawing/2014/main" id="{A78DABB5-1A2D-5EED-1A3E-9FE76EF1EEBF}"/>
              </a:ext>
            </a:extLst>
          </p:cNvPr>
          <p:cNvGraphicFramePr>
            <a:graphicFrameLocks noGrp="1"/>
          </p:cNvGraphicFramePr>
          <p:nvPr>
            <p:extLst>
              <p:ext uri="{D42A27DB-BD31-4B8C-83A1-F6EECF244321}">
                <p14:modId xmlns:p14="http://schemas.microsoft.com/office/powerpoint/2010/main" val="1302026817"/>
              </p:ext>
            </p:extLst>
          </p:nvPr>
        </p:nvGraphicFramePr>
        <p:xfrm>
          <a:off x="10247906" y="1792150"/>
          <a:ext cx="862419" cy="505527"/>
        </p:xfrm>
        <a:graphic>
          <a:graphicData uri="http://schemas.openxmlformats.org/drawingml/2006/table">
            <a:tbl>
              <a:tblPr firstRow="1" bandRow="1">
                <a:tableStyleId>{5C22544A-7EE6-4342-B048-85BDC9FD1C3A}</a:tableStyleId>
              </a:tblPr>
              <a:tblGrid>
                <a:gridCol w="862419">
                  <a:extLst>
                    <a:ext uri="{9D8B030D-6E8A-4147-A177-3AD203B41FA5}">
                      <a16:colId xmlns:a16="http://schemas.microsoft.com/office/drawing/2014/main" val="647661269"/>
                    </a:ext>
                  </a:extLst>
                </a:gridCol>
              </a:tblGrid>
              <a:tr h="505527">
                <a:tc>
                  <a:txBody>
                    <a:bodyPr/>
                    <a:lstStyle/>
                    <a:p>
                      <a:pPr algn="ctr"/>
                      <a:r>
                        <a:rPr lang="en-NZ" sz="1000" b="1" noProof="0" dirty="0">
                          <a:solidFill>
                            <a:schemeClr val="tx1"/>
                          </a:solidFill>
                        </a:rPr>
                        <a:t>2020 </a:t>
                      </a:r>
                    </a:p>
                    <a:p>
                      <a:pPr algn="ctr"/>
                      <a:r>
                        <a:rPr lang="en-NZ" sz="1000" b="1" noProof="0" dirty="0">
                          <a:solidFill>
                            <a:schemeClr val="tx1"/>
                          </a:solidFill>
                        </a:rPr>
                        <a:t>result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4811"/>
                  </a:ext>
                </a:extLst>
              </a:tr>
            </a:tbl>
          </a:graphicData>
        </a:graphic>
      </p:graphicFrame>
      <p:grpSp>
        <p:nvGrpSpPr>
          <p:cNvPr id="18" name="Group 17">
            <a:extLst>
              <a:ext uri="{FF2B5EF4-FFF2-40B4-BE49-F238E27FC236}">
                <a16:creationId xmlns:a16="http://schemas.microsoft.com/office/drawing/2014/main" id="{D236246B-3A70-79F1-08BB-6771D0FC519E}"/>
              </a:ext>
            </a:extLst>
          </p:cNvPr>
          <p:cNvGrpSpPr/>
          <p:nvPr/>
        </p:nvGrpSpPr>
        <p:grpSpPr>
          <a:xfrm>
            <a:off x="8974792" y="6501705"/>
            <a:ext cx="2346178" cy="276475"/>
            <a:chOff x="9561659" y="6274524"/>
            <a:chExt cx="1900091" cy="242532"/>
          </a:xfrm>
        </p:grpSpPr>
        <p:sp>
          <p:nvSpPr>
            <p:cNvPr id="19" name="Text Placeholder 3">
              <a:extLst>
                <a:ext uri="{FF2B5EF4-FFF2-40B4-BE49-F238E27FC236}">
                  <a16:creationId xmlns:a16="http://schemas.microsoft.com/office/drawing/2014/main" id="{876EC206-2FFD-37E3-B0AC-56180B494034}"/>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2020</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a:t>
              </a:r>
              <a:r>
                <a:rPr lang="en-NZ" sz="800" b="0" noProof="0" dirty="0">
                  <a:solidFill>
                    <a:srgbClr val="736868"/>
                  </a:solidFill>
                  <a:latin typeface="Century Gothic" panose="02116942222400000000"/>
                </a:rPr>
                <a:t>2020</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0" name="Isosceles Triangle 19">
              <a:extLst>
                <a:ext uri="{FF2B5EF4-FFF2-40B4-BE49-F238E27FC236}">
                  <a16:creationId xmlns:a16="http://schemas.microsoft.com/office/drawing/2014/main" id="{997120EB-5D87-242D-ACF1-09512B313D95}"/>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1" name="Isosceles Triangle 20">
              <a:extLst>
                <a:ext uri="{FF2B5EF4-FFF2-40B4-BE49-F238E27FC236}">
                  <a16:creationId xmlns:a16="http://schemas.microsoft.com/office/drawing/2014/main" id="{01B773C3-0655-4E16-66F1-83E15D47E850}"/>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31" name="Isosceles Triangle 30">
            <a:extLst>
              <a:ext uri="{FF2B5EF4-FFF2-40B4-BE49-F238E27FC236}">
                <a16:creationId xmlns:a16="http://schemas.microsoft.com/office/drawing/2014/main" id="{8826166D-1D16-993E-A6FC-2394B13BB74A}"/>
              </a:ext>
            </a:extLst>
          </p:cNvPr>
          <p:cNvSpPr/>
          <p:nvPr/>
        </p:nvSpPr>
        <p:spPr bwMode="auto">
          <a:xfrm>
            <a:off x="9807011" y="247691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31" name="Text Placeholder 1">
            <a:extLst>
              <a:ext uri="{FF2B5EF4-FFF2-40B4-BE49-F238E27FC236}">
                <a16:creationId xmlns:a16="http://schemas.microsoft.com/office/drawing/2014/main" id="{5A57B541-B78F-7382-8B97-7A5D7C34BA53}"/>
              </a:ext>
            </a:extLst>
          </p:cNvPr>
          <p:cNvSpPr txBox="1">
            <a:spLocks/>
          </p:cNvSpPr>
          <p:nvPr/>
        </p:nvSpPr>
        <p:spPr>
          <a:xfrm>
            <a:off x="460374" y="815186"/>
            <a:ext cx="11129646"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US" sz="1400" noProof="0" dirty="0"/>
              <a:t>Social media reaches 24% daily, led by TikTok and Snapchat, while audio listening is higher at 38%, driven by Spotify’s rise from 18% in 2020 to 25%, making it the preferred choice over YouTube for music.</a:t>
            </a:r>
            <a:endParaRPr lang="en-NZ" sz="1400" noProof="0" dirty="0"/>
          </a:p>
        </p:txBody>
      </p:sp>
      <p:sp>
        <p:nvSpPr>
          <p:cNvPr id="3" name="Slide Number Placeholder 4">
            <a:extLst>
              <a:ext uri="{FF2B5EF4-FFF2-40B4-BE49-F238E27FC236}">
                <a16:creationId xmlns:a16="http://schemas.microsoft.com/office/drawing/2014/main" id="{1F34C0E2-D220-0C18-91D0-B28E49DEF312}"/>
              </a:ext>
            </a:extLst>
          </p:cNvPr>
          <p:cNvSpPr>
            <a:spLocks noGrp="1"/>
          </p:cNvSpPr>
          <p:nvPr>
            <p:ph type="sldNum" sz="quarter" idx="16"/>
          </p:nvPr>
        </p:nvSpPr>
        <p:spPr>
          <a:xfrm>
            <a:off x="11509579" y="6546850"/>
            <a:ext cx="218871" cy="155574"/>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6" name="TextBox 5">
            <a:extLst>
              <a:ext uri="{FF2B5EF4-FFF2-40B4-BE49-F238E27FC236}">
                <a16:creationId xmlns:a16="http://schemas.microsoft.com/office/drawing/2014/main" id="{6115DBCE-FD86-4118-15D9-CF9E3DAA3015}"/>
              </a:ext>
            </a:extLst>
          </p:cNvPr>
          <p:cNvSpPr txBox="1"/>
          <p:nvPr/>
        </p:nvSpPr>
        <p:spPr>
          <a:xfrm>
            <a:off x="2700528" y="6401320"/>
            <a:ext cx="8105504" cy="609013"/>
          </a:xfrm>
          <a:prstGeom prst="rect">
            <a:avLst/>
          </a:prstGeom>
          <a:noFill/>
        </p:spPr>
        <p:txBody>
          <a:bodyPr wrap="square">
            <a:spAutoFit/>
          </a:bodyPr>
          <a:lstStyle/>
          <a:p>
            <a:pPr>
              <a:lnSpc>
                <a:spcPct val="107000"/>
              </a:lnSpc>
              <a:buNone/>
            </a:pPr>
            <a:r>
              <a:rPr lang="en-NZ" sz="800" b="1" noProof="0" dirty="0">
                <a:solidFill>
                  <a:schemeClr val="accent5"/>
                </a:solidFill>
                <a:effectLst/>
                <a:ea typeface="Verdana" panose="020B0604030504040204" pitchFamily="34" charset="0"/>
                <a:cs typeface="Arial" panose="020B0604020202020204" pitchFamily="34" charset="0"/>
              </a:rPr>
              <a:t>Source: Q72. </a:t>
            </a:r>
            <a:r>
              <a:rPr lang="en-NZ" sz="800" noProof="0" dirty="0">
                <a:solidFill>
                  <a:schemeClr val="accent5"/>
                </a:solidFill>
                <a:effectLst/>
                <a:ea typeface="Verdana" panose="020B0604030504040204" pitchFamily="34" charset="0"/>
                <a:cs typeface="Arial" panose="020B0604020202020204" pitchFamily="34" charset="0"/>
              </a:rPr>
              <a:t>Which of these social media apps or sites did you use yesterday? </a:t>
            </a:r>
            <a:r>
              <a:rPr lang="en-NZ" sz="800" b="1" noProof="0" dirty="0">
                <a:solidFill>
                  <a:schemeClr val="accent5"/>
                </a:solidFill>
                <a:effectLst/>
                <a:ea typeface="Verdana" panose="020B0604030504040204" pitchFamily="34" charset="0"/>
                <a:cs typeface="Arial" panose="020B0604020202020204" pitchFamily="34" charset="0"/>
              </a:rPr>
              <a:t>Q74</a:t>
            </a:r>
            <a:r>
              <a:rPr lang="en-NZ" sz="800" noProof="0" dirty="0">
                <a:solidFill>
                  <a:schemeClr val="accent5"/>
                </a:solidFill>
                <a:effectLst/>
                <a:ea typeface="Verdana" panose="020B0604030504040204" pitchFamily="34" charset="0"/>
                <a:cs typeface="Arial" panose="020B0604020202020204" pitchFamily="34" charset="0"/>
              </a:rPr>
              <a:t>	Which of these music apps or sites did you use yesterday?</a:t>
            </a:r>
          </a:p>
          <a:p>
            <a:pPr>
              <a:lnSpc>
                <a:spcPct val="107000"/>
              </a:lnSpc>
            </a:pPr>
            <a:r>
              <a:rPr lang="en-NZ" sz="800" b="1" noProof="0" dirty="0">
                <a:solidFill>
                  <a:schemeClr val="accent5"/>
                </a:solidFill>
                <a:ea typeface="Verdana" panose="020B0604030504040204" pitchFamily="34" charset="0"/>
                <a:cs typeface="Arial" panose="020B0604020202020204" pitchFamily="34" charset="0"/>
              </a:rPr>
              <a:t>Base   </a:t>
            </a:r>
            <a:r>
              <a:rPr lang="en-NZ" sz="800" noProof="0" dirty="0">
                <a:solidFill>
                  <a:schemeClr val="accent5"/>
                </a:solidFill>
                <a:ea typeface="Verdana" panose="020B0604030504040204" pitchFamily="34" charset="0"/>
                <a:cs typeface="Arial" panose="020B0604020202020204" pitchFamily="34" charset="0"/>
              </a:rPr>
              <a:t>  All children 5 to 14 years n=1,024. </a:t>
            </a:r>
          </a:p>
          <a:p>
            <a:pPr>
              <a:lnSpc>
                <a:spcPct val="107000"/>
              </a:lnSpc>
            </a:pPr>
            <a:r>
              <a:rPr lang="en-NZ" sz="800" b="1" dirty="0">
                <a:solidFill>
                  <a:schemeClr val="accent5"/>
                </a:solidFill>
                <a:ea typeface="Verdana" panose="020B0604030504040204" pitchFamily="34" charset="0"/>
                <a:cs typeface="Arial" panose="020B0604020202020204" pitchFamily="34" charset="0"/>
              </a:rPr>
              <a:t>Notes: </a:t>
            </a:r>
            <a:r>
              <a:rPr lang="en-NZ" sz="800" dirty="0">
                <a:solidFill>
                  <a:schemeClr val="accent5"/>
                </a:solidFill>
                <a:ea typeface="Verdana" panose="020B0604030504040204" pitchFamily="34" charset="0"/>
                <a:cs typeface="Arial" panose="020B0604020202020204" pitchFamily="34" charset="0"/>
              </a:rPr>
              <a:t>* 2025 comparison to 2020 social media data not available due to changes to the way the question was asked in 2025.</a:t>
            </a:r>
          </a:p>
          <a:p>
            <a:pPr>
              <a:lnSpc>
                <a:spcPct val="107000"/>
              </a:lnSpc>
              <a:buNone/>
            </a:pPr>
            <a:endParaRPr lang="en-NZ" sz="800" noProof="0" dirty="0">
              <a:solidFill>
                <a:schemeClr val="accent5"/>
              </a:solidFill>
              <a:ea typeface="Verdana" panose="020B060403050404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2798500A-D5F1-8B94-8819-E11DFA2A163F}"/>
              </a:ext>
            </a:extLst>
          </p:cNvPr>
          <p:cNvSpPr txBox="1"/>
          <p:nvPr/>
        </p:nvSpPr>
        <p:spPr>
          <a:xfrm>
            <a:off x="6481403" y="1877247"/>
            <a:ext cx="3615070" cy="276999"/>
          </a:xfrm>
          <a:prstGeom prst="rect">
            <a:avLst/>
          </a:prstGeom>
          <a:noFill/>
        </p:spPr>
        <p:txBody>
          <a:bodyPr wrap="square" lIns="0" rtlCol="0">
            <a:spAutoFit/>
          </a:bodyPr>
          <a:lstStyle/>
          <a:p>
            <a:r>
              <a:rPr lang="en-NZ" sz="1200" b="1" noProof="0" dirty="0">
                <a:solidFill>
                  <a:srgbClr val="404040"/>
                </a:solidFill>
              </a:rPr>
              <a:t>Music / Audio (net 38%)</a:t>
            </a:r>
          </a:p>
        </p:txBody>
      </p:sp>
      <p:graphicFrame>
        <p:nvGraphicFramePr>
          <p:cNvPr id="14" name="Table 13">
            <a:extLst>
              <a:ext uri="{FF2B5EF4-FFF2-40B4-BE49-F238E27FC236}">
                <a16:creationId xmlns:a16="http://schemas.microsoft.com/office/drawing/2014/main" id="{59D51631-75DE-A1D3-05E9-E6761C2F470E}"/>
              </a:ext>
            </a:extLst>
          </p:cNvPr>
          <p:cNvGraphicFramePr>
            <a:graphicFrameLocks noGrp="1"/>
          </p:cNvGraphicFramePr>
          <p:nvPr>
            <p:extLst>
              <p:ext uri="{D42A27DB-BD31-4B8C-83A1-F6EECF244321}">
                <p14:modId xmlns:p14="http://schemas.microsoft.com/office/powerpoint/2010/main" val="3912688353"/>
              </p:ext>
            </p:extLst>
          </p:nvPr>
        </p:nvGraphicFramePr>
        <p:xfrm>
          <a:off x="1173746" y="2130822"/>
          <a:ext cx="1523018" cy="3988908"/>
        </p:xfrm>
        <a:graphic>
          <a:graphicData uri="http://schemas.openxmlformats.org/drawingml/2006/table">
            <a:tbl>
              <a:tblPr firstRow="1" bandRow="1">
                <a:tableStyleId>{6E25E649-3F16-4E02-A733-19D2CDBF48F0}</a:tableStyleId>
              </a:tblPr>
              <a:tblGrid>
                <a:gridCol w="1523018">
                  <a:extLst>
                    <a:ext uri="{9D8B030D-6E8A-4147-A177-3AD203B41FA5}">
                      <a16:colId xmlns:a16="http://schemas.microsoft.com/office/drawing/2014/main" val="918535751"/>
                    </a:ext>
                  </a:extLst>
                </a:gridCol>
              </a:tblGrid>
              <a:tr h="443212">
                <a:tc>
                  <a:txBody>
                    <a:bodyPr/>
                    <a:lstStyle/>
                    <a:p>
                      <a:pPr algn="r" fontAlgn="b"/>
                      <a:r>
                        <a:rPr lang="en-NZ" sz="1200" b="0" i="0" u="none" strike="noStrike" noProof="0" dirty="0">
                          <a:solidFill>
                            <a:schemeClr val="accent6"/>
                          </a:solidFill>
                          <a:effectLst/>
                          <a:latin typeface="+mn-lt"/>
                        </a:rPr>
                        <a:t>TikTok</a:t>
                      </a:r>
                    </a:p>
                  </a:txBody>
                  <a:tcPr marL="9525" marR="9525" marT="9525" marB="0" anchor="ctr">
                    <a:lnL>
                      <a:noFill/>
                    </a:lnL>
                    <a:lnR>
                      <a:noFill/>
                    </a:lnR>
                    <a:lnT w="254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51825005"/>
                  </a:ext>
                </a:extLst>
              </a:tr>
              <a:tr h="443212">
                <a:tc>
                  <a:txBody>
                    <a:bodyPr/>
                    <a:lstStyle/>
                    <a:p>
                      <a:pPr algn="r" fontAlgn="b"/>
                      <a:r>
                        <a:rPr lang="en-NZ" sz="1200" b="0" i="0" u="none" strike="noStrike" noProof="0" dirty="0">
                          <a:solidFill>
                            <a:schemeClr val="accent6"/>
                          </a:solidFill>
                          <a:effectLst/>
                          <a:latin typeface="+mn-lt"/>
                        </a:rPr>
                        <a:t>Snapchat</a:t>
                      </a:r>
                    </a:p>
                  </a:txBody>
                  <a:tcPr marL="9525" marR="9525" marT="9525" marB="0" anchor="ctr">
                    <a:lnL>
                      <a:noFill/>
                    </a:lnL>
                    <a:lnR>
                      <a:noFill/>
                    </a:lnR>
                    <a:lnT w="25400" cmpd="sng">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652835757"/>
                  </a:ext>
                </a:extLst>
              </a:tr>
              <a:tr h="443212">
                <a:tc>
                  <a:txBody>
                    <a:bodyPr/>
                    <a:lstStyle/>
                    <a:p>
                      <a:pPr algn="r" fontAlgn="b"/>
                      <a:r>
                        <a:rPr lang="en-NZ" sz="1200" b="0" i="0" u="none" strike="noStrike" noProof="0" dirty="0">
                          <a:solidFill>
                            <a:schemeClr val="accent6"/>
                          </a:solidFill>
                          <a:effectLst/>
                          <a:latin typeface="+mn-lt"/>
                        </a:rPr>
                        <a:t>Instagram</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21747388"/>
                  </a:ext>
                </a:extLst>
              </a:tr>
              <a:tr h="443212">
                <a:tc>
                  <a:txBody>
                    <a:bodyPr/>
                    <a:lstStyle/>
                    <a:p>
                      <a:pPr algn="r" fontAlgn="b"/>
                      <a:r>
                        <a:rPr lang="en-NZ" sz="1200" b="0" i="0" u="none" strike="noStrike" noProof="0" dirty="0">
                          <a:solidFill>
                            <a:schemeClr val="accent6"/>
                          </a:solidFill>
                          <a:effectLst/>
                          <a:latin typeface="+mn-lt"/>
                        </a:rPr>
                        <a:t>Facebook</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511741510"/>
                  </a:ext>
                </a:extLst>
              </a:tr>
              <a:tr h="443212">
                <a:tc>
                  <a:txBody>
                    <a:bodyPr/>
                    <a:lstStyle/>
                    <a:p>
                      <a:pPr algn="r" fontAlgn="b"/>
                      <a:r>
                        <a:rPr lang="en-NZ" sz="1200" b="0" i="0" u="none" strike="noStrike" noProof="0" dirty="0">
                          <a:solidFill>
                            <a:schemeClr val="accent6"/>
                          </a:solidFill>
                          <a:effectLst/>
                          <a:latin typeface="+mn-lt"/>
                        </a:rPr>
                        <a:t>WhatsApp</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03826132"/>
                  </a:ext>
                </a:extLst>
              </a:tr>
              <a:tr h="443212">
                <a:tc>
                  <a:txBody>
                    <a:bodyPr/>
                    <a:lstStyle/>
                    <a:p>
                      <a:pPr algn="r" fontAlgn="b"/>
                      <a:r>
                        <a:rPr lang="en-NZ" sz="1200" b="0" i="0" u="none" strike="noStrike" noProof="0" dirty="0">
                          <a:solidFill>
                            <a:schemeClr val="accent6"/>
                          </a:solidFill>
                          <a:effectLst/>
                          <a:latin typeface="+mn-lt"/>
                        </a:rPr>
                        <a:t>Messenger Kids</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234594734"/>
                  </a:ext>
                </a:extLst>
              </a:tr>
              <a:tr h="443212">
                <a:tc>
                  <a:txBody>
                    <a:bodyPr/>
                    <a:lstStyle/>
                    <a:p>
                      <a:pPr algn="r" fontAlgn="b"/>
                      <a:r>
                        <a:rPr lang="en-NZ" sz="1200" b="0" i="0" u="none" strike="noStrike" noProof="0" dirty="0">
                          <a:solidFill>
                            <a:schemeClr val="accent6"/>
                          </a:solidFill>
                          <a:effectLst/>
                          <a:latin typeface="+mn-lt"/>
                        </a:rPr>
                        <a:t>Discord</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47877155"/>
                  </a:ext>
                </a:extLst>
              </a:tr>
              <a:tr h="443212">
                <a:tc>
                  <a:txBody>
                    <a:bodyPr/>
                    <a:lstStyle/>
                    <a:p>
                      <a:pPr algn="r" fontAlgn="b"/>
                      <a:r>
                        <a:rPr lang="en-NZ" sz="1200" b="0" i="0" u="none" strike="noStrike" noProof="0" dirty="0">
                          <a:solidFill>
                            <a:schemeClr val="accent6"/>
                          </a:solidFill>
                          <a:effectLst/>
                          <a:latin typeface="+mn-lt"/>
                        </a:rPr>
                        <a:t>Twitch</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72950223"/>
                  </a:ext>
                </a:extLst>
              </a:tr>
              <a:tr h="443212">
                <a:tc>
                  <a:txBody>
                    <a:bodyPr/>
                    <a:lstStyle/>
                    <a:p>
                      <a:pPr algn="r" fontAlgn="b"/>
                      <a:r>
                        <a:rPr lang="en-NZ" sz="1200" b="0" i="0" u="none" strike="noStrike" noProof="0" dirty="0">
                          <a:solidFill>
                            <a:schemeClr val="accent6"/>
                          </a:solidFill>
                          <a:effectLst/>
                          <a:latin typeface="+mn-lt"/>
                        </a:rPr>
                        <a:t>Twitter / X</a:t>
                      </a:r>
                    </a:p>
                  </a:txBody>
                  <a:tcPr marL="9525" marR="9525" marT="9525" marB="0" anchor="ctr">
                    <a:lnL>
                      <a:noFill/>
                    </a:lnL>
                    <a:lnR>
                      <a:noFill/>
                    </a:lnR>
                    <a:lnT>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16684513"/>
                  </a:ext>
                </a:extLst>
              </a:tr>
            </a:tbl>
          </a:graphicData>
        </a:graphic>
      </p:graphicFrame>
    </p:spTree>
    <p:extLst>
      <p:ext uri="{BB962C8B-B14F-4D97-AF65-F5344CB8AC3E}">
        <p14:creationId xmlns:p14="http://schemas.microsoft.com/office/powerpoint/2010/main" val="2552941961"/>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EC6B9-170B-7EC4-CCBE-868E08D2A16B}"/>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99BC69C6-AA05-6DFA-0C5F-FE33EF42982C}"/>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ADB9DCC5-0E21-E122-5BA6-7F8FCF4AAB7B}"/>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A343964A-7BB6-4185-A200-1D9CBB136CA1}"/>
              </a:ext>
            </a:extLst>
          </p:cNvPr>
          <p:cNvSpPr txBox="1">
            <a:spLocks/>
          </p:cNvSpPr>
          <p:nvPr/>
        </p:nvSpPr>
        <p:spPr>
          <a:xfrm>
            <a:off x="460374" y="355305"/>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000" noProof="0" dirty="0">
                <a:solidFill>
                  <a:srgbClr val="282626"/>
                </a:solidFill>
              </a:rPr>
              <a:t>12 to 14 year olds exhibit significantly higher usage across most social media platforms.</a:t>
            </a:r>
            <a:endPar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EB0F5511-5DA2-D51A-D3C5-3D5D0BD42709}"/>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557A586-BF72-9619-6A04-41DAF3ABE0F0}"/>
              </a:ext>
            </a:extLst>
          </p:cNvPr>
          <p:cNvCxnSpPr>
            <a:cxnSpLocks/>
          </p:cNvCxnSpPr>
          <p:nvPr/>
        </p:nvCxnSpPr>
        <p:spPr>
          <a:xfrm>
            <a:off x="460375" y="1242941"/>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09AC905E-A22B-B4AA-E5E5-7A4C7B0B1C55}"/>
              </a:ext>
            </a:extLst>
          </p:cNvPr>
          <p:cNvSpPr txBox="1">
            <a:spLocks/>
          </p:cNvSpPr>
          <p:nvPr/>
        </p:nvSpPr>
        <p:spPr>
          <a:xfrm>
            <a:off x="492586" y="1333601"/>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buClr>
                <a:srgbClr val="000000"/>
              </a:buClr>
              <a:defRPr/>
            </a:pPr>
            <a:r>
              <a:rPr lang="en-NZ" sz="1100" noProof="0" dirty="0">
                <a:solidFill>
                  <a:srgbClr val="000000"/>
                </a:solidFill>
              </a:rPr>
              <a:t>Daily reach of top social media apps or sites by age</a:t>
            </a:r>
          </a:p>
        </p:txBody>
      </p:sp>
      <p:sp>
        <p:nvSpPr>
          <p:cNvPr id="2" name="Footer Placeholder 1">
            <a:extLst>
              <a:ext uri="{FF2B5EF4-FFF2-40B4-BE49-F238E27FC236}">
                <a16:creationId xmlns:a16="http://schemas.microsoft.com/office/drawing/2014/main" id="{71D4B6FB-7F4E-1FD7-0C28-6648B01D496E}"/>
              </a:ext>
            </a:extLst>
          </p:cNvPr>
          <p:cNvSpPr>
            <a:spLocks noGrp="1"/>
          </p:cNvSpPr>
          <p:nvPr>
            <p:ph type="ftr" sz="quarter" idx="28"/>
          </p:nvPr>
        </p:nvSpPr>
        <p:spPr/>
        <p:txBody>
          <a:bodyPr/>
          <a:lstStyle/>
          <a:p>
            <a:r>
              <a:rPr lang="en-US" dirty="0"/>
              <a:t>WATA Children’s Media Use 2025</a:t>
            </a:r>
          </a:p>
        </p:txBody>
      </p:sp>
      <p:sp>
        <p:nvSpPr>
          <p:cNvPr id="132" name="Text Placeholder 1">
            <a:extLst>
              <a:ext uri="{FF2B5EF4-FFF2-40B4-BE49-F238E27FC236}">
                <a16:creationId xmlns:a16="http://schemas.microsoft.com/office/drawing/2014/main" id="{3C02661A-F42E-FE62-4F71-020B1B17F0D2}"/>
              </a:ext>
            </a:extLst>
          </p:cNvPr>
          <p:cNvSpPr txBox="1">
            <a:spLocks/>
          </p:cNvSpPr>
          <p:nvPr/>
        </p:nvSpPr>
        <p:spPr>
          <a:xfrm>
            <a:off x="460374" y="864595"/>
            <a:ext cx="11514686"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NZ" sz="1400" noProof="0" dirty="0"/>
              <a:t>Daily reach is significantly higher among 12 to14s across most platforms, including TikTok (31%), Snapchat (30%), and Instagram (22%).</a:t>
            </a:r>
          </a:p>
        </p:txBody>
      </p:sp>
      <p:sp>
        <p:nvSpPr>
          <p:cNvPr id="15" name="TextBox 14">
            <a:extLst>
              <a:ext uri="{FF2B5EF4-FFF2-40B4-BE49-F238E27FC236}">
                <a16:creationId xmlns:a16="http://schemas.microsoft.com/office/drawing/2014/main" id="{F813C966-94F3-7207-DD79-7E1E01608ACE}"/>
              </a:ext>
            </a:extLst>
          </p:cNvPr>
          <p:cNvSpPr txBox="1"/>
          <p:nvPr/>
        </p:nvSpPr>
        <p:spPr>
          <a:xfrm>
            <a:off x="2700528" y="6403035"/>
            <a:ext cx="8105504" cy="345544"/>
          </a:xfrm>
          <a:prstGeom prst="rect">
            <a:avLst/>
          </a:prstGeom>
          <a:noFill/>
        </p:spPr>
        <p:txBody>
          <a:bodyPr wrap="square">
            <a:spAutoFit/>
          </a:bodyPr>
          <a:lstStyle/>
          <a:p>
            <a:pPr>
              <a:lnSpc>
                <a:spcPct val="107000"/>
              </a:lnSpc>
              <a:buNone/>
            </a:pPr>
            <a:r>
              <a:rPr lang="en-NZ" sz="800" b="1" noProof="0" dirty="0">
                <a:solidFill>
                  <a:schemeClr val="accent5"/>
                </a:solidFill>
                <a:effectLst/>
                <a:ea typeface="Verdana" panose="020B0604030504040204" pitchFamily="34" charset="0"/>
                <a:cs typeface="Arial" panose="020B0604020202020204" pitchFamily="34" charset="0"/>
              </a:rPr>
              <a:t>Source: Q72 </a:t>
            </a:r>
            <a:r>
              <a:rPr lang="en-NZ" sz="800" noProof="0" dirty="0">
                <a:solidFill>
                  <a:schemeClr val="accent5"/>
                </a:solidFill>
                <a:effectLst/>
                <a:ea typeface="Verdana" panose="020B0604030504040204" pitchFamily="34" charset="0"/>
                <a:cs typeface="Arial" panose="020B0604020202020204" pitchFamily="34" charset="0"/>
              </a:rPr>
              <a:t>Which of these social media apps or sites did you use yesterday? </a:t>
            </a:r>
          </a:p>
          <a:p>
            <a:pPr>
              <a:lnSpc>
                <a:spcPct val="107000"/>
              </a:lnSpc>
              <a:buNone/>
            </a:pPr>
            <a:r>
              <a:rPr lang="en-NZ" sz="800" b="1" noProof="0" dirty="0">
                <a:solidFill>
                  <a:schemeClr val="accent5"/>
                </a:solidFill>
                <a:ea typeface="Verdana" panose="020B0604030504040204" pitchFamily="34" charset="0"/>
                <a:cs typeface="Arial" panose="020B0604020202020204" pitchFamily="34" charset="0"/>
              </a:rPr>
              <a:t>Base: </a:t>
            </a:r>
            <a:r>
              <a:rPr lang="en-NZ" sz="800" noProof="0" dirty="0">
                <a:solidFill>
                  <a:schemeClr val="accent5"/>
                </a:solidFill>
                <a:ea typeface="Verdana" panose="020B0604030504040204" pitchFamily="34" charset="0"/>
                <a:cs typeface="Arial" panose="020B0604020202020204" pitchFamily="34" charset="0"/>
              </a:rPr>
              <a:t>All children 5 to 14 years n=1,024</a:t>
            </a:r>
          </a:p>
        </p:txBody>
      </p:sp>
      <p:grpSp>
        <p:nvGrpSpPr>
          <p:cNvPr id="8" name="Group 7">
            <a:extLst>
              <a:ext uri="{FF2B5EF4-FFF2-40B4-BE49-F238E27FC236}">
                <a16:creationId xmlns:a16="http://schemas.microsoft.com/office/drawing/2014/main" id="{A26540C4-62FE-1805-B593-1652139C720C}"/>
              </a:ext>
            </a:extLst>
          </p:cNvPr>
          <p:cNvGrpSpPr/>
          <p:nvPr/>
        </p:nvGrpSpPr>
        <p:grpSpPr>
          <a:xfrm>
            <a:off x="8958956" y="6498995"/>
            <a:ext cx="2346178" cy="276475"/>
            <a:chOff x="9561659" y="6274524"/>
            <a:chExt cx="1900091" cy="242532"/>
          </a:xfrm>
        </p:grpSpPr>
        <p:sp>
          <p:nvSpPr>
            <p:cNvPr id="9" name="Text Placeholder 3">
              <a:extLst>
                <a:ext uri="{FF2B5EF4-FFF2-40B4-BE49-F238E27FC236}">
                  <a16:creationId xmlns:a16="http://schemas.microsoft.com/office/drawing/2014/main" id="{67675F39-2C9A-77B4-8A3F-E7D3D3FDA3E3}"/>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0" name="Isosceles Triangle 9">
              <a:extLst>
                <a:ext uri="{FF2B5EF4-FFF2-40B4-BE49-F238E27FC236}">
                  <a16:creationId xmlns:a16="http://schemas.microsoft.com/office/drawing/2014/main" id="{BD1F6CE0-1B72-B74D-027E-3381F52A6834}"/>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1" name="Isosceles Triangle 10">
              <a:extLst>
                <a:ext uri="{FF2B5EF4-FFF2-40B4-BE49-F238E27FC236}">
                  <a16:creationId xmlns:a16="http://schemas.microsoft.com/office/drawing/2014/main" id="{8118D180-2D19-AF98-D646-498AED658DCB}"/>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aphicFrame>
        <p:nvGraphicFramePr>
          <p:cNvPr id="7" name="Chart 6">
            <a:extLst>
              <a:ext uri="{FF2B5EF4-FFF2-40B4-BE49-F238E27FC236}">
                <a16:creationId xmlns:a16="http://schemas.microsoft.com/office/drawing/2014/main" id="{E0BC6B44-D9C2-72A1-077F-D62FDAD82611}"/>
              </a:ext>
            </a:extLst>
          </p:cNvPr>
          <p:cNvGraphicFramePr/>
          <p:nvPr>
            <p:extLst>
              <p:ext uri="{D42A27DB-BD31-4B8C-83A1-F6EECF244321}">
                <p14:modId xmlns:p14="http://schemas.microsoft.com/office/powerpoint/2010/main" val="1417927536"/>
              </p:ext>
            </p:extLst>
          </p:nvPr>
        </p:nvGraphicFramePr>
        <p:xfrm>
          <a:off x="763403" y="1602433"/>
          <a:ext cx="10645959" cy="4622743"/>
        </p:xfrm>
        <a:graphic>
          <a:graphicData uri="http://schemas.openxmlformats.org/drawingml/2006/chart">
            <c:chart xmlns:c="http://schemas.openxmlformats.org/drawingml/2006/chart" xmlns:r="http://schemas.openxmlformats.org/officeDocument/2006/relationships" r:id="rId3"/>
          </a:graphicData>
        </a:graphic>
      </p:graphicFrame>
      <p:sp>
        <p:nvSpPr>
          <p:cNvPr id="13" name="Isosceles Triangle 12">
            <a:extLst>
              <a:ext uri="{FF2B5EF4-FFF2-40B4-BE49-F238E27FC236}">
                <a16:creationId xmlns:a16="http://schemas.microsoft.com/office/drawing/2014/main" id="{81B8CA00-32CA-220E-C980-64BE85970388}"/>
              </a:ext>
            </a:extLst>
          </p:cNvPr>
          <p:cNvSpPr/>
          <p:nvPr/>
        </p:nvSpPr>
        <p:spPr bwMode="auto">
          <a:xfrm rot="10800000">
            <a:off x="2299465" y="547291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Isosceles Triangle 13">
            <a:extLst>
              <a:ext uri="{FF2B5EF4-FFF2-40B4-BE49-F238E27FC236}">
                <a16:creationId xmlns:a16="http://schemas.microsoft.com/office/drawing/2014/main" id="{E0F50164-175C-FD1A-7EC8-EC2ECC159B41}"/>
              </a:ext>
            </a:extLst>
          </p:cNvPr>
          <p:cNvSpPr/>
          <p:nvPr/>
        </p:nvSpPr>
        <p:spPr bwMode="auto">
          <a:xfrm rot="10800000">
            <a:off x="5647244" y="554257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6" name="Isosceles Triangle 15">
            <a:extLst>
              <a:ext uri="{FF2B5EF4-FFF2-40B4-BE49-F238E27FC236}">
                <a16:creationId xmlns:a16="http://schemas.microsoft.com/office/drawing/2014/main" id="{EA6B6790-2560-985D-ACC9-C1CF3EFE214F}"/>
              </a:ext>
            </a:extLst>
          </p:cNvPr>
          <p:cNvSpPr/>
          <p:nvPr/>
        </p:nvSpPr>
        <p:spPr bwMode="auto">
          <a:xfrm>
            <a:off x="8448406" y="3352431"/>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8" name="Isosceles Triangle 17">
            <a:extLst>
              <a:ext uri="{FF2B5EF4-FFF2-40B4-BE49-F238E27FC236}">
                <a16:creationId xmlns:a16="http://schemas.microsoft.com/office/drawing/2014/main" id="{AD8C7110-F8BF-BFEF-6D61-B484F7730B45}"/>
              </a:ext>
            </a:extLst>
          </p:cNvPr>
          <p:cNvSpPr/>
          <p:nvPr/>
        </p:nvSpPr>
        <p:spPr bwMode="auto">
          <a:xfrm>
            <a:off x="8448406" y="409188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9" name="Isosceles Triangle 18">
            <a:extLst>
              <a:ext uri="{FF2B5EF4-FFF2-40B4-BE49-F238E27FC236}">
                <a16:creationId xmlns:a16="http://schemas.microsoft.com/office/drawing/2014/main" id="{834B6866-CEB2-D5BF-8BFE-CA369C84C8AC}"/>
              </a:ext>
            </a:extLst>
          </p:cNvPr>
          <p:cNvSpPr/>
          <p:nvPr/>
        </p:nvSpPr>
        <p:spPr bwMode="auto">
          <a:xfrm>
            <a:off x="8448406" y="290851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2" name="Isosceles Triangle 21">
            <a:extLst>
              <a:ext uri="{FF2B5EF4-FFF2-40B4-BE49-F238E27FC236}">
                <a16:creationId xmlns:a16="http://schemas.microsoft.com/office/drawing/2014/main" id="{C1A01832-FFC2-D201-F907-97B1DFA6B110}"/>
              </a:ext>
            </a:extLst>
          </p:cNvPr>
          <p:cNvSpPr/>
          <p:nvPr/>
        </p:nvSpPr>
        <p:spPr bwMode="auto">
          <a:xfrm>
            <a:off x="8448406" y="247189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3" name="Isosceles Triangle 22">
            <a:extLst>
              <a:ext uri="{FF2B5EF4-FFF2-40B4-BE49-F238E27FC236}">
                <a16:creationId xmlns:a16="http://schemas.microsoft.com/office/drawing/2014/main" id="{56392728-37A4-52C2-4FD3-7234CBF51A69}"/>
              </a:ext>
            </a:extLst>
          </p:cNvPr>
          <p:cNvSpPr/>
          <p:nvPr/>
        </p:nvSpPr>
        <p:spPr bwMode="auto">
          <a:xfrm rot="10800000">
            <a:off x="5647244" y="520863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4" name="Isosceles Triangle 23">
            <a:extLst>
              <a:ext uri="{FF2B5EF4-FFF2-40B4-BE49-F238E27FC236}">
                <a16:creationId xmlns:a16="http://schemas.microsoft.com/office/drawing/2014/main" id="{E82A54AB-C911-3E71-B231-0EC05D0B2048}"/>
              </a:ext>
            </a:extLst>
          </p:cNvPr>
          <p:cNvSpPr/>
          <p:nvPr/>
        </p:nvSpPr>
        <p:spPr bwMode="auto">
          <a:xfrm rot="10800000">
            <a:off x="2299465" y="5328861"/>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5" name="Isosceles Triangle 24">
            <a:extLst>
              <a:ext uri="{FF2B5EF4-FFF2-40B4-BE49-F238E27FC236}">
                <a16:creationId xmlns:a16="http://schemas.microsoft.com/office/drawing/2014/main" id="{3939834D-9EAF-D934-E7D3-223866DA0C11}"/>
              </a:ext>
            </a:extLst>
          </p:cNvPr>
          <p:cNvSpPr/>
          <p:nvPr/>
        </p:nvSpPr>
        <p:spPr bwMode="auto">
          <a:xfrm rot="10800000">
            <a:off x="2299465" y="561332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1448308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F7199-9B0E-F4B0-BD6B-31D091B0A6EF}"/>
            </a:ext>
          </a:extLst>
        </p:cNvPr>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47BDA0E-373D-AF3E-18D0-C9CA9F4F5719}"/>
              </a:ext>
            </a:extLst>
          </p:cNvPr>
          <p:cNvGraphicFramePr/>
          <p:nvPr>
            <p:extLst>
              <p:ext uri="{D42A27DB-BD31-4B8C-83A1-F6EECF244321}">
                <p14:modId xmlns:p14="http://schemas.microsoft.com/office/powerpoint/2010/main" val="4005088671"/>
              </p:ext>
            </p:extLst>
          </p:nvPr>
        </p:nvGraphicFramePr>
        <p:xfrm>
          <a:off x="763403" y="1602433"/>
          <a:ext cx="10645959" cy="4841592"/>
        </p:xfrm>
        <a:graphic>
          <a:graphicData uri="http://schemas.openxmlformats.org/drawingml/2006/chart">
            <c:chart xmlns:c="http://schemas.openxmlformats.org/drawingml/2006/chart" xmlns:r="http://schemas.openxmlformats.org/officeDocument/2006/relationships" r:id="rId3"/>
          </a:graphicData>
        </a:graphic>
      </p:graphicFrame>
      <p:sp>
        <p:nvSpPr>
          <p:cNvPr id="45" name="Date Placeholder 5">
            <a:extLst>
              <a:ext uri="{FF2B5EF4-FFF2-40B4-BE49-F238E27FC236}">
                <a16:creationId xmlns:a16="http://schemas.microsoft.com/office/drawing/2014/main" id="{592FF172-7DC6-F833-8A2C-D8A020CD53A3}"/>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8F76853D-D225-EC7E-3807-8E2E0F6C482A}"/>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1996A26D-A349-685F-1BAB-3BBD8C5D88FD}"/>
              </a:ext>
            </a:extLst>
          </p:cNvPr>
          <p:cNvSpPr txBox="1">
            <a:spLocks/>
          </p:cNvSpPr>
          <p:nvPr/>
        </p:nvSpPr>
        <p:spPr>
          <a:xfrm>
            <a:off x="460374" y="355305"/>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000" noProof="0" dirty="0">
                <a:solidFill>
                  <a:srgbClr val="282626"/>
                </a:solidFill>
              </a:rPr>
              <a:t>We see a similar age driven pattern for other social media platforms</a:t>
            </a:r>
            <a:r>
              <a:rPr lang="en-NZ" sz="2000" noProof="0" dirty="0">
                <a:solidFill>
                  <a:srgbClr val="282626"/>
                </a:solidFill>
              </a:rPr>
              <a:t>.</a:t>
            </a:r>
            <a:endPar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4A4E485C-3591-E613-24D9-E7A3BBA4086B}"/>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0E9ADB0-6CCE-B98A-C7AC-3B1367E18768}"/>
              </a:ext>
            </a:extLst>
          </p:cNvPr>
          <p:cNvCxnSpPr>
            <a:cxnSpLocks/>
          </p:cNvCxnSpPr>
          <p:nvPr/>
        </p:nvCxnSpPr>
        <p:spPr>
          <a:xfrm>
            <a:off x="460375" y="1242941"/>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2D520391-7B99-B948-1813-E27D22A215A7}"/>
              </a:ext>
            </a:extLst>
          </p:cNvPr>
          <p:cNvSpPr txBox="1">
            <a:spLocks/>
          </p:cNvSpPr>
          <p:nvPr/>
        </p:nvSpPr>
        <p:spPr>
          <a:xfrm>
            <a:off x="492586" y="1333601"/>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buClr>
                <a:srgbClr val="000000"/>
              </a:buClr>
              <a:defRPr/>
            </a:pPr>
            <a:r>
              <a:rPr lang="en-NZ" sz="1100" noProof="0" dirty="0">
                <a:solidFill>
                  <a:srgbClr val="000000"/>
                </a:solidFill>
              </a:rPr>
              <a:t>Daily reach </a:t>
            </a:r>
            <a:r>
              <a:rPr lang="en-NZ" sz="1100" dirty="0">
                <a:solidFill>
                  <a:srgbClr val="000000"/>
                </a:solidFill>
              </a:rPr>
              <a:t>of social media apps or sites by age</a:t>
            </a:r>
            <a:endParaRPr lang="en-NZ" sz="1100" noProof="0" dirty="0">
              <a:solidFill>
                <a:srgbClr val="000000"/>
              </a:solidFill>
            </a:endParaRPr>
          </a:p>
        </p:txBody>
      </p:sp>
      <p:sp>
        <p:nvSpPr>
          <p:cNvPr id="2" name="Footer Placeholder 1">
            <a:extLst>
              <a:ext uri="{FF2B5EF4-FFF2-40B4-BE49-F238E27FC236}">
                <a16:creationId xmlns:a16="http://schemas.microsoft.com/office/drawing/2014/main" id="{9D041E8B-B77E-70AC-0166-CBE3E83F626B}"/>
              </a:ext>
            </a:extLst>
          </p:cNvPr>
          <p:cNvSpPr>
            <a:spLocks noGrp="1"/>
          </p:cNvSpPr>
          <p:nvPr>
            <p:ph type="ftr" sz="quarter" idx="28"/>
          </p:nvPr>
        </p:nvSpPr>
        <p:spPr/>
        <p:txBody>
          <a:bodyPr/>
          <a:lstStyle/>
          <a:p>
            <a:r>
              <a:rPr lang="en-US" dirty="0"/>
              <a:t>WATA Children’s Media Use 2025</a:t>
            </a:r>
          </a:p>
        </p:txBody>
      </p:sp>
      <p:sp>
        <p:nvSpPr>
          <p:cNvPr id="132" name="Text Placeholder 1">
            <a:extLst>
              <a:ext uri="{FF2B5EF4-FFF2-40B4-BE49-F238E27FC236}">
                <a16:creationId xmlns:a16="http://schemas.microsoft.com/office/drawing/2014/main" id="{A57BB37A-D30C-4827-CE8D-AAB7E4E05659}"/>
              </a:ext>
            </a:extLst>
          </p:cNvPr>
          <p:cNvSpPr txBox="1">
            <a:spLocks/>
          </p:cNvSpPr>
          <p:nvPr/>
        </p:nvSpPr>
        <p:spPr>
          <a:xfrm>
            <a:off x="460374" y="800047"/>
            <a:ext cx="11514686"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US" sz="1400" noProof="0" dirty="0"/>
              <a:t>WhatsApp, Messenger Kids, Discord, and Twitch show very low use among 5 to 8s but rise steadily with age, with WhatsApp usage increasing significantly by </a:t>
            </a:r>
            <a:r>
              <a:rPr lang="en-US" sz="1400" noProof="0"/>
              <a:t>12 to 14 </a:t>
            </a:r>
            <a:r>
              <a:rPr lang="en-US" sz="1400" noProof="0" dirty="0"/>
              <a:t>years.</a:t>
            </a:r>
            <a:endParaRPr lang="en-NZ" sz="1400" noProof="0" dirty="0"/>
          </a:p>
        </p:txBody>
      </p:sp>
      <p:sp>
        <p:nvSpPr>
          <p:cNvPr id="15" name="TextBox 14">
            <a:extLst>
              <a:ext uri="{FF2B5EF4-FFF2-40B4-BE49-F238E27FC236}">
                <a16:creationId xmlns:a16="http://schemas.microsoft.com/office/drawing/2014/main" id="{F27E93F4-F04B-87D9-CE9F-56A79907154F}"/>
              </a:ext>
            </a:extLst>
          </p:cNvPr>
          <p:cNvSpPr txBox="1"/>
          <p:nvPr/>
        </p:nvSpPr>
        <p:spPr>
          <a:xfrm>
            <a:off x="2700528" y="6403035"/>
            <a:ext cx="8105504" cy="345544"/>
          </a:xfrm>
          <a:prstGeom prst="rect">
            <a:avLst/>
          </a:prstGeom>
          <a:noFill/>
        </p:spPr>
        <p:txBody>
          <a:bodyPr wrap="square">
            <a:spAutoFit/>
          </a:bodyPr>
          <a:lstStyle/>
          <a:p>
            <a:pPr>
              <a:lnSpc>
                <a:spcPct val="107000"/>
              </a:lnSpc>
              <a:buNone/>
            </a:pPr>
            <a:r>
              <a:rPr lang="en-NZ" sz="800" b="1" dirty="0">
                <a:solidFill>
                  <a:schemeClr val="accent5"/>
                </a:solidFill>
                <a:ea typeface="Verdana" panose="020B0604030504040204" pitchFamily="34" charset="0"/>
                <a:cs typeface="Arial" panose="020B0604020202020204" pitchFamily="34" charset="0"/>
              </a:rPr>
              <a:t>Source: Q72 </a:t>
            </a:r>
            <a:r>
              <a:rPr lang="en-NZ" sz="800" dirty="0">
                <a:solidFill>
                  <a:schemeClr val="accent5"/>
                </a:solidFill>
                <a:ea typeface="Verdana" panose="020B0604030504040204" pitchFamily="34" charset="0"/>
                <a:cs typeface="Arial" panose="020B0604020202020204" pitchFamily="34" charset="0"/>
              </a:rPr>
              <a:t>Which of these social media apps or sites did you use yesterday? </a:t>
            </a:r>
          </a:p>
          <a:p>
            <a:pPr>
              <a:lnSpc>
                <a:spcPct val="107000"/>
              </a:lnSpc>
              <a:buNone/>
            </a:pPr>
            <a:r>
              <a:rPr lang="en-NZ" sz="800" b="1" dirty="0">
                <a:solidFill>
                  <a:schemeClr val="accent5"/>
                </a:solidFill>
                <a:ea typeface="Verdana" panose="020B0604030504040204" pitchFamily="34" charset="0"/>
                <a:cs typeface="Arial" panose="020B0604020202020204" pitchFamily="34" charset="0"/>
              </a:rPr>
              <a:t>Base: </a:t>
            </a:r>
            <a:r>
              <a:rPr lang="en-NZ" sz="800" dirty="0">
                <a:solidFill>
                  <a:schemeClr val="accent5"/>
                </a:solidFill>
                <a:ea typeface="Verdana" panose="020B0604030504040204" pitchFamily="34" charset="0"/>
                <a:cs typeface="Arial" panose="020B0604020202020204" pitchFamily="34" charset="0"/>
              </a:rPr>
              <a:t>All children 5 to 14 years n=1,024</a:t>
            </a:r>
          </a:p>
        </p:txBody>
      </p:sp>
      <p:grpSp>
        <p:nvGrpSpPr>
          <p:cNvPr id="8" name="Group 7">
            <a:extLst>
              <a:ext uri="{FF2B5EF4-FFF2-40B4-BE49-F238E27FC236}">
                <a16:creationId xmlns:a16="http://schemas.microsoft.com/office/drawing/2014/main" id="{125673D6-7364-B5AA-2AB9-61F155AB41AB}"/>
              </a:ext>
            </a:extLst>
          </p:cNvPr>
          <p:cNvGrpSpPr/>
          <p:nvPr/>
        </p:nvGrpSpPr>
        <p:grpSpPr>
          <a:xfrm>
            <a:off x="8958956" y="6498995"/>
            <a:ext cx="2346178" cy="276475"/>
            <a:chOff x="9561659" y="6274524"/>
            <a:chExt cx="1900091" cy="242532"/>
          </a:xfrm>
        </p:grpSpPr>
        <p:sp>
          <p:nvSpPr>
            <p:cNvPr id="9" name="Text Placeholder 3">
              <a:extLst>
                <a:ext uri="{FF2B5EF4-FFF2-40B4-BE49-F238E27FC236}">
                  <a16:creationId xmlns:a16="http://schemas.microsoft.com/office/drawing/2014/main" id="{8946D50C-677D-6DF8-6287-6021330DEF4B}"/>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0" name="Isosceles Triangle 9">
              <a:extLst>
                <a:ext uri="{FF2B5EF4-FFF2-40B4-BE49-F238E27FC236}">
                  <a16:creationId xmlns:a16="http://schemas.microsoft.com/office/drawing/2014/main" id="{23A912F2-1B12-5404-417F-639E27ADFACB}"/>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1" name="Isosceles Triangle 10">
              <a:extLst>
                <a:ext uri="{FF2B5EF4-FFF2-40B4-BE49-F238E27FC236}">
                  <a16:creationId xmlns:a16="http://schemas.microsoft.com/office/drawing/2014/main" id="{F8CDA309-2B5A-4098-D59F-24C9C6F21A8B}"/>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16" name="Isosceles Triangle 15">
            <a:extLst>
              <a:ext uri="{FF2B5EF4-FFF2-40B4-BE49-F238E27FC236}">
                <a16:creationId xmlns:a16="http://schemas.microsoft.com/office/drawing/2014/main" id="{16B49ED6-65C1-556B-1E68-CC17B185EB62}"/>
              </a:ext>
            </a:extLst>
          </p:cNvPr>
          <p:cNvSpPr/>
          <p:nvPr/>
        </p:nvSpPr>
        <p:spPr bwMode="auto">
          <a:xfrm rot="10800000">
            <a:off x="2484769" y="499635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8" name="Isosceles Triangle 17">
            <a:extLst>
              <a:ext uri="{FF2B5EF4-FFF2-40B4-BE49-F238E27FC236}">
                <a16:creationId xmlns:a16="http://schemas.microsoft.com/office/drawing/2014/main" id="{8F7C38EC-9D3B-87D6-4C9A-FD53B93617CE}"/>
              </a:ext>
            </a:extLst>
          </p:cNvPr>
          <p:cNvSpPr/>
          <p:nvPr/>
        </p:nvSpPr>
        <p:spPr bwMode="auto">
          <a:xfrm rot="10800000">
            <a:off x="2484769" y="525556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9" name="Isosceles Triangle 18">
            <a:extLst>
              <a:ext uri="{FF2B5EF4-FFF2-40B4-BE49-F238E27FC236}">
                <a16:creationId xmlns:a16="http://schemas.microsoft.com/office/drawing/2014/main" id="{FCF3CAD2-9E46-0958-5B37-7EE0B1D52E1E}"/>
              </a:ext>
            </a:extLst>
          </p:cNvPr>
          <p:cNvSpPr/>
          <p:nvPr/>
        </p:nvSpPr>
        <p:spPr bwMode="auto">
          <a:xfrm>
            <a:off x="5656423" y="403078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2" name="Isosceles Triangle 21">
            <a:extLst>
              <a:ext uri="{FF2B5EF4-FFF2-40B4-BE49-F238E27FC236}">
                <a16:creationId xmlns:a16="http://schemas.microsoft.com/office/drawing/2014/main" id="{842D5BDC-341A-9646-EB4F-68B161C338EF}"/>
              </a:ext>
            </a:extLst>
          </p:cNvPr>
          <p:cNvSpPr/>
          <p:nvPr/>
        </p:nvSpPr>
        <p:spPr bwMode="auto">
          <a:xfrm>
            <a:off x="8508536" y="302935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3" name="Isosceles Triangle 22">
            <a:extLst>
              <a:ext uri="{FF2B5EF4-FFF2-40B4-BE49-F238E27FC236}">
                <a16:creationId xmlns:a16="http://schemas.microsoft.com/office/drawing/2014/main" id="{C1325819-1860-E1EA-C38D-32C09E653E0E}"/>
              </a:ext>
            </a:extLst>
          </p:cNvPr>
          <p:cNvSpPr/>
          <p:nvPr/>
        </p:nvSpPr>
        <p:spPr bwMode="auto">
          <a:xfrm>
            <a:off x="8428146" y="423788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4" name="Isosceles Triangle 23">
            <a:extLst>
              <a:ext uri="{FF2B5EF4-FFF2-40B4-BE49-F238E27FC236}">
                <a16:creationId xmlns:a16="http://schemas.microsoft.com/office/drawing/2014/main" id="{8EC38C48-591A-E93E-98A2-E680860FF6C7}"/>
              </a:ext>
            </a:extLst>
          </p:cNvPr>
          <p:cNvSpPr/>
          <p:nvPr/>
        </p:nvSpPr>
        <p:spPr bwMode="auto">
          <a:xfrm>
            <a:off x="8443850" y="455842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5" name="Isosceles Triangle 24">
            <a:extLst>
              <a:ext uri="{FF2B5EF4-FFF2-40B4-BE49-F238E27FC236}">
                <a16:creationId xmlns:a16="http://schemas.microsoft.com/office/drawing/2014/main" id="{7AE19C90-671A-CC37-51DA-E102F35CE127}"/>
              </a:ext>
            </a:extLst>
          </p:cNvPr>
          <p:cNvSpPr/>
          <p:nvPr/>
        </p:nvSpPr>
        <p:spPr bwMode="auto">
          <a:xfrm>
            <a:off x="8443850" y="494487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2814168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C62E1-0BE5-B843-D6E6-1F687241EA4C}"/>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93244DAC-06BC-0399-DE46-DEBDFEFA57C0}"/>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48E14142-2A4C-FA78-F044-F5F0380A2666}"/>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B8449104-3F3A-0CCA-6755-1B5D467667AD}"/>
              </a:ext>
            </a:extLst>
          </p:cNvPr>
          <p:cNvSpPr txBox="1">
            <a:spLocks/>
          </p:cNvSpPr>
          <p:nvPr/>
        </p:nvSpPr>
        <p:spPr>
          <a:xfrm>
            <a:off x="460374" y="355305"/>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000" noProof="0" dirty="0">
                <a:solidFill>
                  <a:srgbClr val="282626"/>
                </a:solidFill>
              </a:rPr>
              <a:t>Older children drive audio streaming, showing stronger engagement than younger cohorts.</a:t>
            </a:r>
            <a:endPar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57C16CAF-FB53-8631-B179-A5BE5B586BF6}"/>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5B7416C-A871-72EB-9CD5-7944039177BF}"/>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1F2991CC-98D4-F997-9FDF-F554C8A82696}"/>
              </a:ext>
            </a:extLst>
          </p:cNvPr>
          <p:cNvSpPr txBox="1">
            <a:spLocks/>
          </p:cNvSpPr>
          <p:nvPr/>
        </p:nvSpPr>
        <p:spPr>
          <a:xfrm>
            <a:off x="492586" y="1487258"/>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buClr>
                <a:srgbClr val="000000"/>
              </a:buClr>
              <a:defRPr/>
            </a:pPr>
            <a:r>
              <a:rPr lang="en-NZ" sz="1100" noProof="0" dirty="0">
                <a:solidFill>
                  <a:srgbClr val="000000"/>
                </a:solidFill>
              </a:rPr>
              <a:t>Daily reach of top music streaming services by age </a:t>
            </a:r>
          </a:p>
        </p:txBody>
      </p:sp>
      <p:sp>
        <p:nvSpPr>
          <p:cNvPr id="2" name="Footer Placeholder 1">
            <a:extLst>
              <a:ext uri="{FF2B5EF4-FFF2-40B4-BE49-F238E27FC236}">
                <a16:creationId xmlns:a16="http://schemas.microsoft.com/office/drawing/2014/main" id="{F94FE0FF-9DB2-4F53-3784-1286A40B58C3}"/>
              </a:ext>
            </a:extLst>
          </p:cNvPr>
          <p:cNvSpPr>
            <a:spLocks noGrp="1"/>
          </p:cNvSpPr>
          <p:nvPr>
            <p:ph type="ftr" sz="quarter" idx="28"/>
          </p:nvPr>
        </p:nvSpPr>
        <p:spPr/>
        <p:txBody>
          <a:bodyPr/>
          <a:lstStyle/>
          <a:p>
            <a:r>
              <a:rPr lang="en-US" dirty="0"/>
              <a:t>WATA Children’s Media Use 2025</a:t>
            </a:r>
          </a:p>
        </p:txBody>
      </p:sp>
      <p:sp>
        <p:nvSpPr>
          <p:cNvPr id="47" name="Text Placeholder 1">
            <a:extLst>
              <a:ext uri="{FF2B5EF4-FFF2-40B4-BE49-F238E27FC236}">
                <a16:creationId xmlns:a16="http://schemas.microsoft.com/office/drawing/2014/main" id="{4DEFF51B-A21B-DAF0-B5B8-E88E13CD9A65}"/>
              </a:ext>
            </a:extLst>
          </p:cNvPr>
          <p:cNvSpPr txBox="1">
            <a:spLocks/>
          </p:cNvSpPr>
          <p:nvPr/>
        </p:nvSpPr>
        <p:spPr>
          <a:xfrm>
            <a:off x="460374" y="864595"/>
            <a:ext cx="11122026"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NZ" sz="1400" noProof="0" dirty="0"/>
              <a:t>Spotify reaches 40% of 12 to 14 year olds daily, with YouTube for music at 14% – both significantly higher than average and younger age groups.</a:t>
            </a:r>
          </a:p>
        </p:txBody>
      </p:sp>
      <p:sp>
        <p:nvSpPr>
          <p:cNvPr id="10" name="TextBox 9">
            <a:extLst>
              <a:ext uri="{FF2B5EF4-FFF2-40B4-BE49-F238E27FC236}">
                <a16:creationId xmlns:a16="http://schemas.microsoft.com/office/drawing/2014/main" id="{7BB974B6-D1D3-8956-CE17-CF72CEFCEAAC}"/>
              </a:ext>
            </a:extLst>
          </p:cNvPr>
          <p:cNvSpPr txBox="1"/>
          <p:nvPr/>
        </p:nvSpPr>
        <p:spPr>
          <a:xfrm>
            <a:off x="2700528" y="6403035"/>
            <a:ext cx="8105504" cy="345544"/>
          </a:xfrm>
          <a:prstGeom prst="rect">
            <a:avLst/>
          </a:prstGeom>
          <a:noFill/>
        </p:spPr>
        <p:txBody>
          <a:bodyPr wrap="square">
            <a:spAutoFit/>
          </a:bodyPr>
          <a:lstStyle/>
          <a:p>
            <a:pPr>
              <a:lnSpc>
                <a:spcPct val="107000"/>
              </a:lnSpc>
              <a:buNone/>
            </a:pPr>
            <a:r>
              <a:rPr lang="en-NZ" sz="800" b="1" noProof="0" dirty="0">
                <a:solidFill>
                  <a:schemeClr val="accent5"/>
                </a:solidFill>
                <a:effectLst/>
                <a:ea typeface="Verdana" panose="020B0604030504040204" pitchFamily="34" charset="0"/>
                <a:cs typeface="Arial" panose="020B0604020202020204" pitchFamily="34" charset="0"/>
              </a:rPr>
              <a:t>Source: Q74 </a:t>
            </a:r>
            <a:r>
              <a:rPr lang="en-NZ" sz="800" noProof="0" dirty="0">
                <a:solidFill>
                  <a:schemeClr val="accent5"/>
                </a:solidFill>
                <a:effectLst/>
                <a:ea typeface="Verdana" panose="020B0604030504040204" pitchFamily="34" charset="0"/>
                <a:cs typeface="Arial" panose="020B0604020202020204" pitchFamily="34" charset="0"/>
              </a:rPr>
              <a:t>Which of these music apps or sites did you use yesterday?</a:t>
            </a:r>
          </a:p>
          <a:p>
            <a:pPr>
              <a:lnSpc>
                <a:spcPct val="107000"/>
              </a:lnSpc>
              <a:buNone/>
            </a:pPr>
            <a:r>
              <a:rPr lang="en-NZ" sz="800" b="1" dirty="0">
                <a:solidFill>
                  <a:schemeClr val="accent5"/>
                </a:solidFill>
                <a:ea typeface="Verdana" panose="020B0604030504040204" pitchFamily="34" charset="0"/>
                <a:cs typeface="Arial" panose="020B0604020202020204" pitchFamily="34" charset="0"/>
              </a:rPr>
              <a:t>Base: </a:t>
            </a:r>
            <a:r>
              <a:rPr lang="en-NZ" sz="800" dirty="0">
                <a:solidFill>
                  <a:schemeClr val="accent5"/>
                </a:solidFill>
                <a:ea typeface="Verdana" panose="020B0604030504040204" pitchFamily="34" charset="0"/>
                <a:cs typeface="Arial" panose="020B0604020202020204" pitchFamily="34" charset="0"/>
              </a:rPr>
              <a:t>All children 5 to 14 years n=1,024</a:t>
            </a:r>
          </a:p>
        </p:txBody>
      </p:sp>
      <p:grpSp>
        <p:nvGrpSpPr>
          <p:cNvPr id="11" name="Group 10">
            <a:extLst>
              <a:ext uri="{FF2B5EF4-FFF2-40B4-BE49-F238E27FC236}">
                <a16:creationId xmlns:a16="http://schemas.microsoft.com/office/drawing/2014/main" id="{F945D61F-A312-D312-B3B0-7A6E2AB61DBA}"/>
              </a:ext>
            </a:extLst>
          </p:cNvPr>
          <p:cNvGrpSpPr/>
          <p:nvPr/>
        </p:nvGrpSpPr>
        <p:grpSpPr>
          <a:xfrm>
            <a:off x="8958956" y="6498995"/>
            <a:ext cx="2346178" cy="276475"/>
            <a:chOff x="9561659" y="6274524"/>
            <a:chExt cx="1900091" cy="242532"/>
          </a:xfrm>
        </p:grpSpPr>
        <p:sp>
          <p:nvSpPr>
            <p:cNvPr id="12" name="Text Placeholder 3">
              <a:extLst>
                <a:ext uri="{FF2B5EF4-FFF2-40B4-BE49-F238E27FC236}">
                  <a16:creationId xmlns:a16="http://schemas.microsoft.com/office/drawing/2014/main" id="{9B052B09-1609-A823-9883-3FA42529B906}"/>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3" name="Isosceles Triangle 12">
              <a:extLst>
                <a:ext uri="{FF2B5EF4-FFF2-40B4-BE49-F238E27FC236}">
                  <a16:creationId xmlns:a16="http://schemas.microsoft.com/office/drawing/2014/main" id="{079C28C9-9966-CA07-4865-BFB94E6261D4}"/>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Isosceles Triangle 13">
              <a:extLst>
                <a:ext uri="{FF2B5EF4-FFF2-40B4-BE49-F238E27FC236}">
                  <a16:creationId xmlns:a16="http://schemas.microsoft.com/office/drawing/2014/main" id="{F5FE5D9C-3BB3-758B-CC11-08671D86C93F}"/>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aphicFrame>
        <p:nvGraphicFramePr>
          <p:cNvPr id="8" name="Chart 7">
            <a:extLst>
              <a:ext uri="{FF2B5EF4-FFF2-40B4-BE49-F238E27FC236}">
                <a16:creationId xmlns:a16="http://schemas.microsoft.com/office/drawing/2014/main" id="{998D6E16-BA87-01D5-73A9-0D8CD5CE645E}"/>
              </a:ext>
            </a:extLst>
          </p:cNvPr>
          <p:cNvGraphicFramePr/>
          <p:nvPr>
            <p:extLst>
              <p:ext uri="{D42A27DB-BD31-4B8C-83A1-F6EECF244321}">
                <p14:modId xmlns:p14="http://schemas.microsoft.com/office/powerpoint/2010/main" val="57183313"/>
              </p:ext>
            </p:extLst>
          </p:nvPr>
        </p:nvGraphicFramePr>
        <p:xfrm>
          <a:off x="1215269" y="1564895"/>
          <a:ext cx="9795631" cy="4809595"/>
        </p:xfrm>
        <a:graphic>
          <a:graphicData uri="http://schemas.openxmlformats.org/drawingml/2006/chart">
            <c:chart xmlns:c="http://schemas.openxmlformats.org/drawingml/2006/chart" xmlns:r="http://schemas.openxmlformats.org/officeDocument/2006/relationships" r:id="rId3"/>
          </a:graphicData>
        </a:graphic>
      </p:graphicFrame>
      <p:sp>
        <p:nvSpPr>
          <p:cNvPr id="9" name="Isosceles Triangle 8">
            <a:extLst>
              <a:ext uri="{FF2B5EF4-FFF2-40B4-BE49-F238E27FC236}">
                <a16:creationId xmlns:a16="http://schemas.microsoft.com/office/drawing/2014/main" id="{ACB5CB14-041D-CD84-B14D-4DEB018C33BC}"/>
              </a:ext>
            </a:extLst>
          </p:cNvPr>
          <p:cNvSpPr/>
          <p:nvPr/>
        </p:nvSpPr>
        <p:spPr bwMode="auto">
          <a:xfrm>
            <a:off x="7643750" y="225665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5" name="Isosceles Triangle 14">
            <a:extLst>
              <a:ext uri="{FF2B5EF4-FFF2-40B4-BE49-F238E27FC236}">
                <a16:creationId xmlns:a16="http://schemas.microsoft.com/office/drawing/2014/main" id="{53DE46B9-4FAE-37C4-BDA1-BB8216B8F3B0}"/>
              </a:ext>
            </a:extLst>
          </p:cNvPr>
          <p:cNvSpPr/>
          <p:nvPr/>
        </p:nvSpPr>
        <p:spPr bwMode="auto">
          <a:xfrm>
            <a:off x="7643750" y="417118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6" name="Isosceles Triangle 15">
            <a:extLst>
              <a:ext uri="{FF2B5EF4-FFF2-40B4-BE49-F238E27FC236}">
                <a16:creationId xmlns:a16="http://schemas.microsoft.com/office/drawing/2014/main" id="{6362619A-58F0-00C6-9C7B-A6B4201421A8}"/>
              </a:ext>
            </a:extLst>
          </p:cNvPr>
          <p:cNvSpPr/>
          <p:nvPr/>
        </p:nvSpPr>
        <p:spPr bwMode="auto">
          <a:xfrm rot="10800000">
            <a:off x="2344223" y="442236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0" name="Isosceles Triangle 39">
            <a:extLst>
              <a:ext uri="{FF2B5EF4-FFF2-40B4-BE49-F238E27FC236}">
                <a16:creationId xmlns:a16="http://schemas.microsoft.com/office/drawing/2014/main" id="{3AB6335C-42E2-456A-88F7-51FF8B0075BB}"/>
              </a:ext>
            </a:extLst>
          </p:cNvPr>
          <p:cNvSpPr/>
          <p:nvPr/>
        </p:nvSpPr>
        <p:spPr bwMode="auto">
          <a:xfrm rot="10800000">
            <a:off x="2344223" y="506318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3291991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A9034-9B37-9805-C2D6-55E02B2FB5C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0EC2722-27AF-4E02-2A5E-23DD263FE886}"/>
              </a:ext>
            </a:extLst>
          </p:cNvPr>
          <p:cNvSpPr>
            <a:spLocks noGrp="1"/>
          </p:cNvSpPr>
          <p:nvPr>
            <p:ph type="body" sz="quarter" idx="22"/>
          </p:nvPr>
        </p:nvSpPr>
        <p:spPr/>
        <p:txBody>
          <a:bodyPr/>
          <a:lstStyle/>
          <a:p>
            <a:r>
              <a:rPr lang="en-NZ" sz="2800" noProof="0" dirty="0"/>
              <a:t>07</a:t>
            </a:r>
          </a:p>
        </p:txBody>
      </p:sp>
      <p:sp>
        <p:nvSpPr>
          <p:cNvPr id="5" name="Text Placeholder 4">
            <a:extLst>
              <a:ext uri="{FF2B5EF4-FFF2-40B4-BE49-F238E27FC236}">
                <a16:creationId xmlns:a16="http://schemas.microsoft.com/office/drawing/2014/main" id="{282AB351-4C76-0317-EA79-E03232124B48}"/>
              </a:ext>
            </a:extLst>
          </p:cNvPr>
          <p:cNvSpPr>
            <a:spLocks noGrp="1"/>
          </p:cNvSpPr>
          <p:nvPr>
            <p:ph type="body" sz="quarter" idx="28"/>
          </p:nvPr>
        </p:nvSpPr>
        <p:spPr/>
        <p:txBody>
          <a:bodyPr anchor="t"/>
          <a:lstStyle/>
          <a:p>
            <a:r>
              <a:rPr lang="en-NZ" noProof="0" dirty="0"/>
              <a:t>Online games</a:t>
            </a:r>
          </a:p>
        </p:txBody>
      </p:sp>
      <p:sp>
        <p:nvSpPr>
          <p:cNvPr id="7" name="Footer Placeholder 6">
            <a:extLst>
              <a:ext uri="{FF2B5EF4-FFF2-40B4-BE49-F238E27FC236}">
                <a16:creationId xmlns:a16="http://schemas.microsoft.com/office/drawing/2014/main" id="{BDB9EE59-8322-E5AC-1A69-574EA567D8F2}"/>
              </a:ext>
            </a:extLst>
          </p:cNvPr>
          <p:cNvSpPr>
            <a:spLocks noGrp="1"/>
          </p:cNvSpPr>
          <p:nvPr>
            <p:ph type="ftr" sz="quarter" idx="30"/>
          </p:nvPr>
        </p:nvSpPr>
        <p:spPr/>
        <p:txBody>
          <a:bodyPr/>
          <a:lstStyle/>
          <a:p>
            <a:r>
              <a:rPr lang="en-US" dirty="0"/>
              <a:t>WATA Children’s Media Use 2025</a:t>
            </a:r>
          </a:p>
        </p:txBody>
      </p:sp>
      <p:sp>
        <p:nvSpPr>
          <p:cNvPr id="8" name="Slide Number Placeholder 7">
            <a:extLst>
              <a:ext uri="{FF2B5EF4-FFF2-40B4-BE49-F238E27FC236}">
                <a16:creationId xmlns:a16="http://schemas.microsoft.com/office/drawing/2014/main" id="{AA44374B-2516-70B5-53D3-569A59D22712}"/>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pic>
        <p:nvPicPr>
          <p:cNvPr id="11" name="Picture Placeholder 10" descr="A child and child using a computer&#10;&#10;AI-generated content may be incorrect.">
            <a:extLst>
              <a:ext uri="{FF2B5EF4-FFF2-40B4-BE49-F238E27FC236}">
                <a16:creationId xmlns:a16="http://schemas.microsoft.com/office/drawing/2014/main" id="{0F115725-74D5-9BF5-6A9F-D0FD3E3FB3E1}"/>
              </a:ext>
            </a:extLst>
          </p:cNvPr>
          <p:cNvPicPr>
            <a:picLocks noGrp="1" noChangeAspect="1"/>
          </p:cNvPicPr>
          <p:nvPr>
            <p:ph type="pic" sz="quarter" idx="24"/>
          </p:nvPr>
        </p:nvPicPr>
        <p:blipFill>
          <a:blip r:embed="rId2" cstate="print">
            <a:extLst>
              <a:ext uri="{28A0092B-C50C-407E-A947-70E740481C1C}">
                <a14:useLocalDpi xmlns:a14="http://schemas.microsoft.com/office/drawing/2010/main"/>
              </a:ext>
            </a:extLst>
          </a:blip>
          <a:srcRect/>
          <a:stretch>
            <a:fillRect/>
          </a:stretch>
        </p:blipFill>
        <p:spPr>
          <a:xfrm>
            <a:off x="6082352" y="557212"/>
            <a:ext cx="6096000" cy="5853113"/>
          </a:xfrm>
        </p:spPr>
      </p:pic>
    </p:spTree>
    <p:extLst>
      <p:ext uri="{BB962C8B-B14F-4D97-AF65-F5344CB8AC3E}">
        <p14:creationId xmlns:p14="http://schemas.microsoft.com/office/powerpoint/2010/main" val="159024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DC2F0-D295-57E7-5DAB-65A8E847EF7F}"/>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576C31D-1E04-438E-DC7A-B275067602E1}"/>
              </a:ext>
            </a:extLst>
          </p:cNvPr>
          <p:cNvSpPr>
            <a:spLocks noGrp="1"/>
          </p:cNvSpPr>
          <p:nvPr>
            <p:ph type="title"/>
          </p:nvPr>
        </p:nvSpPr>
        <p:spPr/>
        <p:txBody>
          <a:bodyPr>
            <a:normAutofit/>
          </a:bodyPr>
          <a:lstStyle/>
          <a:p>
            <a:r>
              <a:rPr lang="en-NZ" noProof="0" dirty="0"/>
              <a:t>Online games – summary</a:t>
            </a:r>
          </a:p>
        </p:txBody>
      </p:sp>
      <p:sp>
        <p:nvSpPr>
          <p:cNvPr id="13" name="Text Placeholder 12">
            <a:extLst>
              <a:ext uri="{FF2B5EF4-FFF2-40B4-BE49-F238E27FC236}">
                <a16:creationId xmlns:a16="http://schemas.microsoft.com/office/drawing/2014/main" id="{CDE320C8-11D3-DDD8-9820-E29C9463AEDC}"/>
              </a:ext>
            </a:extLst>
          </p:cNvPr>
          <p:cNvSpPr>
            <a:spLocks noGrp="1"/>
          </p:cNvSpPr>
          <p:nvPr>
            <p:ph type="body" sz="quarter" idx="22"/>
          </p:nvPr>
        </p:nvSpPr>
        <p:spPr/>
        <p:txBody>
          <a:bodyPr/>
          <a:lstStyle/>
          <a:p>
            <a:r>
              <a:rPr lang="en-NZ" noProof="0" dirty="0"/>
              <a:t> </a:t>
            </a:r>
          </a:p>
        </p:txBody>
      </p:sp>
      <p:sp>
        <p:nvSpPr>
          <p:cNvPr id="2" name="Slide Number Placeholder 1">
            <a:extLst>
              <a:ext uri="{FF2B5EF4-FFF2-40B4-BE49-F238E27FC236}">
                <a16:creationId xmlns:a16="http://schemas.microsoft.com/office/drawing/2014/main" id="{54D795F4-9366-9ACC-F59A-545B203BA4EE}"/>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NZ" sz="800" b="1" i="0" u="none" strike="noStrike" kern="1200" cap="none" spc="0" normalizeH="0" baseline="0" noProof="0" dirty="0">
              <a:ln>
                <a:noFill/>
              </a:ln>
              <a:effectLst/>
              <a:uLnTx/>
              <a:uFillTx/>
              <a:latin typeface="Century Gothic" panose="02116942222400000000"/>
              <a:ea typeface="Verdana" panose="020B0604030504040204" pitchFamily="34" charset="0"/>
            </a:endParaRPr>
          </a:p>
        </p:txBody>
      </p:sp>
      <p:sp>
        <p:nvSpPr>
          <p:cNvPr id="7" name="Rectangle 6">
            <a:extLst>
              <a:ext uri="{FF2B5EF4-FFF2-40B4-BE49-F238E27FC236}">
                <a16:creationId xmlns:a16="http://schemas.microsoft.com/office/drawing/2014/main" id="{16810867-9EC4-5D7B-F995-2053F6AE7CEE}"/>
              </a:ext>
            </a:extLst>
          </p:cNvPr>
          <p:cNvSpPr/>
          <p:nvPr/>
        </p:nvSpPr>
        <p:spPr bwMode="auto">
          <a:xfrm>
            <a:off x="460375" y="1485898"/>
            <a:ext cx="4021684"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rPr>
              <a:t>Platforms</a:t>
            </a:r>
          </a:p>
          <a:p>
            <a:pPr lvl="0">
              <a:spcAft>
                <a:spcPts val="1200"/>
              </a:spcAft>
              <a:defRPr/>
            </a:pPr>
            <a:r>
              <a:rPr lang="en-NZ" sz="1200" noProof="0" dirty="0">
                <a:solidFill>
                  <a:schemeClr val="bg2"/>
                </a:solidFill>
              </a:rPr>
              <a:t>Online games are a major part of children’s media lives, with participation rising sharply from age 9 and peaking among older boys and Māori children. </a:t>
            </a:r>
          </a:p>
          <a:p>
            <a:pPr lvl="0">
              <a:spcAft>
                <a:spcPts val="1200"/>
              </a:spcAft>
              <a:defRPr/>
            </a:pPr>
            <a:r>
              <a:rPr lang="en-NZ" sz="1200" noProof="0" dirty="0">
                <a:solidFill>
                  <a:schemeClr val="bg2"/>
                </a:solidFill>
              </a:rPr>
              <a:t>Nearly four in ten children (39%) play online games daily, with consoles (49%), smartphones (43%), tablets (40%), and computers (37%) all commonly used for online games. </a:t>
            </a:r>
          </a:p>
          <a:p>
            <a:pPr lvl="0">
              <a:spcAft>
                <a:spcPts val="1200"/>
              </a:spcAft>
              <a:defRPr/>
            </a:pPr>
            <a:r>
              <a:rPr lang="en-NZ" sz="1200" noProof="0" dirty="0">
                <a:solidFill>
                  <a:schemeClr val="bg2"/>
                </a:solidFill>
              </a:rPr>
              <a:t>Multi player games like Roblox and Fortnite lead as the most popular games, but children also enjoy world building, creative, adventure, and educational games, with preferences varying by age and gender.</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Rectangle 4">
            <a:extLst>
              <a:ext uri="{FF2B5EF4-FFF2-40B4-BE49-F238E27FC236}">
                <a16:creationId xmlns:a16="http://schemas.microsoft.com/office/drawing/2014/main" id="{3829E7E5-AF1B-8043-C5CE-8B56818AFDC8}"/>
              </a:ext>
            </a:extLst>
          </p:cNvPr>
          <p:cNvSpPr/>
          <p:nvPr/>
        </p:nvSpPr>
        <p:spPr bwMode="auto">
          <a:xfrm>
            <a:off x="4987404" y="1485898"/>
            <a:ext cx="4021684"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latin typeface="Century Gothic" panose="02116942222400000000"/>
                <a:ea typeface="Roboto" panose="02000000000000000000" pitchFamily="2" charset="0"/>
                <a:cs typeface="Segoe UI" panose="020B0502040204020203" pitchFamily="34" charset="0"/>
              </a:rPr>
              <a:t>Demographic insights</a:t>
            </a:r>
          </a:p>
          <a:p>
            <a:pPr lvl="0">
              <a:spcAft>
                <a:spcPts val="1200"/>
              </a:spcAft>
              <a:defRPr/>
            </a:pPr>
            <a:r>
              <a:rPr lang="en-NZ" sz="1200" noProof="0" dirty="0">
                <a:solidFill>
                  <a:schemeClr val="bg2"/>
                </a:solidFill>
              </a:rPr>
              <a:t>Younger children favour educational and creative games, while older children gravitate toward multiplayer and action titles. </a:t>
            </a:r>
          </a:p>
          <a:p>
            <a:pPr lvl="0">
              <a:spcAft>
                <a:spcPts val="1200"/>
              </a:spcAft>
              <a:defRPr/>
            </a:pPr>
            <a:r>
              <a:rPr lang="en-NZ" sz="1200" noProof="0" dirty="0">
                <a:solidFill>
                  <a:schemeClr val="bg2"/>
                </a:solidFill>
              </a:rPr>
              <a:t>Boys are more likely to play fighting, racing, and sports games, whereas girls prefer creative and role playing experiences. </a:t>
            </a:r>
          </a:p>
          <a:p>
            <a:pPr lvl="0">
              <a:spcAft>
                <a:spcPts val="1200"/>
              </a:spcAft>
              <a:defRPr/>
            </a:pPr>
            <a:r>
              <a:rPr lang="en-NZ" sz="1200" noProof="0" dirty="0">
                <a:solidFill>
                  <a:schemeClr val="bg2"/>
                </a:solidFill>
              </a:rPr>
              <a:t>Most children prioritise fun over where games are made, however 14% express a preference for New Zealand made or local feeling games – highlighting the dominance of global titles and potentially a limited awareness of local options.</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 name="Footer Placeholder 3">
            <a:extLst>
              <a:ext uri="{FF2B5EF4-FFF2-40B4-BE49-F238E27FC236}">
                <a16:creationId xmlns:a16="http://schemas.microsoft.com/office/drawing/2014/main" id="{30C0A97B-A0C2-4267-846E-342F1CB56D0F}"/>
              </a:ext>
            </a:extLst>
          </p:cNvPr>
          <p:cNvSpPr>
            <a:spLocks noGrp="1"/>
          </p:cNvSpPr>
          <p:nvPr>
            <p:ph type="ftr" sz="quarter" idx="23"/>
          </p:nvPr>
        </p:nvSpPr>
        <p:spPr/>
        <p:txBody>
          <a:bodyPr/>
          <a:lstStyle/>
          <a:p>
            <a:r>
              <a:rPr lang="en-US" dirty="0"/>
              <a:t>WATA Children’s Media Use 2025</a:t>
            </a:r>
          </a:p>
        </p:txBody>
      </p:sp>
    </p:spTree>
    <p:extLst>
      <p:ext uri="{BB962C8B-B14F-4D97-AF65-F5344CB8AC3E}">
        <p14:creationId xmlns:p14="http://schemas.microsoft.com/office/powerpoint/2010/main" val="2522608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57410-E56C-46D3-E7E6-3B22E6B460D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76415DE-1A71-125E-BBAE-E7F7DC6156FA}"/>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C524092A-6E89-E1E8-9491-8E96006E5460}"/>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FBBFA455-5110-E0F9-FB8A-3414F3706711}"/>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18B09AC5-5D21-0E68-E458-AB636ED26B5D}"/>
              </a:ext>
            </a:extLst>
          </p:cNvPr>
          <p:cNvSpPr>
            <a:spLocks noGrp="1"/>
          </p:cNvSpPr>
          <p:nvPr>
            <p:ph type="body" sz="quarter" idx="4294967295"/>
          </p:nvPr>
        </p:nvSpPr>
        <p:spPr>
          <a:xfrm>
            <a:off x="428564" y="420145"/>
            <a:ext cx="3161676" cy="5971127"/>
          </a:xfrm>
        </p:spPr>
        <p:txBody>
          <a:bodyPr anchor="t"/>
          <a:lstStyle/>
          <a:p>
            <a:pPr lvl="6"/>
            <a:r>
              <a:rPr lang="en-NZ" sz="2400" b="0" noProof="0" dirty="0">
                <a:latin typeface="Georgia" panose="02040502050405020303" pitchFamily="18" charset="0"/>
              </a:rPr>
              <a:t>Playing online games increases from age 9 and peaks with older males. It is also more prevalent among Māori children.</a:t>
            </a:r>
          </a:p>
          <a:p>
            <a:pPr lvl="6"/>
            <a:endParaRPr lang="en-NZ" sz="2400" b="0" noProof="0" dirty="0">
              <a:latin typeface="Georgia" panose="02040502050405020303" pitchFamily="18" charset="0"/>
            </a:endParaRPr>
          </a:p>
          <a:p>
            <a:pPr lvl="6"/>
            <a:r>
              <a:rPr lang="en-NZ" sz="1800" b="0" noProof="0" dirty="0">
                <a:latin typeface="Georgia" panose="02040502050405020303" pitchFamily="18" charset="0"/>
              </a:rPr>
              <a:t>Playing online games rises from 22% among 5 to 8s to 52% and 55% for 9 to 11s and 12 to 14s, with boys (46%) and Māori children (51%) showing the highest participation.</a:t>
            </a:r>
          </a:p>
        </p:txBody>
      </p:sp>
      <p:cxnSp>
        <p:nvCxnSpPr>
          <p:cNvPr id="25" name="Straight Connector 24">
            <a:extLst>
              <a:ext uri="{FF2B5EF4-FFF2-40B4-BE49-F238E27FC236}">
                <a16:creationId xmlns:a16="http://schemas.microsoft.com/office/drawing/2014/main" id="{94A8BA02-B00C-BA40-5359-9CCB4EAB846B}"/>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EB89843-45B1-DC00-26DC-7A2257479D69}"/>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E62553C-65C6-65DC-41CF-F557EBC02596}"/>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80284F3D-CA95-F074-E61A-0F5932F6F6DF}"/>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4" name="Text Placeholder 3">
            <a:extLst>
              <a:ext uri="{FF2B5EF4-FFF2-40B4-BE49-F238E27FC236}">
                <a16:creationId xmlns:a16="http://schemas.microsoft.com/office/drawing/2014/main" id="{06AE7223-AB4B-0DE1-6A13-B712E2C6AAEC}"/>
              </a:ext>
            </a:extLst>
          </p:cNvPr>
          <p:cNvSpPr txBox="1">
            <a:spLocks/>
          </p:cNvSpPr>
          <p:nvPr/>
        </p:nvSpPr>
        <p:spPr>
          <a:xfrm>
            <a:off x="4317364" y="6450747"/>
            <a:ext cx="4169411" cy="399841"/>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Q14.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Thinking about yesterday, which of the following activities did [CHILD] do for 5 minutes or more?</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 </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6" name="Text Placeholder 3">
            <a:extLst>
              <a:ext uri="{FF2B5EF4-FFF2-40B4-BE49-F238E27FC236}">
                <a16:creationId xmlns:a16="http://schemas.microsoft.com/office/drawing/2014/main" id="{9CD660DD-499A-26EB-3367-48AB92089D84}"/>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Who plays online games?</a:t>
            </a:r>
          </a:p>
        </p:txBody>
      </p:sp>
      <p:graphicFrame>
        <p:nvGraphicFramePr>
          <p:cNvPr id="8" name="Chart 7">
            <a:extLst>
              <a:ext uri="{FF2B5EF4-FFF2-40B4-BE49-F238E27FC236}">
                <a16:creationId xmlns:a16="http://schemas.microsoft.com/office/drawing/2014/main" id="{615ACA4E-DEAC-22FB-F577-22BB5F13C73A}"/>
              </a:ext>
            </a:extLst>
          </p:cNvPr>
          <p:cNvGraphicFramePr/>
          <p:nvPr>
            <p:extLst>
              <p:ext uri="{D42A27DB-BD31-4B8C-83A1-F6EECF244321}">
                <p14:modId xmlns:p14="http://schemas.microsoft.com/office/powerpoint/2010/main" val="3253004695"/>
              </p:ext>
            </p:extLst>
          </p:nvPr>
        </p:nvGraphicFramePr>
        <p:xfrm>
          <a:off x="4188778" y="1275005"/>
          <a:ext cx="7862196" cy="373442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17E362C2-68D6-4006-BC6C-CAFC24E3042C}"/>
              </a:ext>
            </a:extLst>
          </p:cNvPr>
          <p:cNvSpPr txBox="1"/>
          <p:nvPr/>
        </p:nvSpPr>
        <p:spPr>
          <a:xfrm>
            <a:off x="9348716" y="4581393"/>
            <a:ext cx="867940" cy="434870"/>
          </a:xfrm>
          <a:prstGeom prst="rect">
            <a:avLst/>
          </a:prstGeom>
          <a:solidFill>
            <a:schemeClr val="bg1"/>
          </a:solidFill>
        </p:spPr>
        <p:txBody>
          <a:bodyPr wrap="square" lIns="0" tIns="0" rIns="0" bIns="0" rtlCol="0">
            <a:normAutofit/>
          </a:bodyPr>
          <a:lstStyle/>
          <a:p>
            <a:pPr marL="0" indent="-3657600" algn="ctr">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NZ European</a:t>
            </a:r>
          </a:p>
        </p:txBody>
      </p:sp>
      <p:sp>
        <p:nvSpPr>
          <p:cNvPr id="10" name="TextBox 9">
            <a:extLst>
              <a:ext uri="{FF2B5EF4-FFF2-40B4-BE49-F238E27FC236}">
                <a16:creationId xmlns:a16="http://schemas.microsoft.com/office/drawing/2014/main" id="{17449659-8C1E-8463-9B9B-8A11FB17DCDC}"/>
              </a:ext>
            </a:extLst>
          </p:cNvPr>
          <p:cNvSpPr txBox="1"/>
          <p:nvPr/>
        </p:nvSpPr>
        <p:spPr>
          <a:xfrm>
            <a:off x="10203008" y="4581393"/>
            <a:ext cx="690514" cy="434870"/>
          </a:xfrm>
          <a:prstGeom prst="rect">
            <a:avLst/>
          </a:prstGeom>
          <a:solidFill>
            <a:schemeClr val="bg1"/>
          </a:solidFill>
        </p:spPr>
        <p:txBody>
          <a:bodyPr wrap="square" lIns="0" tIns="0" rIns="0" bIns="0" rtlCol="0">
            <a:normAutofit/>
          </a:bodyPr>
          <a:lstStyle/>
          <a:p>
            <a:pPr marL="0" indent="-3657600" algn="ctr">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Māori</a:t>
            </a:r>
          </a:p>
        </p:txBody>
      </p:sp>
      <p:sp>
        <p:nvSpPr>
          <p:cNvPr id="11" name="TextBox 10">
            <a:extLst>
              <a:ext uri="{FF2B5EF4-FFF2-40B4-BE49-F238E27FC236}">
                <a16:creationId xmlns:a16="http://schemas.microsoft.com/office/drawing/2014/main" id="{8003FCD9-C97D-3CCE-0D3B-A5D2A2861FAD}"/>
              </a:ext>
            </a:extLst>
          </p:cNvPr>
          <p:cNvSpPr txBox="1"/>
          <p:nvPr/>
        </p:nvSpPr>
        <p:spPr>
          <a:xfrm>
            <a:off x="10739062" y="4581393"/>
            <a:ext cx="690515" cy="434870"/>
          </a:xfrm>
          <a:prstGeom prst="rect">
            <a:avLst/>
          </a:prstGeom>
          <a:solidFill>
            <a:schemeClr val="bg1"/>
          </a:solidFill>
        </p:spPr>
        <p:txBody>
          <a:bodyPr wrap="square" lIns="0" tIns="0" rIns="0" bIns="0" rtlCol="0">
            <a:normAutofit/>
          </a:bodyPr>
          <a:lstStyle/>
          <a:p>
            <a:pPr marL="0" indent="-3657600" algn="ctr">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Pacific peoples</a:t>
            </a:r>
          </a:p>
        </p:txBody>
      </p:sp>
      <p:sp>
        <p:nvSpPr>
          <p:cNvPr id="15" name="TextBox 14">
            <a:extLst>
              <a:ext uri="{FF2B5EF4-FFF2-40B4-BE49-F238E27FC236}">
                <a16:creationId xmlns:a16="http://schemas.microsoft.com/office/drawing/2014/main" id="{42A9651D-B249-1548-120A-1A4B3AECC7FF}"/>
              </a:ext>
            </a:extLst>
          </p:cNvPr>
          <p:cNvSpPr txBox="1"/>
          <p:nvPr/>
        </p:nvSpPr>
        <p:spPr>
          <a:xfrm>
            <a:off x="11342508" y="4581393"/>
            <a:ext cx="690515" cy="434870"/>
          </a:xfrm>
          <a:prstGeom prst="rect">
            <a:avLst/>
          </a:prstGeom>
          <a:solidFill>
            <a:schemeClr val="bg1"/>
          </a:solidFill>
        </p:spPr>
        <p:txBody>
          <a:bodyPr wrap="square" lIns="0" tIns="0" rIns="0" bIns="0" rtlCol="0">
            <a:normAutofit/>
          </a:bodyPr>
          <a:lstStyle/>
          <a:p>
            <a:pPr marL="0" indent="-3657600" algn="ctr">
              <a:spcAft>
                <a:spcPts val="600"/>
              </a:spcAft>
            </a:pPr>
            <a:r>
              <a:rPr lang="en-NZ" sz="1000" noProof="0" dirty="0">
                <a:solidFill>
                  <a:schemeClr val="tx2"/>
                </a:solidFill>
                <a:ea typeface="Roboto" panose="02000000000000000000" pitchFamily="2" charset="0"/>
                <a:cs typeface="Segoe UI" panose="020B0502040204020203" pitchFamily="34" charset="0"/>
              </a:rPr>
              <a:t>Asian </a:t>
            </a:r>
            <a:r>
              <a:rPr lang="en-NZ" sz="1000" b="0" i="0" noProof="0" dirty="0">
                <a:solidFill>
                  <a:schemeClr val="tx2"/>
                </a:solidFill>
                <a:latin typeface="+mn-lt"/>
                <a:ea typeface="Roboto" panose="02000000000000000000" pitchFamily="2" charset="0"/>
                <a:cs typeface="Segoe UI" panose="020B0502040204020203" pitchFamily="34" charset="0"/>
              </a:rPr>
              <a:t>peoples</a:t>
            </a:r>
          </a:p>
        </p:txBody>
      </p:sp>
      <p:sp>
        <p:nvSpPr>
          <p:cNvPr id="26" name="Isosceles Triangle 25">
            <a:extLst>
              <a:ext uri="{FF2B5EF4-FFF2-40B4-BE49-F238E27FC236}">
                <a16:creationId xmlns:a16="http://schemas.microsoft.com/office/drawing/2014/main" id="{914AFA50-9FE7-31F9-2EA9-35382F501772}"/>
              </a:ext>
            </a:extLst>
          </p:cNvPr>
          <p:cNvSpPr/>
          <p:nvPr/>
        </p:nvSpPr>
        <p:spPr bwMode="auto">
          <a:xfrm rot="10800000">
            <a:off x="5685597" y="355231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7" name="Isosceles Triangle 26">
            <a:extLst>
              <a:ext uri="{FF2B5EF4-FFF2-40B4-BE49-F238E27FC236}">
                <a16:creationId xmlns:a16="http://schemas.microsoft.com/office/drawing/2014/main" id="{CB31C6EC-45C5-86C5-8410-EFFDB334A9FB}"/>
              </a:ext>
            </a:extLst>
          </p:cNvPr>
          <p:cNvSpPr/>
          <p:nvPr/>
        </p:nvSpPr>
        <p:spPr bwMode="auto">
          <a:xfrm rot="10800000">
            <a:off x="8635795" y="325433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8" name="Isosceles Triangle 27">
            <a:extLst>
              <a:ext uri="{FF2B5EF4-FFF2-40B4-BE49-F238E27FC236}">
                <a16:creationId xmlns:a16="http://schemas.microsoft.com/office/drawing/2014/main" id="{8F131F58-A1F3-2DF1-CC8A-A62D8BDF798D}"/>
              </a:ext>
            </a:extLst>
          </p:cNvPr>
          <p:cNvSpPr/>
          <p:nvPr/>
        </p:nvSpPr>
        <p:spPr bwMode="auto">
          <a:xfrm>
            <a:off x="6272447" y="266732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9" name="Isosceles Triangle 28">
            <a:extLst>
              <a:ext uri="{FF2B5EF4-FFF2-40B4-BE49-F238E27FC236}">
                <a16:creationId xmlns:a16="http://schemas.microsoft.com/office/drawing/2014/main" id="{15A2C0DF-DB01-0D57-5BA1-8AF644295757}"/>
              </a:ext>
            </a:extLst>
          </p:cNvPr>
          <p:cNvSpPr/>
          <p:nvPr/>
        </p:nvSpPr>
        <p:spPr bwMode="auto">
          <a:xfrm>
            <a:off x="6861580" y="257778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0" name="Isosceles Triangle 29">
            <a:extLst>
              <a:ext uri="{FF2B5EF4-FFF2-40B4-BE49-F238E27FC236}">
                <a16:creationId xmlns:a16="http://schemas.microsoft.com/office/drawing/2014/main" id="{D99246A6-A07A-1096-0B7B-5D3478BB994D}"/>
              </a:ext>
            </a:extLst>
          </p:cNvPr>
          <p:cNvSpPr/>
          <p:nvPr/>
        </p:nvSpPr>
        <p:spPr bwMode="auto">
          <a:xfrm>
            <a:off x="8051214" y="282571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1" name="Isosceles Triangle 30">
            <a:extLst>
              <a:ext uri="{FF2B5EF4-FFF2-40B4-BE49-F238E27FC236}">
                <a16:creationId xmlns:a16="http://schemas.microsoft.com/office/drawing/2014/main" id="{CDDE21FD-233A-12CC-69C6-1284B268C23B}"/>
              </a:ext>
            </a:extLst>
          </p:cNvPr>
          <p:cNvSpPr/>
          <p:nvPr/>
        </p:nvSpPr>
        <p:spPr bwMode="auto">
          <a:xfrm>
            <a:off x="10414558" y="271880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32" name="Group 31">
            <a:extLst>
              <a:ext uri="{FF2B5EF4-FFF2-40B4-BE49-F238E27FC236}">
                <a16:creationId xmlns:a16="http://schemas.microsoft.com/office/drawing/2014/main" id="{8AEB0324-E452-E55F-A6F4-48BC2CEE1928}"/>
              </a:ext>
            </a:extLst>
          </p:cNvPr>
          <p:cNvGrpSpPr/>
          <p:nvPr/>
        </p:nvGrpSpPr>
        <p:grpSpPr>
          <a:xfrm>
            <a:off x="8981411" y="6502779"/>
            <a:ext cx="2346178" cy="276475"/>
            <a:chOff x="9561659" y="6274524"/>
            <a:chExt cx="1900091" cy="242532"/>
          </a:xfrm>
        </p:grpSpPr>
        <p:sp>
          <p:nvSpPr>
            <p:cNvPr id="33" name="Text Placeholder 3">
              <a:extLst>
                <a:ext uri="{FF2B5EF4-FFF2-40B4-BE49-F238E27FC236}">
                  <a16:creationId xmlns:a16="http://schemas.microsoft.com/office/drawing/2014/main" id="{94CBC9E7-DDAA-1386-BE05-68D60F6391D5}"/>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34" name="Isosceles Triangle 33">
              <a:extLst>
                <a:ext uri="{FF2B5EF4-FFF2-40B4-BE49-F238E27FC236}">
                  <a16:creationId xmlns:a16="http://schemas.microsoft.com/office/drawing/2014/main" id="{657B6BD9-BF25-3AFF-EE21-CD194B1205CB}"/>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5" name="Isosceles Triangle 34">
              <a:extLst>
                <a:ext uri="{FF2B5EF4-FFF2-40B4-BE49-F238E27FC236}">
                  <a16:creationId xmlns:a16="http://schemas.microsoft.com/office/drawing/2014/main" id="{187F13AC-66EB-1905-0951-E38BE992E82F}"/>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39" name="Footer Placeholder 6">
            <a:extLst>
              <a:ext uri="{FF2B5EF4-FFF2-40B4-BE49-F238E27FC236}">
                <a16:creationId xmlns:a16="http://schemas.microsoft.com/office/drawing/2014/main" id="{4240D9AB-D723-646D-A312-6EAD9B9F2972}"/>
              </a:ext>
            </a:extLst>
          </p:cNvPr>
          <p:cNvSpPr txBox="1">
            <a:spLocks/>
          </p:cNvSpPr>
          <p:nvPr/>
        </p:nvSpPr>
        <p:spPr>
          <a:xfrm>
            <a:off x="942194" y="6561839"/>
            <a:ext cx="7127875" cy="155574"/>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dirty="0"/>
              <a:t>WATA Children’s Media Use 2025</a:t>
            </a:r>
          </a:p>
        </p:txBody>
      </p:sp>
    </p:spTree>
    <p:extLst>
      <p:ext uri="{BB962C8B-B14F-4D97-AF65-F5344CB8AC3E}">
        <p14:creationId xmlns:p14="http://schemas.microsoft.com/office/powerpoint/2010/main" val="2941409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23E1-D574-266A-2A05-3F7F346FF2B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21FF5C0-D5C7-0EBE-8E4D-7D2C2C16E37E}"/>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1A4A11DC-D546-F7F6-0B80-95DE2B64694A}"/>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6CBB6-E455-C941-D0AB-3D72911C19F2}"/>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7FFCE6B5-5160-6A4C-6E8A-F37871553B10}"/>
              </a:ext>
            </a:extLst>
          </p:cNvPr>
          <p:cNvSpPr>
            <a:spLocks noGrp="1"/>
          </p:cNvSpPr>
          <p:nvPr>
            <p:ph type="body" sz="quarter" idx="4294967295"/>
          </p:nvPr>
        </p:nvSpPr>
        <p:spPr>
          <a:xfrm>
            <a:off x="460375" y="420145"/>
            <a:ext cx="3079750" cy="4998016"/>
          </a:xfrm>
        </p:spPr>
        <p:txBody>
          <a:bodyPr anchor="t"/>
          <a:lstStyle/>
          <a:p>
            <a:pPr lvl="6"/>
            <a:r>
              <a:rPr lang="en-NZ" sz="2400" b="0" noProof="0" dirty="0">
                <a:latin typeface="Georgia" panose="02040502050405020303" pitchFamily="18" charset="0"/>
              </a:rPr>
              <a:t>Children most often play online games on consoles like PS4 and Xbox.</a:t>
            </a:r>
          </a:p>
          <a:p>
            <a:pPr lvl="6"/>
            <a:endParaRPr lang="en-NZ" sz="2400" b="0" noProof="0" dirty="0">
              <a:latin typeface="Georgia" panose="02040502050405020303" pitchFamily="18" charset="0"/>
            </a:endParaRPr>
          </a:p>
          <a:p>
            <a:pPr lvl="6"/>
            <a:r>
              <a:rPr lang="en-NZ" sz="1800" b="0" noProof="0" dirty="0">
                <a:latin typeface="Georgia" panose="02040502050405020303" pitchFamily="18" charset="0"/>
              </a:rPr>
              <a:t>49% of children aged 5 to 14 play online games on consoles like PS4 and Xbox, ahead of phones (43%), tablets (40%), and computers (37%).</a:t>
            </a:r>
          </a:p>
        </p:txBody>
      </p:sp>
      <p:cxnSp>
        <p:nvCxnSpPr>
          <p:cNvPr id="25" name="Straight Connector 24">
            <a:extLst>
              <a:ext uri="{FF2B5EF4-FFF2-40B4-BE49-F238E27FC236}">
                <a16:creationId xmlns:a16="http://schemas.microsoft.com/office/drawing/2014/main" id="{4A1350F1-3322-4F29-BAE0-E66DFCCA34C8}"/>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E0B3FD69-0118-2FA0-EDF4-06B050EAFF59}"/>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A53FAA8-73FF-32A1-964E-81D3F4E85909}"/>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E40ADDCF-DC4A-B8D0-D772-09EF6C84C055}"/>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3" name="Text Placeholder 3">
            <a:extLst>
              <a:ext uri="{FF2B5EF4-FFF2-40B4-BE49-F238E27FC236}">
                <a16:creationId xmlns:a16="http://schemas.microsoft.com/office/drawing/2014/main" id="{03E2A380-CF79-35AC-35C0-032985699A4E}"/>
              </a:ext>
            </a:extLst>
          </p:cNvPr>
          <p:cNvSpPr txBox="1">
            <a:spLocks/>
          </p:cNvSpPr>
          <p:nvPr/>
        </p:nvSpPr>
        <p:spPr>
          <a:xfrm>
            <a:off x="4317363" y="6482674"/>
            <a:ext cx="7780655"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kumimoji="0" lang="en-NZ" sz="80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Q73.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What devices do you play online games on?</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Children aged 5 to 14 years who play online games n=409</a:t>
            </a: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0" name="Text Placeholder 3">
            <a:extLst>
              <a:ext uri="{FF2B5EF4-FFF2-40B4-BE49-F238E27FC236}">
                <a16:creationId xmlns:a16="http://schemas.microsoft.com/office/drawing/2014/main" id="{A3C99131-A2F9-3C70-B29D-2874BB81DA47}"/>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Devices online games are played on</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graphicFrame>
        <p:nvGraphicFramePr>
          <p:cNvPr id="15" name="Content Placeholder 19">
            <a:extLst>
              <a:ext uri="{FF2B5EF4-FFF2-40B4-BE49-F238E27FC236}">
                <a16:creationId xmlns:a16="http://schemas.microsoft.com/office/drawing/2014/main" id="{58730DD9-E76E-8EB9-B4E0-244278E8550F}"/>
              </a:ext>
            </a:extLst>
          </p:cNvPr>
          <p:cNvGraphicFramePr>
            <a:graphicFrameLocks/>
          </p:cNvGraphicFramePr>
          <p:nvPr>
            <p:extLst>
              <p:ext uri="{D42A27DB-BD31-4B8C-83A1-F6EECF244321}">
                <p14:modId xmlns:p14="http://schemas.microsoft.com/office/powerpoint/2010/main" val="2222624998"/>
              </p:ext>
            </p:extLst>
          </p:nvPr>
        </p:nvGraphicFramePr>
        <p:xfrm>
          <a:off x="4632687" y="1570150"/>
          <a:ext cx="7291113" cy="3836012"/>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6">
            <a:extLst>
              <a:ext uri="{FF2B5EF4-FFF2-40B4-BE49-F238E27FC236}">
                <a16:creationId xmlns:a16="http://schemas.microsoft.com/office/drawing/2014/main" id="{C8EB8E19-FA5D-91BF-9464-99D31EEC535B}"/>
              </a:ext>
            </a:extLst>
          </p:cNvPr>
          <p:cNvSpPr txBox="1">
            <a:spLocks/>
          </p:cNvSpPr>
          <p:nvPr/>
        </p:nvSpPr>
        <p:spPr>
          <a:xfrm>
            <a:off x="942194" y="6561839"/>
            <a:ext cx="7127875" cy="155574"/>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dirty="0"/>
              <a:t>WATA Children’s Media Use 2025</a:t>
            </a:r>
          </a:p>
        </p:txBody>
      </p:sp>
    </p:spTree>
    <p:extLst>
      <p:ext uri="{BB962C8B-B14F-4D97-AF65-F5344CB8AC3E}">
        <p14:creationId xmlns:p14="http://schemas.microsoft.com/office/powerpoint/2010/main" val="3542707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9F1CF-F9AA-AF94-6166-CE8960588A5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40FDC3F-43CE-AC79-51F3-0710C574116E}"/>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88B50881-EFB6-6606-1939-51FDD83FC135}"/>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7847A5C4-C3F6-BB3A-CA78-D4B5A0039C43}"/>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B0E11DF0-966D-25AF-53F6-A7B33A32A5EE}"/>
              </a:ext>
            </a:extLst>
          </p:cNvPr>
          <p:cNvSpPr>
            <a:spLocks noGrp="1"/>
          </p:cNvSpPr>
          <p:nvPr>
            <p:ph type="body" sz="quarter" idx="4294967295"/>
          </p:nvPr>
        </p:nvSpPr>
        <p:spPr>
          <a:xfrm>
            <a:off x="460375" y="420145"/>
            <a:ext cx="3079750" cy="3935413"/>
          </a:xfrm>
        </p:spPr>
        <p:txBody>
          <a:bodyPr anchor="t"/>
          <a:lstStyle/>
          <a:p>
            <a:pPr lvl="6"/>
            <a:r>
              <a:rPr lang="en-NZ" sz="2400" b="0" noProof="0" dirty="0">
                <a:latin typeface="Georgia" panose="02040502050405020303" pitchFamily="18" charset="0"/>
              </a:rPr>
              <a:t>Multi-player games like Roblox and Fortnite lead, but children’s online game preferences are broad and varied.</a:t>
            </a:r>
          </a:p>
          <a:p>
            <a:pPr lvl="6"/>
            <a:endParaRPr lang="en-NZ" sz="2400" b="0" noProof="0" dirty="0">
              <a:latin typeface="Georgia" panose="02040502050405020303" pitchFamily="18" charset="0"/>
            </a:endParaRPr>
          </a:p>
          <a:p>
            <a:pPr lvl="6"/>
            <a:r>
              <a:rPr lang="en-NZ" sz="1800" b="0" noProof="0" dirty="0">
                <a:latin typeface="Georgia" panose="02040502050405020303" pitchFamily="18" charset="0"/>
              </a:rPr>
              <a:t>74% of children enjoy multi player games like Roblox and Fortnite, but many also play world building (46%), and creative games (41%).</a:t>
            </a:r>
          </a:p>
        </p:txBody>
      </p:sp>
      <p:cxnSp>
        <p:nvCxnSpPr>
          <p:cNvPr id="25" name="Straight Connector 24">
            <a:extLst>
              <a:ext uri="{FF2B5EF4-FFF2-40B4-BE49-F238E27FC236}">
                <a16:creationId xmlns:a16="http://schemas.microsoft.com/office/drawing/2014/main" id="{47882A43-9285-68D1-8A32-E07965697C64}"/>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0630A7ED-6A8D-BB54-7C5B-90D109E33BE9}"/>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3ADD84B-7657-A026-5204-3B7B7248108A}"/>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FBF3E289-0322-74A2-E52A-EBD27BFF3452}"/>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3" name="Text Placeholder 3">
            <a:extLst>
              <a:ext uri="{FF2B5EF4-FFF2-40B4-BE49-F238E27FC236}">
                <a16:creationId xmlns:a16="http://schemas.microsoft.com/office/drawing/2014/main" id="{9149619A-1AEA-A881-76A1-36D267EDEBF8}"/>
              </a:ext>
            </a:extLst>
          </p:cNvPr>
          <p:cNvSpPr txBox="1">
            <a:spLocks/>
          </p:cNvSpPr>
          <p:nvPr/>
        </p:nvSpPr>
        <p:spPr>
          <a:xfrm>
            <a:off x="4317363" y="6604000"/>
            <a:ext cx="7780655"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kumimoji="0" lang="en-NZ" sz="80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Q73a.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What types of games do you like to play?</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Children aged 5 to 14 years who play online games n=409</a:t>
            </a:r>
            <a:br>
              <a:rPr lang="en-NZ" sz="800" b="0" noProof="0" dirty="0">
                <a:solidFill>
                  <a:srgbClr val="736868"/>
                </a:solidFill>
                <a:latin typeface="Century Gothic" panose="02116942222400000000"/>
              </a:rPr>
            </a:b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0" name="Text Placeholder 3">
            <a:extLst>
              <a:ext uri="{FF2B5EF4-FFF2-40B4-BE49-F238E27FC236}">
                <a16:creationId xmlns:a16="http://schemas.microsoft.com/office/drawing/2014/main" id="{098EBFF0-EA59-A648-FE6C-846ECB1ADB8D}"/>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Types of online games children like playing</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graphicFrame>
        <p:nvGraphicFramePr>
          <p:cNvPr id="15" name="Content Placeholder 19">
            <a:extLst>
              <a:ext uri="{FF2B5EF4-FFF2-40B4-BE49-F238E27FC236}">
                <a16:creationId xmlns:a16="http://schemas.microsoft.com/office/drawing/2014/main" id="{091F26BB-B6AF-45A8-E6CE-C34B43F305C8}"/>
              </a:ext>
            </a:extLst>
          </p:cNvPr>
          <p:cNvGraphicFramePr>
            <a:graphicFrameLocks/>
          </p:cNvGraphicFramePr>
          <p:nvPr>
            <p:extLst>
              <p:ext uri="{D42A27DB-BD31-4B8C-83A1-F6EECF244321}">
                <p14:modId xmlns:p14="http://schemas.microsoft.com/office/powerpoint/2010/main" val="3891051266"/>
              </p:ext>
            </p:extLst>
          </p:nvPr>
        </p:nvGraphicFramePr>
        <p:xfrm>
          <a:off x="3921624" y="1001050"/>
          <a:ext cx="7516393" cy="51360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8AA9ED27-D956-6D14-ABD7-741C1E7DFC88}"/>
              </a:ext>
            </a:extLst>
          </p:cNvPr>
          <p:cNvGraphicFramePr>
            <a:graphicFrameLocks noGrp="1"/>
          </p:cNvGraphicFramePr>
          <p:nvPr>
            <p:extLst>
              <p:ext uri="{D42A27DB-BD31-4B8C-83A1-F6EECF244321}">
                <p14:modId xmlns:p14="http://schemas.microsoft.com/office/powerpoint/2010/main" val="3241815982"/>
              </p:ext>
            </p:extLst>
          </p:nvPr>
        </p:nvGraphicFramePr>
        <p:xfrm>
          <a:off x="2574257" y="1079833"/>
          <a:ext cx="5313180" cy="4941369"/>
        </p:xfrm>
        <a:graphic>
          <a:graphicData uri="http://schemas.openxmlformats.org/drawingml/2006/table">
            <a:tbl>
              <a:tblPr firstRow="1" bandRow="1">
                <a:tableStyleId>{6E25E649-3F16-4E02-A733-19D2CDBF48F0}</a:tableStyleId>
              </a:tblPr>
              <a:tblGrid>
                <a:gridCol w="5313180">
                  <a:extLst>
                    <a:ext uri="{9D8B030D-6E8A-4147-A177-3AD203B41FA5}">
                      <a16:colId xmlns:a16="http://schemas.microsoft.com/office/drawing/2014/main" val="363776492"/>
                    </a:ext>
                  </a:extLst>
                </a:gridCol>
              </a:tblGrid>
              <a:tr h="549041">
                <a:tc>
                  <a:txBody>
                    <a:bodyPr/>
                    <a:lstStyle/>
                    <a:p>
                      <a:pPr algn="r" fontAlgn="b"/>
                      <a:r>
                        <a:rPr lang="en-NZ" sz="1000" b="1" i="0" u="none" strike="noStrike" noProof="0" dirty="0">
                          <a:solidFill>
                            <a:srgbClr val="000000"/>
                          </a:solidFill>
                          <a:effectLst/>
                          <a:latin typeface="+mn-lt"/>
                        </a:rPr>
                        <a:t>Multi-player games </a:t>
                      </a:r>
                      <a:br>
                        <a:rPr lang="en-NZ" sz="1000" b="1" i="0" u="none" strike="noStrike" noProof="0" dirty="0">
                          <a:solidFill>
                            <a:srgbClr val="000000"/>
                          </a:solidFill>
                          <a:effectLst/>
                          <a:latin typeface="+mn-lt"/>
                        </a:rPr>
                      </a:br>
                      <a:r>
                        <a:rPr lang="en-NZ" sz="1000" b="0" i="0" u="none" strike="noStrike" noProof="0" dirty="0">
                          <a:solidFill>
                            <a:srgbClr val="000000"/>
                          </a:solidFill>
                          <a:effectLst/>
                          <a:latin typeface="+mn-lt"/>
                        </a:rPr>
                        <a:t>(e.g. Roblox, Fortnite, playing with others online)</a:t>
                      </a:r>
                    </a:p>
                  </a:txBody>
                  <a:tcPr marL="9525" marR="9525" marT="9525" marB="0" anchor="ctr">
                    <a:lnL>
                      <a:noFill/>
                    </a:lnL>
                    <a:lnR>
                      <a:noFill/>
                    </a:lnR>
                    <a:lnT w="254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11705934"/>
                  </a:ext>
                </a:extLst>
              </a:tr>
              <a:tr h="549041">
                <a:tc>
                  <a:txBody>
                    <a:bodyPr/>
                    <a:lstStyle/>
                    <a:p>
                      <a:pPr algn="r" fontAlgn="b"/>
                      <a:r>
                        <a:rPr lang="en-NZ" sz="1000" b="1" i="0" u="none" strike="noStrike" noProof="0" dirty="0">
                          <a:solidFill>
                            <a:srgbClr val="000000"/>
                          </a:solidFill>
                          <a:effectLst/>
                          <a:latin typeface="+mn-lt"/>
                        </a:rPr>
                        <a:t>World building games </a:t>
                      </a:r>
                      <a:br>
                        <a:rPr lang="en-NZ" sz="1000" b="1" i="0" u="none" strike="noStrike" noProof="0" dirty="0">
                          <a:solidFill>
                            <a:srgbClr val="000000"/>
                          </a:solidFill>
                          <a:effectLst/>
                          <a:latin typeface="+mn-lt"/>
                        </a:rPr>
                      </a:br>
                      <a:r>
                        <a:rPr lang="en-NZ" sz="1000" b="0" i="0" u="none" strike="noStrike" noProof="0" dirty="0">
                          <a:solidFill>
                            <a:srgbClr val="000000"/>
                          </a:solidFill>
                          <a:effectLst/>
                          <a:latin typeface="+mn-lt"/>
                        </a:rPr>
                        <a:t>(e.g. Minecraft, Terraria)</a:t>
                      </a:r>
                    </a:p>
                  </a:txBody>
                  <a:tcPr marL="9525" marR="9525" marT="9525" marB="0" anchor="ctr">
                    <a:lnL>
                      <a:noFill/>
                    </a:lnL>
                    <a:lnR>
                      <a:noFill/>
                    </a:lnR>
                    <a:lnT w="25400" cmpd="sng">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230154339"/>
                  </a:ext>
                </a:extLst>
              </a:tr>
              <a:tr h="549041">
                <a:tc>
                  <a:txBody>
                    <a:bodyPr/>
                    <a:lstStyle/>
                    <a:p>
                      <a:pPr algn="r" fontAlgn="b"/>
                      <a:r>
                        <a:rPr lang="en-NZ" sz="1000" b="1" i="0" u="none" strike="noStrike" noProof="0" dirty="0">
                          <a:solidFill>
                            <a:srgbClr val="000000"/>
                          </a:solidFill>
                          <a:effectLst/>
                          <a:latin typeface="+mn-lt"/>
                        </a:rPr>
                        <a:t>Creative games </a:t>
                      </a:r>
                      <a:br>
                        <a:rPr lang="en-NZ" sz="1000" b="1" i="0" u="none" strike="noStrike" noProof="0" dirty="0">
                          <a:solidFill>
                            <a:srgbClr val="000000"/>
                          </a:solidFill>
                          <a:effectLst/>
                          <a:latin typeface="+mn-lt"/>
                        </a:rPr>
                      </a:br>
                      <a:r>
                        <a:rPr lang="en-NZ" sz="1000" b="0" i="0" u="none" strike="noStrike" noProof="0" dirty="0">
                          <a:solidFill>
                            <a:srgbClr val="000000"/>
                          </a:solidFill>
                          <a:effectLst/>
                          <a:latin typeface="+mn-lt"/>
                        </a:rPr>
                        <a:t>(e.g. designing, building, making things)</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234074447"/>
                  </a:ext>
                </a:extLst>
              </a:tr>
              <a:tr h="549041">
                <a:tc>
                  <a:txBody>
                    <a:bodyPr/>
                    <a:lstStyle/>
                    <a:p>
                      <a:pPr algn="r" fontAlgn="b"/>
                      <a:r>
                        <a:rPr lang="en-NZ" sz="1000" b="1" i="0" u="none" strike="noStrike" noProof="0" dirty="0">
                          <a:solidFill>
                            <a:srgbClr val="000000"/>
                          </a:solidFill>
                          <a:effectLst/>
                          <a:latin typeface="+mn-lt"/>
                        </a:rPr>
                        <a:t>Fighting / shooting games </a:t>
                      </a:r>
                      <a:br>
                        <a:rPr lang="en-NZ" sz="1000" b="1" i="0" u="none" strike="noStrike" noProof="0" dirty="0">
                          <a:solidFill>
                            <a:srgbClr val="000000"/>
                          </a:solidFill>
                          <a:effectLst/>
                          <a:latin typeface="+mn-lt"/>
                        </a:rPr>
                      </a:br>
                      <a:r>
                        <a:rPr lang="en-NZ" sz="1000" b="0" i="0" u="none" strike="noStrike" noProof="0" dirty="0">
                          <a:solidFill>
                            <a:srgbClr val="000000"/>
                          </a:solidFill>
                          <a:effectLst/>
                          <a:latin typeface="+mn-lt"/>
                        </a:rPr>
                        <a:t>(e.g. combat, action games)</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982015"/>
                  </a:ext>
                </a:extLst>
              </a:tr>
              <a:tr h="549041">
                <a:tc>
                  <a:txBody>
                    <a:bodyPr/>
                    <a:lstStyle/>
                    <a:p>
                      <a:pPr algn="r" fontAlgn="b"/>
                      <a:r>
                        <a:rPr lang="en-NZ" sz="1000" b="1" i="0" u="none" strike="noStrike" noProof="0" dirty="0">
                          <a:solidFill>
                            <a:srgbClr val="000000"/>
                          </a:solidFill>
                          <a:effectLst/>
                          <a:latin typeface="+mn-lt"/>
                        </a:rPr>
                        <a:t>Adventure games </a:t>
                      </a:r>
                      <a:br>
                        <a:rPr lang="en-NZ" sz="1000" b="1" i="0" u="none" strike="noStrike" noProof="0" dirty="0">
                          <a:solidFill>
                            <a:srgbClr val="000000"/>
                          </a:solidFill>
                          <a:effectLst/>
                          <a:latin typeface="+mn-lt"/>
                        </a:rPr>
                      </a:br>
                      <a:r>
                        <a:rPr lang="en-NZ" sz="1000" b="0" i="0" u="none" strike="noStrike" noProof="0" dirty="0">
                          <a:solidFill>
                            <a:srgbClr val="000000"/>
                          </a:solidFill>
                          <a:effectLst/>
                          <a:latin typeface="+mn-lt"/>
                        </a:rPr>
                        <a:t>(e.g. exploring new worlds)</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996897428"/>
                  </a:ext>
                </a:extLst>
              </a:tr>
              <a:tr h="549041">
                <a:tc>
                  <a:txBody>
                    <a:bodyPr/>
                    <a:lstStyle/>
                    <a:p>
                      <a:pPr algn="r" fontAlgn="b"/>
                      <a:r>
                        <a:rPr lang="en-NZ" sz="1000" b="1" i="0" u="none" strike="noStrike" noProof="0" dirty="0">
                          <a:solidFill>
                            <a:srgbClr val="000000"/>
                          </a:solidFill>
                          <a:effectLst/>
                          <a:latin typeface="+mn-lt"/>
                        </a:rPr>
                        <a:t>Role-playing games </a:t>
                      </a:r>
                      <a:br>
                        <a:rPr lang="en-NZ" sz="1000" b="1" i="0" u="none" strike="noStrike" noProof="0" dirty="0">
                          <a:solidFill>
                            <a:srgbClr val="000000"/>
                          </a:solidFill>
                          <a:effectLst/>
                          <a:latin typeface="+mn-lt"/>
                        </a:rPr>
                      </a:br>
                      <a:r>
                        <a:rPr lang="en-NZ" sz="1000" b="0" i="0" u="none" strike="noStrike" noProof="0" dirty="0">
                          <a:solidFill>
                            <a:srgbClr val="000000"/>
                          </a:solidFill>
                          <a:effectLst/>
                          <a:latin typeface="+mn-lt"/>
                        </a:rPr>
                        <a:t>(e.g. pretending to be characters, making choices)</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72108274"/>
                  </a:ext>
                </a:extLst>
              </a:tr>
              <a:tr h="549041">
                <a:tc>
                  <a:txBody>
                    <a:bodyPr/>
                    <a:lstStyle/>
                    <a:p>
                      <a:pPr algn="r" fontAlgn="b"/>
                      <a:r>
                        <a:rPr lang="en-NZ" sz="1000" b="1" i="0" u="none" strike="noStrike" noProof="0" dirty="0">
                          <a:solidFill>
                            <a:srgbClr val="000000"/>
                          </a:solidFill>
                          <a:effectLst/>
                          <a:latin typeface="+mn-lt"/>
                        </a:rPr>
                        <a:t>Racing games </a:t>
                      </a:r>
                      <a:br>
                        <a:rPr lang="en-NZ" sz="1000" b="1" i="0" u="none" strike="noStrike" noProof="0" dirty="0">
                          <a:solidFill>
                            <a:srgbClr val="000000"/>
                          </a:solidFill>
                          <a:effectLst/>
                          <a:latin typeface="+mn-lt"/>
                        </a:rPr>
                      </a:br>
                      <a:r>
                        <a:rPr lang="en-NZ" sz="1000" b="0" i="0" u="none" strike="noStrike" noProof="0" dirty="0">
                          <a:solidFill>
                            <a:srgbClr val="000000"/>
                          </a:solidFill>
                          <a:effectLst/>
                          <a:latin typeface="+mn-lt"/>
                        </a:rPr>
                        <a:t>(e.g. car, bike, or obstacle races)</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274087874"/>
                  </a:ext>
                </a:extLst>
              </a:tr>
              <a:tr h="549041">
                <a:tc>
                  <a:txBody>
                    <a:bodyPr/>
                    <a:lstStyle/>
                    <a:p>
                      <a:pPr algn="r" fontAlgn="b"/>
                      <a:r>
                        <a:rPr lang="en-NZ" sz="1000" b="1" i="0" u="none" strike="noStrike" noProof="0" dirty="0">
                          <a:solidFill>
                            <a:srgbClr val="000000"/>
                          </a:solidFill>
                          <a:effectLst/>
                          <a:latin typeface="+mn-lt"/>
                        </a:rPr>
                        <a:t>Sports games  </a:t>
                      </a:r>
                      <a:br>
                        <a:rPr lang="en-NZ" sz="1000" b="1" i="0" u="none" strike="noStrike" noProof="0" dirty="0">
                          <a:solidFill>
                            <a:srgbClr val="000000"/>
                          </a:solidFill>
                          <a:effectLst/>
                          <a:latin typeface="+mn-lt"/>
                        </a:rPr>
                      </a:br>
                      <a:r>
                        <a:rPr lang="en-NZ" sz="1000" b="0" i="0" u="none" strike="noStrike" noProof="0" dirty="0">
                          <a:solidFill>
                            <a:srgbClr val="000000"/>
                          </a:solidFill>
                          <a:effectLst/>
                          <a:latin typeface="+mn-lt"/>
                        </a:rPr>
                        <a:t>(e.g. football, basketball, skateboarding)</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840850"/>
                  </a:ext>
                </a:extLst>
              </a:tr>
              <a:tr h="549041">
                <a:tc>
                  <a:txBody>
                    <a:bodyPr/>
                    <a:lstStyle/>
                    <a:p>
                      <a:pPr algn="r" fontAlgn="b"/>
                      <a:r>
                        <a:rPr lang="en-NZ" sz="1000" b="1" i="0" u="none" strike="noStrike" noProof="0" dirty="0">
                          <a:solidFill>
                            <a:srgbClr val="000000"/>
                          </a:solidFill>
                          <a:effectLst/>
                          <a:latin typeface="+mn-lt"/>
                        </a:rPr>
                        <a:t>Educational games </a:t>
                      </a:r>
                      <a:br>
                        <a:rPr lang="en-NZ" sz="1000" b="1" i="0" u="none" strike="noStrike" noProof="0" dirty="0">
                          <a:solidFill>
                            <a:srgbClr val="000000"/>
                          </a:solidFill>
                          <a:effectLst/>
                          <a:latin typeface="+mn-lt"/>
                        </a:rPr>
                      </a:br>
                      <a:r>
                        <a:rPr lang="en-NZ" sz="1000" b="0" i="0" u="none" strike="noStrike" noProof="0" dirty="0">
                          <a:solidFill>
                            <a:srgbClr val="000000"/>
                          </a:solidFill>
                          <a:effectLst/>
                          <a:latin typeface="+mn-lt"/>
                        </a:rPr>
                        <a:t>(e.g. maths, puzzles, learning games)</a:t>
                      </a:r>
                    </a:p>
                  </a:txBody>
                  <a:tcPr marL="9525" marR="9525" marT="9525" marB="0" anchor="ctr">
                    <a:lnL>
                      <a:noFill/>
                    </a:lnL>
                    <a:lnR>
                      <a:noFill/>
                    </a:lnR>
                    <a:lnT>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09171018"/>
                  </a:ext>
                </a:extLst>
              </a:tr>
            </a:tbl>
          </a:graphicData>
        </a:graphic>
      </p:graphicFrame>
      <p:sp>
        <p:nvSpPr>
          <p:cNvPr id="11" name="Footer Placeholder 6">
            <a:extLst>
              <a:ext uri="{FF2B5EF4-FFF2-40B4-BE49-F238E27FC236}">
                <a16:creationId xmlns:a16="http://schemas.microsoft.com/office/drawing/2014/main" id="{1BDC0903-B0D1-9B24-B756-BDB1FB55A123}"/>
              </a:ext>
            </a:extLst>
          </p:cNvPr>
          <p:cNvSpPr txBox="1">
            <a:spLocks/>
          </p:cNvSpPr>
          <p:nvPr/>
        </p:nvSpPr>
        <p:spPr>
          <a:xfrm>
            <a:off x="942194" y="6561839"/>
            <a:ext cx="7127875" cy="155574"/>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dirty="0"/>
              <a:t>WATA Children’s Media Use 2025</a:t>
            </a:r>
          </a:p>
        </p:txBody>
      </p:sp>
    </p:spTree>
    <p:extLst>
      <p:ext uri="{BB962C8B-B14F-4D97-AF65-F5344CB8AC3E}">
        <p14:creationId xmlns:p14="http://schemas.microsoft.com/office/powerpoint/2010/main" val="1798583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BC322-A8BB-EB7D-6AA9-6A95C2BA8982}"/>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DDC66E59-38DA-FD7D-7948-AE459976322B}"/>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8E3B88CE-1128-0B40-C7B7-41106C39DB80}"/>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5EFB9D41-7E77-3D83-A1D5-967C34D4376C}"/>
              </a:ext>
            </a:extLst>
          </p:cNvPr>
          <p:cNvSpPr txBox="1">
            <a:spLocks/>
          </p:cNvSpPr>
          <p:nvPr/>
        </p:nvSpPr>
        <p:spPr>
          <a:xfrm>
            <a:off x="460374" y="437193"/>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r>
              <a:rPr lang="en-US" sz="2000" dirty="0"/>
              <a:t>Older kids lean into action, younger kids into learning </a:t>
            </a:r>
            <a:r>
              <a:rPr lang="en-NZ" sz="2000" dirty="0"/>
              <a:t>–</a:t>
            </a:r>
            <a:r>
              <a:rPr lang="en-US" sz="2000" dirty="0"/>
              <a:t> creative play spans all ages.</a:t>
            </a:r>
            <a:endPar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C8EB3E8D-3EBF-8B0D-EDA5-C0B9CD25951D}"/>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8BCEF7C6-2F21-1C8F-1226-850C01B6599D}"/>
              </a:ext>
            </a:extLst>
          </p:cNvPr>
          <p:cNvSpPr>
            <a:spLocks noGrp="1"/>
          </p:cNvSpPr>
          <p:nvPr>
            <p:ph type="ftr" sz="quarter" idx="28"/>
          </p:nvPr>
        </p:nvSpPr>
        <p:spPr/>
        <p:txBody>
          <a:bodyPr/>
          <a:lstStyle/>
          <a:p>
            <a:r>
              <a:rPr lang="en-US" dirty="0"/>
              <a:t>WATA Children’s Media Use 2025</a:t>
            </a:r>
          </a:p>
        </p:txBody>
      </p:sp>
      <p:sp>
        <p:nvSpPr>
          <p:cNvPr id="7" name="Text Placeholder 3">
            <a:extLst>
              <a:ext uri="{FF2B5EF4-FFF2-40B4-BE49-F238E27FC236}">
                <a16:creationId xmlns:a16="http://schemas.microsoft.com/office/drawing/2014/main" id="{416466AF-E33C-4C5A-F57E-E19BCF359315}"/>
              </a:ext>
            </a:extLst>
          </p:cNvPr>
          <p:cNvSpPr txBox="1">
            <a:spLocks/>
          </p:cNvSpPr>
          <p:nvPr/>
        </p:nvSpPr>
        <p:spPr>
          <a:xfrm>
            <a:off x="2784474" y="6599361"/>
            <a:ext cx="7780655"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kumimoji="0" lang="en-NZ" sz="80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Q73a.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What types of games do you like to play?</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Children aged 5 to 14 years who play online games n=409</a:t>
            </a:r>
            <a:br>
              <a:rPr lang="en-NZ" sz="800" b="0" noProof="0" dirty="0">
                <a:solidFill>
                  <a:srgbClr val="736868"/>
                </a:solidFill>
                <a:latin typeface="Century Gothic" panose="02116942222400000000"/>
              </a:rPr>
            </a:b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8" name="Group 7">
            <a:extLst>
              <a:ext uri="{FF2B5EF4-FFF2-40B4-BE49-F238E27FC236}">
                <a16:creationId xmlns:a16="http://schemas.microsoft.com/office/drawing/2014/main" id="{62E75621-4C05-0C8F-6E1F-4C68ED6832F7}"/>
              </a:ext>
            </a:extLst>
          </p:cNvPr>
          <p:cNvGrpSpPr/>
          <p:nvPr/>
        </p:nvGrpSpPr>
        <p:grpSpPr>
          <a:xfrm>
            <a:off x="8958956" y="6509019"/>
            <a:ext cx="2346178" cy="285513"/>
            <a:chOff x="9561659" y="6283307"/>
            <a:chExt cx="1900091" cy="250460"/>
          </a:xfrm>
        </p:grpSpPr>
        <p:sp>
          <p:nvSpPr>
            <p:cNvPr id="13" name="Text Placeholder 3">
              <a:extLst>
                <a:ext uri="{FF2B5EF4-FFF2-40B4-BE49-F238E27FC236}">
                  <a16:creationId xmlns:a16="http://schemas.microsoft.com/office/drawing/2014/main" id="{C10D01E9-5829-628D-2E49-57793979EF8C}"/>
                </a:ext>
              </a:extLst>
            </p:cNvPr>
            <p:cNvSpPr txBox="1">
              <a:spLocks/>
            </p:cNvSpPr>
            <p:nvPr/>
          </p:nvSpPr>
          <p:spPr>
            <a:xfrm>
              <a:off x="9561659" y="6291235"/>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4" name="Isosceles Triangle 13">
              <a:extLst>
                <a:ext uri="{FF2B5EF4-FFF2-40B4-BE49-F238E27FC236}">
                  <a16:creationId xmlns:a16="http://schemas.microsoft.com/office/drawing/2014/main" id="{EFEC7FA0-4DEE-CC52-DE75-DDB940F2B3C6}"/>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5" name="Isosceles Triangle 14">
              <a:extLst>
                <a:ext uri="{FF2B5EF4-FFF2-40B4-BE49-F238E27FC236}">
                  <a16:creationId xmlns:a16="http://schemas.microsoft.com/office/drawing/2014/main" id="{18B26767-7EEA-4ED2-0055-DC75CE3D76F9}"/>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cxnSp>
        <p:nvCxnSpPr>
          <p:cNvPr id="19" name="Straight Connector 18">
            <a:extLst>
              <a:ext uri="{FF2B5EF4-FFF2-40B4-BE49-F238E27FC236}">
                <a16:creationId xmlns:a16="http://schemas.microsoft.com/office/drawing/2014/main" id="{406ED4B5-BAA2-F26C-74B4-9A521CAD4F2A}"/>
              </a:ext>
            </a:extLst>
          </p:cNvPr>
          <p:cNvCxnSpPr>
            <a:cxnSpLocks/>
          </p:cNvCxnSpPr>
          <p:nvPr/>
        </p:nvCxnSpPr>
        <p:spPr>
          <a:xfrm>
            <a:off x="460375" y="1475119"/>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416F61BE-7408-D4BF-D9B8-D68DD9BA2DCD}"/>
              </a:ext>
            </a:extLst>
          </p:cNvPr>
          <p:cNvSpPr txBox="1">
            <a:spLocks/>
          </p:cNvSpPr>
          <p:nvPr/>
        </p:nvSpPr>
        <p:spPr>
          <a:xfrm>
            <a:off x="492586" y="1565779"/>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Types of online games children like playing by age</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30" name="Group 29">
            <a:extLst>
              <a:ext uri="{FF2B5EF4-FFF2-40B4-BE49-F238E27FC236}">
                <a16:creationId xmlns:a16="http://schemas.microsoft.com/office/drawing/2014/main" id="{BCD75F90-86BA-4033-29D9-D072FF208DDA}"/>
              </a:ext>
            </a:extLst>
          </p:cNvPr>
          <p:cNvGrpSpPr/>
          <p:nvPr/>
        </p:nvGrpSpPr>
        <p:grpSpPr>
          <a:xfrm>
            <a:off x="763404" y="1799991"/>
            <a:ext cx="10645959" cy="4653179"/>
            <a:chOff x="763404" y="1799991"/>
            <a:chExt cx="10645959" cy="4653179"/>
          </a:xfrm>
        </p:grpSpPr>
        <p:graphicFrame>
          <p:nvGraphicFramePr>
            <p:cNvPr id="11" name="Chart 10">
              <a:extLst>
                <a:ext uri="{FF2B5EF4-FFF2-40B4-BE49-F238E27FC236}">
                  <a16:creationId xmlns:a16="http://schemas.microsoft.com/office/drawing/2014/main" id="{3F91929A-4D95-255A-F780-D85109A5DB57}"/>
                </a:ext>
              </a:extLst>
            </p:cNvPr>
            <p:cNvGraphicFramePr/>
            <p:nvPr>
              <p:extLst>
                <p:ext uri="{D42A27DB-BD31-4B8C-83A1-F6EECF244321}">
                  <p14:modId xmlns:p14="http://schemas.microsoft.com/office/powerpoint/2010/main" val="3380021214"/>
                </p:ext>
              </p:extLst>
            </p:nvPr>
          </p:nvGraphicFramePr>
          <p:xfrm>
            <a:off x="763404" y="1799991"/>
            <a:ext cx="10645959" cy="4653179"/>
          </p:xfrm>
          <a:graphic>
            <a:graphicData uri="http://schemas.openxmlformats.org/drawingml/2006/chart">
              <c:chart xmlns:c="http://schemas.openxmlformats.org/drawingml/2006/chart" xmlns:r="http://schemas.openxmlformats.org/officeDocument/2006/relationships" r:id="rId3"/>
            </a:graphicData>
          </a:graphic>
        </p:graphicFrame>
        <p:sp>
          <p:nvSpPr>
            <p:cNvPr id="29" name="Oval 28">
              <a:extLst>
                <a:ext uri="{FF2B5EF4-FFF2-40B4-BE49-F238E27FC236}">
                  <a16:creationId xmlns:a16="http://schemas.microsoft.com/office/drawing/2014/main" id="{BC5A6CAE-BEB9-E0E3-244F-7B04B5656204}"/>
                </a:ext>
              </a:extLst>
            </p:cNvPr>
            <p:cNvSpPr/>
            <p:nvPr/>
          </p:nvSpPr>
          <p:spPr bwMode="auto">
            <a:xfrm>
              <a:off x="9129713" y="2682997"/>
              <a:ext cx="92075" cy="92075"/>
            </a:xfrm>
            <a:prstGeom prst="ellipse">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pSp>
      <p:sp>
        <p:nvSpPr>
          <p:cNvPr id="31" name="Isosceles Triangle 30">
            <a:extLst>
              <a:ext uri="{FF2B5EF4-FFF2-40B4-BE49-F238E27FC236}">
                <a16:creationId xmlns:a16="http://schemas.microsoft.com/office/drawing/2014/main" id="{BAC2179D-D48C-7625-B517-F68C19CC0D6F}"/>
              </a:ext>
            </a:extLst>
          </p:cNvPr>
          <p:cNvSpPr/>
          <p:nvPr/>
        </p:nvSpPr>
        <p:spPr bwMode="auto">
          <a:xfrm rot="10800000">
            <a:off x="1706673" y="354833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2" name="Isosceles Triangle 31">
            <a:extLst>
              <a:ext uri="{FF2B5EF4-FFF2-40B4-BE49-F238E27FC236}">
                <a16:creationId xmlns:a16="http://schemas.microsoft.com/office/drawing/2014/main" id="{45A1BE22-1902-74F4-B2F9-C0316EE100EA}"/>
              </a:ext>
            </a:extLst>
          </p:cNvPr>
          <p:cNvSpPr/>
          <p:nvPr/>
        </p:nvSpPr>
        <p:spPr bwMode="auto">
          <a:xfrm>
            <a:off x="1706672" y="4218351"/>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4" name="Text Placeholder 1">
            <a:extLst>
              <a:ext uri="{FF2B5EF4-FFF2-40B4-BE49-F238E27FC236}">
                <a16:creationId xmlns:a16="http://schemas.microsoft.com/office/drawing/2014/main" id="{6AE8FDDF-46AA-3116-2004-5DB1CEDACB44}"/>
              </a:ext>
            </a:extLst>
          </p:cNvPr>
          <p:cNvSpPr txBox="1">
            <a:spLocks/>
          </p:cNvSpPr>
          <p:nvPr/>
        </p:nvSpPr>
        <p:spPr>
          <a:xfrm>
            <a:off x="494942" y="913223"/>
            <a:ext cx="11122026"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US" sz="1400" dirty="0"/>
              <a:t>Multi player and fighting games rise with age, while educational and role playing games fall. Creative and world building games remain consistently popular across the age groups.</a:t>
            </a:r>
            <a:endParaRPr lang="en-NZ" sz="1400" noProof="0" dirty="0"/>
          </a:p>
        </p:txBody>
      </p:sp>
    </p:spTree>
    <p:extLst>
      <p:ext uri="{BB962C8B-B14F-4D97-AF65-F5344CB8AC3E}">
        <p14:creationId xmlns:p14="http://schemas.microsoft.com/office/powerpoint/2010/main" val="3095019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B0972-EC20-B1C5-91EC-5B1C1446C0BF}"/>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106A0F66-A22D-20B9-8AF2-DB1655E1782C}"/>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47126EAF-4249-7E7B-9303-8D2BE1B4BF76}"/>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2D224CE0-61D3-73A1-C0DE-97B41F39B9DE}"/>
              </a:ext>
            </a:extLst>
          </p:cNvPr>
          <p:cNvSpPr txBox="1">
            <a:spLocks/>
          </p:cNvSpPr>
          <p:nvPr/>
        </p:nvSpPr>
        <p:spPr>
          <a:xfrm>
            <a:off x="460374" y="437193"/>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r>
              <a:rPr lang="en-US" sz="1800" noProof="0" dirty="0">
                <a:solidFill>
                  <a:srgbClr val="282626"/>
                </a:solidFill>
              </a:rPr>
              <a:t>Both boys and girls enjoy multiplayer games, yet their other preferences contrast. </a:t>
            </a:r>
          </a:p>
        </p:txBody>
      </p:sp>
      <p:cxnSp>
        <p:nvCxnSpPr>
          <p:cNvPr id="17" name="Straight Connector 16">
            <a:extLst>
              <a:ext uri="{FF2B5EF4-FFF2-40B4-BE49-F238E27FC236}">
                <a16:creationId xmlns:a16="http://schemas.microsoft.com/office/drawing/2014/main" id="{7241E175-1658-3D8A-0C52-1836D9E4BA4B}"/>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209FB359-4623-1179-B531-D3FE45D8A2AF}"/>
              </a:ext>
            </a:extLst>
          </p:cNvPr>
          <p:cNvSpPr>
            <a:spLocks noGrp="1"/>
          </p:cNvSpPr>
          <p:nvPr>
            <p:ph type="ftr" sz="quarter" idx="28"/>
          </p:nvPr>
        </p:nvSpPr>
        <p:spPr/>
        <p:txBody>
          <a:bodyPr/>
          <a:lstStyle/>
          <a:p>
            <a:r>
              <a:rPr lang="en-US" dirty="0"/>
              <a:t>WATA Children’s Media Use 2025</a:t>
            </a:r>
          </a:p>
        </p:txBody>
      </p:sp>
      <p:sp>
        <p:nvSpPr>
          <p:cNvPr id="7" name="Text Placeholder 3">
            <a:extLst>
              <a:ext uri="{FF2B5EF4-FFF2-40B4-BE49-F238E27FC236}">
                <a16:creationId xmlns:a16="http://schemas.microsoft.com/office/drawing/2014/main" id="{959D768A-A055-1FAF-E5EC-C35BA9C4EBA3}"/>
              </a:ext>
            </a:extLst>
          </p:cNvPr>
          <p:cNvSpPr txBox="1">
            <a:spLocks/>
          </p:cNvSpPr>
          <p:nvPr/>
        </p:nvSpPr>
        <p:spPr>
          <a:xfrm>
            <a:off x="2784474" y="6599361"/>
            <a:ext cx="7780655"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kumimoji="0" lang="en-NZ" sz="80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Q73a.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What types of games do you like to play?</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Children aged 5 to 14 years who play online games n=409</a:t>
            </a:r>
            <a:br>
              <a:rPr lang="en-NZ" sz="800" b="0" noProof="0" dirty="0">
                <a:solidFill>
                  <a:srgbClr val="736868"/>
                </a:solidFill>
                <a:latin typeface="Century Gothic" panose="02116942222400000000"/>
              </a:rPr>
            </a:b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8" name="Group 7">
            <a:extLst>
              <a:ext uri="{FF2B5EF4-FFF2-40B4-BE49-F238E27FC236}">
                <a16:creationId xmlns:a16="http://schemas.microsoft.com/office/drawing/2014/main" id="{40E77985-6DDF-E674-AB5C-9D212E31697E}"/>
              </a:ext>
            </a:extLst>
          </p:cNvPr>
          <p:cNvGrpSpPr/>
          <p:nvPr/>
        </p:nvGrpSpPr>
        <p:grpSpPr>
          <a:xfrm>
            <a:off x="8958956" y="6498995"/>
            <a:ext cx="2346178" cy="276475"/>
            <a:chOff x="9561659" y="6274524"/>
            <a:chExt cx="1900091" cy="242532"/>
          </a:xfrm>
        </p:grpSpPr>
        <p:sp>
          <p:nvSpPr>
            <p:cNvPr id="13" name="Text Placeholder 3">
              <a:extLst>
                <a:ext uri="{FF2B5EF4-FFF2-40B4-BE49-F238E27FC236}">
                  <a16:creationId xmlns:a16="http://schemas.microsoft.com/office/drawing/2014/main" id="{69A250FB-4AF9-8315-741D-EA5B5FE3004D}"/>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4" name="Isosceles Triangle 13">
              <a:extLst>
                <a:ext uri="{FF2B5EF4-FFF2-40B4-BE49-F238E27FC236}">
                  <a16:creationId xmlns:a16="http://schemas.microsoft.com/office/drawing/2014/main" id="{D9777F4D-D5E7-1327-C53C-083C1F5A39CD}"/>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5" name="Isosceles Triangle 14">
              <a:extLst>
                <a:ext uri="{FF2B5EF4-FFF2-40B4-BE49-F238E27FC236}">
                  <a16:creationId xmlns:a16="http://schemas.microsoft.com/office/drawing/2014/main" id="{57B2B550-5156-68AD-7854-05C396C8A05D}"/>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cxnSp>
        <p:nvCxnSpPr>
          <p:cNvPr id="19" name="Straight Connector 18">
            <a:extLst>
              <a:ext uri="{FF2B5EF4-FFF2-40B4-BE49-F238E27FC236}">
                <a16:creationId xmlns:a16="http://schemas.microsoft.com/office/drawing/2014/main" id="{082CCBA0-AC19-1595-94ED-B9733AF91C6A}"/>
              </a:ext>
            </a:extLst>
          </p:cNvPr>
          <p:cNvCxnSpPr>
            <a:cxnSpLocks/>
          </p:cNvCxnSpPr>
          <p:nvPr/>
        </p:nvCxnSpPr>
        <p:spPr>
          <a:xfrm>
            <a:off x="460375" y="1475119"/>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5D1DB8FE-8719-963D-7615-D71CA03585DA}"/>
              </a:ext>
            </a:extLst>
          </p:cNvPr>
          <p:cNvSpPr txBox="1">
            <a:spLocks/>
          </p:cNvSpPr>
          <p:nvPr/>
        </p:nvSpPr>
        <p:spPr>
          <a:xfrm>
            <a:off x="492586" y="1565779"/>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Types of online games children like playing by gender</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graphicFrame>
        <p:nvGraphicFramePr>
          <p:cNvPr id="12" name="Chart 11">
            <a:extLst>
              <a:ext uri="{FF2B5EF4-FFF2-40B4-BE49-F238E27FC236}">
                <a16:creationId xmlns:a16="http://schemas.microsoft.com/office/drawing/2014/main" id="{885F3086-FB86-7990-1DE2-A3A9D8153371}"/>
              </a:ext>
            </a:extLst>
          </p:cNvPr>
          <p:cNvGraphicFramePr/>
          <p:nvPr>
            <p:extLst>
              <p:ext uri="{D42A27DB-BD31-4B8C-83A1-F6EECF244321}">
                <p14:modId xmlns:p14="http://schemas.microsoft.com/office/powerpoint/2010/main" val="2162189603"/>
              </p:ext>
            </p:extLst>
          </p:nvPr>
        </p:nvGraphicFramePr>
        <p:xfrm>
          <a:off x="676532" y="1799991"/>
          <a:ext cx="10660063" cy="4108179"/>
        </p:xfrm>
        <a:graphic>
          <a:graphicData uri="http://schemas.openxmlformats.org/drawingml/2006/chart">
            <c:chart xmlns:c="http://schemas.openxmlformats.org/drawingml/2006/chart" xmlns:r="http://schemas.openxmlformats.org/officeDocument/2006/relationships" r:id="rId3"/>
          </a:graphicData>
        </a:graphic>
      </p:graphicFrame>
      <p:sp>
        <p:nvSpPr>
          <p:cNvPr id="18" name="Isosceles Triangle 17">
            <a:extLst>
              <a:ext uri="{FF2B5EF4-FFF2-40B4-BE49-F238E27FC236}">
                <a16:creationId xmlns:a16="http://schemas.microsoft.com/office/drawing/2014/main" id="{D9C09BE2-7C8B-2BAC-532B-0A291B51B2C9}"/>
              </a:ext>
            </a:extLst>
          </p:cNvPr>
          <p:cNvSpPr/>
          <p:nvPr/>
        </p:nvSpPr>
        <p:spPr bwMode="auto">
          <a:xfrm rot="10800000">
            <a:off x="9518443" y="4486821"/>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1" name="Isosceles Triangle 20">
            <a:extLst>
              <a:ext uri="{FF2B5EF4-FFF2-40B4-BE49-F238E27FC236}">
                <a16:creationId xmlns:a16="http://schemas.microsoft.com/office/drawing/2014/main" id="{FD1CADDB-710C-3FE5-0F7C-A18E9006A66D}"/>
              </a:ext>
            </a:extLst>
          </p:cNvPr>
          <p:cNvSpPr/>
          <p:nvPr/>
        </p:nvSpPr>
        <p:spPr bwMode="auto">
          <a:xfrm rot="10800000">
            <a:off x="10821506" y="458978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9" name="Isosceles Triangle 28">
            <a:extLst>
              <a:ext uri="{FF2B5EF4-FFF2-40B4-BE49-F238E27FC236}">
                <a16:creationId xmlns:a16="http://schemas.microsoft.com/office/drawing/2014/main" id="{F8406A82-D2AA-2268-F3CE-167DE1D74D90}"/>
              </a:ext>
            </a:extLst>
          </p:cNvPr>
          <p:cNvSpPr/>
          <p:nvPr/>
        </p:nvSpPr>
        <p:spPr bwMode="auto">
          <a:xfrm rot="10800000">
            <a:off x="5611286" y="448682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0" name="Isosceles Triangle 29">
            <a:extLst>
              <a:ext uri="{FF2B5EF4-FFF2-40B4-BE49-F238E27FC236}">
                <a16:creationId xmlns:a16="http://schemas.microsoft.com/office/drawing/2014/main" id="{D0A94EFF-B781-EC5A-5154-9176C15CBFD7}"/>
              </a:ext>
            </a:extLst>
          </p:cNvPr>
          <p:cNvSpPr/>
          <p:nvPr/>
        </p:nvSpPr>
        <p:spPr bwMode="auto">
          <a:xfrm>
            <a:off x="5212200" y="326381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52" name="Group 51">
            <a:extLst>
              <a:ext uri="{FF2B5EF4-FFF2-40B4-BE49-F238E27FC236}">
                <a16:creationId xmlns:a16="http://schemas.microsoft.com/office/drawing/2014/main" id="{41939D21-C7B3-11BF-C1DC-1C062C0743F8}"/>
              </a:ext>
            </a:extLst>
          </p:cNvPr>
          <p:cNvGrpSpPr/>
          <p:nvPr/>
        </p:nvGrpSpPr>
        <p:grpSpPr>
          <a:xfrm>
            <a:off x="1251096" y="2066301"/>
            <a:ext cx="1684097" cy="269677"/>
            <a:chOff x="9776381" y="1945308"/>
            <a:chExt cx="1684097" cy="269677"/>
          </a:xfrm>
        </p:grpSpPr>
        <p:sp>
          <p:nvSpPr>
            <p:cNvPr id="53" name="TextBox 52">
              <a:extLst>
                <a:ext uri="{FF2B5EF4-FFF2-40B4-BE49-F238E27FC236}">
                  <a16:creationId xmlns:a16="http://schemas.microsoft.com/office/drawing/2014/main" id="{768F8323-459A-ADB6-04E3-88BB2B72EA5E}"/>
                </a:ext>
              </a:extLst>
            </p:cNvPr>
            <p:cNvSpPr txBox="1"/>
            <p:nvPr/>
          </p:nvSpPr>
          <p:spPr>
            <a:xfrm>
              <a:off x="9885680" y="1945308"/>
              <a:ext cx="1574798" cy="269677"/>
            </a:xfrm>
            <a:prstGeom prst="rect">
              <a:avLst/>
            </a:prstGeom>
            <a:noFill/>
          </p:spPr>
          <p:txBody>
            <a:bodyPr wrap="square" lIns="0" tIns="0" rIns="0" bIns="0" rtlCol="0">
              <a:normAutofit/>
            </a:bodyPr>
            <a:lstStyle/>
            <a:p>
              <a:pPr marL="0" indent="-3657600" algn="l">
                <a:spcAft>
                  <a:spcPts val="600"/>
                </a:spcAft>
              </a:pPr>
              <a:r>
                <a:rPr lang="en-NZ" sz="1200" b="0" i="0" dirty="0">
                  <a:solidFill>
                    <a:srgbClr val="736868"/>
                  </a:solidFill>
                  <a:latin typeface="+mn-lt"/>
                  <a:ea typeface="Roboto" panose="02000000000000000000" pitchFamily="2" charset="0"/>
                  <a:cs typeface="Segoe UI" panose="020B0502040204020203" pitchFamily="34" charset="0"/>
                </a:rPr>
                <a:t>Boys      </a:t>
              </a:r>
              <a:r>
                <a:rPr lang="en-NZ" sz="1200" dirty="0">
                  <a:solidFill>
                    <a:srgbClr val="736868"/>
                  </a:solidFill>
                  <a:ea typeface="Roboto" panose="02000000000000000000" pitchFamily="2" charset="0"/>
                  <a:cs typeface="Segoe UI" panose="020B0502040204020203" pitchFamily="34" charset="0"/>
                </a:rPr>
                <a:t> Girls</a:t>
              </a:r>
              <a:endParaRPr lang="en-NZ" sz="1200" b="0" i="0" dirty="0">
                <a:solidFill>
                  <a:srgbClr val="736868"/>
                </a:solidFill>
                <a:latin typeface="+mn-lt"/>
                <a:ea typeface="Roboto" panose="02000000000000000000" pitchFamily="2" charset="0"/>
                <a:cs typeface="Segoe UI" panose="020B0502040204020203" pitchFamily="34" charset="0"/>
              </a:endParaRPr>
            </a:p>
          </p:txBody>
        </p:sp>
        <p:sp>
          <p:nvSpPr>
            <p:cNvPr id="54" name="Rectangle 53">
              <a:extLst>
                <a:ext uri="{FF2B5EF4-FFF2-40B4-BE49-F238E27FC236}">
                  <a16:creationId xmlns:a16="http://schemas.microsoft.com/office/drawing/2014/main" id="{8DCD01FA-3207-E375-A237-3F1121D5D656}"/>
                </a:ext>
              </a:extLst>
            </p:cNvPr>
            <p:cNvSpPr/>
            <p:nvPr/>
          </p:nvSpPr>
          <p:spPr bwMode="auto">
            <a:xfrm>
              <a:off x="9776381" y="2008146"/>
              <a:ext cx="72000" cy="72000"/>
            </a:xfrm>
            <a:prstGeom prst="rect">
              <a:avLst/>
            </a:prstGeom>
            <a:solidFill>
              <a:srgbClr val="736868"/>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dirty="0">
                <a:solidFill>
                  <a:schemeClr val="bg1"/>
                </a:solidFill>
                <a:latin typeface="+mn-lt"/>
                <a:ea typeface="Roboto" panose="02000000000000000000" pitchFamily="2" charset="0"/>
                <a:cs typeface="Segoe UI" panose="020B0502040204020203" pitchFamily="34" charset="0"/>
              </a:endParaRPr>
            </a:p>
          </p:txBody>
        </p:sp>
        <p:sp>
          <p:nvSpPr>
            <p:cNvPr id="55" name="Rectangle 54">
              <a:extLst>
                <a:ext uri="{FF2B5EF4-FFF2-40B4-BE49-F238E27FC236}">
                  <a16:creationId xmlns:a16="http://schemas.microsoft.com/office/drawing/2014/main" id="{BC8A1551-C1DD-E5B5-A2DE-7F40C19484B2}"/>
                </a:ext>
              </a:extLst>
            </p:cNvPr>
            <p:cNvSpPr/>
            <p:nvPr/>
          </p:nvSpPr>
          <p:spPr bwMode="auto">
            <a:xfrm>
              <a:off x="10407148" y="2008146"/>
              <a:ext cx="72000" cy="72000"/>
            </a:xfrm>
            <a:prstGeom prst="rect">
              <a:avLst/>
            </a:prstGeom>
            <a:solidFill>
              <a:srgbClr val="BAB0AB"/>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dirty="0">
                <a:solidFill>
                  <a:schemeClr val="bg1"/>
                </a:solidFill>
                <a:latin typeface="+mn-lt"/>
                <a:ea typeface="Roboto" panose="02000000000000000000" pitchFamily="2" charset="0"/>
                <a:cs typeface="Segoe UI" panose="020B0502040204020203" pitchFamily="34" charset="0"/>
              </a:endParaRPr>
            </a:p>
          </p:txBody>
        </p:sp>
      </p:grpSp>
      <p:sp>
        <p:nvSpPr>
          <p:cNvPr id="57" name="Text Placeholder 1">
            <a:extLst>
              <a:ext uri="{FF2B5EF4-FFF2-40B4-BE49-F238E27FC236}">
                <a16:creationId xmlns:a16="http://schemas.microsoft.com/office/drawing/2014/main" id="{4AA378E6-1CF7-2B7B-AD6D-ECBDB1EF65CA}"/>
              </a:ext>
            </a:extLst>
          </p:cNvPr>
          <p:cNvSpPr txBox="1">
            <a:spLocks/>
          </p:cNvSpPr>
          <p:nvPr/>
        </p:nvSpPr>
        <p:spPr>
          <a:xfrm>
            <a:off x="494942" y="913223"/>
            <a:ext cx="11122026"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US" sz="1400" dirty="0"/>
              <a:t>While both enjoy multiplayer games, boys favor fighting, racing, and sports games, while girls lean toward creative, adventure, and role playing games.</a:t>
            </a:r>
          </a:p>
          <a:p>
            <a:r>
              <a:rPr lang="en-US" sz="1400" dirty="0"/>
              <a:t>.</a:t>
            </a:r>
            <a:endParaRPr lang="en-NZ" sz="1400" noProof="0" dirty="0"/>
          </a:p>
        </p:txBody>
      </p:sp>
    </p:spTree>
    <p:extLst>
      <p:ext uri="{BB962C8B-B14F-4D97-AF65-F5344CB8AC3E}">
        <p14:creationId xmlns:p14="http://schemas.microsoft.com/office/powerpoint/2010/main" val="2507933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D1899-5474-A66F-05B4-3DEECCCB5CF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C3DF035-3A68-93F5-D730-5606B6E41CE8}"/>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2A58427C-FF0A-24AA-5365-3968CD38533D}"/>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94021454-F4A8-31AC-1E47-493545A6B43A}"/>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F50D8B89-AF41-5045-D5B4-C623C0707C79}"/>
              </a:ext>
            </a:extLst>
          </p:cNvPr>
          <p:cNvSpPr>
            <a:spLocks noGrp="1"/>
          </p:cNvSpPr>
          <p:nvPr>
            <p:ph type="body" sz="quarter" idx="4294967295"/>
          </p:nvPr>
        </p:nvSpPr>
        <p:spPr>
          <a:xfrm>
            <a:off x="454985" y="414338"/>
            <a:ext cx="3300413" cy="3935412"/>
          </a:xfrm>
        </p:spPr>
        <p:txBody>
          <a:bodyPr anchor="t"/>
          <a:lstStyle/>
          <a:p>
            <a:pPr lvl="6"/>
            <a:r>
              <a:rPr lang="en-NZ" sz="2400" b="0" noProof="0" dirty="0">
                <a:latin typeface="Georgia" panose="02040502050405020303" pitchFamily="18" charset="0"/>
              </a:rPr>
              <a:t>Children mostly just want games to be fun – they are less concerned about where they’re made. </a:t>
            </a:r>
          </a:p>
          <a:p>
            <a:pPr lvl="6"/>
            <a:endParaRPr lang="en-NZ" sz="2000" b="0" noProof="0" dirty="0">
              <a:latin typeface="Georgia" panose="02040502050405020303" pitchFamily="18" charset="0"/>
            </a:endParaRPr>
          </a:p>
          <a:p>
            <a:pPr lvl="6"/>
            <a:r>
              <a:rPr lang="en-NZ" sz="1800" b="0" noProof="0" dirty="0">
                <a:latin typeface="Georgia" panose="02040502050405020303" pitchFamily="18" charset="0"/>
              </a:rPr>
              <a:t>38% of children say they don’t mind where games are made as long as they’re fun, while only 14% prefer New Zealand made or local feeling games </a:t>
            </a:r>
            <a:r>
              <a:rPr lang="en-NZ" sz="1800" b="0" dirty="0">
                <a:latin typeface="Georgia" panose="02040502050405020303" pitchFamily="18" charset="0"/>
              </a:rPr>
              <a:t>– likely due t</a:t>
            </a:r>
            <a:r>
              <a:rPr lang="en-NZ" sz="1800" b="0" noProof="0" dirty="0">
                <a:latin typeface="Georgia" panose="02040502050405020303" pitchFamily="18" charset="0"/>
              </a:rPr>
              <a:t>o limited awareness and the dominance of global titles like Roblox.</a:t>
            </a:r>
          </a:p>
          <a:p>
            <a:pPr lvl="6"/>
            <a:endParaRPr lang="en-NZ" sz="1800" b="0" noProof="0" dirty="0">
              <a:latin typeface="Georgia" panose="02040502050405020303" pitchFamily="18" charset="0"/>
            </a:endParaRPr>
          </a:p>
          <a:p>
            <a:pPr lvl="6"/>
            <a:endParaRPr lang="en-NZ" sz="2000" b="0" noProof="0" dirty="0">
              <a:latin typeface="Georgia" panose="02040502050405020303" pitchFamily="18" charset="0"/>
            </a:endParaRPr>
          </a:p>
        </p:txBody>
      </p:sp>
      <p:cxnSp>
        <p:nvCxnSpPr>
          <p:cNvPr id="25" name="Straight Connector 24">
            <a:extLst>
              <a:ext uri="{FF2B5EF4-FFF2-40B4-BE49-F238E27FC236}">
                <a16:creationId xmlns:a16="http://schemas.microsoft.com/office/drawing/2014/main" id="{6AE0177C-7F74-CA37-8464-3C56E1C8C39F}"/>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C11A6A87-6CAE-EF85-646E-241D6A2626FF}"/>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0E69D40-E74E-F519-E2D2-6290F3C0438C}"/>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D7270AEC-DAA5-6CC2-C220-B2274C021D7B}"/>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3" name="Text Placeholder 3">
            <a:extLst>
              <a:ext uri="{FF2B5EF4-FFF2-40B4-BE49-F238E27FC236}">
                <a16:creationId xmlns:a16="http://schemas.microsoft.com/office/drawing/2014/main" id="{FC8E63EB-BB28-D067-82BB-0C53F0B820D6}"/>
              </a:ext>
            </a:extLst>
          </p:cNvPr>
          <p:cNvSpPr txBox="1">
            <a:spLocks/>
          </p:cNvSpPr>
          <p:nvPr/>
        </p:nvSpPr>
        <p:spPr>
          <a:xfrm>
            <a:off x="4300855" y="6591988"/>
            <a:ext cx="7780655"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kumimoji="0" lang="en-NZ" sz="80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Q73b.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Do you like playing games that are made in Aotearoa New Zealand?</a:t>
            </a:r>
          </a:p>
          <a:p>
            <a:pPr lvl="6">
              <a:spcAft>
                <a:spcPts val="0"/>
              </a:spcAft>
              <a:buClr>
                <a:srgbClr val="000000"/>
              </a:buClr>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rPr>
              <a:t>Children aged 5 to 14 years who play online games n=409</a:t>
            </a:r>
            <a:br>
              <a:rPr lang="en-NZ" sz="800" b="0" noProof="0" dirty="0">
                <a:solidFill>
                  <a:srgbClr val="736868"/>
                </a:solidFill>
              </a:rPr>
            </a:br>
            <a:br>
              <a:rPr lang="en-NZ" sz="800" noProof="0" dirty="0">
                <a:solidFill>
                  <a:srgbClr val="736868"/>
                </a:solidFill>
              </a:rPr>
            </a:br>
            <a:endParaRPr lang="en-NZ" sz="800" noProof="0" dirty="0">
              <a:solidFill>
                <a:srgbClr val="736868"/>
              </a:solidFill>
            </a:endParaRPr>
          </a:p>
        </p:txBody>
      </p:sp>
      <p:sp>
        <p:nvSpPr>
          <p:cNvPr id="10" name="Text Placeholder 3">
            <a:extLst>
              <a:ext uri="{FF2B5EF4-FFF2-40B4-BE49-F238E27FC236}">
                <a16:creationId xmlns:a16="http://schemas.microsoft.com/office/drawing/2014/main" id="{770C2CE3-DDD7-7E19-93C9-F16BA462E2C7}"/>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Appeal of games that are made in Aotearoa New Zealand</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graphicFrame>
        <p:nvGraphicFramePr>
          <p:cNvPr id="4" name="Chart 3">
            <a:extLst>
              <a:ext uri="{FF2B5EF4-FFF2-40B4-BE49-F238E27FC236}">
                <a16:creationId xmlns:a16="http://schemas.microsoft.com/office/drawing/2014/main" id="{53D65CA9-D496-F7BA-9F31-DC1C099ACF49}"/>
              </a:ext>
            </a:extLst>
          </p:cNvPr>
          <p:cNvGraphicFramePr/>
          <p:nvPr>
            <p:extLst>
              <p:ext uri="{D42A27DB-BD31-4B8C-83A1-F6EECF244321}">
                <p14:modId xmlns:p14="http://schemas.microsoft.com/office/powerpoint/2010/main" val="2104291598"/>
              </p:ext>
            </p:extLst>
          </p:nvPr>
        </p:nvGraphicFramePr>
        <p:xfrm>
          <a:off x="4350918" y="722527"/>
          <a:ext cx="7459734" cy="5033817"/>
        </p:xfrm>
        <a:graphic>
          <a:graphicData uri="http://schemas.openxmlformats.org/drawingml/2006/chart">
            <c:chart xmlns:c="http://schemas.openxmlformats.org/drawingml/2006/chart" xmlns:r="http://schemas.openxmlformats.org/officeDocument/2006/relationships" r:id="rId3"/>
          </a:graphicData>
        </a:graphic>
      </p:graphicFrame>
      <p:sp>
        <p:nvSpPr>
          <p:cNvPr id="9" name="Footer Placeholder 8">
            <a:extLst>
              <a:ext uri="{FF2B5EF4-FFF2-40B4-BE49-F238E27FC236}">
                <a16:creationId xmlns:a16="http://schemas.microsoft.com/office/drawing/2014/main" id="{4B58E0AB-D9C1-FFBE-767B-813D7118DFA8}"/>
              </a:ext>
            </a:extLst>
          </p:cNvPr>
          <p:cNvSpPr>
            <a:spLocks noGrp="1"/>
          </p:cNvSpPr>
          <p:nvPr>
            <p:ph type="ftr" sz="quarter" idx="23"/>
          </p:nvPr>
        </p:nvSpPr>
        <p:spPr/>
        <p:txBody>
          <a:bodyPr/>
          <a:lstStyle/>
          <a:p>
            <a:r>
              <a:rPr lang="en-US" dirty="0"/>
              <a:t>WATA Children’s Media Use 2025</a:t>
            </a:r>
          </a:p>
        </p:txBody>
      </p:sp>
    </p:spTree>
    <p:extLst>
      <p:ext uri="{BB962C8B-B14F-4D97-AF65-F5344CB8AC3E}">
        <p14:creationId xmlns:p14="http://schemas.microsoft.com/office/powerpoint/2010/main" val="549076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F7725-7EE1-08A4-089B-0FF1C707279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6097156-9457-5163-BCDD-FFE18B4897ED}"/>
              </a:ext>
            </a:extLst>
          </p:cNvPr>
          <p:cNvSpPr>
            <a:spLocks noGrp="1"/>
          </p:cNvSpPr>
          <p:nvPr>
            <p:ph type="body" sz="quarter" idx="22"/>
          </p:nvPr>
        </p:nvSpPr>
        <p:spPr/>
        <p:txBody>
          <a:bodyPr/>
          <a:lstStyle/>
          <a:p>
            <a:r>
              <a:rPr lang="en-NZ" sz="2800" noProof="0" dirty="0"/>
              <a:t>08</a:t>
            </a:r>
          </a:p>
        </p:txBody>
      </p:sp>
      <p:sp>
        <p:nvSpPr>
          <p:cNvPr id="5" name="Text Placeholder 4">
            <a:extLst>
              <a:ext uri="{FF2B5EF4-FFF2-40B4-BE49-F238E27FC236}">
                <a16:creationId xmlns:a16="http://schemas.microsoft.com/office/drawing/2014/main" id="{ADA5987C-C77D-977A-774D-39FCC24F7430}"/>
              </a:ext>
            </a:extLst>
          </p:cNvPr>
          <p:cNvSpPr>
            <a:spLocks noGrp="1"/>
          </p:cNvSpPr>
          <p:nvPr>
            <p:ph type="body" sz="quarter" idx="28"/>
          </p:nvPr>
        </p:nvSpPr>
        <p:spPr/>
        <p:txBody>
          <a:bodyPr/>
          <a:lstStyle/>
          <a:p>
            <a:pPr>
              <a:lnSpc>
                <a:spcPts val="5200"/>
              </a:lnSpc>
            </a:pPr>
            <a:r>
              <a:rPr lang="en-NZ" noProof="0" dirty="0"/>
              <a:t>What influences children’s content choices?</a:t>
            </a:r>
          </a:p>
        </p:txBody>
      </p:sp>
      <p:sp>
        <p:nvSpPr>
          <p:cNvPr id="7" name="Footer Placeholder 6">
            <a:extLst>
              <a:ext uri="{FF2B5EF4-FFF2-40B4-BE49-F238E27FC236}">
                <a16:creationId xmlns:a16="http://schemas.microsoft.com/office/drawing/2014/main" id="{43BA88D2-F558-2154-9AF4-9D41B2E67E05}"/>
              </a:ext>
            </a:extLst>
          </p:cNvPr>
          <p:cNvSpPr>
            <a:spLocks noGrp="1"/>
          </p:cNvSpPr>
          <p:nvPr>
            <p:ph type="ftr" sz="quarter" idx="30"/>
          </p:nvPr>
        </p:nvSpPr>
        <p:spPr/>
        <p:txBody>
          <a:bodyPr/>
          <a:lstStyle/>
          <a:p>
            <a:r>
              <a:rPr lang="en-US" dirty="0"/>
              <a:t>WATA Children’s Media Use 2025</a:t>
            </a:r>
          </a:p>
        </p:txBody>
      </p:sp>
      <p:sp>
        <p:nvSpPr>
          <p:cNvPr id="8" name="Slide Number Placeholder 7">
            <a:extLst>
              <a:ext uri="{FF2B5EF4-FFF2-40B4-BE49-F238E27FC236}">
                <a16:creationId xmlns:a16="http://schemas.microsoft.com/office/drawing/2014/main" id="{E12D513A-7938-87E7-FFD8-E244FCE21F3B}"/>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4" name="Picture Placeholder 3">
            <a:extLst>
              <a:ext uri="{FF2B5EF4-FFF2-40B4-BE49-F238E27FC236}">
                <a16:creationId xmlns:a16="http://schemas.microsoft.com/office/drawing/2014/main" id="{4A32E301-A3AF-9E78-63EB-225F48CA7DD7}"/>
              </a:ext>
            </a:extLst>
          </p:cNvPr>
          <p:cNvSpPr>
            <a:spLocks noGrp="1"/>
          </p:cNvSpPr>
          <p:nvPr>
            <p:ph type="pic" sz="quarter" idx="24"/>
          </p:nvPr>
        </p:nvSpPr>
        <p:spPr/>
        <p:txBody>
          <a:bodyPr/>
          <a:lstStyle/>
          <a:p>
            <a:endParaRPr lang="en-NZ" noProof="0" dirty="0"/>
          </a:p>
        </p:txBody>
      </p:sp>
      <p:pic>
        <p:nvPicPr>
          <p:cNvPr id="9" name="Picture Placeholder 8" descr="A couple of girls looking at a computer screen&#10;&#10;AI-generated content may be incorrect.">
            <a:extLst>
              <a:ext uri="{FF2B5EF4-FFF2-40B4-BE49-F238E27FC236}">
                <a16:creationId xmlns:a16="http://schemas.microsoft.com/office/drawing/2014/main" id="{72D798E7-DDC2-39B8-B438-5C9A4EFB1D9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979992" y="439715"/>
            <a:ext cx="6212008" cy="5978570"/>
          </a:xfrm>
          <a:prstGeom prst="rect">
            <a:avLst/>
          </a:prstGeom>
          <a:blipFill>
            <a:blip r:embed="rId4"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2265286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45BF1-76C6-87AD-2F42-9E81D59F0E0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ED736AA8-7F40-12FA-ABDE-7FE190752C5D}"/>
              </a:ext>
            </a:extLst>
          </p:cNvPr>
          <p:cNvSpPr>
            <a:spLocks noGrp="1"/>
          </p:cNvSpPr>
          <p:nvPr>
            <p:ph type="title"/>
          </p:nvPr>
        </p:nvSpPr>
        <p:spPr/>
        <p:txBody>
          <a:bodyPr>
            <a:normAutofit/>
          </a:bodyPr>
          <a:lstStyle/>
          <a:p>
            <a:r>
              <a:rPr lang="en-NZ" noProof="0" dirty="0"/>
              <a:t>Content choices – summary</a:t>
            </a:r>
          </a:p>
        </p:txBody>
      </p:sp>
      <p:sp>
        <p:nvSpPr>
          <p:cNvPr id="13" name="Text Placeholder 12">
            <a:extLst>
              <a:ext uri="{FF2B5EF4-FFF2-40B4-BE49-F238E27FC236}">
                <a16:creationId xmlns:a16="http://schemas.microsoft.com/office/drawing/2014/main" id="{4953C851-4951-DE3D-E975-C0185C6E74F8}"/>
              </a:ext>
            </a:extLst>
          </p:cNvPr>
          <p:cNvSpPr>
            <a:spLocks noGrp="1"/>
          </p:cNvSpPr>
          <p:nvPr>
            <p:ph type="body" sz="quarter" idx="22"/>
          </p:nvPr>
        </p:nvSpPr>
        <p:spPr/>
        <p:txBody>
          <a:bodyPr/>
          <a:lstStyle/>
          <a:p>
            <a:r>
              <a:rPr lang="en-NZ" noProof="0" dirty="0"/>
              <a:t> </a:t>
            </a:r>
          </a:p>
        </p:txBody>
      </p:sp>
      <p:sp>
        <p:nvSpPr>
          <p:cNvPr id="2" name="Slide Number Placeholder 1">
            <a:extLst>
              <a:ext uri="{FF2B5EF4-FFF2-40B4-BE49-F238E27FC236}">
                <a16:creationId xmlns:a16="http://schemas.microsoft.com/office/drawing/2014/main" id="{2602AD3D-EEAD-0743-CF87-E66399807798}"/>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NZ" sz="800" b="1" i="0" u="none" strike="noStrike" kern="1200" cap="none" spc="0" normalizeH="0" baseline="0" noProof="0" dirty="0">
              <a:ln>
                <a:noFill/>
              </a:ln>
              <a:effectLst/>
              <a:uLnTx/>
              <a:uFillTx/>
              <a:latin typeface="Century Gothic" panose="02116942222400000000"/>
              <a:ea typeface="Verdana" panose="020B0604030504040204" pitchFamily="34" charset="0"/>
            </a:endParaRPr>
          </a:p>
        </p:txBody>
      </p:sp>
      <p:sp>
        <p:nvSpPr>
          <p:cNvPr id="7" name="Rectangle 6">
            <a:extLst>
              <a:ext uri="{FF2B5EF4-FFF2-40B4-BE49-F238E27FC236}">
                <a16:creationId xmlns:a16="http://schemas.microsoft.com/office/drawing/2014/main" id="{FDBAD955-4183-47D9-7788-031B5169AFB9}"/>
              </a:ext>
            </a:extLst>
          </p:cNvPr>
          <p:cNvSpPr/>
          <p:nvPr/>
        </p:nvSpPr>
        <p:spPr bwMode="auto">
          <a:xfrm>
            <a:off x="460375" y="1485898"/>
            <a:ext cx="5502275"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rPr>
              <a:t>Media moments</a:t>
            </a:r>
          </a:p>
          <a:p>
            <a:pPr lvl="0">
              <a:spcAft>
                <a:spcPts val="1200"/>
              </a:spcAft>
              <a:defRPr/>
            </a:pPr>
            <a:r>
              <a:rPr lang="en-NZ" sz="1200" noProof="0" dirty="0">
                <a:solidFill>
                  <a:schemeClr val="bg2"/>
                </a:solidFill>
              </a:rPr>
              <a:t>Children’s content choices are shaped by a mix of personal interests, social influences, and digital discovery tools. </a:t>
            </a:r>
          </a:p>
          <a:p>
            <a:pPr lvl="0">
              <a:spcAft>
                <a:spcPts val="1200"/>
              </a:spcAft>
              <a:defRPr/>
            </a:pPr>
            <a:r>
              <a:rPr lang="en-NZ" sz="1200" noProof="0" dirty="0">
                <a:solidFill>
                  <a:schemeClr val="bg2"/>
                </a:solidFill>
              </a:rPr>
              <a:t>Younger children are guided more by caregivers and family routines, while older children increasingly seek independence, choosing content that reflects their identity, interests, and peer recommendations. </a:t>
            </a:r>
          </a:p>
          <a:p>
            <a:pPr lvl="0">
              <a:spcAft>
                <a:spcPts val="1200"/>
              </a:spcAft>
              <a:defRPr/>
            </a:pPr>
            <a:r>
              <a:rPr lang="en-NZ" sz="1200" noProof="0" dirty="0">
                <a:solidFill>
                  <a:schemeClr val="bg2"/>
                </a:solidFill>
              </a:rPr>
              <a:t>Key occasions for media consumption include after school wind-down, family time, and travel, with older children more likely to use media for relaxation and connection.</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lvl="0">
              <a:spcAft>
                <a:spcPts val="1200"/>
              </a:spcAft>
              <a:defRPr/>
            </a:pPr>
            <a:r>
              <a:rPr lang="en-NZ" sz="1200" noProof="0" dirty="0">
                <a:solidFill>
                  <a:schemeClr val="bg2"/>
                </a:solidFill>
              </a:rPr>
              <a:t>Children value media that is fun, allows choice, sparks ideas, and supports learning. </a:t>
            </a:r>
          </a:p>
          <a:p>
            <a:pPr lvl="0">
              <a:spcAft>
                <a:spcPts val="1200"/>
              </a:spcAft>
              <a:defRPr/>
            </a:pPr>
            <a:r>
              <a:rPr lang="en-NZ" sz="1200" noProof="0" dirty="0">
                <a:solidFill>
                  <a:schemeClr val="bg2"/>
                </a:solidFill>
              </a:rPr>
              <a:t>Te reo Māori content is especially appreciated by Māori and Pacific children for its cultural and language benefits. </a:t>
            </a:r>
          </a:p>
          <a:p>
            <a:pPr lvl="0">
              <a:spcAft>
                <a:spcPts val="1200"/>
              </a:spcAft>
              <a:defRPr/>
            </a:pPr>
            <a:r>
              <a:rPr lang="en-NZ" sz="1200" noProof="0" dirty="0">
                <a:solidFill>
                  <a:schemeClr val="bg2"/>
                </a:solidFill>
              </a:rPr>
              <a:t>Emotional drivers are strong, with most children saying media makes them happy, helps them relax, and fosters a sense of belonging.</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Rectangle 4">
            <a:extLst>
              <a:ext uri="{FF2B5EF4-FFF2-40B4-BE49-F238E27FC236}">
                <a16:creationId xmlns:a16="http://schemas.microsoft.com/office/drawing/2014/main" id="{A88D6CEB-D91D-F9E1-9ECA-1425F482BB07}"/>
              </a:ext>
            </a:extLst>
          </p:cNvPr>
          <p:cNvSpPr/>
          <p:nvPr/>
        </p:nvSpPr>
        <p:spPr bwMode="auto">
          <a:xfrm>
            <a:off x="6229352" y="1485898"/>
            <a:ext cx="5502275"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latin typeface="Century Gothic" panose="02116942222400000000"/>
                <a:ea typeface="Roboto" panose="02000000000000000000" pitchFamily="2" charset="0"/>
                <a:cs typeface="Segoe UI" panose="020B0502040204020203" pitchFamily="34" charset="0"/>
              </a:rPr>
              <a:t>Discovery</a:t>
            </a:r>
          </a:p>
          <a:p>
            <a:pPr lvl="0">
              <a:spcAft>
                <a:spcPts val="1200"/>
              </a:spcAft>
              <a:defRPr/>
            </a:pPr>
            <a:r>
              <a:rPr lang="en-NZ" sz="1200" noProof="0" dirty="0">
                <a:solidFill>
                  <a:schemeClr val="bg2"/>
                </a:solidFill>
              </a:rPr>
              <a:t>Discovery of new content is highly dynamic: children use a combination of searching, browsing, algorithm driven recommendations, and suggestions from friends, family, and creators. </a:t>
            </a:r>
          </a:p>
          <a:p>
            <a:pPr lvl="0">
              <a:spcAft>
                <a:spcPts val="1200"/>
              </a:spcAft>
              <a:defRPr/>
            </a:pPr>
            <a:r>
              <a:rPr lang="en-NZ" sz="1200" noProof="0" dirty="0">
                <a:solidFill>
                  <a:schemeClr val="bg2"/>
                </a:solidFill>
              </a:rPr>
              <a:t>While 83% rely on people around them for new content, an equal proportion actively find things themselves, highlighting the importance of both social and digital pathways in shaping media experiences.</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 name="Footer Placeholder 5">
            <a:extLst>
              <a:ext uri="{FF2B5EF4-FFF2-40B4-BE49-F238E27FC236}">
                <a16:creationId xmlns:a16="http://schemas.microsoft.com/office/drawing/2014/main" id="{51CD9A96-F5D9-335C-85B5-D2B77292BEA4}"/>
              </a:ext>
            </a:extLst>
          </p:cNvPr>
          <p:cNvSpPr>
            <a:spLocks noGrp="1"/>
          </p:cNvSpPr>
          <p:nvPr>
            <p:ph type="ftr" sz="quarter" idx="23"/>
          </p:nvPr>
        </p:nvSpPr>
        <p:spPr/>
        <p:txBody>
          <a:bodyPr/>
          <a:lstStyle/>
          <a:p>
            <a:r>
              <a:rPr lang="en-US" dirty="0"/>
              <a:t>WATA Children’s Media Use 2025</a:t>
            </a:r>
          </a:p>
        </p:txBody>
      </p:sp>
    </p:spTree>
    <p:extLst>
      <p:ext uri="{BB962C8B-B14F-4D97-AF65-F5344CB8AC3E}">
        <p14:creationId xmlns:p14="http://schemas.microsoft.com/office/powerpoint/2010/main" val="2998457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4C006-9F7C-517F-BAD7-9204B732A62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4EB711-6470-7BA1-3DDF-7B64E4BFB9DA}"/>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3" name="Footer Placeholder 2">
            <a:extLst>
              <a:ext uri="{FF2B5EF4-FFF2-40B4-BE49-F238E27FC236}">
                <a16:creationId xmlns:a16="http://schemas.microsoft.com/office/drawing/2014/main" id="{70DDBB4E-6519-BF14-4AFC-901C86703F63}"/>
              </a:ext>
            </a:extLst>
          </p:cNvPr>
          <p:cNvSpPr>
            <a:spLocks noGrp="1"/>
          </p:cNvSpPr>
          <p:nvPr>
            <p:ph type="ftr" sz="quarter" idx="23"/>
          </p:nvPr>
        </p:nvSpPr>
        <p:spPr/>
        <p:txBody>
          <a:bodyPr/>
          <a:lstStyle/>
          <a:p>
            <a:r>
              <a:rPr lang="en-US" dirty="0"/>
              <a:t>WATA Children’s Media Use 2025</a:t>
            </a:r>
          </a:p>
        </p:txBody>
      </p:sp>
      <p:sp>
        <p:nvSpPr>
          <p:cNvPr id="5" name="Title 4">
            <a:extLst>
              <a:ext uri="{FF2B5EF4-FFF2-40B4-BE49-F238E27FC236}">
                <a16:creationId xmlns:a16="http://schemas.microsoft.com/office/drawing/2014/main" id="{0C4A63F9-58E5-D317-2E7D-3F816FB4FC2F}"/>
              </a:ext>
            </a:extLst>
          </p:cNvPr>
          <p:cNvSpPr>
            <a:spLocks noGrp="1"/>
          </p:cNvSpPr>
          <p:nvPr>
            <p:ph type="title"/>
          </p:nvPr>
        </p:nvSpPr>
        <p:spPr/>
        <p:txBody>
          <a:bodyPr>
            <a:noAutofit/>
          </a:bodyPr>
          <a:lstStyle/>
          <a:p>
            <a:r>
              <a:rPr lang="en-NZ" noProof="0" dirty="0"/>
              <a:t>From playful learning to identity affirmation, children move through distinct stages of engagement. </a:t>
            </a:r>
          </a:p>
        </p:txBody>
      </p:sp>
      <p:sp>
        <p:nvSpPr>
          <p:cNvPr id="26" name="TextBox 25">
            <a:extLst>
              <a:ext uri="{FF2B5EF4-FFF2-40B4-BE49-F238E27FC236}">
                <a16:creationId xmlns:a16="http://schemas.microsoft.com/office/drawing/2014/main" id="{72FD4754-393F-79CD-8964-A72EE3C24D9E}"/>
              </a:ext>
            </a:extLst>
          </p:cNvPr>
          <p:cNvSpPr txBox="1"/>
          <p:nvPr/>
        </p:nvSpPr>
        <p:spPr>
          <a:xfrm>
            <a:off x="8497738" y="6051387"/>
            <a:ext cx="1480711" cy="233020"/>
          </a:xfrm>
          <a:prstGeom prst="rect">
            <a:avLst/>
          </a:prstGeom>
          <a:noFill/>
        </p:spPr>
        <p:txBody>
          <a:bodyPr wrap="square" lIns="0" tIns="0" rIns="0" bIns="0" rtlCol="0" anchor="ctr">
            <a:normAutofit/>
          </a:bodyPr>
          <a:lstStyle/>
          <a:p>
            <a:pPr marL="0" marR="0" lvl="0" indent="-3657600" algn="ctr" defTabSz="457200" rtl="0" eaLnBrk="1" fontAlgn="auto" latinLnBrk="0" hangingPunct="1">
              <a:lnSpc>
                <a:spcPct val="100000"/>
              </a:lnSpc>
              <a:spcBef>
                <a:spcPts val="0"/>
              </a:spcBef>
              <a:spcAft>
                <a:spcPts val="600"/>
              </a:spcAft>
              <a:buClrTx/>
              <a:buSzTx/>
              <a:buFontTx/>
              <a:buNone/>
              <a:tabLst/>
              <a:defRPr/>
            </a:pPr>
            <a:r>
              <a:rPr kumimoji="0" lang="en-NZ" sz="1000" b="1"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12 TO 14 YEARS</a:t>
            </a:r>
          </a:p>
        </p:txBody>
      </p:sp>
      <p:grpSp>
        <p:nvGrpSpPr>
          <p:cNvPr id="17" name="Group 16">
            <a:extLst>
              <a:ext uri="{FF2B5EF4-FFF2-40B4-BE49-F238E27FC236}">
                <a16:creationId xmlns:a16="http://schemas.microsoft.com/office/drawing/2014/main" id="{007A4BF6-7CD1-C6DD-F4C2-6DC8F4C7BA84}"/>
              </a:ext>
            </a:extLst>
          </p:cNvPr>
          <p:cNvGrpSpPr/>
          <p:nvPr/>
        </p:nvGrpSpPr>
        <p:grpSpPr>
          <a:xfrm>
            <a:off x="1249837" y="1518380"/>
            <a:ext cx="9263874" cy="3060000"/>
            <a:chOff x="719846" y="1986064"/>
            <a:chExt cx="10034307" cy="3328218"/>
          </a:xfrm>
        </p:grpSpPr>
        <p:grpSp>
          <p:nvGrpSpPr>
            <p:cNvPr id="10" name="Group 9">
              <a:extLst>
                <a:ext uri="{FF2B5EF4-FFF2-40B4-BE49-F238E27FC236}">
                  <a16:creationId xmlns:a16="http://schemas.microsoft.com/office/drawing/2014/main" id="{590C602D-2A06-8BDB-6AA5-3BD6F993CDF2}"/>
                </a:ext>
              </a:extLst>
            </p:cNvPr>
            <p:cNvGrpSpPr/>
            <p:nvPr/>
          </p:nvGrpSpPr>
          <p:grpSpPr>
            <a:xfrm>
              <a:off x="719846" y="1986064"/>
              <a:ext cx="10034307" cy="3328218"/>
              <a:chOff x="1264595" y="1986064"/>
              <a:chExt cx="10034307" cy="3328218"/>
            </a:xfrm>
          </p:grpSpPr>
          <p:sp>
            <p:nvSpPr>
              <p:cNvPr id="6" name="Oval 5">
                <a:extLst>
                  <a:ext uri="{FF2B5EF4-FFF2-40B4-BE49-F238E27FC236}">
                    <a16:creationId xmlns:a16="http://schemas.microsoft.com/office/drawing/2014/main" id="{312DBD8E-B565-3CC0-80CB-6533D7654841}"/>
                  </a:ext>
                </a:extLst>
              </p:cNvPr>
              <p:cNvSpPr/>
              <p:nvPr/>
            </p:nvSpPr>
            <p:spPr bwMode="auto">
              <a:xfrm>
                <a:off x="1264595" y="1986064"/>
                <a:ext cx="3314486" cy="3328218"/>
              </a:xfrm>
              <a:prstGeom prst="ellipse">
                <a:avLst/>
              </a:prstGeom>
              <a:solidFill>
                <a:schemeClr val="accent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7" name="Oval 6">
                <a:extLst>
                  <a:ext uri="{FF2B5EF4-FFF2-40B4-BE49-F238E27FC236}">
                    <a16:creationId xmlns:a16="http://schemas.microsoft.com/office/drawing/2014/main" id="{8CFD7C4B-770D-589F-CAA3-CD482EAB7F79}"/>
                  </a:ext>
                </a:extLst>
              </p:cNvPr>
              <p:cNvSpPr/>
              <p:nvPr/>
            </p:nvSpPr>
            <p:spPr bwMode="auto">
              <a:xfrm>
                <a:off x="3504535" y="1986064"/>
                <a:ext cx="3314486" cy="3328218"/>
              </a:xfrm>
              <a:prstGeom prst="ellipse">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8" name="Oval 7">
                <a:extLst>
                  <a:ext uri="{FF2B5EF4-FFF2-40B4-BE49-F238E27FC236}">
                    <a16:creationId xmlns:a16="http://schemas.microsoft.com/office/drawing/2014/main" id="{7995A197-A251-89A1-C7BF-1DE3A281D094}"/>
                  </a:ext>
                </a:extLst>
              </p:cNvPr>
              <p:cNvSpPr/>
              <p:nvPr/>
            </p:nvSpPr>
            <p:spPr bwMode="auto">
              <a:xfrm>
                <a:off x="5744476" y="1986064"/>
                <a:ext cx="3314486" cy="3328218"/>
              </a:xfrm>
              <a:prstGeom prst="ellipse">
                <a:avLst/>
              </a:prstGeom>
              <a:solidFill>
                <a:schemeClr val="accent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9" name="Oval 8">
                <a:extLst>
                  <a:ext uri="{FF2B5EF4-FFF2-40B4-BE49-F238E27FC236}">
                    <a16:creationId xmlns:a16="http://schemas.microsoft.com/office/drawing/2014/main" id="{3926FE34-A2A6-CBCA-92ED-0F0B11906BA4}"/>
                  </a:ext>
                </a:extLst>
              </p:cNvPr>
              <p:cNvSpPr/>
              <p:nvPr/>
            </p:nvSpPr>
            <p:spPr bwMode="auto">
              <a:xfrm>
                <a:off x="7984416" y="1986064"/>
                <a:ext cx="3314486" cy="3328218"/>
              </a:xfrm>
              <a:prstGeom prst="ellipse">
                <a:avLst/>
              </a:prstGeom>
              <a:solidFill>
                <a:schemeClr val="accent6"/>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11" name="TextBox 10">
              <a:extLst>
                <a:ext uri="{FF2B5EF4-FFF2-40B4-BE49-F238E27FC236}">
                  <a16:creationId xmlns:a16="http://schemas.microsoft.com/office/drawing/2014/main" id="{619072F7-09C4-03D5-9B95-67F0CF8B07E4}"/>
                </a:ext>
              </a:extLst>
            </p:cNvPr>
            <p:cNvSpPr txBox="1"/>
            <p:nvPr/>
          </p:nvSpPr>
          <p:spPr>
            <a:xfrm>
              <a:off x="1466700" y="3090154"/>
              <a:ext cx="1147864" cy="1089498"/>
            </a:xfrm>
            <a:prstGeom prst="rect">
              <a:avLst/>
            </a:prstGeom>
            <a:noFill/>
          </p:spPr>
          <p:txBody>
            <a:bodyPr wrap="square" lIns="0" tIns="0" rIns="0" bIns="0" rtlCol="0" anchor="ctr">
              <a:normAutofit/>
            </a:bodyPr>
            <a:lstStyle/>
            <a:p>
              <a:pPr marL="0" marR="0" lvl="0" indent="-3657600" algn="l" defTabSz="457200" rtl="0" eaLnBrk="1" fontAlgn="auto" latinLnBrk="0" hangingPunct="1">
                <a:lnSpc>
                  <a:spcPct val="100000"/>
                </a:lnSpc>
                <a:spcBef>
                  <a:spcPts val="0"/>
                </a:spcBef>
                <a:spcAft>
                  <a:spcPts val="600"/>
                </a:spcAft>
                <a:buClrTx/>
                <a:buSzTx/>
                <a:buFontTx/>
                <a:buNone/>
                <a:tabLst/>
                <a:defRPr/>
              </a:pPr>
              <a:r>
                <a:rPr kumimoji="0" lang="en-NZ" sz="1800" b="1"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Playful learning</a:t>
              </a:r>
            </a:p>
          </p:txBody>
        </p:sp>
        <p:sp>
          <p:nvSpPr>
            <p:cNvPr id="12" name="TextBox 11">
              <a:extLst>
                <a:ext uri="{FF2B5EF4-FFF2-40B4-BE49-F238E27FC236}">
                  <a16:creationId xmlns:a16="http://schemas.microsoft.com/office/drawing/2014/main" id="{CA6396F7-EE74-FBD8-C030-E5FAEC793DF9}"/>
                </a:ext>
              </a:extLst>
            </p:cNvPr>
            <p:cNvSpPr txBox="1"/>
            <p:nvPr/>
          </p:nvSpPr>
          <p:spPr>
            <a:xfrm>
              <a:off x="3477784" y="3090154"/>
              <a:ext cx="1783148" cy="1089498"/>
            </a:xfrm>
            <a:prstGeom prst="rect">
              <a:avLst/>
            </a:prstGeom>
            <a:noFill/>
          </p:spPr>
          <p:txBody>
            <a:bodyPr wrap="square" lIns="0" tIns="0" rIns="0" bIns="0" rtlCol="0" anchor="ctr">
              <a:normAutofit/>
            </a:bodyPr>
            <a:lstStyle/>
            <a:p>
              <a:pPr marL="0" marR="0" lvl="0" indent="-3657600" algn="l" defTabSz="457200" rtl="0" eaLnBrk="1" fontAlgn="auto" latinLnBrk="0" hangingPunct="1">
                <a:lnSpc>
                  <a:spcPct val="100000"/>
                </a:lnSpc>
                <a:spcBef>
                  <a:spcPts val="0"/>
                </a:spcBef>
                <a:spcAft>
                  <a:spcPts val="600"/>
                </a:spcAft>
                <a:buClrTx/>
                <a:buSzTx/>
                <a:buFontTx/>
                <a:buNone/>
                <a:tabLst/>
                <a:defRPr/>
              </a:pPr>
              <a:r>
                <a:rPr kumimoji="0" lang="en-NZ" sz="1800" b="1"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Emerging interactivity</a:t>
              </a:r>
            </a:p>
          </p:txBody>
        </p:sp>
        <p:sp>
          <p:nvSpPr>
            <p:cNvPr id="13" name="TextBox 12">
              <a:extLst>
                <a:ext uri="{FF2B5EF4-FFF2-40B4-BE49-F238E27FC236}">
                  <a16:creationId xmlns:a16="http://schemas.microsoft.com/office/drawing/2014/main" id="{12BE89EC-38F5-C780-0276-8260ED538708}"/>
                </a:ext>
              </a:extLst>
            </p:cNvPr>
            <p:cNvSpPr txBox="1"/>
            <p:nvPr/>
          </p:nvSpPr>
          <p:spPr>
            <a:xfrm>
              <a:off x="5812619" y="3090154"/>
              <a:ext cx="1227417" cy="1089498"/>
            </a:xfrm>
            <a:prstGeom prst="rect">
              <a:avLst/>
            </a:prstGeom>
            <a:noFill/>
          </p:spPr>
          <p:txBody>
            <a:bodyPr wrap="square" lIns="0" tIns="0" rIns="0" bIns="0" rtlCol="0" anchor="ctr">
              <a:normAutofit/>
            </a:bodyPr>
            <a:lstStyle/>
            <a:p>
              <a:pPr marL="0" marR="0" lvl="0" indent="-3657600" algn="l" defTabSz="457200" rtl="0" eaLnBrk="1" fontAlgn="auto" latinLnBrk="0" hangingPunct="1">
                <a:lnSpc>
                  <a:spcPct val="100000"/>
                </a:lnSpc>
                <a:spcBef>
                  <a:spcPts val="0"/>
                </a:spcBef>
                <a:spcAft>
                  <a:spcPts val="600"/>
                </a:spcAft>
                <a:buClrTx/>
                <a:buSzTx/>
                <a:buFontTx/>
                <a:buNone/>
                <a:tabLst/>
                <a:defRPr/>
              </a:pPr>
              <a:r>
                <a:rPr kumimoji="0" lang="en-NZ" sz="1800" b="1"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Identity formation</a:t>
              </a:r>
            </a:p>
          </p:txBody>
        </p:sp>
        <p:sp>
          <p:nvSpPr>
            <p:cNvPr id="14" name="TextBox 13">
              <a:extLst>
                <a:ext uri="{FF2B5EF4-FFF2-40B4-BE49-F238E27FC236}">
                  <a16:creationId xmlns:a16="http://schemas.microsoft.com/office/drawing/2014/main" id="{11B2D52E-49BB-AADB-CB57-006A9FADC9B3}"/>
                </a:ext>
              </a:extLst>
            </p:cNvPr>
            <p:cNvSpPr txBox="1"/>
            <p:nvPr/>
          </p:nvSpPr>
          <p:spPr>
            <a:xfrm>
              <a:off x="8403000" y="3090154"/>
              <a:ext cx="1655695" cy="1089498"/>
            </a:xfrm>
            <a:prstGeom prst="rect">
              <a:avLst/>
            </a:prstGeom>
            <a:noFill/>
          </p:spPr>
          <p:txBody>
            <a:bodyPr wrap="square" lIns="0" tIns="0" rIns="0" bIns="0" rtlCol="0" anchor="ctr">
              <a:normAutofit/>
            </a:bodyPr>
            <a:lstStyle/>
            <a:p>
              <a:pPr marL="0" marR="0" lvl="0" indent="-3657600" algn="l" defTabSz="457200" rtl="0" eaLnBrk="1" fontAlgn="auto" latinLnBrk="0" hangingPunct="1">
                <a:lnSpc>
                  <a:spcPct val="100000"/>
                </a:lnSpc>
                <a:spcBef>
                  <a:spcPts val="0"/>
                </a:spcBef>
                <a:spcAft>
                  <a:spcPts val="600"/>
                </a:spcAft>
                <a:buClrTx/>
                <a:buSzTx/>
                <a:buFontTx/>
                <a:buNone/>
                <a:tabLst/>
                <a:defRPr/>
              </a:pPr>
              <a:r>
                <a:rPr kumimoji="0" lang="en-NZ" sz="1800" b="1"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rPr>
                <a:t>Identity affirmation</a:t>
              </a:r>
            </a:p>
          </p:txBody>
        </p:sp>
      </p:grpSp>
      <p:cxnSp>
        <p:nvCxnSpPr>
          <p:cNvPr id="16" name="Straight Arrow Connector 15">
            <a:extLst>
              <a:ext uri="{FF2B5EF4-FFF2-40B4-BE49-F238E27FC236}">
                <a16:creationId xmlns:a16="http://schemas.microsoft.com/office/drawing/2014/main" id="{0FEB31DA-A748-76E8-3B53-164F7B773090}"/>
              </a:ext>
            </a:extLst>
          </p:cNvPr>
          <p:cNvCxnSpPr>
            <a:cxnSpLocks/>
          </p:cNvCxnSpPr>
          <p:nvPr/>
        </p:nvCxnSpPr>
        <p:spPr>
          <a:xfrm>
            <a:off x="3348343" y="5228693"/>
            <a:ext cx="3568765" cy="0"/>
          </a:xfrm>
          <a:prstGeom prst="straightConnector1">
            <a:avLst/>
          </a:prstGeom>
          <a:ln w="38100">
            <a:gradFill flip="none" rotWithShape="1">
              <a:gsLst>
                <a:gs pos="26000">
                  <a:srgbClr val="FF7D04"/>
                </a:gs>
                <a:gs pos="3000">
                  <a:srgbClr val="D3C8BD"/>
                </a:gs>
                <a:gs pos="1000">
                  <a:srgbClr val="D3C8BD"/>
                </a:gs>
                <a:gs pos="11000">
                  <a:schemeClr val="accent1">
                    <a:lumMod val="30000"/>
                    <a:lumOff val="70000"/>
                  </a:schemeClr>
                </a:gs>
              </a:gsLst>
              <a:lin ang="1080000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C1BF577-B783-5BFD-5B77-30DBAF9AD2FB}"/>
              </a:ext>
            </a:extLst>
          </p:cNvPr>
          <p:cNvCxnSpPr>
            <a:cxnSpLocks/>
          </p:cNvCxnSpPr>
          <p:nvPr/>
        </p:nvCxnSpPr>
        <p:spPr>
          <a:xfrm>
            <a:off x="1169525" y="4831169"/>
            <a:ext cx="3568765" cy="0"/>
          </a:xfrm>
          <a:prstGeom prst="straightConnector1">
            <a:avLst/>
          </a:prstGeom>
          <a:ln w="38100">
            <a:gradFill flip="none" rotWithShape="1">
              <a:gsLst>
                <a:gs pos="31000">
                  <a:srgbClr val="20BAAF"/>
                </a:gs>
                <a:gs pos="1000">
                  <a:schemeClr val="accent1">
                    <a:lumMod val="45000"/>
                    <a:lumOff val="55000"/>
                  </a:schemeClr>
                </a:gs>
                <a:gs pos="81000">
                  <a:srgbClr val="FF7D04"/>
                </a:gs>
              </a:gsLst>
              <a:lin ang="270000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69D4A54-2D0D-F6A9-6C5A-59B942D4DF41}"/>
              </a:ext>
            </a:extLst>
          </p:cNvPr>
          <p:cNvCxnSpPr>
            <a:cxnSpLocks/>
          </p:cNvCxnSpPr>
          <p:nvPr/>
        </p:nvCxnSpPr>
        <p:spPr>
          <a:xfrm>
            <a:off x="5630807" y="5626217"/>
            <a:ext cx="3568765" cy="0"/>
          </a:xfrm>
          <a:prstGeom prst="straightConnector1">
            <a:avLst/>
          </a:prstGeom>
          <a:ln w="38100">
            <a:gradFill flip="none" rotWithShape="1">
              <a:gsLst>
                <a:gs pos="37000">
                  <a:srgbClr val="D3C8BD"/>
                </a:gs>
                <a:gs pos="100000">
                  <a:srgbClr val="D3C8BD"/>
                </a:gs>
                <a:gs pos="0">
                  <a:schemeClr val="accent5"/>
                </a:gs>
                <a:gs pos="20000">
                  <a:schemeClr val="accent5"/>
                </a:gs>
              </a:gsLst>
              <a:path path="circle">
                <a:fillToRect l="100000" t="100000"/>
              </a:path>
              <a:tileRect r="-100000" b="-100000"/>
            </a:gra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64C7DE5-50C4-E120-9909-1BB3AEE90A25}"/>
              </a:ext>
            </a:extLst>
          </p:cNvPr>
          <p:cNvSpPr txBox="1"/>
          <p:nvPr/>
        </p:nvSpPr>
        <p:spPr>
          <a:xfrm>
            <a:off x="2213552" y="4855936"/>
            <a:ext cx="1480711" cy="233020"/>
          </a:xfrm>
          <a:prstGeom prst="rect">
            <a:avLst/>
          </a:prstGeom>
          <a:noFill/>
        </p:spPr>
        <p:txBody>
          <a:bodyPr wrap="square" lIns="0" tIns="0" rIns="0" bIns="0" rtlCol="0" anchor="ctr">
            <a:normAutofit/>
          </a:bodyPr>
          <a:lstStyle/>
          <a:p>
            <a:pPr marL="0" marR="0" lvl="0" indent="-3657600" algn="ctr" defTabSz="457200" rtl="0" eaLnBrk="1" fontAlgn="auto" latinLnBrk="0" hangingPunct="1">
              <a:lnSpc>
                <a:spcPct val="100000"/>
              </a:lnSpc>
              <a:spcBef>
                <a:spcPts val="0"/>
              </a:spcBef>
              <a:spcAft>
                <a:spcPts val="600"/>
              </a:spcAft>
              <a:buClrTx/>
              <a:buSzTx/>
              <a:buFontTx/>
              <a:buNone/>
              <a:tabLst/>
              <a:defRPr/>
            </a:pPr>
            <a:r>
              <a:rPr kumimoji="0" lang="en-NZ" sz="1000" b="1"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2 TO 5 YEARS</a:t>
            </a:r>
          </a:p>
        </p:txBody>
      </p:sp>
      <p:sp>
        <p:nvSpPr>
          <p:cNvPr id="24" name="TextBox 23">
            <a:extLst>
              <a:ext uri="{FF2B5EF4-FFF2-40B4-BE49-F238E27FC236}">
                <a16:creationId xmlns:a16="http://schemas.microsoft.com/office/drawing/2014/main" id="{2268125E-8249-4BAA-3CB7-2358F7853081}"/>
              </a:ext>
            </a:extLst>
          </p:cNvPr>
          <p:cNvSpPr txBox="1"/>
          <p:nvPr/>
        </p:nvSpPr>
        <p:spPr>
          <a:xfrm>
            <a:off x="4392370" y="5248399"/>
            <a:ext cx="1480711" cy="233020"/>
          </a:xfrm>
          <a:prstGeom prst="rect">
            <a:avLst/>
          </a:prstGeom>
          <a:noFill/>
        </p:spPr>
        <p:txBody>
          <a:bodyPr wrap="square" lIns="0" tIns="0" rIns="0" bIns="0" rtlCol="0" anchor="ctr">
            <a:normAutofit/>
          </a:bodyPr>
          <a:lstStyle/>
          <a:p>
            <a:pPr marL="0" marR="0" lvl="0" indent="-3657600" algn="ctr" defTabSz="457200" rtl="0" eaLnBrk="1" fontAlgn="auto" latinLnBrk="0" hangingPunct="1">
              <a:lnSpc>
                <a:spcPct val="100000"/>
              </a:lnSpc>
              <a:spcBef>
                <a:spcPts val="0"/>
              </a:spcBef>
              <a:spcAft>
                <a:spcPts val="600"/>
              </a:spcAft>
              <a:buClrTx/>
              <a:buSzTx/>
              <a:buFontTx/>
              <a:buNone/>
              <a:tabLst/>
              <a:defRPr/>
            </a:pPr>
            <a:r>
              <a:rPr kumimoji="0" lang="en-NZ" sz="1000" b="1"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6 TO 8 YEARS</a:t>
            </a:r>
          </a:p>
        </p:txBody>
      </p:sp>
      <p:sp>
        <p:nvSpPr>
          <p:cNvPr id="25" name="TextBox 24">
            <a:extLst>
              <a:ext uri="{FF2B5EF4-FFF2-40B4-BE49-F238E27FC236}">
                <a16:creationId xmlns:a16="http://schemas.microsoft.com/office/drawing/2014/main" id="{F4BDEA77-2392-3D34-9E04-BEBD2BFE7371}"/>
              </a:ext>
            </a:extLst>
          </p:cNvPr>
          <p:cNvSpPr txBox="1"/>
          <p:nvPr/>
        </p:nvSpPr>
        <p:spPr>
          <a:xfrm>
            <a:off x="6674834" y="5654642"/>
            <a:ext cx="1480711" cy="233020"/>
          </a:xfrm>
          <a:prstGeom prst="rect">
            <a:avLst/>
          </a:prstGeom>
          <a:noFill/>
        </p:spPr>
        <p:txBody>
          <a:bodyPr wrap="square" lIns="0" tIns="0" rIns="0" bIns="0" rtlCol="0" anchor="ctr">
            <a:normAutofit/>
          </a:bodyPr>
          <a:lstStyle/>
          <a:p>
            <a:pPr marL="0" marR="0" lvl="0" indent="-3657600" algn="ctr" defTabSz="457200" rtl="0" eaLnBrk="1" fontAlgn="auto" latinLnBrk="0" hangingPunct="1">
              <a:lnSpc>
                <a:spcPct val="100000"/>
              </a:lnSpc>
              <a:spcBef>
                <a:spcPts val="0"/>
              </a:spcBef>
              <a:spcAft>
                <a:spcPts val="600"/>
              </a:spcAft>
              <a:buClrTx/>
              <a:buSzTx/>
              <a:buFontTx/>
              <a:buNone/>
              <a:tabLst/>
              <a:defRPr/>
            </a:pPr>
            <a:r>
              <a:rPr kumimoji="0" lang="en-NZ" sz="1000" b="1"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9 TO 11 YEARS</a:t>
            </a:r>
          </a:p>
        </p:txBody>
      </p:sp>
      <p:cxnSp>
        <p:nvCxnSpPr>
          <p:cNvPr id="18" name="Straight Arrow Connector 17">
            <a:extLst>
              <a:ext uri="{FF2B5EF4-FFF2-40B4-BE49-F238E27FC236}">
                <a16:creationId xmlns:a16="http://schemas.microsoft.com/office/drawing/2014/main" id="{EB4A8894-A3F4-8477-50B0-B2A5BE978E55}"/>
              </a:ext>
            </a:extLst>
          </p:cNvPr>
          <p:cNvCxnSpPr>
            <a:cxnSpLocks/>
          </p:cNvCxnSpPr>
          <p:nvPr/>
        </p:nvCxnSpPr>
        <p:spPr>
          <a:xfrm>
            <a:off x="7453711" y="6023741"/>
            <a:ext cx="3568765" cy="0"/>
          </a:xfrm>
          <a:prstGeom prst="straightConnector1">
            <a:avLst/>
          </a:prstGeom>
          <a:ln w="38100">
            <a:gradFill flip="none" rotWithShape="1">
              <a:gsLst>
                <a:gs pos="88000">
                  <a:srgbClr val="D3C8BD"/>
                </a:gs>
                <a:gs pos="100000">
                  <a:srgbClr val="D3C8BD"/>
                </a:gs>
                <a:gs pos="70000">
                  <a:schemeClr val="accent5"/>
                </a:gs>
                <a:gs pos="59000">
                  <a:schemeClr val="accent6"/>
                </a:gs>
              </a:gsLst>
              <a:path path="circle">
                <a:fillToRect l="100000" t="100000"/>
              </a:path>
              <a:tileRect r="-100000" b="-100000"/>
            </a:gra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4035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091A9-19A6-EFD5-920D-FF0DF3CA5F2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58335D7-D490-6687-9FFD-73A6B52AB2E1}"/>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F727E170-1161-7149-0407-EB4392CC1B75}"/>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93EA74A9-C0C4-A49A-D84B-DCAA0F1CEB15}"/>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E3B8C03A-83D7-EEBE-AFCA-0C5F7655B032}"/>
              </a:ext>
            </a:extLst>
          </p:cNvPr>
          <p:cNvSpPr>
            <a:spLocks noGrp="1"/>
          </p:cNvSpPr>
          <p:nvPr>
            <p:ph type="body" sz="quarter" idx="4294967295"/>
          </p:nvPr>
        </p:nvSpPr>
        <p:spPr>
          <a:xfrm>
            <a:off x="460375" y="420145"/>
            <a:ext cx="3079750" cy="3935413"/>
          </a:xfrm>
        </p:spPr>
        <p:txBody>
          <a:bodyPr anchor="t"/>
          <a:lstStyle/>
          <a:p>
            <a:pPr lvl="6"/>
            <a:r>
              <a:rPr lang="en-NZ" sz="2400" b="0" noProof="0" dirty="0">
                <a:latin typeface="Georgia" panose="02040502050405020303" pitchFamily="18" charset="0"/>
              </a:rPr>
              <a:t>What occasions drive media consumption for children?</a:t>
            </a:r>
          </a:p>
        </p:txBody>
      </p:sp>
      <p:cxnSp>
        <p:nvCxnSpPr>
          <p:cNvPr id="25" name="Straight Connector 24">
            <a:extLst>
              <a:ext uri="{FF2B5EF4-FFF2-40B4-BE49-F238E27FC236}">
                <a16:creationId xmlns:a16="http://schemas.microsoft.com/office/drawing/2014/main" id="{297252FB-6BD8-808E-2E3C-C8ABC361D6A2}"/>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9" name="Content Placeholder 19">
            <a:extLst>
              <a:ext uri="{FF2B5EF4-FFF2-40B4-BE49-F238E27FC236}">
                <a16:creationId xmlns:a16="http://schemas.microsoft.com/office/drawing/2014/main" id="{DFFC2196-7DCB-7C6F-CCAE-0B28354DAAD7}"/>
              </a:ext>
            </a:extLst>
          </p:cNvPr>
          <p:cNvGraphicFramePr>
            <a:graphicFrameLocks/>
          </p:cNvGraphicFramePr>
          <p:nvPr>
            <p:extLst>
              <p:ext uri="{D42A27DB-BD31-4B8C-83A1-F6EECF244321}">
                <p14:modId xmlns:p14="http://schemas.microsoft.com/office/powerpoint/2010/main" val="3839721323"/>
              </p:ext>
            </p:extLst>
          </p:nvPr>
        </p:nvGraphicFramePr>
        <p:xfrm>
          <a:off x="4067175" y="930468"/>
          <a:ext cx="7516393" cy="5171803"/>
        </p:xfrm>
        <a:graphic>
          <a:graphicData uri="http://schemas.openxmlformats.org/drawingml/2006/chart">
            <c:chart xmlns:c="http://schemas.openxmlformats.org/drawingml/2006/chart" xmlns:r="http://schemas.openxmlformats.org/officeDocument/2006/relationships" r:id="rId4"/>
          </a:graphicData>
        </a:graphic>
      </p:graphicFrame>
      <p:cxnSp>
        <p:nvCxnSpPr>
          <p:cNvPr id="2" name="Straight Connector 1">
            <a:extLst>
              <a:ext uri="{FF2B5EF4-FFF2-40B4-BE49-F238E27FC236}">
                <a16:creationId xmlns:a16="http://schemas.microsoft.com/office/drawing/2014/main" id="{8BE59AFF-F3CA-D14A-4CE6-62546AED8FC6}"/>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E65ED17-418B-933F-81C1-5858369A1710}"/>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C30E979-EEA0-C59E-E81A-D4F6785FE1FE}"/>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11" name="Text Placeholder 3">
            <a:extLst>
              <a:ext uri="{FF2B5EF4-FFF2-40B4-BE49-F238E27FC236}">
                <a16:creationId xmlns:a16="http://schemas.microsoft.com/office/drawing/2014/main" id="{F5234438-9EB2-7DF8-147E-DD298DC0640B}"/>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Media consumption occasions</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 name="Footer Placeholder 2">
            <a:extLst>
              <a:ext uri="{FF2B5EF4-FFF2-40B4-BE49-F238E27FC236}">
                <a16:creationId xmlns:a16="http://schemas.microsoft.com/office/drawing/2014/main" id="{C2D9875F-DF65-24ED-6D7C-7C1045486781}"/>
              </a:ext>
            </a:extLst>
          </p:cNvPr>
          <p:cNvSpPr>
            <a:spLocks noGrp="1"/>
          </p:cNvSpPr>
          <p:nvPr>
            <p:ph type="ftr" sz="quarter" idx="23"/>
          </p:nvPr>
        </p:nvSpPr>
        <p:spPr/>
        <p:txBody>
          <a:bodyPr/>
          <a:lstStyle/>
          <a:p>
            <a:r>
              <a:rPr lang="en-US" dirty="0"/>
              <a:t>WATA Children’s Media Use 2025</a:t>
            </a:r>
          </a:p>
        </p:txBody>
      </p:sp>
      <p:sp>
        <p:nvSpPr>
          <p:cNvPr id="9" name="Text Placeholder 3">
            <a:extLst>
              <a:ext uri="{FF2B5EF4-FFF2-40B4-BE49-F238E27FC236}">
                <a16:creationId xmlns:a16="http://schemas.microsoft.com/office/drawing/2014/main" id="{AC00129D-6B5C-E548-CD20-9ED7FF8A0036}"/>
              </a:ext>
            </a:extLst>
          </p:cNvPr>
          <p:cNvSpPr txBox="1">
            <a:spLocks/>
          </p:cNvSpPr>
          <p:nvPr/>
        </p:nvSpPr>
        <p:spPr>
          <a:xfrm>
            <a:off x="4318000" y="6356853"/>
            <a:ext cx="6883400"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lang="en-NZ" sz="800" noProof="0" dirty="0">
                <a:solidFill>
                  <a:srgbClr val="736868"/>
                </a:solidFill>
                <a:latin typeface="Century Gothic" panose="02116942222400000000"/>
              </a:rPr>
              <a:t>Source: Q17. </a:t>
            </a:r>
            <a:r>
              <a:rPr lang="en-NZ" sz="800" b="0" noProof="0" dirty="0">
                <a:solidFill>
                  <a:srgbClr val="736868"/>
                </a:solidFill>
                <a:latin typeface="Century Gothic" panose="02116942222400000000"/>
              </a:rPr>
              <a:t>Thinking about a typical day, when does [CHILD] usually engage with media?</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0" name="Title 4">
            <a:extLst>
              <a:ext uri="{FF2B5EF4-FFF2-40B4-BE49-F238E27FC236}">
                <a16:creationId xmlns:a16="http://schemas.microsoft.com/office/drawing/2014/main" id="{EEC32117-4BF0-4AA2-EB7C-04C4D8654384}"/>
              </a:ext>
            </a:extLst>
          </p:cNvPr>
          <p:cNvSpPr txBox="1">
            <a:spLocks/>
          </p:cNvSpPr>
          <p:nvPr/>
        </p:nvSpPr>
        <p:spPr>
          <a:xfrm>
            <a:off x="460375" y="2298867"/>
            <a:ext cx="3049568" cy="2134479"/>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spcBef>
                <a:spcPts val="0"/>
              </a:spcBef>
              <a:defRPr/>
            </a:pPr>
            <a:r>
              <a:rPr lang="en-NZ" sz="1600" noProof="0" dirty="0">
                <a:solidFill>
                  <a:srgbClr val="282626"/>
                </a:solidFill>
              </a:rPr>
              <a:t>Older children (especially 12 to 14 years) are more likely to use media for personal reasons </a:t>
            </a:r>
            <a:r>
              <a:rPr lang="en-NZ" sz="1600" noProof="0" dirty="0">
                <a:solidFill>
                  <a:schemeClr val="tx1"/>
                </a:solidFill>
              </a:rPr>
              <a:t>– </a:t>
            </a:r>
            <a:r>
              <a:rPr lang="en-NZ" sz="1600" noProof="0" dirty="0">
                <a:solidFill>
                  <a:srgbClr val="282626"/>
                </a:solidFill>
              </a:rPr>
              <a:t>relaxing after school, playing independently, before bed, and while traveling.</a:t>
            </a:r>
          </a:p>
          <a:p>
            <a:pPr lvl="0">
              <a:spcBef>
                <a:spcPts val="0"/>
              </a:spcBef>
              <a:defRPr/>
            </a:pPr>
            <a:endParaRPr lang="en-NZ" sz="1600" noProof="0" dirty="0">
              <a:solidFill>
                <a:srgbClr val="282626"/>
              </a:solidFill>
              <a:ea typeface="+mn-ea"/>
            </a:endParaRPr>
          </a:p>
          <a:p>
            <a:pPr>
              <a:spcBef>
                <a:spcPts val="0"/>
              </a:spcBef>
              <a:defRPr/>
            </a:pPr>
            <a:r>
              <a:rPr lang="en-NZ" sz="1600" noProof="0" dirty="0">
                <a:solidFill>
                  <a:srgbClr val="282626"/>
                </a:solidFill>
              </a:rPr>
              <a:t>Younger children are more likely to use media in </a:t>
            </a:r>
            <a:r>
              <a:rPr lang="en-NZ" sz="1600" noProof="0" dirty="0"/>
              <a:t>contexts where caregivers set the terms </a:t>
            </a:r>
            <a:r>
              <a:rPr lang="en-NZ" sz="1600" noProof="0" dirty="0">
                <a:solidFill>
                  <a:schemeClr val="tx1"/>
                </a:solidFill>
              </a:rPr>
              <a:t>–</a:t>
            </a:r>
            <a:r>
              <a:rPr lang="en-NZ" sz="1600" noProof="0" dirty="0"/>
              <a:t> when caregivers are busy, for family time, or as a reward.</a:t>
            </a:r>
            <a:endParaRPr lang="en-NZ" sz="1600" noProof="0" dirty="0">
              <a:solidFill>
                <a:srgbClr val="282626"/>
              </a:solidFill>
            </a:endParaRPr>
          </a:p>
          <a:p>
            <a:pPr lvl="0">
              <a:spcBef>
                <a:spcPts val="0"/>
              </a:spcBef>
              <a:defRPr/>
            </a:pPr>
            <a:endParaRPr lang="en-NZ" sz="1600" noProof="0" dirty="0">
              <a:solidFill>
                <a:srgbClr val="000000"/>
              </a:solidFill>
              <a:ea typeface="+mn-ea"/>
            </a:endParaRPr>
          </a:p>
        </p:txBody>
      </p:sp>
      <p:grpSp>
        <p:nvGrpSpPr>
          <p:cNvPr id="40" name="Group 39">
            <a:extLst>
              <a:ext uri="{FF2B5EF4-FFF2-40B4-BE49-F238E27FC236}">
                <a16:creationId xmlns:a16="http://schemas.microsoft.com/office/drawing/2014/main" id="{191D3B13-4AEE-482B-A983-0ED121385B4D}"/>
              </a:ext>
            </a:extLst>
          </p:cNvPr>
          <p:cNvGrpSpPr/>
          <p:nvPr/>
        </p:nvGrpSpPr>
        <p:grpSpPr>
          <a:xfrm>
            <a:off x="10600170" y="4781438"/>
            <a:ext cx="1591830" cy="270348"/>
            <a:chOff x="8870468" y="4781438"/>
            <a:chExt cx="1591830" cy="270348"/>
          </a:xfrm>
        </p:grpSpPr>
        <p:sp>
          <p:nvSpPr>
            <p:cNvPr id="17" name="Isosceles Triangle 16">
              <a:extLst>
                <a:ext uri="{FF2B5EF4-FFF2-40B4-BE49-F238E27FC236}">
                  <a16:creationId xmlns:a16="http://schemas.microsoft.com/office/drawing/2014/main" id="{A24ECF69-D478-F1AC-2C43-829CC752C55B}"/>
                </a:ext>
              </a:extLst>
            </p:cNvPr>
            <p:cNvSpPr/>
            <p:nvPr/>
          </p:nvSpPr>
          <p:spPr bwMode="auto">
            <a:xfrm>
              <a:off x="8870468" y="4811639"/>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9" name="TextBox 18">
              <a:extLst>
                <a:ext uri="{FF2B5EF4-FFF2-40B4-BE49-F238E27FC236}">
                  <a16:creationId xmlns:a16="http://schemas.microsoft.com/office/drawing/2014/main" id="{D620CDD4-AA63-EECA-117F-E5CA664342B5}"/>
                </a:ext>
              </a:extLst>
            </p:cNvPr>
            <p:cNvSpPr txBox="1"/>
            <p:nvPr/>
          </p:nvSpPr>
          <p:spPr>
            <a:xfrm>
              <a:off x="9066493" y="4781438"/>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4 to </a:t>
              </a:r>
              <a:r>
                <a:rPr lang="en-NZ" sz="1000" noProof="0" dirty="0">
                  <a:solidFill>
                    <a:schemeClr val="tx2"/>
                  </a:solidFill>
                  <a:ea typeface="Roboto" panose="02000000000000000000" pitchFamily="2" charset="0"/>
                  <a:cs typeface="Segoe UI" panose="020B0502040204020203" pitchFamily="34" charset="0"/>
                </a:rPr>
                <a:t>8</a:t>
              </a:r>
              <a:endParaRPr lang="en-NZ" sz="1000" b="0" i="0" noProof="0" dirty="0">
                <a:solidFill>
                  <a:schemeClr val="tx2"/>
                </a:solidFill>
                <a:latin typeface="+mn-lt"/>
                <a:ea typeface="Roboto" panose="02000000000000000000" pitchFamily="2" charset="0"/>
                <a:cs typeface="Segoe UI" panose="020B0502040204020203" pitchFamily="34" charset="0"/>
              </a:endParaRPr>
            </a:p>
          </p:txBody>
        </p:sp>
      </p:grpSp>
      <p:grpSp>
        <p:nvGrpSpPr>
          <p:cNvPr id="27" name="Group 26">
            <a:extLst>
              <a:ext uri="{FF2B5EF4-FFF2-40B4-BE49-F238E27FC236}">
                <a16:creationId xmlns:a16="http://schemas.microsoft.com/office/drawing/2014/main" id="{25364638-40C1-2449-4BE8-16776CE1B6C2}"/>
              </a:ext>
            </a:extLst>
          </p:cNvPr>
          <p:cNvGrpSpPr/>
          <p:nvPr/>
        </p:nvGrpSpPr>
        <p:grpSpPr>
          <a:xfrm>
            <a:off x="10600170" y="2535157"/>
            <a:ext cx="1563255" cy="270348"/>
            <a:chOff x="9568371" y="2535157"/>
            <a:chExt cx="1563255" cy="270348"/>
          </a:xfrm>
        </p:grpSpPr>
        <p:sp>
          <p:nvSpPr>
            <p:cNvPr id="21" name="Isosceles Triangle 20">
              <a:extLst>
                <a:ext uri="{FF2B5EF4-FFF2-40B4-BE49-F238E27FC236}">
                  <a16:creationId xmlns:a16="http://schemas.microsoft.com/office/drawing/2014/main" id="{E31A4A9F-7CF8-BB4F-8D9B-F826E0DD9FE5}"/>
                </a:ext>
              </a:extLst>
            </p:cNvPr>
            <p:cNvSpPr/>
            <p:nvPr/>
          </p:nvSpPr>
          <p:spPr bwMode="auto">
            <a:xfrm>
              <a:off x="9568371" y="257647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2" name="TextBox 21">
              <a:extLst>
                <a:ext uri="{FF2B5EF4-FFF2-40B4-BE49-F238E27FC236}">
                  <a16:creationId xmlns:a16="http://schemas.microsoft.com/office/drawing/2014/main" id="{F23725ED-CE5F-33E1-D9C5-CC18C9B76B7B}"/>
                </a:ext>
              </a:extLst>
            </p:cNvPr>
            <p:cNvSpPr txBox="1"/>
            <p:nvPr/>
          </p:nvSpPr>
          <p:spPr>
            <a:xfrm>
              <a:off x="9735821" y="2535157"/>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a:t>
              </a:r>
              <a:r>
                <a:rPr lang="en-NZ" sz="1000" noProof="0" dirty="0">
                  <a:solidFill>
                    <a:schemeClr val="tx2"/>
                  </a:solidFill>
                  <a:ea typeface="Roboto" panose="02000000000000000000" pitchFamily="2" charset="0"/>
                  <a:cs typeface="Segoe UI" panose="020B0502040204020203" pitchFamily="34" charset="0"/>
                </a:rPr>
                <a:t>4</a:t>
              </a:r>
              <a:r>
                <a:rPr lang="en-NZ" sz="1000" b="0" i="0" noProof="0" dirty="0">
                  <a:solidFill>
                    <a:schemeClr val="tx2"/>
                  </a:solidFill>
                  <a:latin typeface="+mn-lt"/>
                  <a:ea typeface="Roboto" panose="02000000000000000000" pitchFamily="2" charset="0"/>
                  <a:cs typeface="Segoe UI" panose="020B0502040204020203" pitchFamily="34" charset="0"/>
                </a:rPr>
                <a:t> to </a:t>
              </a:r>
              <a:r>
                <a:rPr lang="en-NZ" sz="1000" noProof="0" dirty="0">
                  <a:solidFill>
                    <a:schemeClr val="tx2"/>
                  </a:solidFill>
                  <a:ea typeface="Roboto" panose="02000000000000000000" pitchFamily="2" charset="0"/>
                  <a:cs typeface="Segoe UI" panose="020B0502040204020203" pitchFamily="34" charset="0"/>
                </a:rPr>
                <a:t>8</a:t>
              </a:r>
              <a:endParaRPr lang="en-NZ" sz="1000" b="0" i="0" noProof="0" dirty="0">
                <a:solidFill>
                  <a:schemeClr val="tx2"/>
                </a:solidFill>
                <a:latin typeface="+mn-lt"/>
                <a:ea typeface="Roboto" panose="02000000000000000000" pitchFamily="2" charset="0"/>
                <a:cs typeface="Segoe UI" panose="020B0502040204020203" pitchFamily="34" charset="0"/>
              </a:endParaRPr>
            </a:p>
          </p:txBody>
        </p:sp>
      </p:grpSp>
      <p:grpSp>
        <p:nvGrpSpPr>
          <p:cNvPr id="14" name="Group 13">
            <a:extLst>
              <a:ext uri="{FF2B5EF4-FFF2-40B4-BE49-F238E27FC236}">
                <a16:creationId xmlns:a16="http://schemas.microsoft.com/office/drawing/2014/main" id="{284D36FB-C38C-9A74-CBE3-85AA60AF5FB1}"/>
              </a:ext>
            </a:extLst>
          </p:cNvPr>
          <p:cNvGrpSpPr/>
          <p:nvPr/>
        </p:nvGrpSpPr>
        <p:grpSpPr>
          <a:xfrm>
            <a:off x="10600170" y="1038386"/>
            <a:ext cx="1570069" cy="440946"/>
            <a:chOff x="10473604" y="1038386"/>
            <a:chExt cx="1570069" cy="440946"/>
          </a:xfrm>
        </p:grpSpPr>
        <p:sp>
          <p:nvSpPr>
            <p:cNvPr id="4" name="Isosceles Triangle 3">
              <a:extLst>
                <a:ext uri="{FF2B5EF4-FFF2-40B4-BE49-F238E27FC236}">
                  <a16:creationId xmlns:a16="http://schemas.microsoft.com/office/drawing/2014/main" id="{661B67A4-AC96-865C-BD4A-BDBC818878DB}"/>
                </a:ext>
              </a:extLst>
            </p:cNvPr>
            <p:cNvSpPr/>
            <p:nvPr/>
          </p:nvSpPr>
          <p:spPr bwMode="auto">
            <a:xfrm flipV="1">
              <a:off x="10473604" y="107970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8" name="TextBox 7">
              <a:extLst>
                <a:ext uri="{FF2B5EF4-FFF2-40B4-BE49-F238E27FC236}">
                  <a16:creationId xmlns:a16="http://schemas.microsoft.com/office/drawing/2014/main" id="{C86AD036-357D-1504-F034-0601077B9608}"/>
                </a:ext>
              </a:extLst>
            </p:cNvPr>
            <p:cNvSpPr txBox="1"/>
            <p:nvPr/>
          </p:nvSpPr>
          <p:spPr>
            <a:xfrm>
              <a:off x="10641054" y="1038386"/>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a:t>
              </a:r>
              <a:r>
                <a:rPr lang="en-NZ" sz="1000" noProof="0" dirty="0">
                  <a:solidFill>
                    <a:schemeClr val="tx2"/>
                  </a:solidFill>
                  <a:ea typeface="Roboto" panose="02000000000000000000" pitchFamily="2" charset="0"/>
                  <a:cs typeface="Segoe UI" panose="020B0502040204020203" pitchFamily="34" charset="0"/>
                </a:rPr>
                <a:t>4</a:t>
              </a:r>
              <a:r>
                <a:rPr lang="en-NZ" sz="1000" b="0" i="0" noProof="0" dirty="0">
                  <a:solidFill>
                    <a:schemeClr val="tx2"/>
                  </a:solidFill>
                  <a:latin typeface="+mn-lt"/>
                  <a:ea typeface="Roboto" panose="02000000000000000000" pitchFamily="2" charset="0"/>
                  <a:cs typeface="Segoe UI" panose="020B0502040204020203" pitchFamily="34" charset="0"/>
                </a:rPr>
                <a:t> to 8</a:t>
              </a:r>
            </a:p>
          </p:txBody>
        </p:sp>
        <p:sp>
          <p:nvSpPr>
            <p:cNvPr id="30" name="Isosceles Triangle 29">
              <a:extLst>
                <a:ext uri="{FF2B5EF4-FFF2-40B4-BE49-F238E27FC236}">
                  <a16:creationId xmlns:a16="http://schemas.microsoft.com/office/drawing/2014/main" id="{A02B8D38-4CD9-9320-8E00-58F05367792D}"/>
                </a:ext>
              </a:extLst>
            </p:cNvPr>
            <p:cNvSpPr/>
            <p:nvPr/>
          </p:nvSpPr>
          <p:spPr bwMode="auto">
            <a:xfrm>
              <a:off x="10480418" y="126395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1" name="TextBox 30">
              <a:extLst>
                <a:ext uri="{FF2B5EF4-FFF2-40B4-BE49-F238E27FC236}">
                  <a16:creationId xmlns:a16="http://schemas.microsoft.com/office/drawing/2014/main" id="{93F834C4-0401-452E-1E4D-BBE4633680A1}"/>
                </a:ext>
              </a:extLst>
            </p:cNvPr>
            <p:cNvSpPr txBox="1"/>
            <p:nvPr/>
          </p:nvSpPr>
          <p:spPr>
            <a:xfrm>
              <a:off x="10647868" y="1208984"/>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a:t>
              </a:r>
            </a:p>
          </p:txBody>
        </p:sp>
      </p:grpSp>
      <p:grpSp>
        <p:nvGrpSpPr>
          <p:cNvPr id="26" name="Group 25">
            <a:extLst>
              <a:ext uri="{FF2B5EF4-FFF2-40B4-BE49-F238E27FC236}">
                <a16:creationId xmlns:a16="http://schemas.microsoft.com/office/drawing/2014/main" id="{241CF973-D193-6AAA-D250-50E543FEA37D}"/>
              </a:ext>
            </a:extLst>
          </p:cNvPr>
          <p:cNvGrpSpPr/>
          <p:nvPr/>
        </p:nvGrpSpPr>
        <p:grpSpPr>
          <a:xfrm>
            <a:off x="10600170" y="2072438"/>
            <a:ext cx="1552780" cy="270348"/>
            <a:chOff x="9618731" y="2072438"/>
            <a:chExt cx="1552780" cy="270348"/>
          </a:xfrm>
        </p:grpSpPr>
        <p:sp>
          <p:nvSpPr>
            <p:cNvPr id="15" name="TextBox 14">
              <a:extLst>
                <a:ext uri="{FF2B5EF4-FFF2-40B4-BE49-F238E27FC236}">
                  <a16:creationId xmlns:a16="http://schemas.microsoft.com/office/drawing/2014/main" id="{7311C2F7-E6C7-A0AE-5224-98229E939CD8}"/>
                </a:ext>
              </a:extLst>
            </p:cNvPr>
            <p:cNvSpPr txBox="1"/>
            <p:nvPr/>
          </p:nvSpPr>
          <p:spPr>
            <a:xfrm>
              <a:off x="9775706" y="2072438"/>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 </a:t>
              </a:r>
            </a:p>
          </p:txBody>
        </p:sp>
        <p:sp>
          <p:nvSpPr>
            <p:cNvPr id="32" name="Isosceles Triangle 31">
              <a:extLst>
                <a:ext uri="{FF2B5EF4-FFF2-40B4-BE49-F238E27FC236}">
                  <a16:creationId xmlns:a16="http://schemas.microsoft.com/office/drawing/2014/main" id="{8765ABCF-CD97-8BAC-52FE-C198026E6402}"/>
                </a:ext>
              </a:extLst>
            </p:cNvPr>
            <p:cNvSpPr/>
            <p:nvPr/>
          </p:nvSpPr>
          <p:spPr bwMode="auto">
            <a:xfrm rot="10800000">
              <a:off x="9618731" y="211032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28" name="Group 27">
            <a:extLst>
              <a:ext uri="{FF2B5EF4-FFF2-40B4-BE49-F238E27FC236}">
                <a16:creationId xmlns:a16="http://schemas.microsoft.com/office/drawing/2014/main" id="{BB68320A-B5CC-BA3D-A4BE-5894B4309BAD}"/>
              </a:ext>
            </a:extLst>
          </p:cNvPr>
          <p:cNvGrpSpPr/>
          <p:nvPr/>
        </p:nvGrpSpPr>
        <p:grpSpPr>
          <a:xfrm>
            <a:off x="10600170" y="2977395"/>
            <a:ext cx="1572780" cy="270348"/>
            <a:chOff x="9133662" y="2985015"/>
            <a:chExt cx="1572780" cy="270348"/>
          </a:xfrm>
        </p:grpSpPr>
        <p:sp>
          <p:nvSpPr>
            <p:cNvPr id="33" name="Isosceles Triangle 32">
              <a:extLst>
                <a:ext uri="{FF2B5EF4-FFF2-40B4-BE49-F238E27FC236}">
                  <a16:creationId xmlns:a16="http://schemas.microsoft.com/office/drawing/2014/main" id="{2997E164-13E4-87DC-DDBB-6971D2079BE2}"/>
                </a:ext>
              </a:extLst>
            </p:cNvPr>
            <p:cNvSpPr/>
            <p:nvPr/>
          </p:nvSpPr>
          <p:spPr bwMode="auto">
            <a:xfrm>
              <a:off x="9133662" y="301681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4" name="TextBox 33">
              <a:extLst>
                <a:ext uri="{FF2B5EF4-FFF2-40B4-BE49-F238E27FC236}">
                  <a16:creationId xmlns:a16="http://schemas.microsoft.com/office/drawing/2014/main" id="{28F78778-3F9B-B715-7DF8-D8B3A4003F84}"/>
                </a:ext>
              </a:extLst>
            </p:cNvPr>
            <p:cNvSpPr txBox="1"/>
            <p:nvPr/>
          </p:nvSpPr>
          <p:spPr>
            <a:xfrm>
              <a:off x="9310637" y="2985015"/>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4 to 8</a:t>
              </a:r>
            </a:p>
          </p:txBody>
        </p:sp>
      </p:grpSp>
      <p:grpSp>
        <p:nvGrpSpPr>
          <p:cNvPr id="41" name="Group 40">
            <a:extLst>
              <a:ext uri="{FF2B5EF4-FFF2-40B4-BE49-F238E27FC236}">
                <a16:creationId xmlns:a16="http://schemas.microsoft.com/office/drawing/2014/main" id="{6055262C-461C-2B8F-74C5-A5EFF2551824}"/>
              </a:ext>
            </a:extLst>
          </p:cNvPr>
          <p:cNvGrpSpPr/>
          <p:nvPr/>
        </p:nvGrpSpPr>
        <p:grpSpPr>
          <a:xfrm>
            <a:off x="10600170" y="3886892"/>
            <a:ext cx="1591830" cy="270348"/>
            <a:chOff x="9106060" y="3886892"/>
            <a:chExt cx="1591830" cy="270348"/>
          </a:xfrm>
        </p:grpSpPr>
        <p:sp>
          <p:nvSpPr>
            <p:cNvPr id="36" name="Isosceles Triangle 35">
              <a:extLst>
                <a:ext uri="{FF2B5EF4-FFF2-40B4-BE49-F238E27FC236}">
                  <a16:creationId xmlns:a16="http://schemas.microsoft.com/office/drawing/2014/main" id="{96A31378-43C1-EEDC-E108-204009A1B9C9}"/>
                </a:ext>
              </a:extLst>
            </p:cNvPr>
            <p:cNvSpPr/>
            <p:nvPr/>
          </p:nvSpPr>
          <p:spPr bwMode="auto">
            <a:xfrm>
              <a:off x="9106060" y="393233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7" name="TextBox 36">
              <a:extLst>
                <a:ext uri="{FF2B5EF4-FFF2-40B4-BE49-F238E27FC236}">
                  <a16:creationId xmlns:a16="http://schemas.microsoft.com/office/drawing/2014/main" id="{7723319B-8669-3662-DC39-E8730914DF2E}"/>
                </a:ext>
              </a:extLst>
            </p:cNvPr>
            <p:cNvSpPr txBox="1"/>
            <p:nvPr/>
          </p:nvSpPr>
          <p:spPr>
            <a:xfrm>
              <a:off x="9302085" y="3886892"/>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a:t>
              </a:r>
            </a:p>
          </p:txBody>
        </p:sp>
      </p:grpSp>
      <p:grpSp>
        <p:nvGrpSpPr>
          <p:cNvPr id="55" name="Group 54">
            <a:extLst>
              <a:ext uri="{FF2B5EF4-FFF2-40B4-BE49-F238E27FC236}">
                <a16:creationId xmlns:a16="http://schemas.microsoft.com/office/drawing/2014/main" id="{9E975839-A235-1AB9-D7CB-E9D584AB4F10}"/>
              </a:ext>
            </a:extLst>
          </p:cNvPr>
          <p:cNvGrpSpPr/>
          <p:nvPr/>
        </p:nvGrpSpPr>
        <p:grpSpPr>
          <a:xfrm>
            <a:off x="4298313" y="1460282"/>
            <a:ext cx="7497980" cy="4090528"/>
            <a:chOff x="4298313" y="1460282"/>
            <a:chExt cx="7497980" cy="4090528"/>
          </a:xfrm>
        </p:grpSpPr>
        <p:cxnSp>
          <p:nvCxnSpPr>
            <p:cNvPr id="43" name="Straight Connector 42">
              <a:extLst>
                <a:ext uri="{FF2B5EF4-FFF2-40B4-BE49-F238E27FC236}">
                  <a16:creationId xmlns:a16="http://schemas.microsoft.com/office/drawing/2014/main" id="{74E91C13-36C7-95C8-E7FD-EE5193A8DBC8}"/>
                </a:ext>
              </a:extLst>
            </p:cNvPr>
            <p:cNvCxnSpPr/>
            <p:nvPr/>
          </p:nvCxnSpPr>
          <p:spPr>
            <a:xfrm>
              <a:off x="4298313" y="1460282"/>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72178E3-7B53-F655-8959-24898E1B80D0}"/>
                </a:ext>
              </a:extLst>
            </p:cNvPr>
            <p:cNvCxnSpPr/>
            <p:nvPr/>
          </p:nvCxnSpPr>
          <p:spPr>
            <a:xfrm>
              <a:off x="4298313" y="1914785"/>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09D99CF-9F46-ABB4-4746-B74F7F79FF5E}"/>
                </a:ext>
              </a:extLst>
            </p:cNvPr>
            <p:cNvCxnSpPr/>
            <p:nvPr/>
          </p:nvCxnSpPr>
          <p:spPr>
            <a:xfrm>
              <a:off x="4298313" y="2369288"/>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9FA41F-C4DA-A0BF-C9B5-47E6890F95CB}"/>
                </a:ext>
              </a:extLst>
            </p:cNvPr>
            <p:cNvCxnSpPr/>
            <p:nvPr/>
          </p:nvCxnSpPr>
          <p:spPr>
            <a:xfrm>
              <a:off x="4298313" y="2823791"/>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48DF168-B21D-4F9C-D80D-405D33BD5764}"/>
                </a:ext>
              </a:extLst>
            </p:cNvPr>
            <p:cNvCxnSpPr/>
            <p:nvPr/>
          </p:nvCxnSpPr>
          <p:spPr>
            <a:xfrm>
              <a:off x="4298313" y="3278294"/>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C44494F-C56C-4E21-AFCE-1B0592CF388F}"/>
                </a:ext>
              </a:extLst>
            </p:cNvPr>
            <p:cNvCxnSpPr/>
            <p:nvPr/>
          </p:nvCxnSpPr>
          <p:spPr>
            <a:xfrm>
              <a:off x="4298313" y="3732797"/>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DA577DD-B25F-48B3-CC17-F497201C885C}"/>
                </a:ext>
              </a:extLst>
            </p:cNvPr>
            <p:cNvCxnSpPr/>
            <p:nvPr/>
          </p:nvCxnSpPr>
          <p:spPr>
            <a:xfrm>
              <a:off x="4298313" y="4187300"/>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1FCA161-CDB8-3329-8517-4A6969FEE227}"/>
                </a:ext>
              </a:extLst>
            </p:cNvPr>
            <p:cNvCxnSpPr/>
            <p:nvPr/>
          </p:nvCxnSpPr>
          <p:spPr>
            <a:xfrm>
              <a:off x="4298313" y="4641803"/>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8720AAB-1F15-CD57-0365-7FE56711B624}"/>
                </a:ext>
              </a:extLst>
            </p:cNvPr>
            <p:cNvCxnSpPr/>
            <p:nvPr/>
          </p:nvCxnSpPr>
          <p:spPr>
            <a:xfrm>
              <a:off x="4298313" y="5096306"/>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972AB44-9C2E-0D63-B77B-47FDC35C836B}"/>
                </a:ext>
              </a:extLst>
            </p:cNvPr>
            <p:cNvCxnSpPr/>
            <p:nvPr/>
          </p:nvCxnSpPr>
          <p:spPr>
            <a:xfrm>
              <a:off x="4298313" y="5550810"/>
              <a:ext cx="749798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AF6FD8E0-2911-C53D-51AD-8218E9A1C850}"/>
              </a:ext>
            </a:extLst>
          </p:cNvPr>
          <p:cNvGrpSpPr/>
          <p:nvPr/>
        </p:nvGrpSpPr>
        <p:grpSpPr>
          <a:xfrm>
            <a:off x="8958956" y="6498995"/>
            <a:ext cx="2346178" cy="276475"/>
            <a:chOff x="9561659" y="6274524"/>
            <a:chExt cx="1900091" cy="242532"/>
          </a:xfrm>
        </p:grpSpPr>
        <p:sp>
          <p:nvSpPr>
            <p:cNvPr id="16" name="Text Placeholder 3">
              <a:extLst>
                <a:ext uri="{FF2B5EF4-FFF2-40B4-BE49-F238E27FC236}">
                  <a16:creationId xmlns:a16="http://schemas.microsoft.com/office/drawing/2014/main" id="{CD70E224-C975-C6A9-9C5D-85320138F536}"/>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20" name="Isosceles Triangle 19">
              <a:extLst>
                <a:ext uri="{FF2B5EF4-FFF2-40B4-BE49-F238E27FC236}">
                  <a16:creationId xmlns:a16="http://schemas.microsoft.com/office/drawing/2014/main" id="{5035A9C8-221D-05EE-0008-79AFDE824C8E}"/>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4" name="Isosceles Triangle 23">
              <a:extLst>
                <a:ext uri="{FF2B5EF4-FFF2-40B4-BE49-F238E27FC236}">
                  <a16:creationId xmlns:a16="http://schemas.microsoft.com/office/drawing/2014/main" id="{52D5D386-9204-2272-09E1-BE963328666D}"/>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Tree>
    <p:extLst>
      <p:ext uri="{BB962C8B-B14F-4D97-AF65-F5344CB8AC3E}">
        <p14:creationId xmlns:p14="http://schemas.microsoft.com/office/powerpoint/2010/main" val="2411442359"/>
      </p:ext>
    </p:extLst>
  </p:cSld>
  <p:clrMapOvr>
    <a:masterClrMapping/>
  </p:clrMapOvr>
  <p:extLst>
    <p:ext uri="{6950BFC3-D8DA-4A85-94F7-54DA5524770B}">
      <p188:commentRel xmlns:p188="http://schemas.microsoft.com/office/powerpoint/2018/8/main" r:id="rId3"/>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AE9FD-97EC-C1FB-1118-EC349DB7E63E}"/>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44A9C709-DCAC-DB32-8E33-4848EFD6DFD9}"/>
              </a:ext>
            </a:extLst>
          </p:cNvPr>
          <p:cNvGraphicFramePr>
            <a:graphicFrameLocks noGrp="1"/>
          </p:cNvGraphicFramePr>
          <p:nvPr>
            <p:extLst>
              <p:ext uri="{D42A27DB-BD31-4B8C-83A1-F6EECF244321}">
                <p14:modId xmlns:p14="http://schemas.microsoft.com/office/powerpoint/2010/main" val="3951257319"/>
              </p:ext>
            </p:extLst>
          </p:nvPr>
        </p:nvGraphicFramePr>
        <p:xfrm>
          <a:off x="3665219" y="1000595"/>
          <a:ext cx="8150124" cy="5196103"/>
        </p:xfrm>
        <a:graphic>
          <a:graphicData uri="http://schemas.openxmlformats.org/drawingml/2006/table">
            <a:tbl>
              <a:tblPr>
                <a:tableStyleId>{6E25E649-3F16-4E02-A733-19D2CDBF48F0}</a:tableStyleId>
              </a:tblPr>
              <a:tblGrid>
                <a:gridCol w="4075062">
                  <a:extLst>
                    <a:ext uri="{9D8B030D-6E8A-4147-A177-3AD203B41FA5}">
                      <a16:colId xmlns:a16="http://schemas.microsoft.com/office/drawing/2014/main" val="2127760295"/>
                    </a:ext>
                  </a:extLst>
                </a:gridCol>
                <a:gridCol w="4075062">
                  <a:extLst>
                    <a:ext uri="{9D8B030D-6E8A-4147-A177-3AD203B41FA5}">
                      <a16:colId xmlns:a16="http://schemas.microsoft.com/office/drawing/2014/main" val="1177505045"/>
                    </a:ext>
                  </a:extLst>
                </a:gridCol>
              </a:tblGrid>
              <a:tr h="472373">
                <a:tc>
                  <a:txBody>
                    <a:bodyPr/>
                    <a:lstStyle/>
                    <a:p>
                      <a:pPr algn="r" fontAlgn="b"/>
                      <a:r>
                        <a:rPr lang="en-NZ" sz="1000" u="none" strike="noStrike" noProof="0" dirty="0">
                          <a:solidFill>
                            <a:schemeClr val="accent6"/>
                          </a:solidFill>
                          <a:effectLst/>
                        </a:rPr>
                        <a:t>It’s fun and keeps me busy</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132260"/>
                  </a:ext>
                </a:extLst>
              </a:tr>
              <a:tr h="472373">
                <a:tc>
                  <a:txBody>
                    <a:bodyPr/>
                    <a:lstStyle/>
                    <a:p>
                      <a:pPr algn="r" fontAlgn="b"/>
                      <a:r>
                        <a:rPr lang="en-NZ" sz="1000" u="none" strike="noStrike" noProof="0" dirty="0">
                          <a:solidFill>
                            <a:schemeClr val="accent6"/>
                          </a:solidFill>
                          <a:effectLst/>
                        </a:rPr>
                        <a:t>I get to choose what I want to watch, listen to, or play</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056610"/>
                  </a:ext>
                </a:extLst>
              </a:tr>
              <a:tr h="472373">
                <a:tc>
                  <a:txBody>
                    <a:bodyPr/>
                    <a:lstStyle/>
                    <a:p>
                      <a:pPr algn="r" fontAlgn="b"/>
                      <a:r>
                        <a:rPr lang="en-NZ" sz="1000" u="none" strike="noStrike" noProof="0" dirty="0">
                          <a:solidFill>
                            <a:schemeClr val="accent6"/>
                          </a:solidFill>
                          <a:effectLst/>
                        </a:rPr>
                        <a:t>It gives me cool ideas</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9196479"/>
                  </a:ext>
                </a:extLst>
              </a:tr>
              <a:tr h="472373">
                <a:tc>
                  <a:txBody>
                    <a:bodyPr/>
                    <a:lstStyle/>
                    <a:p>
                      <a:pPr algn="r" fontAlgn="b"/>
                      <a:r>
                        <a:rPr lang="en-NZ" sz="1000" u="none" strike="noStrike" noProof="0" dirty="0">
                          <a:solidFill>
                            <a:schemeClr val="accent6"/>
                          </a:solidFill>
                          <a:effectLst/>
                        </a:rPr>
                        <a:t>I play games or watch people play</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5753687"/>
                  </a:ext>
                </a:extLst>
              </a:tr>
              <a:tr h="472373">
                <a:tc>
                  <a:txBody>
                    <a:bodyPr/>
                    <a:lstStyle/>
                    <a:p>
                      <a:pPr algn="r" fontAlgn="b"/>
                      <a:r>
                        <a:rPr lang="en-NZ" sz="1000" u="none" strike="noStrike" noProof="0" dirty="0">
                          <a:solidFill>
                            <a:schemeClr val="accent6"/>
                          </a:solidFill>
                          <a:effectLst/>
                        </a:rPr>
                        <a:t>I like watching the same thing again and again</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137927"/>
                  </a:ext>
                </a:extLst>
              </a:tr>
              <a:tr h="472373">
                <a:tc>
                  <a:txBody>
                    <a:bodyPr/>
                    <a:lstStyle/>
                    <a:p>
                      <a:pPr algn="r" fontAlgn="b"/>
                      <a:r>
                        <a:rPr lang="en-NZ" sz="1000" u="none" strike="noStrike" noProof="0" dirty="0">
                          <a:solidFill>
                            <a:schemeClr val="accent6"/>
                          </a:solidFill>
                          <a:effectLst/>
                        </a:rPr>
                        <a:t>It helps me learn something cool - like cooking, sport, or art</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54715"/>
                  </a:ext>
                </a:extLst>
              </a:tr>
              <a:tr h="472373">
                <a:tc>
                  <a:txBody>
                    <a:bodyPr/>
                    <a:lstStyle/>
                    <a:p>
                      <a:pPr algn="r" fontAlgn="b"/>
                      <a:r>
                        <a:rPr lang="en-NZ" sz="1000" u="none" strike="noStrike" noProof="0" dirty="0">
                          <a:solidFill>
                            <a:schemeClr val="accent6"/>
                          </a:solidFill>
                          <a:effectLst/>
                        </a:rPr>
                        <a:t>I learn new words or facts</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235093"/>
                  </a:ext>
                </a:extLst>
              </a:tr>
              <a:tr h="472373">
                <a:tc>
                  <a:txBody>
                    <a:bodyPr/>
                    <a:lstStyle/>
                    <a:p>
                      <a:pPr algn="r" fontAlgn="b"/>
                      <a:r>
                        <a:rPr lang="en-NZ" sz="1000" u="none" strike="noStrike" noProof="0" dirty="0">
                          <a:solidFill>
                            <a:schemeClr val="accent6"/>
                          </a:solidFill>
                          <a:effectLst/>
                        </a:rPr>
                        <a:t>It teaches me good things – </a:t>
                      </a:r>
                      <a:br>
                        <a:rPr lang="en-NZ" sz="1000" u="none" strike="noStrike" noProof="0" dirty="0">
                          <a:solidFill>
                            <a:schemeClr val="accent6"/>
                          </a:solidFill>
                          <a:effectLst/>
                        </a:rPr>
                      </a:br>
                      <a:r>
                        <a:rPr lang="en-NZ" sz="1000" u="none" strike="noStrike" noProof="0" dirty="0">
                          <a:solidFill>
                            <a:schemeClr val="accent6"/>
                          </a:solidFill>
                          <a:effectLst/>
                        </a:rPr>
                        <a:t>like being kind, sharing, solving problems</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3699338"/>
                  </a:ext>
                </a:extLst>
              </a:tr>
              <a:tr h="472373">
                <a:tc>
                  <a:txBody>
                    <a:bodyPr/>
                    <a:lstStyle/>
                    <a:p>
                      <a:pPr algn="r" fontAlgn="b"/>
                      <a:r>
                        <a:rPr lang="en-NZ" sz="1000" u="none" strike="noStrike" noProof="0" dirty="0">
                          <a:solidFill>
                            <a:schemeClr val="accent6"/>
                          </a:solidFill>
                          <a:effectLst/>
                        </a:rPr>
                        <a:t>It’s just on in the background</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8774883"/>
                  </a:ext>
                </a:extLst>
              </a:tr>
              <a:tr h="472373">
                <a:tc>
                  <a:txBody>
                    <a:bodyPr/>
                    <a:lstStyle/>
                    <a:p>
                      <a:pPr algn="r" fontAlgn="b"/>
                      <a:r>
                        <a:rPr lang="en-NZ" sz="1000" u="none" strike="noStrike" noProof="0" dirty="0">
                          <a:solidFill>
                            <a:schemeClr val="accent6"/>
                          </a:solidFill>
                          <a:effectLst/>
                        </a:rPr>
                        <a:t>It shows good behaviour - like sharing or solving problems</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160631"/>
                  </a:ext>
                </a:extLst>
              </a:tr>
              <a:tr h="472373">
                <a:tc>
                  <a:txBody>
                    <a:bodyPr/>
                    <a:lstStyle/>
                    <a:p>
                      <a:pPr algn="r" fontAlgn="b"/>
                      <a:r>
                        <a:rPr lang="en-NZ" sz="1000" u="none" strike="noStrike" noProof="0" dirty="0">
                          <a:solidFill>
                            <a:schemeClr val="accent6"/>
                          </a:solidFill>
                          <a:effectLst/>
                        </a:rPr>
                        <a:t>I hear te reo Māori - and learn, enjoy hearing it</a:t>
                      </a:r>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25400" cmpd="sng">
                      <a:noFill/>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7347717"/>
                  </a:ext>
                </a:extLst>
              </a:tr>
            </a:tbl>
          </a:graphicData>
        </a:graphic>
      </p:graphicFrame>
      <p:sp>
        <p:nvSpPr>
          <p:cNvPr id="12" name="Rectangle 11">
            <a:extLst>
              <a:ext uri="{FF2B5EF4-FFF2-40B4-BE49-F238E27FC236}">
                <a16:creationId xmlns:a16="http://schemas.microsoft.com/office/drawing/2014/main" id="{727482EA-BED9-8AE7-E2C4-6A4381DE811B}"/>
              </a:ext>
              <a:ext uri="{C183D7F6-B498-43B3-948B-1728B52AA6E4}">
                <adec:decorative xmlns:adec="http://schemas.microsoft.com/office/drawing/2017/decorative" val="1"/>
              </a:ext>
            </a:extLst>
          </p:cNvPr>
          <p:cNvSpPr/>
          <p:nvPr/>
        </p:nvSpPr>
        <p:spPr bwMode="auto">
          <a:xfrm>
            <a:off x="1" y="0"/>
            <a:ext cx="3307434"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E75B87E2-08DA-96B8-2322-E8ED6D1D7CE0}"/>
              </a:ext>
              <a:ext uri="{C183D7F6-B498-43B3-948B-1728B52AA6E4}">
                <adec:decorative xmlns:adec="http://schemas.microsoft.com/office/drawing/2017/decorative" val="1"/>
              </a:ext>
            </a:extLst>
          </p:cNvPr>
          <p:cNvCxnSpPr>
            <a:cxnSpLocks/>
          </p:cNvCxnSpPr>
          <p:nvPr/>
        </p:nvCxnSpPr>
        <p:spPr>
          <a:xfrm>
            <a:off x="3665220" y="6410325"/>
            <a:ext cx="80632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FA74EABF-85EC-A285-DB78-0A24BB8680FA}"/>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A31AD376-C7C1-1EF3-2D08-AA1E312248F4}"/>
              </a:ext>
            </a:extLst>
          </p:cNvPr>
          <p:cNvSpPr>
            <a:spLocks noGrp="1"/>
          </p:cNvSpPr>
          <p:nvPr>
            <p:ph type="body" sz="quarter" idx="4294967295"/>
          </p:nvPr>
        </p:nvSpPr>
        <p:spPr>
          <a:xfrm>
            <a:off x="225912" y="420145"/>
            <a:ext cx="2926076" cy="3935413"/>
          </a:xfrm>
        </p:spPr>
        <p:txBody>
          <a:bodyPr anchor="t"/>
          <a:lstStyle/>
          <a:p>
            <a:pPr lvl="6"/>
            <a:r>
              <a:rPr lang="en-NZ" sz="2400" b="0" noProof="0" dirty="0">
                <a:latin typeface="Georgia" panose="02040502050405020303" pitchFamily="18" charset="0"/>
              </a:rPr>
              <a:t>Children enjoy content for many reasons. </a:t>
            </a:r>
          </a:p>
          <a:p>
            <a:pPr lvl="6"/>
            <a:endParaRPr lang="en-NZ" sz="2400" b="0" noProof="0" dirty="0">
              <a:latin typeface="Georgia" panose="02040502050405020303" pitchFamily="18" charset="0"/>
            </a:endParaRPr>
          </a:p>
          <a:p>
            <a:pPr lvl="6"/>
            <a:r>
              <a:rPr lang="en-NZ" b="0" noProof="0" dirty="0">
                <a:latin typeface="Georgia" panose="02040502050405020303" pitchFamily="18" charset="0"/>
              </a:rPr>
              <a:t>Older kids value independence, younger prefer repetition and learning and enjoy hearing te reo Māori, as do Māori and </a:t>
            </a:r>
            <a:r>
              <a:rPr lang="en-NZ" b="0" dirty="0">
                <a:latin typeface="Georgia" panose="02040502050405020303" pitchFamily="18" charset="0"/>
              </a:rPr>
              <a:t>P</a:t>
            </a:r>
            <a:r>
              <a:rPr lang="en-NZ" b="0" noProof="0" dirty="0">
                <a:latin typeface="Georgia" panose="02040502050405020303" pitchFamily="18" charset="0"/>
              </a:rPr>
              <a:t>acific children.</a:t>
            </a:r>
          </a:p>
        </p:txBody>
      </p:sp>
      <p:cxnSp>
        <p:nvCxnSpPr>
          <p:cNvPr id="25" name="Straight Connector 24">
            <a:extLst>
              <a:ext uri="{FF2B5EF4-FFF2-40B4-BE49-F238E27FC236}">
                <a16:creationId xmlns:a16="http://schemas.microsoft.com/office/drawing/2014/main" id="{23B05634-EAF0-9EC5-E3CE-AC94D31AB47D}"/>
              </a:ext>
              <a:ext uri="{C183D7F6-B498-43B3-948B-1728B52AA6E4}">
                <adec:decorative xmlns:adec="http://schemas.microsoft.com/office/drawing/2017/decorative" val="1"/>
              </a:ext>
            </a:extLst>
          </p:cNvPr>
          <p:cNvCxnSpPr>
            <a:cxnSpLocks/>
          </p:cNvCxnSpPr>
          <p:nvPr/>
        </p:nvCxnSpPr>
        <p:spPr>
          <a:xfrm>
            <a:off x="3665220" y="414472"/>
            <a:ext cx="81501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9" name="Content Placeholder 19">
            <a:extLst>
              <a:ext uri="{FF2B5EF4-FFF2-40B4-BE49-F238E27FC236}">
                <a16:creationId xmlns:a16="http://schemas.microsoft.com/office/drawing/2014/main" id="{7D550A51-915D-1269-1C91-C79160B8AB24}"/>
              </a:ext>
            </a:extLst>
          </p:cNvPr>
          <p:cNvGraphicFramePr>
            <a:graphicFrameLocks/>
          </p:cNvGraphicFramePr>
          <p:nvPr>
            <p:extLst>
              <p:ext uri="{D42A27DB-BD31-4B8C-83A1-F6EECF244321}">
                <p14:modId xmlns:p14="http://schemas.microsoft.com/office/powerpoint/2010/main" val="1724000959"/>
              </p:ext>
            </p:extLst>
          </p:nvPr>
        </p:nvGraphicFramePr>
        <p:xfrm>
          <a:off x="4298950" y="911669"/>
          <a:ext cx="7893050" cy="5387637"/>
        </p:xfrm>
        <a:graphic>
          <a:graphicData uri="http://schemas.openxmlformats.org/drawingml/2006/chart">
            <c:chart xmlns:c="http://schemas.openxmlformats.org/drawingml/2006/chart" xmlns:r="http://schemas.openxmlformats.org/officeDocument/2006/relationships" r:id="rId3"/>
          </a:graphicData>
        </a:graphic>
      </p:graphicFrame>
      <p:cxnSp>
        <p:nvCxnSpPr>
          <p:cNvPr id="2" name="Straight Connector 1">
            <a:extLst>
              <a:ext uri="{FF2B5EF4-FFF2-40B4-BE49-F238E27FC236}">
                <a16:creationId xmlns:a16="http://schemas.microsoft.com/office/drawing/2014/main" id="{83109054-71C5-5F99-39C4-0CFB0DC4E664}"/>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4B02BA7-9BC6-AD6F-1EF1-C2FCB9322BB4}"/>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511791B-CF47-D4F4-6EB3-53822532AA4D}"/>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11" name="Text Placeholder 3">
            <a:extLst>
              <a:ext uri="{FF2B5EF4-FFF2-40B4-BE49-F238E27FC236}">
                <a16:creationId xmlns:a16="http://schemas.microsoft.com/office/drawing/2014/main" id="{EE60C4F2-1C74-A379-76D4-66D2C3A3498C}"/>
              </a:ext>
            </a:extLst>
          </p:cNvPr>
          <p:cNvSpPr txBox="1">
            <a:spLocks/>
          </p:cNvSpPr>
          <p:nvPr/>
        </p:nvSpPr>
        <p:spPr>
          <a:xfrm>
            <a:off x="3665220"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What children like about watching, playing or listening to media</a:t>
            </a:r>
          </a:p>
        </p:txBody>
      </p:sp>
      <p:sp>
        <p:nvSpPr>
          <p:cNvPr id="3" name="Footer Placeholder 2">
            <a:extLst>
              <a:ext uri="{FF2B5EF4-FFF2-40B4-BE49-F238E27FC236}">
                <a16:creationId xmlns:a16="http://schemas.microsoft.com/office/drawing/2014/main" id="{EB0E14A1-5475-E11A-5FE3-45326824F8E6}"/>
              </a:ext>
            </a:extLst>
          </p:cNvPr>
          <p:cNvSpPr>
            <a:spLocks noGrp="1"/>
          </p:cNvSpPr>
          <p:nvPr>
            <p:ph type="ftr" sz="quarter" idx="23"/>
          </p:nvPr>
        </p:nvSpPr>
        <p:spPr/>
        <p:txBody>
          <a:bodyPr/>
          <a:lstStyle/>
          <a:p>
            <a:r>
              <a:rPr lang="en-US" dirty="0"/>
              <a:t>WATA Children’s Media Use 2025</a:t>
            </a:r>
          </a:p>
        </p:txBody>
      </p:sp>
      <p:sp>
        <p:nvSpPr>
          <p:cNvPr id="9" name="Text Placeholder 3">
            <a:extLst>
              <a:ext uri="{FF2B5EF4-FFF2-40B4-BE49-F238E27FC236}">
                <a16:creationId xmlns:a16="http://schemas.microsoft.com/office/drawing/2014/main" id="{8CA4E99A-370B-AE37-20E0-28B725ED89BA}"/>
              </a:ext>
            </a:extLst>
          </p:cNvPr>
          <p:cNvSpPr txBox="1">
            <a:spLocks/>
          </p:cNvSpPr>
          <p:nvPr/>
        </p:nvSpPr>
        <p:spPr>
          <a:xfrm>
            <a:off x="3665220" y="6346148"/>
            <a:ext cx="6883400"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lang="en-NZ" sz="800" noProof="0" dirty="0">
                <a:solidFill>
                  <a:srgbClr val="736868"/>
                </a:solidFill>
                <a:latin typeface="Century Gothic" panose="02116942222400000000"/>
              </a:rPr>
              <a:t>Source: Q76.</a:t>
            </a:r>
            <a:r>
              <a:rPr lang="en-NZ" sz="800" b="0" noProof="0" dirty="0">
                <a:solidFill>
                  <a:srgbClr val="736868"/>
                </a:solidFill>
                <a:latin typeface="Century Gothic" panose="02116942222400000000"/>
              </a:rPr>
              <a:t> When you watch, play, or listen to things, what do you like about it?</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Children aged 5-14 years (n=1,024).</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4" name="Group 3">
            <a:extLst>
              <a:ext uri="{FF2B5EF4-FFF2-40B4-BE49-F238E27FC236}">
                <a16:creationId xmlns:a16="http://schemas.microsoft.com/office/drawing/2014/main" id="{01F42A46-F228-7853-24D9-7D81751E7A7D}"/>
              </a:ext>
            </a:extLst>
          </p:cNvPr>
          <p:cNvGrpSpPr/>
          <p:nvPr/>
        </p:nvGrpSpPr>
        <p:grpSpPr>
          <a:xfrm>
            <a:off x="8948831" y="6490826"/>
            <a:ext cx="2346178" cy="276475"/>
            <a:chOff x="9561659" y="6274524"/>
            <a:chExt cx="1900091" cy="242532"/>
          </a:xfrm>
        </p:grpSpPr>
        <p:sp>
          <p:nvSpPr>
            <p:cNvPr id="8" name="Text Placeholder 3">
              <a:extLst>
                <a:ext uri="{FF2B5EF4-FFF2-40B4-BE49-F238E27FC236}">
                  <a16:creationId xmlns:a16="http://schemas.microsoft.com/office/drawing/2014/main" id="{6FFA23EE-AB70-B7E0-5AE4-1ED31249EA1A}"/>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3" name="Isosceles Triangle 12">
              <a:extLst>
                <a:ext uri="{FF2B5EF4-FFF2-40B4-BE49-F238E27FC236}">
                  <a16:creationId xmlns:a16="http://schemas.microsoft.com/office/drawing/2014/main" id="{820AA631-87C3-A900-6505-CF2FE6A3897D}"/>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Isosceles Triangle 13">
              <a:extLst>
                <a:ext uri="{FF2B5EF4-FFF2-40B4-BE49-F238E27FC236}">
                  <a16:creationId xmlns:a16="http://schemas.microsoft.com/office/drawing/2014/main" id="{9AE6A512-6239-6B80-75D4-7781879776FF}"/>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27" name="Group 26">
            <a:extLst>
              <a:ext uri="{FF2B5EF4-FFF2-40B4-BE49-F238E27FC236}">
                <a16:creationId xmlns:a16="http://schemas.microsoft.com/office/drawing/2014/main" id="{D7CEA6B5-6BB3-04D2-343C-C04A161420AF}"/>
              </a:ext>
            </a:extLst>
          </p:cNvPr>
          <p:cNvGrpSpPr/>
          <p:nvPr/>
        </p:nvGrpSpPr>
        <p:grpSpPr>
          <a:xfrm>
            <a:off x="10499054" y="1143979"/>
            <a:ext cx="1563255" cy="270348"/>
            <a:chOff x="10748433" y="1053454"/>
            <a:chExt cx="1563255" cy="270348"/>
          </a:xfrm>
        </p:grpSpPr>
        <p:sp>
          <p:nvSpPr>
            <p:cNvPr id="20" name="Isosceles Triangle 19">
              <a:extLst>
                <a:ext uri="{FF2B5EF4-FFF2-40B4-BE49-F238E27FC236}">
                  <a16:creationId xmlns:a16="http://schemas.microsoft.com/office/drawing/2014/main" id="{E275CC4C-9623-E9FA-5653-08D1BB28AF47}"/>
                </a:ext>
              </a:extLst>
            </p:cNvPr>
            <p:cNvSpPr/>
            <p:nvPr/>
          </p:nvSpPr>
          <p:spPr bwMode="auto">
            <a:xfrm>
              <a:off x="10748433" y="109477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6" name="TextBox 45">
              <a:extLst>
                <a:ext uri="{FF2B5EF4-FFF2-40B4-BE49-F238E27FC236}">
                  <a16:creationId xmlns:a16="http://schemas.microsoft.com/office/drawing/2014/main" id="{20624B76-BB0C-E4B5-228A-DF2F59A1FDEC}"/>
                </a:ext>
              </a:extLst>
            </p:cNvPr>
            <p:cNvSpPr txBox="1"/>
            <p:nvPr/>
          </p:nvSpPr>
          <p:spPr>
            <a:xfrm>
              <a:off x="10915883" y="1053454"/>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a:t>
              </a:r>
            </a:p>
          </p:txBody>
        </p:sp>
      </p:grpSp>
      <p:grpSp>
        <p:nvGrpSpPr>
          <p:cNvPr id="30" name="Group 29">
            <a:extLst>
              <a:ext uri="{FF2B5EF4-FFF2-40B4-BE49-F238E27FC236}">
                <a16:creationId xmlns:a16="http://schemas.microsoft.com/office/drawing/2014/main" id="{4225B4A7-BC77-0254-DED3-6F1A43F44B3E}"/>
              </a:ext>
            </a:extLst>
          </p:cNvPr>
          <p:cNvGrpSpPr/>
          <p:nvPr/>
        </p:nvGrpSpPr>
        <p:grpSpPr>
          <a:xfrm>
            <a:off x="10499054" y="2084968"/>
            <a:ext cx="1563255" cy="270348"/>
            <a:chOff x="10521805" y="2008912"/>
            <a:chExt cx="1563255" cy="270348"/>
          </a:xfrm>
        </p:grpSpPr>
        <p:sp>
          <p:nvSpPr>
            <p:cNvPr id="51" name="Isosceles Triangle 50">
              <a:extLst>
                <a:ext uri="{FF2B5EF4-FFF2-40B4-BE49-F238E27FC236}">
                  <a16:creationId xmlns:a16="http://schemas.microsoft.com/office/drawing/2014/main" id="{5A6C0E18-C753-B18E-CCF4-89FA27F52C6F}"/>
                </a:ext>
              </a:extLst>
            </p:cNvPr>
            <p:cNvSpPr/>
            <p:nvPr/>
          </p:nvSpPr>
          <p:spPr bwMode="auto">
            <a:xfrm>
              <a:off x="10521805" y="205023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2" name="TextBox 51">
              <a:extLst>
                <a:ext uri="{FF2B5EF4-FFF2-40B4-BE49-F238E27FC236}">
                  <a16:creationId xmlns:a16="http://schemas.microsoft.com/office/drawing/2014/main" id="{D26A107B-8505-D623-E34E-6C9B9F2F84C8}"/>
                </a:ext>
              </a:extLst>
            </p:cNvPr>
            <p:cNvSpPr txBox="1"/>
            <p:nvPr/>
          </p:nvSpPr>
          <p:spPr>
            <a:xfrm>
              <a:off x="10689255" y="2008912"/>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9 to 11</a:t>
              </a:r>
            </a:p>
          </p:txBody>
        </p:sp>
      </p:grpSp>
      <p:sp>
        <p:nvSpPr>
          <p:cNvPr id="54" name="Isosceles Triangle 53">
            <a:extLst>
              <a:ext uri="{FF2B5EF4-FFF2-40B4-BE49-F238E27FC236}">
                <a16:creationId xmlns:a16="http://schemas.microsoft.com/office/drawing/2014/main" id="{8694CD16-CF14-6A86-900D-07E00965705B}"/>
              </a:ext>
            </a:extLst>
          </p:cNvPr>
          <p:cNvSpPr/>
          <p:nvPr/>
        </p:nvSpPr>
        <p:spPr bwMode="auto">
          <a:xfrm>
            <a:off x="10499054" y="244734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5" name="TextBox 54">
            <a:extLst>
              <a:ext uri="{FF2B5EF4-FFF2-40B4-BE49-F238E27FC236}">
                <a16:creationId xmlns:a16="http://schemas.microsoft.com/office/drawing/2014/main" id="{7F7EAD5A-8AFF-A41C-68C1-1B9F18B09B9B}"/>
              </a:ext>
            </a:extLst>
          </p:cNvPr>
          <p:cNvSpPr txBox="1"/>
          <p:nvPr/>
        </p:nvSpPr>
        <p:spPr>
          <a:xfrm>
            <a:off x="10664232" y="2418727"/>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9 to 11</a:t>
            </a:r>
          </a:p>
        </p:txBody>
      </p:sp>
      <p:sp>
        <p:nvSpPr>
          <p:cNvPr id="57" name="Isosceles Triangle 56">
            <a:extLst>
              <a:ext uri="{FF2B5EF4-FFF2-40B4-BE49-F238E27FC236}">
                <a16:creationId xmlns:a16="http://schemas.microsoft.com/office/drawing/2014/main" id="{54538625-CFE9-0626-0FB1-0A040DC94391}"/>
              </a:ext>
            </a:extLst>
          </p:cNvPr>
          <p:cNvSpPr/>
          <p:nvPr/>
        </p:nvSpPr>
        <p:spPr bwMode="auto">
          <a:xfrm>
            <a:off x="10499054" y="260292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8" name="TextBox 57">
            <a:extLst>
              <a:ext uri="{FF2B5EF4-FFF2-40B4-BE49-F238E27FC236}">
                <a16:creationId xmlns:a16="http://schemas.microsoft.com/office/drawing/2014/main" id="{78A3D93D-EF17-CBEC-7AD5-523E17895F4E}"/>
              </a:ext>
            </a:extLst>
          </p:cNvPr>
          <p:cNvSpPr txBox="1"/>
          <p:nvPr/>
        </p:nvSpPr>
        <p:spPr>
          <a:xfrm>
            <a:off x="10666504" y="2576198"/>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Boys </a:t>
            </a:r>
          </a:p>
        </p:txBody>
      </p:sp>
      <p:sp>
        <p:nvSpPr>
          <p:cNvPr id="59" name="Isosceles Triangle 58">
            <a:extLst>
              <a:ext uri="{FF2B5EF4-FFF2-40B4-BE49-F238E27FC236}">
                <a16:creationId xmlns:a16="http://schemas.microsoft.com/office/drawing/2014/main" id="{C1F99C55-B353-861F-2999-5F4CD29A9366}"/>
              </a:ext>
            </a:extLst>
          </p:cNvPr>
          <p:cNvSpPr/>
          <p:nvPr/>
        </p:nvSpPr>
        <p:spPr bwMode="auto">
          <a:xfrm>
            <a:off x="10499054" y="276356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0" name="TextBox 59">
            <a:extLst>
              <a:ext uri="{FF2B5EF4-FFF2-40B4-BE49-F238E27FC236}">
                <a16:creationId xmlns:a16="http://schemas.microsoft.com/office/drawing/2014/main" id="{C58F5B43-C13C-9732-ECC9-BE3650B838EE}"/>
              </a:ext>
            </a:extLst>
          </p:cNvPr>
          <p:cNvSpPr txBox="1"/>
          <p:nvPr/>
        </p:nvSpPr>
        <p:spPr>
          <a:xfrm>
            <a:off x="10668775" y="2738123"/>
            <a:ext cx="2169425" cy="257160"/>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Māori / Pacific</a:t>
            </a:r>
          </a:p>
        </p:txBody>
      </p:sp>
      <p:grpSp>
        <p:nvGrpSpPr>
          <p:cNvPr id="19" name="Group 18">
            <a:extLst>
              <a:ext uri="{FF2B5EF4-FFF2-40B4-BE49-F238E27FC236}">
                <a16:creationId xmlns:a16="http://schemas.microsoft.com/office/drawing/2014/main" id="{6635F82F-EFAC-7233-8E4F-57A6F4C496C0}"/>
              </a:ext>
            </a:extLst>
          </p:cNvPr>
          <p:cNvGrpSpPr/>
          <p:nvPr/>
        </p:nvGrpSpPr>
        <p:grpSpPr>
          <a:xfrm>
            <a:off x="10499054" y="3037052"/>
            <a:ext cx="1563255" cy="270348"/>
            <a:chOff x="9388824" y="3037052"/>
            <a:chExt cx="1563255" cy="270348"/>
          </a:xfrm>
        </p:grpSpPr>
        <p:sp>
          <p:nvSpPr>
            <p:cNvPr id="61" name="Isosceles Triangle 60">
              <a:extLst>
                <a:ext uri="{FF2B5EF4-FFF2-40B4-BE49-F238E27FC236}">
                  <a16:creationId xmlns:a16="http://schemas.microsoft.com/office/drawing/2014/main" id="{E69901EA-7461-FD76-3F2B-158BC0967AC4}"/>
                </a:ext>
              </a:extLst>
            </p:cNvPr>
            <p:cNvSpPr/>
            <p:nvPr/>
          </p:nvSpPr>
          <p:spPr bwMode="auto">
            <a:xfrm>
              <a:off x="9388824" y="307837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2" name="TextBox 61">
              <a:extLst>
                <a:ext uri="{FF2B5EF4-FFF2-40B4-BE49-F238E27FC236}">
                  <a16:creationId xmlns:a16="http://schemas.microsoft.com/office/drawing/2014/main" id="{50B8B309-282B-71A4-7928-E5F1FD91A542}"/>
                </a:ext>
              </a:extLst>
            </p:cNvPr>
            <p:cNvSpPr txBox="1"/>
            <p:nvPr/>
          </p:nvSpPr>
          <p:spPr>
            <a:xfrm>
              <a:off x="9556274" y="3037052"/>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5 to 8 </a:t>
              </a:r>
            </a:p>
          </p:txBody>
        </p:sp>
      </p:grpSp>
      <p:grpSp>
        <p:nvGrpSpPr>
          <p:cNvPr id="21" name="Group 20">
            <a:extLst>
              <a:ext uri="{FF2B5EF4-FFF2-40B4-BE49-F238E27FC236}">
                <a16:creationId xmlns:a16="http://schemas.microsoft.com/office/drawing/2014/main" id="{3176E342-1581-0451-7AB7-2105D683542B}"/>
              </a:ext>
            </a:extLst>
          </p:cNvPr>
          <p:cNvGrpSpPr/>
          <p:nvPr/>
        </p:nvGrpSpPr>
        <p:grpSpPr>
          <a:xfrm>
            <a:off x="10499054" y="3980494"/>
            <a:ext cx="1563255" cy="270348"/>
            <a:chOff x="9227324" y="4158446"/>
            <a:chExt cx="1563255" cy="270348"/>
          </a:xfrm>
        </p:grpSpPr>
        <p:sp>
          <p:nvSpPr>
            <p:cNvPr id="64" name="Isosceles Triangle 63">
              <a:extLst>
                <a:ext uri="{FF2B5EF4-FFF2-40B4-BE49-F238E27FC236}">
                  <a16:creationId xmlns:a16="http://schemas.microsoft.com/office/drawing/2014/main" id="{E702DEBC-2088-EAAC-31B8-A953803CD55D}"/>
                </a:ext>
              </a:extLst>
            </p:cNvPr>
            <p:cNvSpPr/>
            <p:nvPr/>
          </p:nvSpPr>
          <p:spPr bwMode="auto">
            <a:xfrm>
              <a:off x="9227324" y="419976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5" name="TextBox 64">
              <a:extLst>
                <a:ext uri="{FF2B5EF4-FFF2-40B4-BE49-F238E27FC236}">
                  <a16:creationId xmlns:a16="http://schemas.microsoft.com/office/drawing/2014/main" id="{650268C0-3D21-07DA-5750-93AE5A5E8E69}"/>
                </a:ext>
              </a:extLst>
            </p:cNvPr>
            <p:cNvSpPr txBox="1"/>
            <p:nvPr/>
          </p:nvSpPr>
          <p:spPr>
            <a:xfrm>
              <a:off x="9394774" y="4158446"/>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5 to 8 </a:t>
              </a:r>
            </a:p>
          </p:txBody>
        </p:sp>
      </p:grpSp>
      <p:grpSp>
        <p:nvGrpSpPr>
          <p:cNvPr id="24" name="Group 23">
            <a:extLst>
              <a:ext uri="{FF2B5EF4-FFF2-40B4-BE49-F238E27FC236}">
                <a16:creationId xmlns:a16="http://schemas.microsoft.com/office/drawing/2014/main" id="{CF77D730-4B8D-ABDF-EBC7-CC1B02899B9E}"/>
              </a:ext>
            </a:extLst>
          </p:cNvPr>
          <p:cNvGrpSpPr/>
          <p:nvPr/>
        </p:nvGrpSpPr>
        <p:grpSpPr>
          <a:xfrm>
            <a:off x="10499054" y="5405631"/>
            <a:ext cx="1563255" cy="270348"/>
            <a:chOff x="8754199" y="5473184"/>
            <a:chExt cx="1563255" cy="270348"/>
          </a:xfrm>
        </p:grpSpPr>
        <p:sp>
          <p:nvSpPr>
            <p:cNvPr id="70" name="Isosceles Triangle 69">
              <a:extLst>
                <a:ext uri="{FF2B5EF4-FFF2-40B4-BE49-F238E27FC236}">
                  <a16:creationId xmlns:a16="http://schemas.microsoft.com/office/drawing/2014/main" id="{50D3CBA2-358B-3998-A0A0-5A1668F68286}"/>
                </a:ext>
              </a:extLst>
            </p:cNvPr>
            <p:cNvSpPr/>
            <p:nvPr/>
          </p:nvSpPr>
          <p:spPr bwMode="auto">
            <a:xfrm>
              <a:off x="8754199" y="551450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71" name="TextBox 70">
              <a:extLst>
                <a:ext uri="{FF2B5EF4-FFF2-40B4-BE49-F238E27FC236}">
                  <a16:creationId xmlns:a16="http://schemas.microsoft.com/office/drawing/2014/main" id="{5583C165-6517-EAB0-C8FF-6B6C82145009}"/>
                </a:ext>
              </a:extLst>
            </p:cNvPr>
            <p:cNvSpPr txBox="1"/>
            <p:nvPr/>
          </p:nvSpPr>
          <p:spPr>
            <a:xfrm>
              <a:off x="8921649" y="5473184"/>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5 to 8</a:t>
              </a:r>
            </a:p>
          </p:txBody>
        </p:sp>
      </p:grpSp>
      <p:grpSp>
        <p:nvGrpSpPr>
          <p:cNvPr id="22" name="Group 21">
            <a:extLst>
              <a:ext uri="{FF2B5EF4-FFF2-40B4-BE49-F238E27FC236}">
                <a16:creationId xmlns:a16="http://schemas.microsoft.com/office/drawing/2014/main" id="{249BA713-71A7-4C0B-5332-622733FD1BF7}"/>
              </a:ext>
            </a:extLst>
          </p:cNvPr>
          <p:cNvGrpSpPr/>
          <p:nvPr/>
        </p:nvGrpSpPr>
        <p:grpSpPr>
          <a:xfrm>
            <a:off x="10499054" y="4923936"/>
            <a:ext cx="1563255" cy="270348"/>
            <a:chOff x="8890676" y="4968214"/>
            <a:chExt cx="1563255" cy="270348"/>
          </a:xfrm>
        </p:grpSpPr>
        <p:sp>
          <p:nvSpPr>
            <p:cNvPr id="76" name="Isosceles Triangle 75">
              <a:extLst>
                <a:ext uri="{FF2B5EF4-FFF2-40B4-BE49-F238E27FC236}">
                  <a16:creationId xmlns:a16="http://schemas.microsoft.com/office/drawing/2014/main" id="{9E8B43DB-199B-AF37-3D6D-2BC00A25E4A0}"/>
                </a:ext>
              </a:extLst>
            </p:cNvPr>
            <p:cNvSpPr/>
            <p:nvPr/>
          </p:nvSpPr>
          <p:spPr bwMode="auto">
            <a:xfrm>
              <a:off x="8890676" y="500953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77" name="TextBox 76">
              <a:extLst>
                <a:ext uri="{FF2B5EF4-FFF2-40B4-BE49-F238E27FC236}">
                  <a16:creationId xmlns:a16="http://schemas.microsoft.com/office/drawing/2014/main" id="{8AD46BA0-E4F8-E327-2724-63BAF7A34D3C}"/>
                </a:ext>
              </a:extLst>
            </p:cNvPr>
            <p:cNvSpPr txBox="1"/>
            <p:nvPr/>
          </p:nvSpPr>
          <p:spPr>
            <a:xfrm>
              <a:off x="9058126" y="4968214"/>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a:t>
              </a:r>
            </a:p>
          </p:txBody>
        </p:sp>
      </p:grpSp>
      <p:grpSp>
        <p:nvGrpSpPr>
          <p:cNvPr id="26" name="Group 25">
            <a:extLst>
              <a:ext uri="{FF2B5EF4-FFF2-40B4-BE49-F238E27FC236}">
                <a16:creationId xmlns:a16="http://schemas.microsoft.com/office/drawing/2014/main" id="{7CC4B6C1-E678-E793-3571-F3463E724170}"/>
              </a:ext>
            </a:extLst>
          </p:cNvPr>
          <p:cNvGrpSpPr/>
          <p:nvPr/>
        </p:nvGrpSpPr>
        <p:grpSpPr>
          <a:xfrm>
            <a:off x="10499054" y="5748837"/>
            <a:ext cx="2345979" cy="443672"/>
            <a:chOff x="8647290" y="5939486"/>
            <a:chExt cx="2345979" cy="443672"/>
          </a:xfrm>
        </p:grpSpPr>
        <p:sp>
          <p:nvSpPr>
            <p:cNvPr id="73" name="Isosceles Triangle 72">
              <a:extLst>
                <a:ext uri="{FF2B5EF4-FFF2-40B4-BE49-F238E27FC236}">
                  <a16:creationId xmlns:a16="http://schemas.microsoft.com/office/drawing/2014/main" id="{16739ECE-0448-FAE9-2E6B-5B9378855EC7}"/>
                </a:ext>
              </a:extLst>
            </p:cNvPr>
            <p:cNvSpPr/>
            <p:nvPr/>
          </p:nvSpPr>
          <p:spPr bwMode="auto">
            <a:xfrm>
              <a:off x="8647290" y="598080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74" name="TextBox 73">
              <a:extLst>
                <a:ext uri="{FF2B5EF4-FFF2-40B4-BE49-F238E27FC236}">
                  <a16:creationId xmlns:a16="http://schemas.microsoft.com/office/drawing/2014/main" id="{1B3D5EAB-B5C6-4767-E58F-2E43CEAAAD8C}"/>
                </a:ext>
              </a:extLst>
            </p:cNvPr>
            <p:cNvSpPr txBox="1"/>
            <p:nvPr/>
          </p:nvSpPr>
          <p:spPr>
            <a:xfrm>
              <a:off x="8814740" y="5939486"/>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5 to 8</a:t>
              </a:r>
            </a:p>
          </p:txBody>
        </p:sp>
        <p:sp>
          <p:nvSpPr>
            <p:cNvPr id="79" name="Isosceles Triangle 78">
              <a:extLst>
                <a:ext uri="{FF2B5EF4-FFF2-40B4-BE49-F238E27FC236}">
                  <a16:creationId xmlns:a16="http://schemas.microsoft.com/office/drawing/2014/main" id="{21C67BB7-5B05-A6D4-D63B-163CFF1C4260}"/>
                </a:ext>
              </a:extLst>
            </p:cNvPr>
            <p:cNvSpPr/>
            <p:nvPr/>
          </p:nvSpPr>
          <p:spPr bwMode="auto">
            <a:xfrm>
              <a:off x="8654123" y="616731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0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80" name="TextBox 79">
              <a:extLst>
                <a:ext uri="{FF2B5EF4-FFF2-40B4-BE49-F238E27FC236}">
                  <a16:creationId xmlns:a16="http://schemas.microsoft.com/office/drawing/2014/main" id="{AE05D80C-1355-B5F1-613E-B37E9CC3E055}"/>
                </a:ext>
              </a:extLst>
            </p:cNvPr>
            <p:cNvSpPr txBox="1"/>
            <p:nvPr/>
          </p:nvSpPr>
          <p:spPr>
            <a:xfrm>
              <a:off x="8823844" y="6125998"/>
              <a:ext cx="2169425" cy="257160"/>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Māori / Pacific</a:t>
              </a:r>
            </a:p>
          </p:txBody>
        </p:sp>
      </p:grpSp>
    </p:spTree>
    <p:extLst>
      <p:ext uri="{BB962C8B-B14F-4D97-AF65-F5344CB8AC3E}">
        <p14:creationId xmlns:p14="http://schemas.microsoft.com/office/powerpoint/2010/main" val="9515088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7C5D4-A0E5-0D56-821D-A5D9F4B8027A}"/>
            </a:ext>
          </a:extLst>
        </p:cNvPr>
        <p:cNvGrpSpPr/>
        <p:nvPr/>
      </p:nvGrpSpPr>
      <p:grpSpPr>
        <a:xfrm>
          <a:off x="0" y="0"/>
          <a:ext cx="0" cy="0"/>
          <a:chOff x="0" y="0"/>
          <a:chExt cx="0" cy="0"/>
        </a:xfrm>
      </p:grpSpPr>
      <p:graphicFrame>
        <p:nvGraphicFramePr>
          <p:cNvPr id="22" name="Table 21">
            <a:extLst>
              <a:ext uri="{FF2B5EF4-FFF2-40B4-BE49-F238E27FC236}">
                <a16:creationId xmlns:a16="http://schemas.microsoft.com/office/drawing/2014/main" id="{2A6B08BE-7824-BEB8-9BF4-C3AD149C269C}"/>
              </a:ext>
            </a:extLst>
          </p:cNvPr>
          <p:cNvGraphicFramePr>
            <a:graphicFrameLocks noGrp="1"/>
          </p:cNvGraphicFramePr>
          <p:nvPr>
            <p:extLst>
              <p:ext uri="{D42A27DB-BD31-4B8C-83A1-F6EECF244321}">
                <p14:modId xmlns:p14="http://schemas.microsoft.com/office/powerpoint/2010/main" val="4019328893"/>
              </p:ext>
            </p:extLst>
          </p:nvPr>
        </p:nvGraphicFramePr>
        <p:xfrm>
          <a:off x="4311650" y="978719"/>
          <a:ext cx="7516394" cy="5217120"/>
        </p:xfrm>
        <a:graphic>
          <a:graphicData uri="http://schemas.openxmlformats.org/drawingml/2006/table">
            <a:tbl>
              <a:tblPr>
                <a:tableStyleId>{6E25E649-3F16-4E02-A733-19D2CDBF48F0}</a:tableStyleId>
              </a:tblPr>
              <a:tblGrid>
                <a:gridCol w="3758197">
                  <a:extLst>
                    <a:ext uri="{9D8B030D-6E8A-4147-A177-3AD203B41FA5}">
                      <a16:colId xmlns:a16="http://schemas.microsoft.com/office/drawing/2014/main" val="2127760295"/>
                    </a:ext>
                  </a:extLst>
                </a:gridCol>
                <a:gridCol w="3758197">
                  <a:extLst>
                    <a:ext uri="{9D8B030D-6E8A-4147-A177-3AD203B41FA5}">
                      <a16:colId xmlns:a16="http://schemas.microsoft.com/office/drawing/2014/main" val="1177505045"/>
                    </a:ext>
                  </a:extLst>
                </a:gridCol>
              </a:tblGrid>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132260"/>
                  </a:ext>
                </a:extLst>
              </a:tr>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056610"/>
                  </a:ext>
                </a:extLst>
              </a:tr>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9196479"/>
                  </a:ext>
                </a:extLst>
              </a:tr>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5753687"/>
                  </a:ext>
                </a:extLst>
              </a:tr>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137927"/>
                  </a:ext>
                </a:extLst>
              </a:tr>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54715"/>
                  </a:ext>
                </a:extLst>
              </a:tr>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235093"/>
                  </a:ext>
                </a:extLst>
              </a:tr>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3699338"/>
                  </a:ext>
                </a:extLst>
              </a:tr>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8774883"/>
                  </a:ext>
                </a:extLst>
              </a:tr>
              <a:tr h="521712">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160631"/>
                  </a:ext>
                </a:extLst>
              </a:tr>
            </a:tbl>
          </a:graphicData>
        </a:graphic>
      </p:graphicFrame>
      <p:sp>
        <p:nvSpPr>
          <p:cNvPr id="12" name="Rectangle 11">
            <a:extLst>
              <a:ext uri="{FF2B5EF4-FFF2-40B4-BE49-F238E27FC236}">
                <a16:creationId xmlns:a16="http://schemas.microsoft.com/office/drawing/2014/main" id="{85B3D07D-23D6-5BF4-535F-203DB39A0622}"/>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B3753A73-A753-785C-6305-3A58A41DBE8B}"/>
              </a:ext>
              <a:ext uri="{C183D7F6-B498-43B3-948B-1728B52AA6E4}">
                <adec:decorative xmlns:adec="http://schemas.microsoft.com/office/drawing/2017/decorative" val="1"/>
              </a:ext>
            </a:extLst>
          </p:cNvPr>
          <p:cNvCxnSpPr>
            <a:cxnSpLocks/>
          </p:cNvCxnSpPr>
          <p:nvPr/>
        </p:nvCxnSpPr>
        <p:spPr>
          <a:xfrm>
            <a:off x="4317363" y="6410325"/>
            <a:ext cx="74979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2F233B5-D734-C136-3BAF-FBC86C285EFE}"/>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8" name="Text Placeholder 2">
            <a:extLst>
              <a:ext uri="{FF2B5EF4-FFF2-40B4-BE49-F238E27FC236}">
                <a16:creationId xmlns:a16="http://schemas.microsoft.com/office/drawing/2014/main" id="{45BF9788-ABF9-B590-CF5C-89FAD296A3AB}"/>
              </a:ext>
            </a:extLst>
          </p:cNvPr>
          <p:cNvSpPr>
            <a:spLocks noGrp="1"/>
          </p:cNvSpPr>
          <p:nvPr>
            <p:ph type="body" sz="quarter" idx="4294967295"/>
          </p:nvPr>
        </p:nvSpPr>
        <p:spPr>
          <a:xfrm>
            <a:off x="460375" y="420145"/>
            <a:ext cx="3079750" cy="3935413"/>
          </a:xfrm>
        </p:spPr>
        <p:txBody>
          <a:bodyPr anchor="t"/>
          <a:lstStyle/>
          <a:p>
            <a:pPr lvl="6"/>
            <a:r>
              <a:rPr lang="en-NZ" sz="2400" b="0" noProof="0" dirty="0">
                <a:latin typeface="Georgia" panose="02040502050405020303" pitchFamily="18" charset="0"/>
              </a:rPr>
              <a:t>Consuming media makes children feel happy — older children also use it to relax and connect. </a:t>
            </a:r>
          </a:p>
          <a:p>
            <a:pPr lvl="6"/>
            <a:endParaRPr lang="en-NZ" sz="2400" b="0" noProof="0" dirty="0">
              <a:latin typeface="Georgia" panose="02040502050405020303" pitchFamily="18" charset="0"/>
            </a:endParaRPr>
          </a:p>
          <a:p>
            <a:pPr lvl="6"/>
            <a:r>
              <a:rPr lang="en-NZ" sz="1800" b="0" noProof="0" dirty="0">
                <a:latin typeface="Georgia" panose="02040502050405020303" pitchFamily="18" charset="0"/>
              </a:rPr>
              <a:t>61% of children say media makes them feel happy or laugh, while older children (9 to 14) are more likely to say it helps them relax and feel connected with friends.</a:t>
            </a:r>
          </a:p>
        </p:txBody>
      </p:sp>
      <p:cxnSp>
        <p:nvCxnSpPr>
          <p:cNvPr id="25" name="Straight Connector 24">
            <a:extLst>
              <a:ext uri="{FF2B5EF4-FFF2-40B4-BE49-F238E27FC236}">
                <a16:creationId xmlns:a16="http://schemas.microsoft.com/office/drawing/2014/main" id="{7C42ACCC-BC1F-B685-43EB-C95C9FB3CD90}"/>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9" name="Content Placeholder 19">
            <a:extLst>
              <a:ext uri="{FF2B5EF4-FFF2-40B4-BE49-F238E27FC236}">
                <a16:creationId xmlns:a16="http://schemas.microsoft.com/office/drawing/2014/main" id="{03DFE63A-3CD2-A403-0B25-0A752AADAB0A}"/>
              </a:ext>
            </a:extLst>
          </p:cNvPr>
          <p:cNvGraphicFramePr>
            <a:graphicFrameLocks/>
          </p:cNvGraphicFramePr>
          <p:nvPr>
            <p:extLst>
              <p:ext uri="{D42A27DB-BD31-4B8C-83A1-F6EECF244321}">
                <p14:modId xmlns:p14="http://schemas.microsoft.com/office/powerpoint/2010/main" val="944995818"/>
              </p:ext>
            </p:extLst>
          </p:nvPr>
        </p:nvGraphicFramePr>
        <p:xfrm>
          <a:off x="4298950" y="896943"/>
          <a:ext cx="7516393" cy="5387637"/>
        </p:xfrm>
        <a:graphic>
          <a:graphicData uri="http://schemas.openxmlformats.org/drawingml/2006/chart">
            <c:chart xmlns:c="http://schemas.openxmlformats.org/drawingml/2006/chart" xmlns:r="http://schemas.openxmlformats.org/officeDocument/2006/relationships" r:id="rId3"/>
          </a:graphicData>
        </a:graphic>
      </p:graphicFrame>
      <p:cxnSp>
        <p:nvCxnSpPr>
          <p:cNvPr id="2" name="Straight Connector 1">
            <a:extLst>
              <a:ext uri="{FF2B5EF4-FFF2-40B4-BE49-F238E27FC236}">
                <a16:creationId xmlns:a16="http://schemas.microsoft.com/office/drawing/2014/main" id="{566A8176-FE02-A192-9456-2C0EED74FFEC}"/>
              </a:ext>
            </a:extLst>
          </p:cNvPr>
          <p:cNvCxnSpPr/>
          <p:nvPr/>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BAFB01C-7197-2C59-729B-5954A8622AB9}"/>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33CA47C6-0ABA-58C7-40CE-6995E5ED9EA3}"/>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effectLst/>
                <a:uLnTx/>
                <a:uFillTx/>
                <a:latin typeface="Century Gothic" panose="02116942222400000000"/>
                <a:ea typeface="Roboto" panose="02000000000000000000" pitchFamily="2" charset="0"/>
              </a:rPr>
              <a:t>Verian</a:t>
            </a:r>
          </a:p>
        </p:txBody>
      </p:sp>
      <p:sp>
        <p:nvSpPr>
          <p:cNvPr id="11" name="Text Placeholder 3">
            <a:extLst>
              <a:ext uri="{FF2B5EF4-FFF2-40B4-BE49-F238E27FC236}">
                <a16:creationId xmlns:a16="http://schemas.microsoft.com/office/drawing/2014/main" id="{689D2F89-82FF-1638-0121-C52084D9AC5A}"/>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How children feel when watching, playing or listening to media</a:t>
            </a:r>
          </a:p>
        </p:txBody>
      </p:sp>
      <p:sp>
        <p:nvSpPr>
          <p:cNvPr id="3" name="Footer Placeholder 2">
            <a:extLst>
              <a:ext uri="{FF2B5EF4-FFF2-40B4-BE49-F238E27FC236}">
                <a16:creationId xmlns:a16="http://schemas.microsoft.com/office/drawing/2014/main" id="{2BDEB75B-5513-8A89-91BE-D5AE8486E63D}"/>
              </a:ext>
            </a:extLst>
          </p:cNvPr>
          <p:cNvSpPr>
            <a:spLocks noGrp="1"/>
          </p:cNvSpPr>
          <p:nvPr>
            <p:ph type="ftr" sz="quarter" idx="23"/>
          </p:nvPr>
        </p:nvSpPr>
        <p:spPr/>
        <p:txBody>
          <a:bodyPr/>
          <a:lstStyle/>
          <a:p>
            <a:r>
              <a:rPr lang="en-US" dirty="0"/>
              <a:t>WATA Children’s Media Use 2025</a:t>
            </a:r>
          </a:p>
        </p:txBody>
      </p:sp>
      <p:sp>
        <p:nvSpPr>
          <p:cNvPr id="9" name="Text Placeholder 3">
            <a:extLst>
              <a:ext uri="{FF2B5EF4-FFF2-40B4-BE49-F238E27FC236}">
                <a16:creationId xmlns:a16="http://schemas.microsoft.com/office/drawing/2014/main" id="{F884F6FE-1189-8ECD-9CD8-E4F02CDF0635}"/>
              </a:ext>
            </a:extLst>
          </p:cNvPr>
          <p:cNvSpPr txBox="1">
            <a:spLocks/>
          </p:cNvSpPr>
          <p:nvPr/>
        </p:nvSpPr>
        <p:spPr>
          <a:xfrm>
            <a:off x="4298950" y="6344243"/>
            <a:ext cx="6883400"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lang="en-NZ" sz="800" noProof="0" dirty="0">
                <a:solidFill>
                  <a:srgbClr val="736868"/>
                </a:solidFill>
                <a:latin typeface="Century Gothic" panose="02116942222400000000"/>
              </a:rPr>
              <a:t>Source: Q77. </a:t>
            </a:r>
            <a:r>
              <a:rPr lang="en-NZ" sz="800" b="0" noProof="0" dirty="0">
                <a:solidFill>
                  <a:srgbClr val="736868"/>
                </a:solidFill>
                <a:latin typeface="Century Gothic" panose="02116942222400000000"/>
              </a:rPr>
              <a:t>How does watching, playing, or listening make you feel?</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Children aged 5-14 years (n=1,024).</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4" name="Group 3">
            <a:extLst>
              <a:ext uri="{FF2B5EF4-FFF2-40B4-BE49-F238E27FC236}">
                <a16:creationId xmlns:a16="http://schemas.microsoft.com/office/drawing/2014/main" id="{A390A731-A360-832F-8499-CB28FD77EB03}"/>
              </a:ext>
            </a:extLst>
          </p:cNvPr>
          <p:cNvGrpSpPr/>
          <p:nvPr/>
        </p:nvGrpSpPr>
        <p:grpSpPr>
          <a:xfrm>
            <a:off x="8948831" y="6490826"/>
            <a:ext cx="2346178" cy="276475"/>
            <a:chOff x="9561659" y="6274524"/>
            <a:chExt cx="1900091" cy="242532"/>
          </a:xfrm>
        </p:grpSpPr>
        <p:sp>
          <p:nvSpPr>
            <p:cNvPr id="8" name="Text Placeholder 3">
              <a:extLst>
                <a:ext uri="{FF2B5EF4-FFF2-40B4-BE49-F238E27FC236}">
                  <a16:creationId xmlns:a16="http://schemas.microsoft.com/office/drawing/2014/main" id="{C3C20AE2-126C-3EB0-3A51-5F7E80BC67AC}"/>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3" name="Isosceles Triangle 12">
              <a:extLst>
                <a:ext uri="{FF2B5EF4-FFF2-40B4-BE49-F238E27FC236}">
                  <a16:creationId xmlns:a16="http://schemas.microsoft.com/office/drawing/2014/main" id="{DB51E94D-07E5-5464-D963-9957B64E271A}"/>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Isosceles Triangle 13">
              <a:extLst>
                <a:ext uri="{FF2B5EF4-FFF2-40B4-BE49-F238E27FC236}">
                  <a16:creationId xmlns:a16="http://schemas.microsoft.com/office/drawing/2014/main" id="{1EEEF721-D5DE-3F0E-EE11-1A5DD1130E56}"/>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26" name="Group 25">
            <a:extLst>
              <a:ext uri="{FF2B5EF4-FFF2-40B4-BE49-F238E27FC236}">
                <a16:creationId xmlns:a16="http://schemas.microsoft.com/office/drawing/2014/main" id="{F95BB6E3-5361-462E-A646-12532BB6A34A}"/>
              </a:ext>
            </a:extLst>
          </p:cNvPr>
          <p:cNvGrpSpPr/>
          <p:nvPr/>
        </p:nvGrpSpPr>
        <p:grpSpPr>
          <a:xfrm>
            <a:off x="10557329" y="1148666"/>
            <a:ext cx="1563255" cy="270348"/>
            <a:chOff x="10648984" y="1008069"/>
            <a:chExt cx="1563255" cy="270348"/>
          </a:xfrm>
        </p:grpSpPr>
        <p:sp>
          <p:nvSpPr>
            <p:cNvPr id="20" name="Isosceles Triangle 19">
              <a:extLst>
                <a:ext uri="{FF2B5EF4-FFF2-40B4-BE49-F238E27FC236}">
                  <a16:creationId xmlns:a16="http://schemas.microsoft.com/office/drawing/2014/main" id="{5D1E5EE9-A4EB-4859-F064-CAFF62C8FA12}"/>
                </a:ext>
              </a:extLst>
            </p:cNvPr>
            <p:cNvSpPr/>
            <p:nvPr/>
          </p:nvSpPr>
          <p:spPr bwMode="auto">
            <a:xfrm>
              <a:off x="10648984" y="1049389"/>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6" name="TextBox 45">
              <a:extLst>
                <a:ext uri="{FF2B5EF4-FFF2-40B4-BE49-F238E27FC236}">
                  <a16:creationId xmlns:a16="http://schemas.microsoft.com/office/drawing/2014/main" id="{11F409B6-86A4-B6F7-A9CA-57F958D80E0D}"/>
                </a:ext>
              </a:extLst>
            </p:cNvPr>
            <p:cNvSpPr txBox="1"/>
            <p:nvPr/>
          </p:nvSpPr>
          <p:spPr>
            <a:xfrm>
              <a:off x="10816434" y="1008069"/>
              <a:ext cx="1395805" cy="270348"/>
            </a:xfrm>
            <a:prstGeom prst="rect">
              <a:avLst/>
            </a:prstGeom>
            <a:noFill/>
          </p:spPr>
          <p:txBody>
            <a:bodyPr wrap="square" lIns="0" tIns="0" rIns="0" bIns="0" rtlCol="0">
              <a:noAutofit/>
            </a:bodyPr>
            <a:lstStyle/>
            <a:p>
              <a:pPr marL="0" indent="-3657600" algn="l">
                <a:spcAft>
                  <a:spcPts val="600"/>
                </a:spcAft>
              </a:pPr>
              <a:r>
                <a:rPr lang="en-NZ" sz="1100" b="0" i="0" noProof="0" dirty="0">
                  <a:solidFill>
                    <a:schemeClr val="tx2"/>
                  </a:solidFill>
                  <a:latin typeface="+mn-lt"/>
                  <a:ea typeface="Roboto" panose="02000000000000000000" pitchFamily="2" charset="0"/>
                  <a:cs typeface="Segoe UI" panose="020B0502040204020203" pitchFamily="34" charset="0"/>
                </a:rPr>
                <a:t>Age 5 to 8</a:t>
              </a:r>
            </a:p>
          </p:txBody>
        </p:sp>
      </p:grpSp>
      <p:grpSp>
        <p:nvGrpSpPr>
          <p:cNvPr id="27" name="Group 26">
            <a:extLst>
              <a:ext uri="{FF2B5EF4-FFF2-40B4-BE49-F238E27FC236}">
                <a16:creationId xmlns:a16="http://schemas.microsoft.com/office/drawing/2014/main" id="{8473135E-0210-FED0-8834-9E76D1ACB684}"/>
              </a:ext>
            </a:extLst>
          </p:cNvPr>
          <p:cNvGrpSpPr/>
          <p:nvPr/>
        </p:nvGrpSpPr>
        <p:grpSpPr>
          <a:xfrm>
            <a:off x="10557329" y="1672780"/>
            <a:ext cx="1563255" cy="270348"/>
            <a:chOff x="10269113" y="1542610"/>
            <a:chExt cx="1563255" cy="270348"/>
          </a:xfrm>
        </p:grpSpPr>
        <p:sp>
          <p:nvSpPr>
            <p:cNvPr id="48" name="Isosceles Triangle 47">
              <a:extLst>
                <a:ext uri="{FF2B5EF4-FFF2-40B4-BE49-F238E27FC236}">
                  <a16:creationId xmlns:a16="http://schemas.microsoft.com/office/drawing/2014/main" id="{31AF8552-2665-CF8F-CB4B-D2C78C028F5E}"/>
                </a:ext>
              </a:extLst>
            </p:cNvPr>
            <p:cNvSpPr/>
            <p:nvPr/>
          </p:nvSpPr>
          <p:spPr bwMode="auto">
            <a:xfrm>
              <a:off x="10269113" y="158393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9" name="TextBox 48">
              <a:extLst>
                <a:ext uri="{FF2B5EF4-FFF2-40B4-BE49-F238E27FC236}">
                  <a16:creationId xmlns:a16="http://schemas.microsoft.com/office/drawing/2014/main" id="{493E4BCD-BA1C-E04B-B74D-BCB3D5FBAABE}"/>
                </a:ext>
              </a:extLst>
            </p:cNvPr>
            <p:cNvSpPr txBox="1"/>
            <p:nvPr/>
          </p:nvSpPr>
          <p:spPr>
            <a:xfrm>
              <a:off x="10436563" y="1542610"/>
              <a:ext cx="1395805" cy="270348"/>
            </a:xfrm>
            <a:prstGeom prst="rect">
              <a:avLst/>
            </a:prstGeom>
            <a:noFill/>
          </p:spPr>
          <p:txBody>
            <a:bodyPr wrap="square" lIns="0" tIns="0" rIns="0" bIns="0" rtlCol="0">
              <a:noAutofit/>
            </a:bodyPr>
            <a:lstStyle/>
            <a:p>
              <a:pPr marL="0" indent="-3657600" algn="l">
                <a:spcAft>
                  <a:spcPts val="600"/>
                </a:spcAft>
              </a:pPr>
              <a:r>
                <a:rPr lang="en-NZ" sz="1100" b="0" i="0" noProof="0" dirty="0">
                  <a:solidFill>
                    <a:schemeClr val="tx2"/>
                  </a:solidFill>
                  <a:latin typeface="+mn-lt"/>
                  <a:ea typeface="Roboto" panose="02000000000000000000" pitchFamily="2" charset="0"/>
                  <a:cs typeface="Segoe UI" panose="020B0502040204020203" pitchFamily="34" charset="0"/>
                </a:rPr>
                <a:t>Age 9 to 14 </a:t>
              </a:r>
            </a:p>
          </p:txBody>
        </p:sp>
      </p:grpSp>
      <p:grpSp>
        <p:nvGrpSpPr>
          <p:cNvPr id="28" name="Group 27">
            <a:extLst>
              <a:ext uri="{FF2B5EF4-FFF2-40B4-BE49-F238E27FC236}">
                <a16:creationId xmlns:a16="http://schemas.microsoft.com/office/drawing/2014/main" id="{8035231C-4FF6-E208-4C0E-9EDAF1B007FF}"/>
              </a:ext>
            </a:extLst>
          </p:cNvPr>
          <p:cNvGrpSpPr/>
          <p:nvPr/>
        </p:nvGrpSpPr>
        <p:grpSpPr>
          <a:xfrm>
            <a:off x="10557329" y="2709105"/>
            <a:ext cx="1563255" cy="270348"/>
            <a:chOff x="9766417" y="2609415"/>
            <a:chExt cx="1563255" cy="270348"/>
          </a:xfrm>
        </p:grpSpPr>
        <p:sp>
          <p:nvSpPr>
            <p:cNvPr id="51" name="Isosceles Triangle 50">
              <a:extLst>
                <a:ext uri="{FF2B5EF4-FFF2-40B4-BE49-F238E27FC236}">
                  <a16:creationId xmlns:a16="http://schemas.microsoft.com/office/drawing/2014/main" id="{A147FEA0-0FA2-4264-D0FA-AC5712B775A1}"/>
                </a:ext>
              </a:extLst>
            </p:cNvPr>
            <p:cNvSpPr/>
            <p:nvPr/>
          </p:nvSpPr>
          <p:spPr bwMode="auto">
            <a:xfrm>
              <a:off x="9766417" y="2664381"/>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2" name="TextBox 51">
              <a:extLst>
                <a:ext uri="{FF2B5EF4-FFF2-40B4-BE49-F238E27FC236}">
                  <a16:creationId xmlns:a16="http://schemas.microsoft.com/office/drawing/2014/main" id="{6E76BB7C-7CB2-7CC7-7BF7-C97621108937}"/>
                </a:ext>
              </a:extLst>
            </p:cNvPr>
            <p:cNvSpPr txBox="1"/>
            <p:nvPr/>
          </p:nvSpPr>
          <p:spPr>
            <a:xfrm>
              <a:off x="9933867" y="2609415"/>
              <a:ext cx="1395805" cy="270348"/>
            </a:xfrm>
            <a:prstGeom prst="rect">
              <a:avLst/>
            </a:prstGeom>
            <a:noFill/>
          </p:spPr>
          <p:txBody>
            <a:bodyPr wrap="square" lIns="0" tIns="0" rIns="0" bIns="0" rtlCol="0">
              <a:noAutofit/>
            </a:bodyPr>
            <a:lstStyle/>
            <a:p>
              <a:pPr marL="0" indent="-3657600" algn="l">
                <a:spcAft>
                  <a:spcPts val="600"/>
                </a:spcAft>
              </a:pPr>
              <a:r>
                <a:rPr lang="en-NZ" sz="1100" b="0" i="0" noProof="0" dirty="0">
                  <a:solidFill>
                    <a:schemeClr val="tx2"/>
                  </a:solidFill>
                  <a:latin typeface="+mn-lt"/>
                  <a:ea typeface="Roboto" panose="02000000000000000000" pitchFamily="2" charset="0"/>
                  <a:cs typeface="Segoe UI" panose="020B0502040204020203" pitchFamily="34" charset="0"/>
                </a:rPr>
                <a:t>Age 12 to 14</a:t>
              </a:r>
            </a:p>
          </p:txBody>
        </p:sp>
      </p:grpSp>
      <p:grpSp>
        <p:nvGrpSpPr>
          <p:cNvPr id="30" name="Group 29">
            <a:extLst>
              <a:ext uri="{FF2B5EF4-FFF2-40B4-BE49-F238E27FC236}">
                <a16:creationId xmlns:a16="http://schemas.microsoft.com/office/drawing/2014/main" id="{68BB6F4D-1FB6-DAA3-1DD0-10FD25FE5F53}"/>
              </a:ext>
            </a:extLst>
          </p:cNvPr>
          <p:cNvGrpSpPr/>
          <p:nvPr/>
        </p:nvGrpSpPr>
        <p:grpSpPr>
          <a:xfrm>
            <a:off x="10557329" y="3231472"/>
            <a:ext cx="1563255" cy="270348"/>
            <a:chOff x="9491194" y="3139402"/>
            <a:chExt cx="1563255" cy="270348"/>
          </a:xfrm>
        </p:grpSpPr>
        <p:sp>
          <p:nvSpPr>
            <p:cNvPr id="10" name="Isosceles Triangle 9">
              <a:extLst>
                <a:ext uri="{FF2B5EF4-FFF2-40B4-BE49-F238E27FC236}">
                  <a16:creationId xmlns:a16="http://schemas.microsoft.com/office/drawing/2014/main" id="{88FACE85-F5E9-0C5B-8AD5-01F535FC1868}"/>
                </a:ext>
              </a:extLst>
            </p:cNvPr>
            <p:cNvSpPr/>
            <p:nvPr/>
          </p:nvSpPr>
          <p:spPr bwMode="auto">
            <a:xfrm>
              <a:off x="9491194" y="318072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5" name="TextBox 14">
              <a:extLst>
                <a:ext uri="{FF2B5EF4-FFF2-40B4-BE49-F238E27FC236}">
                  <a16:creationId xmlns:a16="http://schemas.microsoft.com/office/drawing/2014/main" id="{AD995A1B-0F48-214C-12CE-EA2CD1AB9A1C}"/>
                </a:ext>
              </a:extLst>
            </p:cNvPr>
            <p:cNvSpPr txBox="1"/>
            <p:nvPr/>
          </p:nvSpPr>
          <p:spPr>
            <a:xfrm>
              <a:off x="9658644" y="3139402"/>
              <a:ext cx="1395805" cy="270348"/>
            </a:xfrm>
            <a:prstGeom prst="rect">
              <a:avLst/>
            </a:prstGeom>
            <a:noFill/>
          </p:spPr>
          <p:txBody>
            <a:bodyPr wrap="square" lIns="0" tIns="0" rIns="0" bIns="0" rtlCol="0">
              <a:noAutofit/>
            </a:bodyPr>
            <a:lstStyle/>
            <a:p>
              <a:pPr marL="0" indent="-3657600" algn="l">
                <a:spcAft>
                  <a:spcPts val="600"/>
                </a:spcAft>
              </a:pPr>
              <a:r>
                <a:rPr lang="en-NZ" sz="1100" b="0" i="0" noProof="0" dirty="0">
                  <a:solidFill>
                    <a:schemeClr val="tx2"/>
                  </a:solidFill>
                  <a:latin typeface="+mn-lt"/>
                  <a:ea typeface="Roboto" panose="02000000000000000000" pitchFamily="2" charset="0"/>
                  <a:cs typeface="Segoe UI" panose="020B0502040204020203" pitchFamily="34" charset="0"/>
                </a:rPr>
                <a:t>Age 5 to 8</a:t>
              </a:r>
            </a:p>
          </p:txBody>
        </p:sp>
      </p:grpSp>
      <p:grpSp>
        <p:nvGrpSpPr>
          <p:cNvPr id="31" name="Group 30">
            <a:extLst>
              <a:ext uri="{FF2B5EF4-FFF2-40B4-BE49-F238E27FC236}">
                <a16:creationId xmlns:a16="http://schemas.microsoft.com/office/drawing/2014/main" id="{C222A6F2-4708-108B-521E-66C285500088}"/>
              </a:ext>
            </a:extLst>
          </p:cNvPr>
          <p:cNvGrpSpPr/>
          <p:nvPr/>
        </p:nvGrpSpPr>
        <p:grpSpPr>
          <a:xfrm>
            <a:off x="10557329" y="4265636"/>
            <a:ext cx="1563255" cy="270348"/>
            <a:chOff x="9345607" y="4188806"/>
            <a:chExt cx="1563255" cy="270348"/>
          </a:xfrm>
        </p:grpSpPr>
        <p:sp>
          <p:nvSpPr>
            <p:cNvPr id="17" name="Isosceles Triangle 16">
              <a:extLst>
                <a:ext uri="{FF2B5EF4-FFF2-40B4-BE49-F238E27FC236}">
                  <a16:creationId xmlns:a16="http://schemas.microsoft.com/office/drawing/2014/main" id="{A1555F96-D45A-93B0-2261-BEA0A001A9B4}"/>
                </a:ext>
              </a:extLst>
            </p:cNvPr>
            <p:cNvSpPr/>
            <p:nvPr/>
          </p:nvSpPr>
          <p:spPr bwMode="auto">
            <a:xfrm>
              <a:off x="9345607" y="423615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9" name="TextBox 18">
              <a:extLst>
                <a:ext uri="{FF2B5EF4-FFF2-40B4-BE49-F238E27FC236}">
                  <a16:creationId xmlns:a16="http://schemas.microsoft.com/office/drawing/2014/main" id="{E92BE862-82E3-EA3D-2B91-4A3C292E32B7}"/>
                </a:ext>
              </a:extLst>
            </p:cNvPr>
            <p:cNvSpPr txBox="1"/>
            <p:nvPr/>
          </p:nvSpPr>
          <p:spPr>
            <a:xfrm>
              <a:off x="9513057" y="4188806"/>
              <a:ext cx="1395805" cy="270348"/>
            </a:xfrm>
            <a:prstGeom prst="rect">
              <a:avLst/>
            </a:prstGeom>
            <a:noFill/>
          </p:spPr>
          <p:txBody>
            <a:bodyPr wrap="square" lIns="0" tIns="0" rIns="0" bIns="0" rtlCol="0">
              <a:noAutofit/>
            </a:bodyPr>
            <a:lstStyle/>
            <a:p>
              <a:pPr marL="0" indent="-3657600" algn="l">
                <a:spcAft>
                  <a:spcPts val="600"/>
                </a:spcAft>
              </a:pPr>
              <a:r>
                <a:rPr lang="en-NZ" sz="1100" b="0" i="0" noProof="0" dirty="0">
                  <a:solidFill>
                    <a:schemeClr val="tx2"/>
                  </a:solidFill>
                  <a:latin typeface="+mn-lt"/>
                  <a:ea typeface="Roboto" panose="02000000000000000000" pitchFamily="2" charset="0"/>
                  <a:cs typeface="Segoe UI" panose="020B0502040204020203" pitchFamily="34" charset="0"/>
                </a:rPr>
                <a:t>Age 12 to 14</a:t>
              </a:r>
            </a:p>
          </p:txBody>
        </p:sp>
      </p:grpSp>
    </p:spTree>
    <p:extLst>
      <p:ext uri="{BB962C8B-B14F-4D97-AF65-F5344CB8AC3E}">
        <p14:creationId xmlns:p14="http://schemas.microsoft.com/office/powerpoint/2010/main" val="24177583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273B9037-2D15-412D-8BA9-7C01321068A6}"/>
              </a:ext>
            </a:extLst>
          </p:cNvPr>
          <p:cNvSpPr/>
          <p:nvPr/>
        </p:nvSpPr>
        <p:spPr bwMode="auto">
          <a:xfrm>
            <a:off x="8128450" y="2720339"/>
            <a:ext cx="3600000" cy="3454981"/>
          </a:xfrm>
          <a:prstGeom prst="rect">
            <a:avLst/>
          </a:prstGeom>
          <a:solidFill>
            <a:srgbClr val="AEBCDE"/>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7" name="Rectangle 36">
            <a:extLst>
              <a:ext uri="{FF2B5EF4-FFF2-40B4-BE49-F238E27FC236}">
                <a16:creationId xmlns:a16="http://schemas.microsoft.com/office/drawing/2014/main" id="{758B5A40-7C30-4896-9DD9-6F914001731B}"/>
              </a:ext>
            </a:extLst>
          </p:cNvPr>
          <p:cNvSpPr/>
          <p:nvPr/>
        </p:nvSpPr>
        <p:spPr bwMode="auto">
          <a:xfrm>
            <a:off x="459641" y="2913444"/>
            <a:ext cx="3586040" cy="3261876"/>
          </a:xfrm>
          <a:prstGeom prst="rect">
            <a:avLst/>
          </a:prstGeom>
          <a:solidFill>
            <a:srgbClr val="FFCBA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effectLst/>
              <a:uLnTx/>
              <a:uFillTx/>
              <a:latin typeface="Century Gothic" panose="02116942222400000000"/>
              <a:ea typeface="Roboto" panose="02000000000000000000" pitchFamily="2" charset="0"/>
              <a:cs typeface="Segoe UI" panose="020B0502040204020203" pitchFamily="34" charset="0"/>
            </a:endParaRPr>
          </a:p>
        </p:txBody>
      </p:sp>
      <p:sp>
        <p:nvSpPr>
          <p:cNvPr id="48" name="Rectangle 47">
            <a:extLst>
              <a:ext uri="{FF2B5EF4-FFF2-40B4-BE49-F238E27FC236}">
                <a16:creationId xmlns:a16="http://schemas.microsoft.com/office/drawing/2014/main" id="{E11BFB32-90DB-4687-9258-8B0576C5E5A9}"/>
              </a:ext>
            </a:extLst>
          </p:cNvPr>
          <p:cNvSpPr/>
          <p:nvPr/>
        </p:nvSpPr>
        <p:spPr bwMode="auto">
          <a:xfrm>
            <a:off x="4279554" y="2913444"/>
            <a:ext cx="3601883" cy="3261876"/>
          </a:xfrm>
          <a:prstGeom prst="rect">
            <a:avLst/>
          </a:prstGeom>
          <a:solidFill>
            <a:srgbClr val="E4CFE8"/>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3" name="Rectangle 42">
            <a:extLst>
              <a:ext uri="{FF2B5EF4-FFF2-40B4-BE49-F238E27FC236}">
                <a16:creationId xmlns:a16="http://schemas.microsoft.com/office/drawing/2014/main" id="{C6285208-3144-4657-97F6-C2AECB3284D7}"/>
              </a:ext>
            </a:extLst>
          </p:cNvPr>
          <p:cNvSpPr/>
          <p:nvPr/>
        </p:nvSpPr>
        <p:spPr bwMode="auto">
          <a:xfrm>
            <a:off x="8128450" y="2691180"/>
            <a:ext cx="3600000" cy="594150"/>
          </a:xfrm>
          <a:prstGeom prst="rect">
            <a:avLst/>
          </a:prstGeom>
          <a:solidFill>
            <a:srgbClr val="557DBE"/>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4" name="Rectangle 43">
            <a:extLst>
              <a:ext uri="{FF2B5EF4-FFF2-40B4-BE49-F238E27FC236}">
                <a16:creationId xmlns:a16="http://schemas.microsoft.com/office/drawing/2014/main" id="{A3AC6CE5-9522-43D5-A8FB-C89A08433EFE}"/>
              </a:ext>
            </a:extLst>
          </p:cNvPr>
          <p:cNvSpPr/>
          <p:nvPr/>
        </p:nvSpPr>
        <p:spPr bwMode="auto">
          <a:xfrm>
            <a:off x="459641" y="2691180"/>
            <a:ext cx="3582874" cy="594150"/>
          </a:xfrm>
          <a:prstGeom prst="rect">
            <a:avLst/>
          </a:prstGeom>
          <a:solidFill>
            <a:srgbClr val="FF9847"/>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0" name="Rectangle 49">
            <a:extLst>
              <a:ext uri="{FF2B5EF4-FFF2-40B4-BE49-F238E27FC236}">
                <a16:creationId xmlns:a16="http://schemas.microsoft.com/office/drawing/2014/main" id="{534B4655-FB18-4C19-A299-F3493C71DF47}"/>
              </a:ext>
            </a:extLst>
          </p:cNvPr>
          <p:cNvSpPr/>
          <p:nvPr/>
        </p:nvSpPr>
        <p:spPr bwMode="auto">
          <a:xfrm>
            <a:off x="4279554" y="2691180"/>
            <a:ext cx="3600298" cy="594150"/>
          </a:xfrm>
          <a:prstGeom prst="rect">
            <a:avLst/>
          </a:prstGeom>
          <a:solidFill>
            <a:srgbClr val="AC72B9"/>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2" name="Rectangle 21">
            <a:extLst>
              <a:ext uri="{FF2B5EF4-FFF2-40B4-BE49-F238E27FC236}">
                <a16:creationId xmlns:a16="http://schemas.microsoft.com/office/drawing/2014/main" id="{68975139-AAC9-683B-BBAF-181EE70DF40C}"/>
              </a:ext>
            </a:extLst>
          </p:cNvPr>
          <p:cNvSpPr/>
          <p:nvPr/>
        </p:nvSpPr>
        <p:spPr bwMode="auto">
          <a:xfrm>
            <a:off x="8128450" y="1753065"/>
            <a:ext cx="3600000" cy="1089106"/>
          </a:xfrm>
          <a:prstGeom prst="rect">
            <a:avLst/>
          </a:prstGeom>
          <a:solidFill>
            <a:srgbClr val="0060AD"/>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3" name="Rectangle 22">
            <a:extLst>
              <a:ext uri="{FF2B5EF4-FFF2-40B4-BE49-F238E27FC236}">
                <a16:creationId xmlns:a16="http://schemas.microsoft.com/office/drawing/2014/main" id="{D3FD822E-1EF3-B18A-B6BE-333C6D87C316}"/>
              </a:ext>
            </a:extLst>
          </p:cNvPr>
          <p:cNvSpPr/>
          <p:nvPr/>
        </p:nvSpPr>
        <p:spPr bwMode="auto">
          <a:xfrm>
            <a:off x="459641" y="1753065"/>
            <a:ext cx="3582874" cy="1089106"/>
          </a:xfrm>
          <a:prstGeom prst="rect">
            <a:avLst/>
          </a:prstGeom>
          <a:solidFill>
            <a:schemeClr val="accent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4" name="Rectangle 23">
            <a:extLst>
              <a:ext uri="{FF2B5EF4-FFF2-40B4-BE49-F238E27FC236}">
                <a16:creationId xmlns:a16="http://schemas.microsoft.com/office/drawing/2014/main" id="{315A4313-4C9D-3E30-18EA-2DBDA275CC83}"/>
              </a:ext>
            </a:extLst>
          </p:cNvPr>
          <p:cNvSpPr/>
          <p:nvPr/>
        </p:nvSpPr>
        <p:spPr bwMode="auto">
          <a:xfrm>
            <a:off x="4279554" y="1753065"/>
            <a:ext cx="3600298" cy="1089106"/>
          </a:xfrm>
          <a:prstGeom prst="rect">
            <a:avLst/>
          </a:prstGeom>
          <a:solidFill>
            <a:srgbClr val="6F018B"/>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 name="Slide Number Placeholder 1">
            <a:extLst>
              <a:ext uri="{FF2B5EF4-FFF2-40B4-BE49-F238E27FC236}">
                <a16:creationId xmlns:a16="http://schemas.microsoft.com/office/drawing/2014/main" id="{D2C7EDE5-BBEB-5A26-D5E6-9E10D1B727B0}"/>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12" name="Footer Placeholder 11">
            <a:extLst>
              <a:ext uri="{FF2B5EF4-FFF2-40B4-BE49-F238E27FC236}">
                <a16:creationId xmlns:a16="http://schemas.microsoft.com/office/drawing/2014/main" id="{24BD0733-BA9D-43F9-9E33-B1216B489C4D}"/>
              </a:ext>
            </a:extLst>
          </p:cNvPr>
          <p:cNvSpPr>
            <a:spLocks noGrp="1"/>
          </p:cNvSpPr>
          <p:nvPr>
            <p:ph type="ftr" sz="quarter" idx="23"/>
          </p:nvPr>
        </p:nvSpPr>
        <p:spPr/>
        <p:txBody>
          <a:bodyPr/>
          <a:lstStyle/>
          <a:p>
            <a:r>
              <a:rPr lang="en-US" dirty="0"/>
              <a:t>WATA Children’s Media Use 2025</a:t>
            </a:r>
          </a:p>
        </p:txBody>
      </p:sp>
      <p:sp>
        <p:nvSpPr>
          <p:cNvPr id="4" name="Title 3">
            <a:extLst>
              <a:ext uri="{FF2B5EF4-FFF2-40B4-BE49-F238E27FC236}">
                <a16:creationId xmlns:a16="http://schemas.microsoft.com/office/drawing/2014/main" id="{BFD0461C-ECFE-9B2E-80AA-517DDC7F7308}"/>
              </a:ext>
            </a:extLst>
          </p:cNvPr>
          <p:cNvSpPr>
            <a:spLocks noGrp="1"/>
          </p:cNvSpPr>
          <p:nvPr>
            <p:ph type="title"/>
          </p:nvPr>
        </p:nvSpPr>
        <p:spPr>
          <a:xfrm>
            <a:off x="460374" y="424541"/>
            <a:ext cx="11268076" cy="645075"/>
          </a:xfrm>
        </p:spPr>
        <p:txBody>
          <a:bodyPr>
            <a:normAutofit fontScale="90000"/>
          </a:bodyPr>
          <a:lstStyle/>
          <a:p>
            <a:r>
              <a:rPr lang="en-NZ" noProof="0" dirty="0"/>
              <a:t>When it comes to discovering their own content, children use a mix of behaviours and tools and they’re all popular – from active self discovery, influence from others, and relying on algorithms.</a:t>
            </a:r>
            <a:endParaRPr lang="en-NZ" noProof="0" dirty="0">
              <a:highlight>
                <a:srgbClr val="FFFF00"/>
              </a:highlight>
            </a:endParaRPr>
          </a:p>
        </p:txBody>
      </p:sp>
      <p:sp>
        <p:nvSpPr>
          <p:cNvPr id="13" name="Text Placeholder 12">
            <a:extLst>
              <a:ext uri="{FF2B5EF4-FFF2-40B4-BE49-F238E27FC236}">
                <a16:creationId xmlns:a16="http://schemas.microsoft.com/office/drawing/2014/main" id="{3D9421D8-497E-D590-908F-11119DE40408}"/>
              </a:ext>
            </a:extLst>
          </p:cNvPr>
          <p:cNvSpPr>
            <a:spLocks noGrp="1"/>
          </p:cNvSpPr>
          <p:nvPr>
            <p:ph type="body" sz="quarter" idx="26"/>
          </p:nvPr>
        </p:nvSpPr>
        <p:spPr/>
        <p:txBody>
          <a:bodyPr/>
          <a:lstStyle/>
          <a:p>
            <a:r>
              <a:rPr lang="en-NZ" noProof="0" dirty="0"/>
              <a:t> </a:t>
            </a:r>
          </a:p>
        </p:txBody>
      </p:sp>
      <p:sp>
        <p:nvSpPr>
          <p:cNvPr id="92" name="TextBox 91">
            <a:extLst>
              <a:ext uri="{FF2B5EF4-FFF2-40B4-BE49-F238E27FC236}">
                <a16:creationId xmlns:a16="http://schemas.microsoft.com/office/drawing/2014/main" id="{21CAB955-638C-AD0E-214A-0DE746979092}"/>
              </a:ext>
            </a:extLst>
          </p:cNvPr>
          <p:cNvSpPr txBox="1"/>
          <p:nvPr/>
        </p:nvSpPr>
        <p:spPr>
          <a:xfrm>
            <a:off x="9725062" y="2051397"/>
            <a:ext cx="1733181" cy="492443"/>
          </a:xfrm>
          <a:prstGeom prst="rect">
            <a:avLst/>
          </a:prstGeom>
        </p:spPr>
        <p:txBody>
          <a:bodyPr vert="horz" wrap="square" lIns="0" tIns="0" rIns="0" bIns="0" rtlCol="0" anchor="ctr">
            <a:spAutoFit/>
          </a:bodyPr>
          <a:lstStyle/>
          <a:p>
            <a:pPr lvl="0"/>
            <a:r>
              <a:rPr lang="en-NZ" sz="1600" b="1" noProof="0" dirty="0">
                <a:solidFill>
                  <a:schemeClr val="bg1"/>
                </a:solidFill>
              </a:rPr>
              <a:t>The app or site helps (NET)</a:t>
            </a:r>
          </a:p>
        </p:txBody>
      </p:sp>
      <p:sp>
        <p:nvSpPr>
          <p:cNvPr id="96" name="TextBox 95">
            <a:extLst>
              <a:ext uri="{FF2B5EF4-FFF2-40B4-BE49-F238E27FC236}">
                <a16:creationId xmlns:a16="http://schemas.microsoft.com/office/drawing/2014/main" id="{77E38DCC-2545-1661-2192-FEF8C637787E}"/>
              </a:ext>
            </a:extLst>
          </p:cNvPr>
          <p:cNvSpPr txBox="1"/>
          <p:nvPr/>
        </p:nvSpPr>
        <p:spPr>
          <a:xfrm>
            <a:off x="8616781" y="2020619"/>
            <a:ext cx="967312" cy="553998"/>
          </a:xfrm>
          <a:prstGeom prst="rect">
            <a:avLst/>
          </a:prstGeom>
        </p:spPr>
        <p:txBody>
          <a:bodyPr vert="horz" wrap="square" lIns="0" tIns="0" rIns="0" bIns="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3600" b="1" i="0" u="none" strike="noStrike" kern="1200" cap="none" spc="0" normalizeH="0" baseline="0" noProof="0" dirty="0">
                <a:ln>
                  <a:noFill/>
                </a:ln>
                <a:solidFill>
                  <a:schemeClr val="bg1"/>
                </a:solidFill>
                <a:effectLst/>
                <a:uLnTx/>
                <a:uFillTx/>
                <a:latin typeface="Century Gothic" panose="02116942222400000000"/>
                <a:ea typeface="+mn-ea"/>
                <a:cs typeface="+mn-cs"/>
              </a:rPr>
              <a:t>72%</a:t>
            </a:r>
          </a:p>
        </p:txBody>
      </p:sp>
      <p:sp>
        <p:nvSpPr>
          <p:cNvPr id="40" name="TextBox 39">
            <a:extLst>
              <a:ext uri="{FF2B5EF4-FFF2-40B4-BE49-F238E27FC236}">
                <a16:creationId xmlns:a16="http://schemas.microsoft.com/office/drawing/2014/main" id="{FB8EEA3B-553B-49EB-867B-F23F74D451AE}"/>
              </a:ext>
            </a:extLst>
          </p:cNvPr>
          <p:cNvSpPr txBox="1"/>
          <p:nvPr/>
        </p:nvSpPr>
        <p:spPr>
          <a:xfrm>
            <a:off x="732295" y="3600080"/>
            <a:ext cx="3040133" cy="2200602"/>
          </a:xfrm>
          <a:prstGeom prst="rect">
            <a:avLst/>
          </a:prstGeom>
        </p:spPr>
        <p:txBody>
          <a:bodyPr vert="horz" wrap="square" lIns="0" tIns="0" rIns="0" bIns="0" rtlCol="0">
            <a:spAutoFit/>
          </a:bodyPr>
          <a:lstStyle/>
          <a:p>
            <a:pPr lvl="0">
              <a:spcAft>
                <a:spcPts val="1800"/>
              </a:spcAft>
              <a:buClr>
                <a:schemeClr val="tx1"/>
              </a:buClr>
            </a:pPr>
            <a:r>
              <a:rPr lang="en-NZ" sz="1400" b="1" noProof="0" dirty="0"/>
              <a:t>48% </a:t>
            </a:r>
            <a:r>
              <a:rPr lang="en-NZ" sz="1400" noProof="0" dirty="0"/>
              <a:t>- I go back to my favourites - shows or videos I’ve seen before</a:t>
            </a:r>
          </a:p>
          <a:p>
            <a:pPr lvl="0">
              <a:spcAft>
                <a:spcPts val="1800"/>
              </a:spcAft>
              <a:buClr>
                <a:schemeClr val="tx1"/>
              </a:buClr>
            </a:pPr>
            <a:r>
              <a:rPr kumimoji="0" lang="en-NZ" sz="1400" b="1" i="0" u="none" strike="noStrike" kern="1200" cap="none" spc="0" normalizeH="0" baseline="0" noProof="0" dirty="0">
                <a:ln>
                  <a:noFill/>
                </a:ln>
                <a:effectLst/>
                <a:uLnTx/>
                <a:uFillTx/>
                <a:latin typeface="Century Gothic" panose="02116942222400000000"/>
                <a:ea typeface="+mn-ea"/>
                <a:cs typeface="+mn-cs"/>
              </a:rPr>
              <a:t>40% </a:t>
            </a:r>
            <a:r>
              <a:rPr kumimoji="0" lang="en-NZ" sz="1400" b="0" i="0" u="none" strike="noStrike" kern="1200" cap="none" spc="0" normalizeH="0" baseline="0" noProof="0" dirty="0">
                <a:ln>
                  <a:noFill/>
                </a:ln>
                <a:effectLst/>
                <a:uLnTx/>
                <a:uFillTx/>
                <a:latin typeface="Century Gothic" panose="02116942222400000000"/>
                <a:ea typeface="+mn-ea"/>
                <a:cs typeface="+mn-cs"/>
              </a:rPr>
              <a:t>- </a:t>
            </a:r>
            <a:r>
              <a:rPr lang="en-NZ" sz="1400" noProof="0" dirty="0"/>
              <a:t>I search for it - I know what I want and look it up</a:t>
            </a:r>
            <a:endParaRPr kumimoji="0" lang="en-NZ" sz="1400" b="0" i="0" u="none" strike="noStrike" kern="1200" cap="none" spc="0" normalizeH="0" baseline="0" noProof="0" dirty="0">
              <a:ln>
                <a:noFill/>
              </a:ln>
              <a:effectLst/>
              <a:uLnTx/>
              <a:uFillTx/>
              <a:latin typeface="Century Gothic" panose="02116942222400000000"/>
              <a:ea typeface="+mn-ea"/>
              <a:cs typeface="+mn-cs"/>
            </a:endParaRPr>
          </a:p>
          <a:p>
            <a:pPr lvl="0">
              <a:spcAft>
                <a:spcPts val="1800"/>
              </a:spcAft>
              <a:buClr>
                <a:schemeClr val="tx1"/>
              </a:buClr>
            </a:pPr>
            <a:r>
              <a:rPr kumimoji="0" lang="en-NZ" sz="1400" b="1" i="0" u="none" strike="noStrike" kern="1200" cap="none" spc="0" normalizeH="0" baseline="0" noProof="0" dirty="0">
                <a:ln>
                  <a:noFill/>
                </a:ln>
                <a:effectLst/>
                <a:uLnTx/>
                <a:uFillTx/>
                <a:latin typeface="Century Gothic" panose="02116942222400000000"/>
                <a:ea typeface="+mn-ea"/>
                <a:cs typeface="+mn-cs"/>
              </a:rPr>
              <a:t>38% </a:t>
            </a:r>
            <a:r>
              <a:rPr kumimoji="0" lang="en-NZ" sz="1400" b="0" i="0" u="none" strike="noStrike" kern="1200" cap="none" spc="0" normalizeH="0" baseline="0" noProof="0" dirty="0">
                <a:ln>
                  <a:noFill/>
                </a:ln>
                <a:effectLst/>
                <a:uLnTx/>
                <a:uFillTx/>
                <a:latin typeface="Century Gothic" panose="02116942222400000000"/>
                <a:ea typeface="+mn-ea"/>
                <a:cs typeface="+mn-cs"/>
              </a:rPr>
              <a:t>- </a:t>
            </a:r>
            <a:r>
              <a:rPr lang="en-NZ" sz="1400" noProof="0" dirty="0"/>
              <a:t>I choose things I like - like sport, animals, art, or games</a:t>
            </a:r>
            <a:endParaRPr kumimoji="0" lang="en-NZ" sz="1400" b="0" i="0" u="none" strike="noStrike" kern="1200" cap="none" spc="0" normalizeH="0" baseline="0" noProof="0" dirty="0">
              <a:ln>
                <a:noFill/>
              </a:ln>
              <a:effectLst/>
              <a:uLnTx/>
              <a:uFillTx/>
              <a:latin typeface="Century Gothic" panose="02116942222400000000"/>
              <a:ea typeface="+mn-ea"/>
              <a:cs typeface="+mn-cs"/>
            </a:endParaRPr>
          </a:p>
          <a:p>
            <a:pPr marR="0" lvl="0" algn="l" defTabSz="457200" rtl="0" eaLnBrk="1" fontAlgn="auto" latinLnBrk="0" hangingPunct="1">
              <a:lnSpc>
                <a:spcPct val="100000"/>
              </a:lnSpc>
              <a:spcBef>
                <a:spcPts val="0"/>
              </a:spcBef>
              <a:spcAft>
                <a:spcPts val="1800"/>
              </a:spcAft>
              <a:buClr>
                <a:srgbClr val="F16666"/>
              </a:buClr>
              <a:buSzTx/>
              <a:tabLst/>
              <a:defRPr/>
            </a:pPr>
            <a:endParaRPr kumimoji="0" lang="en-NZ" sz="1400" b="0" i="0" u="none" strike="noStrike" kern="1200" cap="none" spc="0" normalizeH="0" baseline="0" noProof="0" dirty="0">
              <a:ln>
                <a:noFill/>
              </a:ln>
              <a:effectLst/>
              <a:uLnTx/>
              <a:uFillTx/>
              <a:latin typeface="Century Gothic" panose="02116942222400000000"/>
              <a:ea typeface="+mn-ea"/>
              <a:cs typeface="+mn-cs"/>
            </a:endParaRPr>
          </a:p>
        </p:txBody>
      </p:sp>
      <p:sp>
        <p:nvSpPr>
          <p:cNvPr id="41" name="TextBox 40">
            <a:extLst>
              <a:ext uri="{FF2B5EF4-FFF2-40B4-BE49-F238E27FC236}">
                <a16:creationId xmlns:a16="http://schemas.microsoft.com/office/drawing/2014/main" id="{EB8FDC85-5A82-478B-8B22-0EB7B190258A}"/>
              </a:ext>
            </a:extLst>
          </p:cNvPr>
          <p:cNvSpPr txBox="1"/>
          <p:nvPr/>
        </p:nvSpPr>
        <p:spPr>
          <a:xfrm>
            <a:off x="2086050" y="2051397"/>
            <a:ext cx="1639379" cy="492443"/>
          </a:xfrm>
          <a:prstGeom prst="rect">
            <a:avLst/>
          </a:prstGeom>
        </p:spPr>
        <p:txBody>
          <a:bodyPr vert="horz" wrap="square" lIns="0" tIns="0" rIns="0" bIns="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srgbClr val="FFFFFF"/>
                </a:solidFill>
                <a:effectLst/>
                <a:uLnTx/>
                <a:uFillTx/>
                <a:latin typeface="Century Gothic" panose="02116942222400000000"/>
                <a:ea typeface="+mn-ea"/>
                <a:cs typeface="+mn-cs"/>
              </a:rPr>
              <a:t>I find things myself (NET)</a:t>
            </a:r>
          </a:p>
        </p:txBody>
      </p:sp>
      <p:sp>
        <p:nvSpPr>
          <p:cNvPr id="93" name="TextBox 92">
            <a:extLst>
              <a:ext uri="{FF2B5EF4-FFF2-40B4-BE49-F238E27FC236}">
                <a16:creationId xmlns:a16="http://schemas.microsoft.com/office/drawing/2014/main" id="{1B84C910-827D-846A-C94F-7E3EA3A69695}"/>
              </a:ext>
            </a:extLst>
          </p:cNvPr>
          <p:cNvSpPr txBox="1"/>
          <p:nvPr/>
        </p:nvSpPr>
        <p:spPr>
          <a:xfrm>
            <a:off x="977770" y="2020619"/>
            <a:ext cx="967312" cy="553998"/>
          </a:xfrm>
          <a:prstGeom prst="rect">
            <a:avLst/>
          </a:prstGeom>
        </p:spPr>
        <p:txBody>
          <a:bodyPr vert="horz" wrap="square" lIns="0" tIns="0" rIns="0" bIns="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3600" b="1" i="0" u="none" strike="noStrike" kern="1200" cap="none" spc="0" normalizeH="0" baseline="0" noProof="0" dirty="0">
                <a:ln>
                  <a:noFill/>
                </a:ln>
                <a:solidFill>
                  <a:srgbClr val="FFFFFF"/>
                </a:solidFill>
                <a:effectLst/>
                <a:uLnTx/>
                <a:uFillTx/>
                <a:latin typeface="Century Gothic" panose="02116942222400000000"/>
                <a:ea typeface="+mn-ea"/>
                <a:cs typeface="+mn-cs"/>
              </a:rPr>
              <a:t>83%</a:t>
            </a:r>
          </a:p>
        </p:txBody>
      </p:sp>
      <p:sp>
        <p:nvSpPr>
          <p:cNvPr id="55" name="TextBox 54">
            <a:extLst>
              <a:ext uri="{FF2B5EF4-FFF2-40B4-BE49-F238E27FC236}">
                <a16:creationId xmlns:a16="http://schemas.microsoft.com/office/drawing/2014/main" id="{F560565D-F8D3-487F-8818-2F56EE500126}"/>
              </a:ext>
            </a:extLst>
          </p:cNvPr>
          <p:cNvSpPr txBox="1"/>
          <p:nvPr/>
        </p:nvSpPr>
        <p:spPr>
          <a:xfrm>
            <a:off x="5943979" y="2051397"/>
            <a:ext cx="1649952" cy="492443"/>
          </a:xfrm>
          <a:prstGeom prst="rect">
            <a:avLst/>
          </a:prstGeom>
        </p:spPr>
        <p:txBody>
          <a:bodyPr vert="horz" wrap="square" lIns="0" tIns="0" rIns="0" bIns="0" rtlCol="0" anchor="ctr">
            <a:spAutoFit/>
          </a:bodyPr>
          <a:lstStyle/>
          <a:p>
            <a:pPr lvl="0"/>
            <a:r>
              <a:rPr lang="en-NZ" sz="1600" b="1" noProof="0" dirty="0">
                <a:solidFill>
                  <a:schemeClr val="bg1"/>
                </a:solidFill>
              </a:rPr>
              <a:t>People around help me (NET)</a:t>
            </a:r>
          </a:p>
        </p:txBody>
      </p:sp>
      <p:sp>
        <p:nvSpPr>
          <p:cNvPr id="95" name="TextBox 94">
            <a:extLst>
              <a:ext uri="{FF2B5EF4-FFF2-40B4-BE49-F238E27FC236}">
                <a16:creationId xmlns:a16="http://schemas.microsoft.com/office/drawing/2014/main" id="{0890286D-4234-CF5A-5C8C-9CF515FF2F63}"/>
              </a:ext>
            </a:extLst>
          </p:cNvPr>
          <p:cNvSpPr txBox="1"/>
          <p:nvPr/>
        </p:nvSpPr>
        <p:spPr>
          <a:xfrm>
            <a:off x="4753332" y="2020619"/>
            <a:ext cx="967312" cy="553998"/>
          </a:xfrm>
          <a:prstGeom prst="rect">
            <a:avLst/>
          </a:prstGeom>
        </p:spPr>
        <p:txBody>
          <a:bodyPr vert="horz" wrap="square" lIns="0" tIns="0" rIns="0" bIns="0"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3600" b="1" i="0" u="none" strike="noStrike" kern="1200" cap="none" spc="0" normalizeH="0" baseline="0" noProof="0" dirty="0">
                <a:ln>
                  <a:noFill/>
                </a:ln>
                <a:solidFill>
                  <a:schemeClr val="bg1"/>
                </a:solidFill>
                <a:effectLst/>
                <a:uLnTx/>
                <a:uFillTx/>
                <a:latin typeface="Century Gothic" panose="02116942222400000000"/>
                <a:ea typeface="+mn-ea"/>
                <a:cs typeface="+mn-cs"/>
              </a:rPr>
              <a:t>83%</a:t>
            </a:r>
          </a:p>
        </p:txBody>
      </p:sp>
      <p:sp>
        <p:nvSpPr>
          <p:cNvPr id="101" name="TextBox 100">
            <a:extLst>
              <a:ext uri="{FF2B5EF4-FFF2-40B4-BE49-F238E27FC236}">
                <a16:creationId xmlns:a16="http://schemas.microsoft.com/office/drawing/2014/main" id="{2DACE629-CE04-4019-765F-305BA13512CE}"/>
              </a:ext>
            </a:extLst>
          </p:cNvPr>
          <p:cNvSpPr txBox="1"/>
          <p:nvPr/>
        </p:nvSpPr>
        <p:spPr>
          <a:xfrm>
            <a:off x="4499425" y="3600080"/>
            <a:ext cx="3165352" cy="1538883"/>
          </a:xfrm>
          <a:prstGeom prst="rect">
            <a:avLst/>
          </a:prstGeom>
        </p:spPr>
        <p:txBody>
          <a:bodyPr vert="horz" wrap="square" lIns="0" tIns="0" rIns="0" bIns="0" rtlCol="0">
            <a:spAutoFit/>
          </a:bodyPr>
          <a:lstStyle/>
          <a:p>
            <a:pPr lvl="0">
              <a:spcAft>
                <a:spcPts val="1800"/>
              </a:spcAft>
              <a:buClr>
                <a:schemeClr val="tx1"/>
              </a:buClr>
            </a:pPr>
            <a:r>
              <a:rPr lang="en-NZ" sz="1400" b="1" noProof="0" dirty="0"/>
              <a:t>46% </a:t>
            </a:r>
            <a:r>
              <a:rPr lang="en-NZ" sz="1400" noProof="0" dirty="0"/>
              <a:t>- A friend or classmate told me about it</a:t>
            </a:r>
          </a:p>
          <a:p>
            <a:pPr lvl="0">
              <a:spcAft>
                <a:spcPts val="1800"/>
              </a:spcAft>
              <a:buClr>
                <a:schemeClr val="tx1"/>
              </a:buClr>
            </a:pPr>
            <a:r>
              <a:rPr lang="en-NZ" sz="1400" b="1" noProof="0" dirty="0"/>
              <a:t>30% </a:t>
            </a:r>
            <a:r>
              <a:rPr lang="en-NZ" sz="1400" noProof="0" dirty="0"/>
              <a:t>- I watch stuff from creators I like</a:t>
            </a:r>
          </a:p>
          <a:p>
            <a:pPr lvl="0">
              <a:spcAft>
                <a:spcPts val="1800"/>
              </a:spcAft>
              <a:buClr>
                <a:schemeClr val="tx1"/>
              </a:buClr>
            </a:pPr>
            <a:r>
              <a:rPr lang="en-NZ" sz="1400" b="1" noProof="0" dirty="0"/>
              <a:t>28% </a:t>
            </a:r>
            <a:r>
              <a:rPr lang="en-NZ" sz="1400" noProof="0" dirty="0"/>
              <a:t>- My parent or caregiver suggested it</a:t>
            </a:r>
          </a:p>
        </p:txBody>
      </p:sp>
      <p:sp>
        <p:nvSpPr>
          <p:cNvPr id="102" name="TextBox 101">
            <a:extLst>
              <a:ext uri="{FF2B5EF4-FFF2-40B4-BE49-F238E27FC236}">
                <a16:creationId xmlns:a16="http://schemas.microsoft.com/office/drawing/2014/main" id="{3788B93A-BB4B-548B-A4EF-C384282A862D}"/>
              </a:ext>
            </a:extLst>
          </p:cNvPr>
          <p:cNvSpPr txBox="1"/>
          <p:nvPr/>
        </p:nvSpPr>
        <p:spPr>
          <a:xfrm>
            <a:off x="8389584" y="3600080"/>
            <a:ext cx="2994439" cy="1754326"/>
          </a:xfrm>
          <a:prstGeom prst="rect">
            <a:avLst/>
          </a:prstGeom>
        </p:spPr>
        <p:txBody>
          <a:bodyPr vert="horz" wrap="square" lIns="0" tIns="0" rIns="0" bIns="0" rtlCol="0">
            <a:spAutoFit/>
          </a:bodyPr>
          <a:lstStyle/>
          <a:p>
            <a:pPr>
              <a:spcAft>
                <a:spcPts val="1800"/>
              </a:spcAft>
              <a:buClr>
                <a:schemeClr val="tx1"/>
              </a:buClr>
            </a:pPr>
            <a:r>
              <a:rPr lang="en-NZ" sz="1400" b="1" noProof="0" dirty="0"/>
              <a:t>40%</a:t>
            </a:r>
            <a:r>
              <a:rPr lang="en-NZ" sz="1400" noProof="0" dirty="0"/>
              <a:t> - It popped up because of what I watched before</a:t>
            </a:r>
          </a:p>
          <a:p>
            <a:pPr lvl="0">
              <a:spcAft>
                <a:spcPts val="1800"/>
              </a:spcAft>
              <a:buClr>
                <a:schemeClr val="tx1"/>
              </a:buClr>
            </a:pPr>
            <a:r>
              <a:rPr lang="en-NZ" sz="1400" b="1" noProof="0" dirty="0"/>
              <a:t>39%</a:t>
            </a:r>
            <a:r>
              <a:rPr lang="en-NZ" sz="1400" noProof="0" dirty="0"/>
              <a:t> - I found it by scrolling or browsing</a:t>
            </a:r>
          </a:p>
          <a:p>
            <a:pPr lvl="0">
              <a:spcAft>
                <a:spcPts val="1800"/>
              </a:spcAft>
              <a:buClr>
                <a:schemeClr val="tx1"/>
              </a:buClr>
            </a:pPr>
            <a:r>
              <a:rPr lang="en-NZ" sz="1400" b="1" noProof="0" dirty="0"/>
              <a:t>35%</a:t>
            </a:r>
            <a:r>
              <a:rPr lang="en-NZ" sz="1400" noProof="0" dirty="0"/>
              <a:t> - I clicked on a picture or title that looked cool</a:t>
            </a:r>
          </a:p>
        </p:txBody>
      </p:sp>
      <p:sp>
        <p:nvSpPr>
          <p:cNvPr id="104" name="TextBox 103">
            <a:extLst>
              <a:ext uri="{FF2B5EF4-FFF2-40B4-BE49-F238E27FC236}">
                <a16:creationId xmlns:a16="http://schemas.microsoft.com/office/drawing/2014/main" id="{730FCF8C-82E5-28D1-75B2-82F1974B53AD}"/>
              </a:ext>
            </a:extLst>
          </p:cNvPr>
          <p:cNvSpPr txBox="1"/>
          <p:nvPr/>
        </p:nvSpPr>
        <p:spPr>
          <a:xfrm>
            <a:off x="2726400" y="6451832"/>
            <a:ext cx="10990362" cy="345607"/>
          </a:xfrm>
          <a:prstGeom prst="rect">
            <a:avLst/>
          </a:prstGeom>
          <a:noFill/>
        </p:spPr>
        <p:txBody>
          <a:bodyPr wrap="square">
            <a:spAutoFit/>
          </a:bodyPr>
          <a:lstStyle/>
          <a:p>
            <a:pPr marL="457200" indent="-457200">
              <a:lnSpc>
                <a:spcPct val="107000"/>
              </a:lnSpc>
              <a:buNone/>
            </a:pPr>
            <a:r>
              <a:rPr lang="en-NZ" sz="800" b="1" noProof="0" dirty="0">
                <a:solidFill>
                  <a:schemeClr val="accent6"/>
                </a:solidFill>
                <a:effectLst/>
                <a:ea typeface="Verdana" panose="020B0604030504040204" pitchFamily="34" charset="0"/>
                <a:cs typeface="Arial" panose="020B0604020202020204" pitchFamily="34" charset="0"/>
              </a:rPr>
              <a:t>Q81. </a:t>
            </a:r>
            <a:r>
              <a:rPr lang="en-NZ" sz="800" noProof="0" dirty="0">
                <a:solidFill>
                  <a:schemeClr val="accent6"/>
                </a:solidFill>
                <a:effectLst/>
                <a:ea typeface="Verdana" panose="020B0604030504040204" pitchFamily="34" charset="0"/>
                <a:cs typeface="Arial" panose="020B0604020202020204" pitchFamily="34" charset="0"/>
              </a:rPr>
              <a:t>How do you usually find new things to watch, play, or listen to?</a:t>
            </a:r>
          </a:p>
          <a:p>
            <a:pPr marL="457200" indent="-457200">
              <a:lnSpc>
                <a:spcPct val="107000"/>
              </a:lnSpc>
              <a:buNone/>
            </a:pPr>
            <a:r>
              <a:rPr lang="en-NZ" sz="800" noProof="0" dirty="0">
                <a:solidFill>
                  <a:schemeClr val="accent6"/>
                </a:solidFill>
                <a:effectLst/>
                <a:ea typeface="Verdana" panose="020B0604030504040204" pitchFamily="34" charset="0"/>
                <a:cs typeface="Times New Roman" panose="02020603050405020304" pitchFamily="18" charset="0"/>
              </a:rPr>
              <a:t>Children aged 5 to 14 years n=1,024</a:t>
            </a:r>
          </a:p>
        </p:txBody>
      </p:sp>
      <p:grpSp>
        <p:nvGrpSpPr>
          <p:cNvPr id="5" name="Group 4">
            <a:extLst>
              <a:ext uri="{FF2B5EF4-FFF2-40B4-BE49-F238E27FC236}">
                <a16:creationId xmlns:a16="http://schemas.microsoft.com/office/drawing/2014/main" id="{ED8ACC82-228A-D9B9-92CE-5FA908F2E25C}"/>
              </a:ext>
            </a:extLst>
          </p:cNvPr>
          <p:cNvGrpSpPr/>
          <p:nvPr/>
        </p:nvGrpSpPr>
        <p:grpSpPr>
          <a:xfrm>
            <a:off x="8948831" y="6490826"/>
            <a:ext cx="2346178" cy="276475"/>
            <a:chOff x="9561659" y="6274524"/>
            <a:chExt cx="1900091" cy="242532"/>
          </a:xfrm>
        </p:grpSpPr>
        <p:sp>
          <p:nvSpPr>
            <p:cNvPr id="6" name="Text Placeholder 3">
              <a:extLst>
                <a:ext uri="{FF2B5EF4-FFF2-40B4-BE49-F238E27FC236}">
                  <a16:creationId xmlns:a16="http://schemas.microsoft.com/office/drawing/2014/main" id="{E46D597C-B1B8-7148-D45D-DA3CA1C37F57}"/>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7" name="Isosceles Triangle 6">
              <a:extLst>
                <a:ext uri="{FF2B5EF4-FFF2-40B4-BE49-F238E27FC236}">
                  <a16:creationId xmlns:a16="http://schemas.microsoft.com/office/drawing/2014/main" id="{EEE73093-2937-FB47-89B8-3FAD43CC502F}"/>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8" name="Isosceles Triangle 7">
              <a:extLst>
                <a:ext uri="{FF2B5EF4-FFF2-40B4-BE49-F238E27FC236}">
                  <a16:creationId xmlns:a16="http://schemas.microsoft.com/office/drawing/2014/main" id="{320F70CF-4C40-02E6-B33A-2F5394A53C10}"/>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9" name="Isosceles Triangle 8">
            <a:extLst>
              <a:ext uri="{FF2B5EF4-FFF2-40B4-BE49-F238E27FC236}">
                <a16:creationId xmlns:a16="http://schemas.microsoft.com/office/drawing/2014/main" id="{A6A25BA7-B863-F1B5-4038-871483C0AA60}"/>
              </a:ext>
            </a:extLst>
          </p:cNvPr>
          <p:cNvSpPr/>
          <p:nvPr/>
        </p:nvSpPr>
        <p:spPr bwMode="auto">
          <a:xfrm>
            <a:off x="650933" y="299956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0" name="TextBox 9">
            <a:extLst>
              <a:ext uri="{FF2B5EF4-FFF2-40B4-BE49-F238E27FC236}">
                <a16:creationId xmlns:a16="http://schemas.microsoft.com/office/drawing/2014/main" id="{8B0A37A3-5EE7-333A-5908-96DC65A2CAF9}"/>
              </a:ext>
            </a:extLst>
          </p:cNvPr>
          <p:cNvSpPr txBox="1"/>
          <p:nvPr/>
        </p:nvSpPr>
        <p:spPr>
          <a:xfrm>
            <a:off x="831477" y="2988706"/>
            <a:ext cx="1783080" cy="243657"/>
          </a:xfrm>
          <a:prstGeom prst="rect">
            <a:avLst/>
          </a:prstGeom>
          <a:noFill/>
        </p:spPr>
        <p:txBody>
          <a:bodyPr wrap="square" lIns="0" tIns="0" rIns="0" bIns="0" rtlCol="0">
            <a:normAutofit fontScale="62500" lnSpcReduction="20000"/>
          </a:bodyPr>
          <a:lstStyle/>
          <a:p>
            <a:pPr marL="0" indent="-3657600" algn="l">
              <a:spcAft>
                <a:spcPts val="600"/>
              </a:spcAft>
            </a:pPr>
            <a:r>
              <a:rPr lang="en-NZ" sz="1800" b="1" i="0" noProof="0" dirty="0">
                <a:solidFill>
                  <a:schemeClr val="bg1"/>
                </a:solidFill>
                <a:latin typeface="+mn-lt"/>
                <a:ea typeface="Roboto" panose="02000000000000000000" pitchFamily="2" charset="0"/>
                <a:cs typeface="Segoe UI" panose="020B0502040204020203" pitchFamily="34" charset="0"/>
              </a:rPr>
              <a:t>Higher among 9 to 14’s</a:t>
            </a:r>
          </a:p>
        </p:txBody>
      </p:sp>
      <p:sp>
        <p:nvSpPr>
          <p:cNvPr id="11" name="Isosceles Triangle 10">
            <a:extLst>
              <a:ext uri="{FF2B5EF4-FFF2-40B4-BE49-F238E27FC236}">
                <a16:creationId xmlns:a16="http://schemas.microsoft.com/office/drawing/2014/main" id="{AC9C1CAA-7110-9358-CCFF-C282C363AEAA}"/>
              </a:ext>
            </a:extLst>
          </p:cNvPr>
          <p:cNvSpPr/>
          <p:nvPr/>
        </p:nvSpPr>
        <p:spPr bwMode="auto">
          <a:xfrm>
            <a:off x="4499425" y="299956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TextBox 13">
            <a:extLst>
              <a:ext uri="{FF2B5EF4-FFF2-40B4-BE49-F238E27FC236}">
                <a16:creationId xmlns:a16="http://schemas.microsoft.com/office/drawing/2014/main" id="{15D88AB7-9A17-EBF5-AE1B-0CBC2545B664}"/>
              </a:ext>
            </a:extLst>
          </p:cNvPr>
          <p:cNvSpPr txBox="1"/>
          <p:nvPr/>
        </p:nvSpPr>
        <p:spPr>
          <a:xfrm>
            <a:off x="4679969" y="2988706"/>
            <a:ext cx="1783080" cy="243657"/>
          </a:xfrm>
          <a:prstGeom prst="rect">
            <a:avLst/>
          </a:prstGeom>
          <a:noFill/>
        </p:spPr>
        <p:txBody>
          <a:bodyPr wrap="square" lIns="0" tIns="0" rIns="0" bIns="0" rtlCol="0">
            <a:normAutofit fontScale="62500" lnSpcReduction="20000"/>
          </a:bodyPr>
          <a:lstStyle/>
          <a:p>
            <a:pPr marL="0" indent="-3657600" algn="l">
              <a:spcAft>
                <a:spcPts val="600"/>
              </a:spcAft>
            </a:pPr>
            <a:r>
              <a:rPr lang="en-NZ" sz="1800" b="1" i="0" noProof="0" dirty="0">
                <a:solidFill>
                  <a:schemeClr val="bg1"/>
                </a:solidFill>
                <a:latin typeface="+mn-lt"/>
                <a:ea typeface="Roboto" panose="02000000000000000000" pitchFamily="2" charset="0"/>
                <a:cs typeface="Segoe UI" panose="020B0502040204020203" pitchFamily="34" charset="0"/>
              </a:rPr>
              <a:t>Higher among 9 to 14’s</a:t>
            </a:r>
          </a:p>
        </p:txBody>
      </p:sp>
      <p:sp>
        <p:nvSpPr>
          <p:cNvPr id="15" name="Isosceles Triangle 14">
            <a:extLst>
              <a:ext uri="{FF2B5EF4-FFF2-40B4-BE49-F238E27FC236}">
                <a16:creationId xmlns:a16="http://schemas.microsoft.com/office/drawing/2014/main" id="{14B8B3F2-CDCB-2DE3-5CB2-8787769D38B9}"/>
              </a:ext>
            </a:extLst>
          </p:cNvPr>
          <p:cNvSpPr/>
          <p:nvPr/>
        </p:nvSpPr>
        <p:spPr bwMode="auto">
          <a:xfrm>
            <a:off x="8406012" y="299956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6" name="TextBox 15">
            <a:extLst>
              <a:ext uri="{FF2B5EF4-FFF2-40B4-BE49-F238E27FC236}">
                <a16:creationId xmlns:a16="http://schemas.microsoft.com/office/drawing/2014/main" id="{68CB7363-6F65-9301-9E97-FECC3C43CAC1}"/>
              </a:ext>
            </a:extLst>
          </p:cNvPr>
          <p:cNvSpPr txBox="1"/>
          <p:nvPr/>
        </p:nvSpPr>
        <p:spPr>
          <a:xfrm>
            <a:off x="8586556" y="2988706"/>
            <a:ext cx="1783080" cy="243657"/>
          </a:xfrm>
          <a:prstGeom prst="rect">
            <a:avLst/>
          </a:prstGeom>
          <a:noFill/>
        </p:spPr>
        <p:txBody>
          <a:bodyPr wrap="square" lIns="0" tIns="0" rIns="0" bIns="0" rtlCol="0">
            <a:normAutofit fontScale="62500" lnSpcReduction="20000"/>
          </a:bodyPr>
          <a:lstStyle/>
          <a:p>
            <a:pPr marL="0" indent="-3657600" algn="l">
              <a:spcAft>
                <a:spcPts val="600"/>
              </a:spcAft>
            </a:pPr>
            <a:r>
              <a:rPr lang="en-NZ" sz="1800" b="1" i="0" noProof="0" dirty="0">
                <a:solidFill>
                  <a:schemeClr val="bg1"/>
                </a:solidFill>
                <a:latin typeface="+mn-lt"/>
                <a:ea typeface="Roboto" panose="02000000000000000000" pitchFamily="2" charset="0"/>
                <a:cs typeface="Segoe UI" panose="020B0502040204020203" pitchFamily="34" charset="0"/>
              </a:rPr>
              <a:t>Higher among 12 to 14’s</a:t>
            </a:r>
          </a:p>
        </p:txBody>
      </p:sp>
      <p:cxnSp>
        <p:nvCxnSpPr>
          <p:cNvPr id="21" name="Straight Connector 20">
            <a:extLst>
              <a:ext uri="{FF2B5EF4-FFF2-40B4-BE49-F238E27FC236}">
                <a16:creationId xmlns:a16="http://schemas.microsoft.com/office/drawing/2014/main" id="{78E2E451-8A63-F63F-3F4D-F3AD80F3F3EB}"/>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70159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7C9CD-1A43-BF19-01A9-E10445B9426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D4DA0F7-9F5A-FBE5-9BB1-B083D4529961}"/>
              </a:ext>
            </a:extLst>
          </p:cNvPr>
          <p:cNvSpPr>
            <a:spLocks noGrp="1"/>
          </p:cNvSpPr>
          <p:nvPr>
            <p:ph type="body" sz="quarter" idx="22"/>
          </p:nvPr>
        </p:nvSpPr>
        <p:spPr/>
        <p:txBody>
          <a:bodyPr/>
          <a:lstStyle/>
          <a:p>
            <a:r>
              <a:rPr lang="en-NZ" sz="2800" noProof="0" dirty="0"/>
              <a:t>09</a:t>
            </a:r>
          </a:p>
        </p:txBody>
      </p:sp>
      <p:sp>
        <p:nvSpPr>
          <p:cNvPr id="5" name="Text Placeholder 4">
            <a:extLst>
              <a:ext uri="{FF2B5EF4-FFF2-40B4-BE49-F238E27FC236}">
                <a16:creationId xmlns:a16="http://schemas.microsoft.com/office/drawing/2014/main" id="{1F70545C-D3DF-BCDB-2F55-A167715551FB}"/>
              </a:ext>
            </a:extLst>
          </p:cNvPr>
          <p:cNvSpPr>
            <a:spLocks noGrp="1"/>
          </p:cNvSpPr>
          <p:nvPr>
            <p:ph type="body" sz="quarter" idx="28"/>
          </p:nvPr>
        </p:nvSpPr>
        <p:spPr>
          <a:xfrm>
            <a:off x="460372" y="2175684"/>
            <a:ext cx="5251939" cy="2140053"/>
          </a:xfrm>
        </p:spPr>
        <p:txBody>
          <a:bodyPr anchor="t"/>
          <a:lstStyle/>
          <a:p>
            <a:pPr>
              <a:lnSpc>
                <a:spcPts val="5200"/>
              </a:lnSpc>
            </a:pPr>
            <a:r>
              <a:rPr lang="en-NZ" noProof="0" dirty="0"/>
              <a:t>YouTube in detail</a:t>
            </a:r>
          </a:p>
        </p:txBody>
      </p:sp>
      <p:sp>
        <p:nvSpPr>
          <p:cNvPr id="7" name="Footer Placeholder 6">
            <a:extLst>
              <a:ext uri="{FF2B5EF4-FFF2-40B4-BE49-F238E27FC236}">
                <a16:creationId xmlns:a16="http://schemas.microsoft.com/office/drawing/2014/main" id="{2EB1D699-510C-ACD1-945C-AA400924BC67}"/>
              </a:ext>
            </a:extLst>
          </p:cNvPr>
          <p:cNvSpPr>
            <a:spLocks noGrp="1"/>
          </p:cNvSpPr>
          <p:nvPr>
            <p:ph type="ftr" sz="quarter" idx="30"/>
          </p:nvPr>
        </p:nvSpPr>
        <p:spPr/>
        <p:txBody>
          <a:bodyPr/>
          <a:lstStyle/>
          <a:p>
            <a:r>
              <a:rPr lang="en-US" dirty="0"/>
              <a:t>WATA Children’s Media Use 2025</a:t>
            </a:r>
          </a:p>
        </p:txBody>
      </p:sp>
      <p:sp>
        <p:nvSpPr>
          <p:cNvPr id="8" name="Slide Number Placeholder 7">
            <a:extLst>
              <a:ext uri="{FF2B5EF4-FFF2-40B4-BE49-F238E27FC236}">
                <a16:creationId xmlns:a16="http://schemas.microsoft.com/office/drawing/2014/main" id="{85FC1CED-117B-1174-3094-9FD334258966}"/>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6" name="Picture Placeholder 5">
            <a:extLst>
              <a:ext uri="{FF2B5EF4-FFF2-40B4-BE49-F238E27FC236}">
                <a16:creationId xmlns:a16="http://schemas.microsoft.com/office/drawing/2014/main" id="{99D14175-646F-402B-3D34-4DFF24EB01DA}"/>
              </a:ext>
            </a:extLst>
          </p:cNvPr>
          <p:cNvSpPr>
            <a:spLocks noGrp="1"/>
          </p:cNvSpPr>
          <p:nvPr>
            <p:ph type="pic" sz="quarter" idx="24"/>
          </p:nvPr>
        </p:nvSpPr>
        <p:spPr/>
        <p:txBody>
          <a:bodyPr/>
          <a:lstStyle/>
          <a:p>
            <a:endParaRPr lang="en-NZ" noProof="0" dirty="0"/>
          </a:p>
        </p:txBody>
      </p:sp>
      <p:pic>
        <p:nvPicPr>
          <p:cNvPr id="10" name="Picture Placeholder 10" descr="A group of people sitting on a bench looking at their phones&#10;&#10;AI-generated content may be incorrect.">
            <a:extLst>
              <a:ext uri="{FF2B5EF4-FFF2-40B4-BE49-F238E27FC236}">
                <a16:creationId xmlns:a16="http://schemas.microsoft.com/office/drawing/2014/main" id="{FC33939C-7731-4072-ADF5-7428CA3761D5}"/>
              </a:ext>
            </a:extLst>
          </p:cNvPr>
          <p:cNvPicPr>
            <a:picLocks noChangeAspect="1"/>
          </p:cNvPicPr>
          <p:nvPr/>
        </p:nvPicPr>
        <p:blipFill>
          <a:blip r:embed="rId2">
            <a:extLst>
              <a:ext uri="{28A0092B-C50C-407E-A947-70E740481C1C}">
                <a14:useLocalDpi xmlns:a14="http://schemas.microsoft.com/office/drawing/2010/main" val="0"/>
              </a:ext>
            </a:extLst>
          </a:blip>
          <a:srcRect l="15283" r="15283"/>
          <a:stretch>
            <a:fillRect/>
          </a:stretch>
        </p:blipFill>
        <p:spPr>
          <a:xfrm>
            <a:off x="6057327" y="461324"/>
            <a:ext cx="6225657" cy="5976298"/>
          </a:xfrm>
          <a:prstGeom prst="rect">
            <a:avLst/>
          </a:pr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23107575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8DDE4-C959-FE87-B436-E8B9A5F1A0FE}"/>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DEDA49A0-22DC-3012-5A4C-C4D570577512}"/>
              </a:ext>
            </a:extLst>
          </p:cNvPr>
          <p:cNvSpPr>
            <a:spLocks noGrp="1"/>
          </p:cNvSpPr>
          <p:nvPr>
            <p:ph type="title"/>
          </p:nvPr>
        </p:nvSpPr>
        <p:spPr/>
        <p:txBody>
          <a:bodyPr>
            <a:normAutofit/>
          </a:bodyPr>
          <a:lstStyle/>
          <a:p>
            <a:r>
              <a:rPr lang="en-NZ" noProof="0" dirty="0"/>
              <a:t>YouTube – summary</a:t>
            </a:r>
          </a:p>
        </p:txBody>
      </p:sp>
      <p:sp>
        <p:nvSpPr>
          <p:cNvPr id="13" name="Text Placeholder 12">
            <a:extLst>
              <a:ext uri="{FF2B5EF4-FFF2-40B4-BE49-F238E27FC236}">
                <a16:creationId xmlns:a16="http://schemas.microsoft.com/office/drawing/2014/main" id="{C54299FB-7031-6DA7-E59E-775C06A1E9D7}"/>
              </a:ext>
            </a:extLst>
          </p:cNvPr>
          <p:cNvSpPr>
            <a:spLocks noGrp="1"/>
          </p:cNvSpPr>
          <p:nvPr>
            <p:ph type="body" sz="quarter" idx="22"/>
          </p:nvPr>
        </p:nvSpPr>
        <p:spPr/>
        <p:txBody>
          <a:bodyPr/>
          <a:lstStyle/>
          <a:p>
            <a:r>
              <a:rPr lang="en-NZ" noProof="0" dirty="0"/>
              <a:t> </a:t>
            </a:r>
          </a:p>
        </p:txBody>
      </p:sp>
      <p:sp>
        <p:nvSpPr>
          <p:cNvPr id="2" name="Slide Number Placeholder 1">
            <a:extLst>
              <a:ext uri="{FF2B5EF4-FFF2-40B4-BE49-F238E27FC236}">
                <a16:creationId xmlns:a16="http://schemas.microsoft.com/office/drawing/2014/main" id="{B02A2445-7973-3420-AC41-34A1ADA7F7D1}"/>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NZ" sz="800" b="1" i="0" u="none" strike="noStrike" kern="1200" cap="none" spc="0" normalizeH="0" baseline="0" noProof="0" dirty="0">
              <a:ln>
                <a:noFill/>
              </a:ln>
              <a:effectLst/>
              <a:uLnTx/>
              <a:uFillTx/>
              <a:latin typeface="Century Gothic" panose="02116942222400000000"/>
              <a:ea typeface="Verdana" panose="020B0604030504040204" pitchFamily="34" charset="0"/>
            </a:endParaRPr>
          </a:p>
        </p:txBody>
      </p:sp>
      <p:sp>
        <p:nvSpPr>
          <p:cNvPr id="7" name="Rectangle 6">
            <a:extLst>
              <a:ext uri="{FF2B5EF4-FFF2-40B4-BE49-F238E27FC236}">
                <a16:creationId xmlns:a16="http://schemas.microsoft.com/office/drawing/2014/main" id="{738D78F0-F1CB-A69B-154B-0A5CA467BAE9}"/>
              </a:ext>
            </a:extLst>
          </p:cNvPr>
          <p:cNvSpPr/>
          <p:nvPr/>
        </p:nvSpPr>
        <p:spPr bwMode="auto">
          <a:xfrm>
            <a:off x="460375" y="1485898"/>
            <a:ext cx="5292725"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rPr>
              <a:t>Access</a:t>
            </a:r>
          </a:p>
          <a:p>
            <a:pPr lvl="0">
              <a:spcAft>
                <a:spcPts val="1200"/>
              </a:spcAft>
              <a:defRPr/>
            </a:pPr>
            <a:r>
              <a:rPr lang="en-NZ" sz="1200" noProof="0" dirty="0">
                <a:solidFill>
                  <a:schemeClr val="bg2"/>
                </a:solidFill>
              </a:rPr>
              <a:t>YouTube plays a central role in children’s media lives, with 69% of children using YouTube or YouTube Kids daily. </a:t>
            </a:r>
          </a:p>
          <a:p>
            <a:pPr lvl="0">
              <a:spcAft>
                <a:spcPts val="1200"/>
              </a:spcAft>
              <a:defRPr/>
            </a:pPr>
            <a:r>
              <a:rPr lang="en-NZ" sz="1200" noProof="0" dirty="0">
                <a:solidFill>
                  <a:schemeClr val="bg2"/>
                </a:solidFill>
              </a:rPr>
              <a:t>Younger children (4 to 8) are more likely to access YouTube through caregiver or whānau accounts and watch on smart TVs, while older children (12 to 14) increasingly use their own accounts and prefer smartphones or computers. </a:t>
            </a:r>
          </a:p>
          <a:p>
            <a:pPr lvl="0">
              <a:spcAft>
                <a:spcPts val="1200"/>
              </a:spcAft>
              <a:defRPr/>
            </a:pPr>
            <a:r>
              <a:rPr lang="en-NZ" sz="1200" noProof="0" dirty="0">
                <a:solidFill>
                  <a:schemeClr val="bg2"/>
                </a:solidFill>
              </a:rPr>
              <a:t>Over half of children (58%) choose their own content on YouTube with little caregiver intervention, a trend that grows with age.</a:t>
            </a:r>
          </a:p>
          <a:p>
            <a:pPr lvl="0">
              <a:spcAft>
                <a:spcPts val="1200"/>
              </a:spcAf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 name="Footer Placeholder 6">
            <a:extLst>
              <a:ext uri="{FF2B5EF4-FFF2-40B4-BE49-F238E27FC236}">
                <a16:creationId xmlns:a16="http://schemas.microsoft.com/office/drawing/2014/main" id="{1C747C2B-484C-B278-7725-E443E8E4F449}"/>
              </a:ext>
            </a:extLst>
          </p:cNvPr>
          <p:cNvSpPr txBox="1">
            <a:spLocks/>
          </p:cNvSpPr>
          <p:nvPr/>
        </p:nvSpPr>
        <p:spPr>
          <a:xfrm>
            <a:off x="1009650" y="6534149"/>
            <a:ext cx="7127875" cy="155574"/>
          </a:xfrm>
          <a:prstGeom prst="rect">
            <a:avLst/>
          </a:prstGeom>
        </p:spPr>
        <p:txBody>
          <a:bodyPr lIns="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indent="9525">
              <a:defRPr/>
            </a:pPr>
            <a:r>
              <a:rPr lang="en-US" sz="800" noProof="0" dirty="0">
                <a:solidFill>
                  <a:schemeClr val="bg1"/>
                </a:solidFill>
                <a:latin typeface="Century Gothic" panose="02116942222400000000"/>
                <a:ea typeface="Roboto" panose="02000000000000000000" pitchFamily="2" charset="0"/>
              </a:rPr>
              <a:t>WATA Children’s Media Use 2025</a:t>
            </a:r>
          </a:p>
        </p:txBody>
      </p:sp>
      <p:sp>
        <p:nvSpPr>
          <p:cNvPr id="5" name="Rectangle 4">
            <a:extLst>
              <a:ext uri="{FF2B5EF4-FFF2-40B4-BE49-F238E27FC236}">
                <a16:creationId xmlns:a16="http://schemas.microsoft.com/office/drawing/2014/main" id="{C5CDC31F-C23B-325E-4EE5-16427A83825F}"/>
              </a:ext>
            </a:extLst>
          </p:cNvPr>
          <p:cNvSpPr/>
          <p:nvPr/>
        </p:nvSpPr>
        <p:spPr bwMode="auto">
          <a:xfrm>
            <a:off x="6094412" y="1485898"/>
            <a:ext cx="5292725"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latin typeface="Century Gothic" panose="02116942222400000000"/>
                <a:ea typeface="Roboto" panose="02000000000000000000" pitchFamily="2" charset="0"/>
                <a:cs typeface="Segoe UI" panose="020B0502040204020203" pitchFamily="34" charset="0"/>
              </a:rPr>
              <a:t>Safety, restrictions, controls</a:t>
            </a:r>
            <a:endParaRPr kumimoji="0" lang="en-NZ" sz="1200" b="1"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lvl="0">
              <a:spcAft>
                <a:spcPts val="1200"/>
              </a:spcAft>
              <a:defRPr/>
            </a:pPr>
            <a:r>
              <a:rPr lang="en-NZ" sz="1200" noProof="0" dirty="0">
                <a:solidFill>
                  <a:schemeClr val="bg2"/>
                </a:solidFill>
              </a:rPr>
              <a:t>Caregivers actively manage YouTube content for younger children, employing a range of safety tools and parental controls. These include YouTube Kids, supervised accounts with content level settings, restricted mode, approved channels, and manual selection or approval of videos. Watching together is also a common strategy for monitoring viewing. </a:t>
            </a:r>
          </a:p>
          <a:p>
            <a:pPr lvl="0">
              <a:spcAft>
                <a:spcPts val="1200"/>
              </a:spcAft>
              <a:defRPr/>
            </a:pPr>
            <a:r>
              <a:rPr lang="en-NZ" sz="1200" noProof="0" dirty="0">
                <a:solidFill>
                  <a:schemeClr val="bg2"/>
                </a:solidFill>
              </a:rPr>
              <a:t>However, parental oversight drops sharply as children get older: 39% of 12 to14 year olds report no parental controls are used at all.</a:t>
            </a:r>
          </a:p>
          <a:p>
            <a:pPr lvl="0">
              <a:spcAft>
                <a:spcPts val="1200"/>
              </a:spcAft>
              <a:defRPr/>
            </a:pPr>
            <a:r>
              <a:rPr lang="en-NZ" sz="1200" noProof="0" dirty="0">
                <a:solidFill>
                  <a:schemeClr val="bg2"/>
                </a:solidFill>
              </a:rPr>
              <a:t>Children discover content on YouTube through a mix of browsing, searching, algorithm driven recommendations, and influencer channels. </a:t>
            </a:r>
          </a:p>
          <a:p>
            <a:pPr lvl="0">
              <a:spcAft>
                <a:spcPts val="1200"/>
              </a:spcAft>
              <a:defRPr/>
            </a:pPr>
            <a:r>
              <a:rPr lang="en-NZ" sz="1200" noProof="0" dirty="0">
                <a:solidFill>
                  <a:schemeClr val="bg2"/>
                </a:solidFill>
              </a:rPr>
              <a:t>Younger children rely more on scrolling and thumbnails, while older children follow creators and use recommendations.</a:t>
            </a: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35657109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981A0-FC3C-5413-7A67-BDF98E4D750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4ED4419-CDE9-19C7-1DE2-4F354BD8422D}"/>
              </a:ext>
            </a:extLst>
          </p:cNvPr>
          <p:cNvSpPr/>
          <p:nvPr/>
        </p:nvSpPr>
        <p:spPr bwMode="auto">
          <a:xfrm>
            <a:off x="4298950" y="4981903"/>
            <a:ext cx="7429492" cy="506342"/>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12" name="Rectangle 11">
            <a:extLst>
              <a:ext uri="{FF2B5EF4-FFF2-40B4-BE49-F238E27FC236}">
                <a16:creationId xmlns:a16="http://schemas.microsoft.com/office/drawing/2014/main" id="{059A3087-A126-4880-1832-E165CE9D26EF}"/>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5BBC01DE-814A-ECE5-EA88-0FE3BEB5DF60}"/>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CABDFFD5-0A05-A7D2-13DF-3D496BE9C0D0}"/>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4A7FB98D-431A-763C-5D65-59CE12F414BA}"/>
              </a:ext>
            </a:extLst>
          </p:cNvPr>
          <p:cNvSpPr>
            <a:spLocks noGrp="1"/>
          </p:cNvSpPr>
          <p:nvPr>
            <p:ph type="ftr" sz="quarter" idx="23"/>
          </p:nvPr>
        </p:nvSpPr>
        <p:spPr/>
        <p:txBody>
          <a:bodyPr/>
          <a:lstStyle/>
          <a:p>
            <a:r>
              <a:rPr lang="en-US" dirty="0"/>
              <a:t>WATA Children’s Media Use 2025</a:t>
            </a:r>
          </a:p>
        </p:txBody>
      </p:sp>
      <p:sp>
        <p:nvSpPr>
          <p:cNvPr id="14" name="Slide Number Placeholder 13">
            <a:extLst>
              <a:ext uri="{FF2B5EF4-FFF2-40B4-BE49-F238E27FC236}">
                <a16:creationId xmlns:a16="http://schemas.microsoft.com/office/drawing/2014/main" id="{01198718-A412-4602-C690-BB9F9941C8D8}"/>
              </a:ext>
            </a:extLst>
          </p:cNvPr>
          <p:cNvSpPr>
            <a:spLocks noGrp="1"/>
          </p:cNvSpPr>
          <p:nvPr>
            <p:ph type="sldNum" sz="quarter" idx="16"/>
          </p:nvPr>
        </p:nvSpPr>
        <p:spPr/>
        <p:txBody>
          <a:bodyPr/>
          <a:lstStyle/>
          <a:p>
            <a:fld id="{63DCA5C9-2E11-4C67-86EB-AE1DE127DC64}" type="slidenum">
              <a:rPr lang="en-NZ" noProof="0" smtClean="0"/>
              <a:pPr/>
              <a:t>55</a:t>
            </a:fld>
            <a:endParaRPr lang="en-NZ" noProof="0" dirty="0"/>
          </a:p>
        </p:txBody>
      </p:sp>
      <p:grpSp>
        <p:nvGrpSpPr>
          <p:cNvPr id="13" name="Group 12">
            <a:extLst>
              <a:ext uri="{FF2B5EF4-FFF2-40B4-BE49-F238E27FC236}">
                <a16:creationId xmlns:a16="http://schemas.microsoft.com/office/drawing/2014/main" id="{859EB7DD-81D8-BCBD-AB48-52159DE68A98}"/>
              </a:ext>
            </a:extLst>
          </p:cNvPr>
          <p:cNvGrpSpPr/>
          <p:nvPr/>
        </p:nvGrpSpPr>
        <p:grpSpPr>
          <a:xfrm>
            <a:off x="737311" y="1844295"/>
            <a:ext cx="2592552" cy="3926578"/>
            <a:chOff x="6827661" y="2060554"/>
            <a:chExt cx="2592552" cy="3926578"/>
          </a:xfrm>
        </p:grpSpPr>
        <p:grpSp>
          <p:nvGrpSpPr>
            <p:cNvPr id="15" name="Group 14">
              <a:extLst>
                <a:ext uri="{FF2B5EF4-FFF2-40B4-BE49-F238E27FC236}">
                  <a16:creationId xmlns:a16="http://schemas.microsoft.com/office/drawing/2014/main" id="{DBD6670B-44A5-FE0A-F6C1-CC697ECA9A27}"/>
                </a:ext>
              </a:extLst>
            </p:cNvPr>
            <p:cNvGrpSpPr/>
            <p:nvPr/>
          </p:nvGrpSpPr>
          <p:grpSpPr>
            <a:xfrm>
              <a:off x="6827661" y="2060554"/>
              <a:ext cx="2592552" cy="3926578"/>
              <a:chOff x="4799724" y="2060554"/>
              <a:chExt cx="2592552" cy="3926578"/>
            </a:xfrm>
          </p:grpSpPr>
          <p:graphicFrame>
            <p:nvGraphicFramePr>
              <p:cNvPr id="19" name="Chart 18">
                <a:extLst>
                  <a:ext uri="{FF2B5EF4-FFF2-40B4-BE49-F238E27FC236}">
                    <a16:creationId xmlns:a16="http://schemas.microsoft.com/office/drawing/2014/main" id="{8646C65C-6347-6DC6-6CB7-7AC9C9867EB5}"/>
                  </a:ext>
                </a:extLst>
              </p:cNvPr>
              <p:cNvGraphicFramePr/>
              <p:nvPr>
                <p:extLst>
                  <p:ext uri="{D42A27DB-BD31-4B8C-83A1-F6EECF244321}">
                    <p14:modId xmlns:p14="http://schemas.microsoft.com/office/powerpoint/2010/main" val="3679437648"/>
                  </p:ext>
                </p:extLst>
              </p:nvPr>
            </p:nvGraphicFramePr>
            <p:xfrm>
              <a:off x="4799724" y="2060554"/>
              <a:ext cx="2592552" cy="2268000"/>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a:extLst>
                  <a:ext uri="{FF2B5EF4-FFF2-40B4-BE49-F238E27FC236}">
                    <a16:creationId xmlns:a16="http://schemas.microsoft.com/office/drawing/2014/main" id="{05F1BB30-1C76-5C7B-EFA5-5B0CDAC7ED85}"/>
                  </a:ext>
                </a:extLst>
              </p:cNvPr>
              <p:cNvSpPr txBox="1"/>
              <p:nvPr/>
            </p:nvSpPr>
            <p:spPr>
              <a:xfrm>
                <a:off x="5032261" y="4303854"/>
                <a:ext cx="2127477" cy="1683278"/>
              </a:xfrm>
              <a:prstGeom prst="rect">
                <a:avLst/>
              </a:prstGeom>
              <a:noFill/>
            </p:spPr>
            <p:txBody>
              <a:bodyPr wrap="square" lIns="0" tIns="0" rIns="0" bIns="0" rtlCol="0" anchor="t">
                <a:normAutofit/>
              </a:bodyPr>
              <a:lstStyle/>
              <a:p>
                <a:pPr marL="0" indent="-3657600" algn="ctr">
                  <a:spcAft>
                    <a:spcPts val="600"/>
                  </a:spcAft>
                </a:pPr>
                <a:r>
                  <a:rPr lang="en-NZ" sz="5200" b="1" noProof="0" dirty="0">
                    <a:gradFill flip="none" rotWithShape="1">
                      <a:gsLst>
                        <a:gs pos="0">
                          <a:schemeClr val="accent1"/>
                        </a:gs>
                        <a:gs pos="100000">
                          <a:schemeClr val="accent2"/>
                        </a:gs>
                      </a:gsLst>
                      <a:lin ang="10800000" scaled="1"/>
                      <a:tileRect/>
                    </a:gradFill>
                    <a:ea typeface="Roboto" panose="02000000000000000000" pitchFamily="2" charset="0"/>
                    <a:cs typeface="Segoe UI" panose="020B0502040204020203" pitchFamily="34" charset="0"/>
                  </a:rPr>
                  <a:t>69%</a:t>
                </a:r>
              </a:p>
              <a:p>
                <a:pPr marL="0" indent="-3657600" algn="ctr">
                  <a:spcAft>
                    <a:spcPts val="600"/>
                  </a:spcAft>
                </a:pPr>
                <a:r>
                  <a:rPr lang="en-NZ" sz="1600" i="0" noProof="0" dirty="0">
                    <a:solidFill>
                      <a:srgbClr val="282626"/>
                    </a:solidFill>
                    <a:latin typeface="+mn-lt"/>
                    <a:ea typeface="Roboto" panose="02000000000000000000" pitchFamily="2" charset="0"/>
                    <a:cs typeface="Segoe UI" panose="020B0502040204020203" pitchFamily="34" charset="0"/>
                  </a:rPr>
                  <a:t>Watch </a:t>
                </a:r>
                <a:r>
                  <a:rPr lang="en-NZ" sz="1600" b="1" i="0" noProof="0" dirty="0">
                    <a:solidFill>
                      <a:srgbClr val="282626"/>
                    </a:solidFill>
                    <a:latin typeface="+mn-lt"/>
                    <a:ea typeface="Roboto" panose="02000000000000000000" pitchFamily="2" charset="0"/>
                    <a:cs typeface="Segoe UI" panose="020B0502040204020203" pitchFamily="34" charset="0"/>
                  </a:rPr>
                  <a:t>YouTube </a:t>
                </a:r>
                <a:r>
                  <a:rPr lang="en-NZ" sz="1600" b="1" i="0" u="sng" noProof="0" dirty="0">
                    <a:solidFill>
                      <a:srgbClr val="282626"/>
                    </a:solidFill>
                    <a:latin typeface="+mn-lt"/>
                    <a:ea typeface="Roboto" panose="02000000000000000000" pitchFamily="2" charset="0"/>
                    <a:cs typeface="Segoe UI" panose="020B0502040204020203" pitchFamily="34" charset="0"/>
                  </a:rPr>
                  <a:t>or</a:t>
                </a:r>
                <a:r>
                  <a:rPr lang="en-NZ" sz="1600" b="1" i="0" noProof="0" dirty="0">
                    <a:solidFill>
                      <a:srgbClr val="282626"/>
                    </a:solidFill>
                    <a:latin typeface="+mn-lt"/>
                    <a:ea typeface="Roboto" panose="02000000000000000000" pitchFamily="2" charset="0"/>
                    <a:cs typeface="Segoe UI" panose="020B0502040204020203" pitchFamily="34" charset="0"/>
                  </a:rPr>
                  <a:t> YouTube Kids</a:t>
                </a:r>
              </a:p>
            </p:txBody>
          </p:sp>
          <p:pic>
            <p:nvPicPr>
              <p:cNvPr id="21" name="Picture 20" descr="YouTube Logo, symbol, meaning, history, PNG, brand">
                <a:extLst>
                  <a:ext uri="{FF2B5EF4-FFF2-40B4-BE49-F238E27FC236}">
                    <a16:creationId xmlns:a16="http://schemas.microsoft.com/office/drawing/2014/main" id="{03B39DB8-830B-095D-CB60-3F5FF6BBB0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4916" y="2811986"/>
                <a:ext cx="819207" cy="46080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YouTube Kids Logo Png">
                <a:extLst>
                  <a:ext uri="{FF2B5EF4-FFF2-40B4-BE49-F238E27FC236}">
                    <a16:creationId xmlns:a16="http://schemas.microsoft.com/office/drawing/2014/main" id="{62F3184C-076C-C8CA-A9E5-889FE4ED3B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4916" y="3278169"/>
                <a:ext cx="819207" cy="144854"/>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extBox 15">
              <a:extLst>
                <a:ext uri="{FF2B5EF4-FFF2-40B4-BE49-F238E27FC236}">
                  <a16:creationId xmlns:a16="http://schemas.microsoft.com/office/drawing/2014/main" id="{186D64FB-2BF3-B7E0-B532-8F3ED51B8EEC}"/>
                </a:ext>
              </a:extLst>
            </p:cNvPr>
            <p:cNvSpPr txBox="1"/>
            <p:nvPr/>
          </p:nvSpPr>
          <p:spPr>
            <a:xfrm>
              <a:off x="8333076" y="2889465"/>
              <a:ext cx="508716" cy="305845"/>
            </a:xfrm>
            <a:prstGeom prst="rect">
              <a:avLst/>
            </a:prstGeom>
            <a:noFill/>
          </p:spPr>
          <p:txBody>
            <a:bodyPr wrap="square" lIns="0" tIns="0" rIns="0" bIns="0" rtlCol="0">
              <a:normAutofit/>
            </a:bodyPr>
            <a:lstStyle/>
            <a:p>
              <a:pPr marL="0" indent="-3657600" algn="l">
                <a:spcAft>
                  <a:spcPts val="600"/>
                </a:spcAft>
              </a:pPr>
              <a:r>
                <a:rPr lang="en-NZ" sz="1600" b="0" i="0" noProof="0" dirty="0">
                  <a:solidFill>
                    <a:srgbClr val="282626"/>
                  </a:solidFill>
                  <a:latin typeface="+mn-lt"/>
                  <a:ea typeface="Roboto" panose="02000000000000000000" pitchFamily="2" charset="0"/>
                  <a:cs typeface="Segoe UI" panose="020B0502040204020203" pitchFamily="34" charset="0"/>
                </a:rPr>
                <a:t>54%</a:t>
              </a:r>
            </a:p>
          </p:txBody>
        </p:sp>
        <p:sp>
          <p:nvSpPr>
            <p:cNvPr id="18" name="TextBox 17">
              <a:extLst>
                <a:ext uri="{FF2B5EF4-FFF2-40B4-BE49-F238E27FC236}">
                  <a16:creationId xmlns:a16="http://schemas.microsoft.com/office/drawing/2014/main" id="{813754FD-D419-57F0-0156-7FC2BABD9140}"/>
                </a:ext>
              </a:extLst>
            </p:cNvPr>
            <p:cNvSpPr txBox="1"/>
            <p:nvPr/>
          </p:nvSpPr>
          <p:spPr>
            <a:xfrm>
              <a:off x="8333076" y="3211089"/>
              <a:ext cx="508716" cy="305845"/>
            </a:xfrm>
            <a:prstGeom prst="rect">
              <a:avLst/>
            </a:prstGeom>
            <a:noFill/>
          </p:spPr>
          <p:txBody>
            <a:bodyPr wrap="square" lIns="0" tIns="0" rIns="0" bIns="0" rtlCol="0">
              <a:normAutofit/>
            </a:bodyPr>
            <a:lstStyle/>
            <a:p>
              <a:pPr marL="0" indent="-3657600" algn="l">
                <a:spcAft>
                  <a:spcPts val="600"/>
                </a:spcAft>
              </a:pPr>
              <a:r>
                <a:rPr lang="en-NZ" sz="1600" b="0" i="0" noProof="0" dirty="0">
                  <a:solidFill>
                    <a:srgbClr val="282626"/>
                  </a:solidFill>
                  <a:latin typeface="+mn-lt"/>
                  <a:ea typeface="Roboto" panose="02000000000000000000" pitchFamily="2" charset="0"/>
                  <a:cs typeface="Segoe UI" panose="020B0502040204020203" pitchFamily="34" charset="0"/>
                </a:rPr>
                <a:t>27%</a:t>
              </a:r>
            </a:p>
          </p:txBody>
        </p:sp>
      </p:grpSp>
      <p:graphicFrame>
        <p:nvGraphicFramePr>
          <p:cNvPr id="23" name="Chart 22">
            <a:extLst>
              <a:ext uri="{FF2B5EF4-FFF2-40B4-BE49-F238E27FC236}">
                <a16:creationId xmlns:a16="http://schemas.microsoft.com/office/drawing/2014/main" id="{D0DF775E-E7FC-C72A-5F2D-B3C468BE0200}"/>
              </a:ext>
            </a:extLst>
          </p:cNvPr>
          <p:cNvGraphicFramePr/>
          <p:nvPr>
            <p:extLst>
              <p:ext uri="{D42A27DB-BD31-4B8C-83A1-F6EECF244321}">
                <p14:modId xmlns:p14="http://schemas.microsoft.com/office/powerpoint/2010/main" val="2427068624"/>
              </p:ext>
            </p:extLst>
          </p:nvPr>
        </p:nvGraphicFramePr>
        <p:xfrm>
          <a:off x="5203242" y="1009314"/>
          <a:ext cx="6612102" cy="4809595"/>
        </p:xfrm>
        <a:graphic>
          <a:graphicData uri="http://schemas.openxmlformats.org/drawingml/2006/chart">
            <c:chart xmlns:c="http://schemas.openxmlformats.org/drawingml/2006/chart" xmlns:r="http://schemas.openxmlformats.org/officeDocument/2006/relationships" r:id="rId6"/>
          </a:graphicData>
        </a:graphic>
      </p:graphicFrame>
      <p:sp>
        <p:nvSpPr>
          <p:cNvPr id="29" name="TextBox 28">
            <a:extLst>
              <a:ext uri="{FF2B5EF4-FFF2-40B4-BE49-F238E27FC236}">
                <a16:creationId xmlns:a16="http://schemas.microsoft.com/office/drawing/2014/main" id="{4DD4DADB-8466-4E9C-E69E-41749F9F03D6}"/>
              </a:ext>
            </a:extLst>
          </p:cNvPr>
          <p:cNvSpPr txBox="1"/>
          <p:nvPr/>
        </p:nvSpPr>
        <p:spPr>
          <a:xfrm>
            <a:off x="460374" y="1351261"/>
            <a:ext cx="2778125" cy="261610"/>
          </a:xfrm>
          <a:prstGeom prst="rect">
            <a:avLst/>
          </a:prstGeom>
          <a:noFill/>
        </p:spPr>
        <p:txBody>
          <a:bodyPr wrap="square" lIns="0">
            <a:sp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NZ" sz="1100" b="1" noProof="0" dirty="0">
                <a:solidFill>
                  <a:srgbClr val="000000"/>
                </a:solidFill>
                <a:latin typeface="Century Gothic" panose="02116942222400000000"/>
                <a:ea typeface="Roboto" panose="02000000000000000000" pitchFamily="2" charset="0"/>
                <a:cs typeface="Segoe UI" panose="020B0502040204020203" pitchFamily="34" charset="0"/>
              </a:rPr>
              <a:t>Average daily reach of YouTube</a:t>
            </a:r>
          </a:p>
        </p:txBody>
      </p:sp>
      <p:sp>
        <p:nvSpPr>
          <p:cNvPr id="30" name="Title 4">
            <a:extLst>
              <a:ext uri="{FF2B5EF4-FFF2-40B4-BE49-F238E27FC236}">
                <a16:creationId xmlns:a16="http://schemas.microsoft.com/office/drawing/2014/main" id="{9504DAA1-6F40-C3B5-F69A-E153F49FA96C}"/>
              </a:ext>
            </a:extLst>
          </p:cNvPr>
          <p:cNvSpPr txBox="1">
            <a:spLocks/>
          </p:cNvSpPr>
          <p:nvPr/>
        </p:nvSpPr>
        <p:spPr>
          <a:xfrm>
            <a:off x="9173439" y="-299341"/>
            <a:ext cx="7260361" cy="945220"/>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lgn="ctr">
              <a:spcBef>
                <a:spcPts val="0"/>
              </a:spcBef>
              <a:defRPr/>
            </a:pPr>
            <a:endParaRPr lang="en-NZ" sz="2000" noProof="0" dirty="0">
              <a:solidFill>
                <a:srgbClr val="000000"/>
              </a:solidFill>
              <a:ea typeface="+mn-ea"/>
            </a:endParaRPr>
          </a:p>
        </p:txBody>
      </p:sp>
      <p:sp>
        <p:nvSpPr>
          <p:cNvPr id="31" name="TextBox 30">
            <a:extLst>
              <a:ext uri="{FF2B5EF4-FFF2-40B4-BE49-F238E27FC236}">
                <a16:creationId xmlns:a16="http://schemas.microsoft.com/office/drawing/2014/main" id="{D968C088-3E75-DB3C-845A-B0362EA5D397}"/>
              </a:ext>
            </a:extLst>
          </p:cNvPr>
          <p:cNvSpPr txBox="1"/>
          <p:nvPr/>
        </p:nvSpPr>
        <p:spPr>
          <a:xfrm>
            <a:off x="4376158" y="3069321"/>
            <a:ext cx="1627911" cy="494761"/>
          </a:xfrm>
          <a:prstGeom prst="rect">
            <a:avLst/>
          </a:prstGeom>
          <a:noFill/>
        </p:spPr>
        <p:txBody>
          <a:bodyPr wrap="square" lIns="0" tIns="0" rIns="0" bIns="0" rtlCol="0">
            <a:normAutofit/>
          </a:bodyPr>
          <a:lstStyle/>
          <a:p>
            <a:pPr marL="0" indent="-3657600" algn="r">
              <a:spcAft>
                <a:spcPts val="600"/>
              </a:spcAft>
            </a:pPr>
            <a:r>
              <a:rPr lang="en-NZ" sz="1800" b="1" i="0" noProof="0" dirty="0">
                <a:solidFill>
                  <a:schemeClr val="accent2"/>
                </a:solidFill>
                <a:latin typeface="+mn-lt"/>
                <a:ea typeface="Roboto" panose="02000000000000000000" pitchFamily="2" charset="0"/>
                <a:cs typeface="Segoe UI" panose="020B0502040204020203" pitchFamily="34" charset="0"/>
              </a:rPr>
              <a:t>YouTube Kids</a:t>
            </a:r>
          </a:p>
        </p:txBody>
      </p:sp>
      <p:sp>
        <p:nvSpPr>
          <p:cNvPr id="32" name="TextBox 31">
            <a:extLst>
              <a:ext uri="{FF2B5EF4-FFF2-40B4-BE49-F238E27FC236}">
                <a16:creationId xmlns:a16="http://schemas.microsoft.com/office/drawing/2014/main" id="{77728D88-AA79-D36D-6FD6-4A6B611A9D4F}"/>
              </a:ext>
            </a:extLst>
          </p:cNvPr>
          <p:cNvSpPr txBox="1"/>
          <p:nvPr/>
        </p:nvSpPr>
        <p:spPr>
          <a:xfrm>
            <a:off x="4376158" y="3560204"/>
            <a:ext cx="1627911" cy="494761"/>
          </a:xfrm>
          <a:prstGeom prst="rect">
            <a:avLst/>
          </a:prstGeom>
          <a:noFill/>
        </p:spPr>
        <p:txBody>
          <a:bodyPr wrap="square" lIns="0" tIns="0" rIns="0" bIns="0" rtlCol="0">
            <a:normAutofit/>
          </a:bodyPr>
          <a:lstStyle/>
          <a:p>
            <a:pPr marL="0" indent="-3657600" algn="r">
              <a:spcAft>
                <a:spcPts val="600"/>
              </a:spcAft>
            </a:pPr>
            <a:r>
              <a:rPr lang="en-NZ" sz="1800" b="1" i="0" noProof="0" dirty="0">
                <a:solidFill>
                  <a:schemeClr val="accent1"/>
                </a:solidFill>
                <a:latin typeface="+mn-lt"/>
                <a:ea typeface="Roboto" panose="02000000000000000000" pitchFamily="2" charset="0"/>
                <a:cs typeface="Segoe UI" panose="020B0502040204020203" pitchFamily="34" charset="0"/>
              </a:rPr>
              <a:t>YouTube</a:t>
            </a:r>
          </a:p>
        </p:txBody>
      </p:sp>
      <p:sp>
        <p:nvSpPr>
          <p:cNvPr id="2" name="Text Placeholder 3">
            <a:extLst>
              <a:ext uri="{FF2B5EF4-FFF2-40B4-BE49-F238E27FC236}">
                <a16:creationId xmlns:a16="http://schemas.microsoft.com/office/drawing/2014/main" id="{CEEDED53-0727-4DDB-CEF2-208802DC60B3}"/>
              </a:ext>
            </a:extLst>
          </p:cNvPr>
          <p:cNvSpPr txBox="1">
            <a:spLocks/>
          </p:cNvSpPr>
          <p:nvPr/>
        </p:nvSpPr>
        <p:spPr>
          <a:xfrm>
            <a:off x="4317363" y="6458159"/>
            <a:ext cx="6020435"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Q14.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Thinking about yesterday, which of the following activities did [CHILD] do for 5 minutes or more?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a:t>
            </a: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 name="Text Placeholder 2">
            <a:extLst>
              <a:ext uri="{FF2B5EF4-FFF2-40B4-BE49-F238E27FC236}">
                <a16:creationId xmlns:a16="http://schemas.microsoft.com/office/drawing/2014/main" id="{24120D9D-A02E-EECC-DB21-53529697A7C0}"/>
              </a:ext>
            </a:extLst>
          </p:cNvPr>
          <p:cNvSpPr txBox="1">
            <a:spLocks/>
          </p:cNvSpPr>
          <p:nvPr/>
        </p:nvSpPr>
        <p:spPr>
          <a:xfrm>
            <a:off x="460375"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Setting the scene</a:t>
            </a:r>
          </a:p>
        </p:txBody>
      </p:sp>
      <p:cxnSp>
        <p:nvCxnSpPr>
          <p:cNvPr id="5" name="Straight Connector 4">
            <a:extLst>
              <a:ext uri="{FF2B5EF4-FFF2-40B4-BE49-F238E27FC236}">
                <a16:creationId xmlns:a16="http://schemas.microsoft.com/office/drawing/2014/main" id="{64E791B4-0000-3594-6C86-73603EAAB720}"/>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 Placeholder 3">
            <a:extLst>
              <a:ext uri="{FF2B5EF4-FFF2-40B4-BE49-F238E27FC236}">
                <a16:creationId xmlns:a16="http://schemas.microsoft.com/office/drawing/2014/main" id="{6641D7A3-F6B9-2831-1735-8572A2077FD4}"/>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YouTube Kids strongly and successfully ‘competes’ with YouTube for the eyes, ears, and attention of younger children. YouTube rapidly takes over from 9 years on. </a:t>
            </a:r>
          </a:p>
        </p:txBody>
      </p:sp>
      <p:cxnSp>
        <p:nvCxnSpPr>
          <p:cNvPr id="10" name="Straight Connector 9">
            <a:extLst>
              <a:ext uri="{FF2B5EF4-FFF2-40B4-BE49-F238E27FC236}">
                <a16:creationId xmlns:a16="http://schemas.microsoft.com/office/drawing/2014/main" id="{A2427D9C-9685-114C-3F76-536DBCADEAA8}"/>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5541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B0222-0EB6-6420-8889-74C0DA9B69D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2E42892-5FB9-9D3E-3198-46D16A24010D}"/>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80B9F1C4-137B-F03B-7D2D-BFC1E85FEA16}"/>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B112B180-6373-1FE7-35D3-DBBDE74E3975}"/>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6B08B914-F440-7F53-C998-CD8BE29969BE}"/>
              </a:ext>
            </a:extLst>
          </p:cNvPr>
          <p:cNvSpPr>
            <a:spLocks noGrp="1"/>
          </p:cNvSpPr>
          <p:nvPr>
            <p:ph type="ftr" sz="quarter" idx="23"/>
          </p:nvPr>
        </p:nvSpPr>
        <p:spPr/>
        <p:txBody>
          <a:bodyPr/>
          <a:lstStyle/>
          <a:p>
            <a:r>
              <a:rPr lang="en-US" dirty="0"/>
              <a:t>WATA Children’s Media Use 2025</a:t>
            </a:r>
          </a:p>
        </p:txBody>
      </p:sp>
      <p:sp>
        <p:nvSpPr>
          <p:cNvPr id="14" name="Slide Number Placeholder 13">
            <a:extLst>
              <a:ext uri="{FF2B5EF4-FFF2-40B4-BE49-F238E27FC236}">
                <a16:creationId xmlns:a16="http://schemas.microsoft.com/office/drawing/2014/main" id="{F0F3C230-5C09-4908-7223-966D06C7D4B3}"/>
              </a:ext>
            </a:extLst>
          </p:cNvPr>
          <p:cNvSpPr>
            <a:spLocks noGrp="1"/>
          </p:cNvSpPr>
          <p:nvPr>
            <p:ph type="sldNum" sz="quarter" idx="16"/>
          </p:nvPr>
        </p:nvSpPr>
        <p:spPr/>
        <p:txBody>
          <a:bodyPr/>
          <a:lstStyle/>
          <a:p>
            <a:fld id="{63DCA5C9-2E11-4C67-86EB-AE1DE127DC64}" type="slidenum">
              <a:rPr lang="en-NZ" noProof="0" smtClean="0"/>
              <a:pPr/>
              <a:t>56</a:t>
            </a:fld>
            <a:endParaRPr lang="en-NZ" noProof="0" dirty="0"/>
          </a:p>
        </p:txBody>
      </p:sp>
      <p:sp>
        <p:nvSpPr>
          <p:cNvPr id="4" name="Text Placeholder 3">
            <a:extLst>
              <a:ext uri="{FF2B5EF4-FFF2-40B4-BE49-F238E27FC236}">
                <a16:creationId xmlns:a16="http://schemas.microsoft.com/office/drawing/2014/main" id="{DA489109-A49B-9F2C-99CD-014945AFFD10}"/>
              </a:ext>
            </a:extLst>
          </p:cNvPr>
          <p:cNvSpPr txBox="1">
            <a:spLocks/>
          </p:cNvSpPr>
          <p:nvPr/>
        </p:nvSpPr>
        <p:spPr>
          <a:xfrm>
            <a:off x="4315056" y="6503498"/>
            <a:ext cx="5829070"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Q27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When [CHILD] watches YouTube - whether you choose the videos for them or they browse themselves - how do they usually access it? </a:t>
            </a:r>
            <a:r>
              <a:rPr lang="en-NZ" sz="800" noProof="0" dirty="0">
                <a:solidFill>
                  <a:srgbClr val="736868"/>
                </a:solidFill>
                <a:latin typeface="Century Gothic" panose="02116942222400000000"/>
              </a:rPr>
              <a:t>Base</a:t>
            </a:r>
            <a:r>
              <a:rPr lang="en-NZ" sz="800" b="0" noProof="0" dirty="0">
                <a:solidFill>
                  <a:srgbClr val="736868"/>
                </a:solidFill>
                <a:latin typeface="Century Gothic" panose="02116942222400000000"/>
              </a:rPr>
              <a:t>: Caregivers of children aged 4 to 14 who use YouTube / YouTube Kids n=715</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 </a:t>
            </a:r>
            <a:b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3" name="TextBox 12">
            <a:extLst>
              <a:ext uri="{FF2B5EF4-FFF2-40B4-BE49-F238E27FC236}">
                <a16:creationId xmlns:a16="http://schemas.microsoft.com/office/drawing/2014/main" id="{5DA97F8E-02FB-0523-803E-D3299962345F}"/>
              </a:ext>
            </a:extLst>
          </p:cNvPr>
          <p:cNvSpPr txBox="1"/>
          <p:nvPr/>
        </p:nvSpPr>
        <p:spPr>
          <a:xfrm>
            <a:off x="390304" y="3712569"/>
            <a:ext cx="1687557" cy="373313"/>
          </a:xfrm>
          <a:prstGeom prst="rect">
            <a:avLst/>
          </a:prstGeom>
          <a:noFill/>
        </p:spPr>
        <p:txBody>
          <a:bodyPr wrap="square" lIns="0" tIns="0" rIns="0" bIns="0" rtlCol="0">
            <a:noAutofit/>
          </a:bodyPr>
          <a:lstStyle/>
          <a:p>
            <a:pPr marL="0" indent="-3657600" algn="r">
              <a:spcAft>
                <a:spcPts val="600"/>
              </a:spcAft>
            </a:pPr>
            <a:r>
              <a:rPr lang="en-NZ" sz="1200" b="1" noProof="0" dirty="0">
                <a:solidFill>
                  <a:schemeClr val="accent2"/>
                </a:solidFill>
                <a:ea typeface="Roboto" panose="02000000000000000000" pitchFamily="2" charset="0"/>
                <a:cs typeface="Segoe UI" panose="020B0502040204020203" pitchFamily="34" charset="0"/>
              </a:rPr>
              <a:t>A caregivers account</a:t>
            </a:r>
            <a:endParaRPr lang="en-NZ" sz="1000" b="1" i="0" noProof="0" dirty="0">
              <a:solidFill>
                <a:schemeClr val="accent2"/>
              </a:solidFill>
              <a:latin typeface="+mn-lt"/>
              <a:ea typeface="Roboto" panose="02000000000000000000" pitchFamily="2" charset="0"/>
              <a:cs typeface="Segoe UI" panose="020B0502040204020203" pitchFamily="34" charset="0"/>
            </a:endParaRPr>
          </a:p>
        </p:txBody>
      </p:sp>
      <p:sp>
        <p:nvSpPr>
          <p:cNvPr id="2" name="TextBox 1">
            <a:extLst>
              <a:ext uri="{FF2B5EF4-FFF2-40B4-BE49-F238E27FC236}">
                <a16:creationId xmlns:a16="http://schemas.microsoft.com/office/drawing/2014/main" id="{4C41DA7B-5A7A-FFEB-755E-2C1EECA596D5}"/>
              </a:ext>
            </a:extLst>
          </p:cNvPr>
          <p:cNvSpPr txBox="1"/>
          <p:nvPr/>
        </p:nvSpPr>
        <p:spPr>
          <a:xfrm>
            <a:off x="527213" y="4395084"/>
            <a:ext cx="1550648" cy="373313"/>
          </a:xfrm>
          <a:prstGeom prst="rect">
            <a:avLst/>
          </a:prstGeom>
          <a:noFill/>
        </p:spPr>
        <p:txBody>
          <a:bodyPr wrap="square" lIns="0" tIns="0" rIns="0" bIns="0" rtlCol="0">
            <a:noAutofit/>
          </a:bodyPr>
          <a:lstStyle/>
          <a:p>
            <a:pPr marL="0" indent="-3657600" algn="r">
              <a:spcAft>
                <a:spcPts val="600"/>
              </a:spcAft>
            </a:pPr>
            <a:r>
              <a:rPr lang="en-NZ" sz="1200" b="1" i="0" noProof="0" dirty="0">
                <a:solidFill>
                  <a:schemeClr val="accent1"/>
                </a:solidFill>
                <a:latin typeface="+mn-lt"/>
                <a:ea typeface="Roboto" panose="02000000000000000000" pitchFamily="2" charset="0"/>
                <a:cs typeface="Segoe UI" panose="020B0502040204020203" pitchFamily="34" charset="0"/>
              </a:rPr>
              <a:t>Child’s has their own account</a:t>
            </a:r>
          </a:p>
        </p:txBody>
      </p:sp>
      <p:sp>
        <p:nvSpPr>
          <p:cNvPr id="15" name="TextBox 14">
            <a:extLst>
              <a:ext uri="{FF2B5EF4-FFF2-40B4-BE49-F238E27FC236}">
                <a16:creationId xmlns:a16="http://schemas.microsoft.com/office/drawing/2014/main" id="{D5FCD0AD-8989-B730-7195-8C890DE80339}"/>
              </a:ext>
            </a:extLst>
          </p:cNvPr>
          <p:cNvSpPr txBox="1"/>
          <p:nvPr/>
        </p:nvSpPr>
        <p:spPr>
          <a:xfrm>
            <a:off x="390305" y="5100872"/>
            <a:ext cx="1687556" cy="373313"/>
          </a:xfrm>
          <a:prstGeom prst="rect">
            <a:avLst/>
          </a:prstGeom>
          <a:noFill/>
        </p:spPr>
        <p:txBody>
          <a:bodyPr wrap="square" lIns="0" tIns="0" rIns="0" bIns="0" rtlCol="0">
            <a:normAutofit/>
          </a:bodyPr>
          <a:lstStyle/>
          <a:p>
            <a:pPr marL="0" indent="-3657600" algn="r">
              <a:spcAft>
                <a:spcPts val="600"/>
              </a:spcAft>
            </a:pPr>
            <a:r>
              <a:rPr lang="en-NZ" sz="1200" b="1" i="0" noProof="0" dirty="0">
                <a:solidFill>
                  <a:srgbClr val="BAB0AB"/>
                </a:solidFill>
                <a:latin typeface="+mn-lt"/>
                <a:ea typeface="Roboto" panose="02000000000000000000" pitchFamily="2" charset="0"/>
                <a:cs typeface="Segoe UI" panose="020B0502040204020203" pitchFamily="34" charset="0"/>
              </a:rPr>
              <a:t>A whānau account</a:t>
            </a:r>
          </a:p>
        </p:txBody>
      </p:sp>
      <p:sp>
        <p:nvSpPr>
          <p:cNvPr id="16" name="TextBox 15">
            <a:extLst>
              <a:ext uri="{FF2B5EF4-FFF2-40B4-BE49-F238E27FC236}">
                <a16:creationId xmlns:a16="http://schemas.microsoft.com/office/drawing/2014/main" id="{53F78FC7-E229-3647-9540-04F47347B32D}"/>
              </a:ext>
            </a:extLst>
          </p:cNvPr>
          <p:cNvSpPr txBox="1"/>
          <p:nvPr/>
        </p:nvSpPr>
        <p:spPr>
          <a:xfrm>
            <a:off x="177926" y="5502446"/>
            <a:ext cx="1899935" cy="373313"/>
          </a:xfrm>
          <a:prstGeom prst="rect">
            <a:avLst/>
          </a:prstGeom>
          <a:noFill/>
        </p:spPr>
        <p:txBody>
          <a:bodyPr wrap="square" lIns="0" tIns="0" rIns="0" bIns="0" rtlCol="0">
            <a:noAutofit/>
          </a:bodyPr>
          <a:lstStyle/>
          <a:p>
            <a:pPr marL="0" indent="-3657600" algn="r">
              <a:spcAft>
                <a:spcPts val="600"/>
              </a:spcAft>
            </a:pPr>
            <a:r>
              <a:rPr lang="en-NZ" sz="1200" b="1" i="0" noProof="0" dirty="0">
                <a:solidFill>
                  <a:schemeClr val="accent5"/>
                </a:solidFill>
                <a:latin typeface="+mn-lt"/>
                <a:ea typeface="Roboto" panose="02000000000000000000" pitchFamily="2" charset="0"/>
                <a:cs typeface="Segoe UI" panose="020B0502040204020203" pitchFamily="34" charset="0"/>
              </a:rPr>
              <a:t>No account</a:t>
            </a:r>
          </a:p>
        </p:txBody>
      </p:sp>
      <p:sp>
        <p:nvSpPr>
          <p:cNvPr id="18" name="TextBox 17">
            <a:extLst>
              <a:ext uri="{FF2B5EF4-FFF2-40B4-BE49-F238E27FC236}">
                <a16:creationId xmlns:a16="http://schemas.microsoft.com/office/drawing/2014/main" id="{952280D3-3174-F10E-5C38-F8A0649F6ABE}"/>
              </a:ext>
            </a:extLst>
          </p:cNvPr>
          <p:cNvSpPr txBox="1"/>
          <p:nvPr/>
        </p:nvSpPr>
        <p:spPr>
          <a:xfrm>
            <a:off x="441895" y="5765440"/>
            <a:ext cx="1635966" cy="333857"/>
          </a:xfrm>
          <a:prstGeom prst="rect">
            <a:avLst/>
          </a:prstGeom>
          <a:noFill/>
        </p:spPr>
        <p:txBody>
          <a:bodyPr wrap="square" lIns="0" tIns="0" rIns="0" bIns="0" rtlCol="0">
            <a:noAutofit/>
          </a:bodyPr>
          <a:lstStyle/>
          <a:p>
            <a:pPr marL="0" indent="-3657600" algn="r">
              <a:spcAft>
                <a:spcPts val="600"/>
              </a:spcAft>
            </a:pPr>
            <a:r>
              <a:rPr lang="en-NZ" sz="1200" b="1" i="0" noProof="0" dirty="0">
                <a:solidFill>
                  <a:schemeClr val="accent6"/>
                </a:solidFill>
                <a:latin typeface="+mn-lt"/>
                <a:ea typeface="Roboto" panose="02000000000000000000" pitchFamily="2" charset="0"/>
                <a:cs typeface="Segoe UI" panose="020B0502040204020203" pitchFamily="34" charset="0"/>
              </a:rPr>
              <a:t>Not sure</a:t>
            </a:r>
          </a:p>
        </p:txBody>
      </p:sp>
      <p:graphicFrame>
        <p:nvGraphicFramePr>
          <p:cNvPr id="3" name="Chart 2">
            <a:extLst>
              <a:ext uri="{FF2B5EF4-FFF2-40B4-BE49-F238E27FC236}">
                <a16:creationId xmlns:a16="http://schemas.microsoft.com/office/drawing/2014/main" id="{71AD3029-1232-9032-3701-C0A0607B2F8C}"/>
              </a:ext>
            </a:extLst>
          </p:cNvPr>
          <p:cNvGraphicFramePr/>
          <p:nvPr>
            <p:extLst>
              <p:ext uri="{D42A27DB-BD31-4B8C-83A1-F6EECF244321}">
                <p14:modId xmlns:p14="http://schemas.microsoft.com/office/powerpoint/2010/main" val="2021575763"/>
              </p:ext>
            </p:extLst>
          </p:nvPr>
        </p:nvGraphicFramePr>
        <p:xfrm>
          <a:off x="1768644" y="3000570"/>
          <a:ext cx="1899935" cy="3322267"/>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Box 26">
            <a:extLst>
              <a:ext uri="{FF2B5EF4-FFF2-40B4-BE49-F238E27FC236}">
                <a16:creationId xmlns:a16="http://schemas.microsoft.com/office/drawing/2014/main" id="{167F663E-6AC8-04F3-0CE5-578A9582964D}"/>
              </a:ext>
            </a:extLst>
          </p:cNvPr>
          <p:cNvSpPr txBox="1"/>
          <p:nvPr/>
        </p:nvSpPr>
        <p:spPr>
          <a:xfrm>
            <a:off x="463051" y="2871601"/>
            <a:ext cx="3029843" cy="276999"/>
          </a:xfrm>
          <a:prstGeom prst="rect">
            <a:avLst/>
          </a:prstGeom>
          <a:noFill/>
        </p:spPr>
        <p:txBody>
          <a:bodyPr wrap="square" lIns="0">
            <a:spAutoFit/>
          </a:bodyPr>
          <a:lstStyle/>
          <a:p>
            <a:pPr lvl="0" defTabSz="914400">
              <a:spcBef>
                <a:spcPct val="0"/>
              </a:spcBef>
              <a:defRPr/>
            </a:pPr>
            <a:r>
              <a:rPr lang="en-NZ" sz="1200" b="1" noProof="0" dirty="0">
                <a:solidFill>
                  <a:srgbClr val="282626"/>
                </a:solidFill>
              </a:rPr>
              <a:t>Child is accessing YouTube through …</a:t>
            </a:r>
          </a:p>
        </p:txBody>
      </p:sp>
      <p:sp>
        <p:nvSpPr>
          <p:cNvPr id="28" name="TextBox 27">
            <a:extLst>
              <a:ext uri="{FF2B5EF4-FFF2-40B4-BE49-F238E27FC236}">
                <a16:creationId xmlns:a16="http://schemas.microsoft.com/office/drawing/2014/main" id="{98A6770A-4E6E-CCC3-7691-39FD1F8EA890}"/>
              </a:ext>
            </a:extLst>
          </p:cNvPr>
          <p:cNvSpPr txBox="1"/>
          <p:nvPr/>
        </p:nvSpPr>
        <p:spPr>
          <a:xfrm>
            <a:off x="4315055" y="5843186"/>
            <a:ext cx="6624334" cy="282482"/>
          </a:xfrm>
          <a:prstGeom prst="rect">
            <a:avLst/>
          </a:prstGeom>
          <a:noFill/>
        </p:spPr>
        <p:txBody>
          <a:bodyPr wrap="square" lIns="0" tIns="0" rIns="0" bIns="0" rtlCol="0">
            <a:normAutofit fontScale="70000" lnSpcReduction="20000"/>
          </a:bodyPr>
          <a:lstStyle/>
          <a:p>
            <a:pPr marL="0" indent="-3657600" algn="l">
              <a:spcAft>
                <a:spcPts val="600"/>
              </a:spcAft>
            </a:pPr>
            <a:r>
              <a:rPr lang="en-NZ" b="1" noProof="0" dirty="0">
                <a:solidFill>
                  <a:schemeClr val="tx2"/>
                </a:solidFill>
                <a:ea typeface="Roboto" panose="02000000000000000000" pitchFamily="2" charset="0"/>
                <a:cs typeface="Segoe UI" panose="020B0502040204020203" pitchFamily="34" charset="0"/>
              </a:rPr>
              <a:t>Note: there is n</a:t>
            </a:r>
            <a:r>
              <a:rPr lang="en-NZ" sz="1800" b="1" i="0" noProof="0" dirty="0">
                <a:solidFill>
                  <a:schemeClr val="tx2"/>
                </a:solidFill>
                <a:latin typeface="+mn-lt"/>
                <a:ea typeface="Roboto" panose="02000000000000000000" pitchFamily="2" charset="0"/>
                <a:cs typeface="Segoe UI" panose="020B0502040204020203" pitchFamily="34" charset="0"/>
              </a:rPr>
              <a:t>o difference by age group for children using a whānau account</a:t>
            </a:r>
          </a:p>
        </p:txBody>
      </p:sp>
      <p:sp>
        <p:nvSpPr>
          <p:cNvPr id="30" name="TextBox 29">
            <a:extLst>
              <a:ext uri="{FF2B5EF4-FFF2-40B4-BE49-F238E27FC236}">
                <a16:creationId xmlns:a16="http://schemas.microsoft.com/office/drawing/2014/main" id="{B817E229-FB17-3759-B044-900AA7D6567A}"/>
              </a:ext>
            </a:extLst>
          </p:cNvPr>
          <p:cNvSpPr txBox="1"/>
          <p:nvPr/>
        </p:nvSpPr>
        <p:spPr>
          <a:xfrm>
            <a:off x="4601736" y="466476"/>
            <a:ext cx="6493894" cy="400110"/>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NZ" sz="2000" noProof="0" dirty="0">
              <a:solidFill>
                <a:srgbClr val="000000"/>
              </a:solidFill>
              <a:latin typeface="Georgia" panose="02040502050405020303" pitchFamily="18" charset="0"/>
              <a:cs typeface="Segoe UI" panose="020B0502040204020203" pitchFamily="34" charset="0"/>
            </a:endParaRPr>
          </a:p>
        </p:txBody>
      </p:sp>
      <p:sp>
        <p:nvSpPr>
          <p:cNvPr id="5" name="Text Placeholder 2">
            <a:extLst>
              <a:ext uri="{FF2B5EF4-FFF2-40B4-BE49-F238E27FC236}">
                <a16:creationId xmlns:a16="http://schemas.microsoft.com/office/drawing/2014/main" id="{C5573E97-6499-DAAF-F5AF-C501CB3B4393}"/>
              </a:ext>
            </a:extLst>
          </p:cNvPr>
          <p:cNvSpPr txBox="1">
            <a:spLocks/>
          </p:cNvSpPr>
          <p:nvPr/>
        </p:nvSpPr>
        <p:spPr>
          <a:xfrm>
            <a:off x="460375"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endParaRPr>
          </a:p>
        </p:txBody>
      </p:sp>
      <p:cxnSp>
        <p:nvCxnSpPr>
          <p:cNvPr id="11" name="Straight Connector 10">
            <a:extLst>
              <a:ext uri="{FF2B5EF4-FFF2-40B4-BE49-F238E27FC236}">
                <a16:creationId xmlns:a16="http://schemas.microsoft.com/office/drawing/2014/main" id="{B7C66275-6182-14FF-1572-561BD5269E7A}"/>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D0797CCF-5EBA-E080-98AD-7BC6666629FF}"/>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YouTube access becomes more independent from age 9, with 12 to 14 year olds increasingly using their own account or no account at all. </a:t>
            </a:r>
          </a:p>
        </p:txBody>
      </p:sp>
      <p:sp>
        <p:nvSpPr>
          <p:cNvPr id="23" name="Rectangle 22">
            <a:extLst>
              <a:ext uri="{FF2B5EF4-FFF2-40B4-BE49-F238E27FC236}">
                <a16:creationId xmlns:a16="http://schemas.microsoft.com/office/drawing/2014/main" id="{53B8575B-48BA-C1D5-40D1-92506011633F}"/>
              </a:ext>
            </a:extLst>
          </p:cNvPr>
          <p:cNvSpPr/>
          <p:nvPr/>
        </p:nvSpPr>
        <p:spPr bwMode="auto">
          <a:xfrm>
            <a:off x="4298950" y="4981903"/>
            <a:ext cx="7429492" cy="506342"/>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aphicFrame>
        <p:nvGraphicFramePr>
          <p:cNvPr id="9" name="Chart 8">
            <a:extLst>
              <a:ext uri="{FF2B5EF4-FFF2-40B4-BE49-F238E27FC236}">
                <a16:creationId xmlns:a16="http://schemas.microsoft.com/office/drawing/2014/main" id="{6F5035BA-4B94-0B4B-0102-EEA346FD4989}"/>
              </a:ext>
            </a:extLst>
          </p:cNvPr>
          <p:cNvGraphicFramePr/>
          <p:nvPr>
            <p:extLst>
              <p:ext uri="{D42A27DB-BD31-4B8C-83A1-F6EECF244321}">
                <p14:modId xmlns:p14="http://schemas.microsoft.com/office/powerpoint/2010/main" val="460641109"/>
              </p:ext>
            </p:extLst>
          </p:nvPr>
        </p:nvGraphicFramePr>
        <p:xfrm>
          <a:off x="5646485" y="664590"/>
          <a:ext cx="5806081" cy="4809595"/>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E0E2B6D1-F43C-ABC2-4353-45319360E6BB}"/>
              </a:ext>
            </a:extLst>
          </p:cNvPr>
          <p:cNvSpPr txBox="1"/>
          <p:nvPr/>
        </p:nvSpPr>
        <p:spPr>
          <a:xfrm>
            <a:off x="4520167" y="2880613"/>
            <a:ext cx="1687557" cy="373313"/>
          </a:xfrm>
          <a:prstGeom prst="rect">
            <a:avLst/>
          </a:prstGeom>
          <a:noFill/>
        </p:spPr>
        <p:txBody>
          <a:bodyPr wrap="square" lIns="0" tIns="0" rIns="0" bIns="0" rtlCol="0">
            <a:noAutofit/>
          </a:bodyPr>
          <a:lstStyle/>
          <a:p>
            <a:pPr marL="0" indent="-3657600" algn="r">
              <a:spcAft>
                <a:spcPts val="600"/>
              </a:spcAft>
            </a:pPr>
            <a:r>
              <a:rPr lang="en-NZ" sz="1200" b="1" noProof="0" dirty="0">
                <a:solidFill>
                  <a:schemeClr val="accent2"/>
                </a:solidFill>
                <a:ea typeface="Roboto" panose="02000000000000000000" pitchFamily="2" charset="0"/>
                <a:cs typeface="Segoe UI" panose="020B0502040204020203" pitchFamily="34" charset="0"/>
              </a:rPr>
              <a:t>Caregivers account</a:t>
            </a:r>
            <a:endParaRPr lang="en-NZ" sz="1000" b="1" i="0" noProof="0" dirty="0">
              <a:solidFill>
                <a:schemeClr val="accent2"/>
              </a:solidFill>
              <a:latin typeface="+mn-lt"/>
              <a:ea typeface="Roboto" panose="02000000000000000000" pitchFamily="2" charset="0"/>
              <a:cs typeface="Segoe UI" panose="020B0502040204020203" pitchFamily="34" charset="0"/>
            </a:endParaRPr>
          </a:p>
        </p:txBody>
      </p:sp>
      <p:sp>
        <p:nvSpPr>
          <p:cNvPr id="19" name="TextBox 18">
            <a:extLst>
              <a:ext uri="{FF2B5EF4-FFF2-40B4-BE49-F238E27FC236}">
                <a16:creationId xmlns:a16="http://schemas.microsoft.com/office/drawing/2014/main" id="{8A474869-91A3-992F-AF7D-FD0F42849BF9}"/>
              </a:ext>
            </a:extLst>
          </p:cNvPr>
          <p:cNvSpPr txBox="1"/>
          <p:nvPr/>
        </p:nvSpPr>
        <p:spPr>
          <a:xfrm>
            <a:off x="4657076" y="3594635"/>
            <a:ext cx="1550648" cy="373313"/>
          </a:xfrm>
          <a:prstGeom prst="rect">
            <a:avLst/>
          </a:prstGeom>
          <a:noFill/>
        </p:spPr>
        <p:txBody>
          <a:bodyPr wrap="square" lIns="0" tIns="0" rIns="0" bIns="0" rtlCol="0">
            <a:noAutofit/>
          </a:bodyPr>
          <a:lstStyle/>
          <a:p>
            <a:pPr marL="0" indent="-3657600" algn="r">
              <a:spcAft>
                <a:spcPts val="600"/>
              </a:spcAft>
            </a:pPr>
            <a:r>
              <a:rPr lang="en-NZ" sz="1200" b="1" i="0" noProof="0" dirty="0">
                <a:solidFill>
                  <a:schemeClr val="accent1"/>
                </a:solidFill>
                <a:latin typeface="+mn-lt"/>
                <a:ea typeface="Roboto" panose="02000000000000000000" pitchFamily="2" charset="0"/>
                <a:cs typeface="Segoe UI" panose="020B0502040204020203" pitchFamily="34" charset="0"/>
              </a:rPr>
              <a:t>Child has their own account</a:t>
            </a:r>
          </a:p>
        </p:txBody>
      </p:sp>
      <p:sp>
        <p:nvSpPr>
          <p:cNvPr id="21" name="TextBox 20">
            <a:extLst>
              <a:ext uri="{FF2B5EF4-FFF2-40B4-BE49-F238E27FC236}">
                <a16:creationId xmlns:a16="http://schemas.microsoft.com/office/drawing/2014/main" id="{EAE0C06C-6962-AD8A-7E5E-F68565B6A6C2}"/>
              </a:ext>
            </a:extLst>
          </p:cNvPr>
          <p:cNvSpPr txBox="1"/>
          <p:nvPr/>
        </p:nvSpPr>
        <p:spPr>
          <a:xfrm>
            <a:off x="4307789" y="4168281"/>
            <a:ext cx="1899935" cy="373313"/>
          </a:xfrm>
          <a:prstGeom prst="rect">
            <a:avLst/>
          </a:prstGeom>
          <a:noFill/>
        </p:spPr>
        <p:txBody>
          <a:bodyPr wrap="square" lIns="0" tIns="0" rIns="0" bIns="0" rtlCol="0">
            <a:noAutofit/>
          </a:bodyPr>
          <a:lstStyle/>
          <a:p>
            <a:pPr marL="0" indent="-3657600" algn="r">
              <a:spcAft>
                <a:spcPts val="600"/>
              </a:spcAft>
            </a:pPr>
            <a:r>
              <a:rPr lang="en-NZ" sz="1200" b="1" i="0" noProof="0" dirty="0">
                <a:solidFill>
                  <a:schemeClr val="accent5"/>
                </a:solidFill>
                <a:latin typeface="+mn-lt"/>
                <a:ea typeface="Roboto" panose="02000000000000000000" pitchFamily="2" charset="0"/>
                <a:cs typeface="Segoe UI" panose="020B0502040204020203" pitchFamily="34" charset="0"/>
              </a:rPr>
              <a:t>No account</a:t>
            </a:r>
          </a:p>
        </p:txBody>
      </p:sp>
      <p:cxnSp>
        <p:nvCxnSpPr>
          <p:cNvPr id="24" name="Straight Connector 23">
            <a:extLst>
              <a:ext uri="{FF2B5EF4-FFF2-40B4-BE49-F238E27FC236}">
                <a16:creationId xmlns:a16="http://schemas.microsoft.com/office/drawing/2014/main" id="{54A2F34D-C749-B634-2A9A-D167EDC2B366}"/>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 Placeholder 2">
            <a:extLst>
              <a:ext uri="{FF2B5EF4-FFF2-40B4-BE49-F238E27FC236}">
                <a16:creationId xmlns:a16="http://schemas.microsoft.com/office/drawing/2014/main" id="{084C3448-35C0-42F8-D089-398C6CEEB592}"/>
              </a:ext>
            </a:extLst>
          </p:cNvPr>
          <p:cNvSpPr txBox="1">
            <a:spLocks/>
          </p:cNvSpPr>
          <p:nvPr/>
        </p:nvSpPr>
        <p:spPr>
          <a:xfrm>
            <a:off x="4074686" y="593473"/>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endParaRPr>
          </a:p>
        </p:txBody>
      </p:sp>
      <p:sp>
        <p:nvSpPr>
          <p:cNvPr id="26" name="Text Placeholder 2">
            <a:extLst>
              <a:ext uri="{FF2B5EF4-FFF2-40B4-BE49-F238E27FC236}">
                <a16:creationId xmlns:a16="http://schemas.microsoft.com/office/drawing/2014/main" id="{C0F9E019-DD92-9956-EBC4-BD1A8B01FA83}"/>
              </a:ext>
            </a:extLst>
          </p:cNvPr>
          <p:cNvSpPr txBox="1">
            <a:spLocks/>
          </p:cNvSpPr>
          <p:nvPr/>
        </p:nvSpPr>
        <p:spPr>
          <a:xfrm>
            <a:off x="455410"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Nearly six in ten (57%) children aged 4 to 14 years access YouTube through their caregiver or whānau accounts.</a:t>
            </a:r>
          </a:p>
        </p:txBody>
      </p:sp>
    </p:spTree>
    <p:extLst>
      <p:ext uri="{BB962C8B-B14F-4D97-AF65-F5344CB8AC3E}">
        <p14:creationId xmlns:p14="http://schemas.microsoft.com/office/powerpoint/2010/main" val="22094817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A5A84-6441-B64F-E2C3-5F4B288B1A1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48BBBCA-B7F4-E7D2-3C99-26CC08AF41B2}"/>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CBF396DE-6328-E5B4-0E75-EE5D8BAF1CF9}"/>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3962B5AE-0501-959E-CB0B-FBBAC59E1812}"/>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F556D8C6-DB89-5BB1-9D52-17C0A244E1FF}"/>
              </a:ext>
            </a:extLst>
          </p:cNvPr>
          <p:cNvSpPr>
            <a:spLocks noGrp="1"/>
          </p:cNvSpPr>
          <p:nvPr>
            <p:ph type="ftr" sz="quarter" idx="23"/>
          </p:nvPr>
        </p:nvSpPr>
        <p:spPr/>
        <p:txBody>
          <a:bodyPr/>
          <a:lstStyle/>
          <a:p>
            <a:r>
              <a:rPr lang="en-US" dirty="0"/>
              <a:t>WATA Children’s Media Use 2025</a:t>
            </a:r>
          </a:p>
        </p:txBody>
      </p:sp>
      <p:sp>
        <p:nvSpPr>
          <p:cNvPr id="14" name="Slide Number Placeholder 13">
            <a:extLst>
              <a:ext uri="{FF2B5EF4-FFF2-40B4-BE49-F238E27FC236}">
                <a16:creationId xmlns:a16="http://schemas.microsoft.com/office/drawing/2014/main" id="{26626819-5DB7-5D96-52F9-3B87238EC56A}"/>
              </a:ext>
            </a:extLst>
          </p:cNvPr>
          <p:cNvSpPr>
            <a:spLocks noGrp="1"/>
          </p:cNvSpPr>
          <p:nvPr>
            <p:ph type="sldNum" sz="quarter" idx="16"/>
          </p:nvPr>
        </p:nvSpPr>
        <p:spPr/>
        <p:txBody>
          <a:bodyPr/>
          <a:lstStyle/>
          <a:p>
            <a:fld id="{63DCA5C9-2E11-4C67-86EB-AE1DE127DC64}" type="slidenum">
              <a:rPr lang="en-NZ" noProof="0" smtClean="0"/>
              <a:pPr/>
              <a:t>57</a:t>
            </a:fld>
            <a:endParaRPr lang="en-NZ" noProof="0" dirty="0"/>
          </a:p>
        </p:txBody>
      </p:sp>
      <p:grpSp>
        <p:nvGrpSpPr>
          <p:cNvPr id="11" name="Group 10">
            <a:extLst>
              <a:ext uri="{FF2B5EF4-FFF2-40B4-BE49-F238E27FC236}">
                <a16:creationId xmlns:a16="http://schemas.microsoft.com/office/drawing/2014/main" id="{1DC77D7A-E0C9-FD52-86DF-F650C5A6B028}"/>
              </a:ext>
            </a:extLst>
          </p:cNvPr>
          <p:cNvGrpSpPr/>
          <p:nvPr/>
        </p:nvGrpSpPr>
        <p:grpSpPr>
          <a:xfrm>
            <a:off x="142973" y="3465928"/>
            <a:ext cx="1899935" cy="2073637"/>
            <a:chOff x="142973" y="3465928"/>
            <a:chExt cx="1899935" cy="2073637"/>
          </a:xfrm>
        </p:grpSpPr>
        <p:sp>
          <p:nvSpPr>
            <p:cNvPr id="13" name="TextBox 12">
              <a:extLst>
                <a:ext uri="{FF2B5EF4-FFF2-40B4-BE49-F238E27FC236}">
                  <a16:creationId xmlns:a16="http://schemas.microsoft.com/office/drawing/2014/main" id="{14850B35-E66E-C69B-C2A4-9291E744282A}"/>
                </a:ext>
              </a:extLst>
            </p:cNvPr>
            <p:cNvSpPr txBox="1"/>
            <p:nvPr/>
          </p:nvSpPr>
          <p:spPr>
            <a:xfrm>
              <a:off x="355351" y="3465928"/>
              <a:ext cx="1687557" cy="373313"/>
            </a:xfrm>
            <a:prstGeom prst="rect">
              <a:avLst/>
            </a:prstGeom>
            <a:noFill/>
          </p:spPr>
          <p:txBody>
            <a:bodyPr wrap="square" lIns="0" tIns="0" rIns="0" bIns="0" rtlCol="0">
              <a:noAutofit/>
            </a:bodyPr>
            <a:lstStyle/>
            <a:p>
              <a:pPr marL="0" indent="-3657600" algn="r">
                <a:spcAft>
                  <a:spcPts val="600"/>
                </a:spcAft>
              </a:pPr>
              <a:r>
                <a:rPr lang="en-NZ" sz="1200" b="1" i="0" noProof="0" dirty="0">
                  <a:solidFill>
                    <a:schemeClr val="accent1"/>
                  </a:solidFill>
                  <a:latin typeface="+mn-lt"/>
                  <a:ea typeface="Roboto" panose="02000000000000000000" pitchFamily="2" charset="0"/>
                  <a:cs typeface="Segoe UI" panose="020B0502040204020203" pitchFamily="34" charset="0"/>
                </a:rPr>
                <a:t>Child mostly chooses</a:t>
              </a:r>
              <a:r>
                <a:rPr lang="en-NZ" sz="1000" b="1" i="0" noProof="0" dirty="0">
                  <a:solidFill>
                    <a:schemeClr val="accent1"/>
                  </a:solidFill>
                  <a:latin typeface="+mn-lt"/>
                  <a:ea typeface="Roboto" panose="02000000000000000000" pitchFamily="2" charset="0"/>
                  <a:cs typeface="Segoe UI" panose="020B0502040204020203" pitchFamily="34" charset="0"/>
                </a:rPr>
                <a:t>, (some boundaries)</a:t>
              </a:r>
            </a:p>
          </p:txBody>
        </p:sp>
        <p:sp>
          <p:nvSpPr>
            <p:cNvPr id="2" name="TextBox 1">
              <a:extLst>
                <a:ext uri="{FF2B5EF4-FFF2-40B4-BE49-F238E27FC236}">
                  <a16:creationId xmlns:a16="http://schemas.microsoft.com/office/drawing/2014/main" id="{8526B602-EB38-2E7D-2E88-3DE2F57F8965}"/>
                </a:ext>
              </a:extLst>
            </p:cNvPr>
            <p:cNvSpPr txBox="1"/>
            <p:nvPr/>
          </p:nvSpPr>
          <p:spPr>
            <a:xfrm>
              <a:off x="492260" y="4096327"/>
              <a:ext cx="1550648" cy="373313"/>
            </a:xfrm>
            <a:prstGeom prst="rect">
              <a:avLst/>
            </a:prstGeom>
            <a:noFill/>
          </p:spPr>
          <p:txBody>
            <a:bodyPr wrap="square" lIns="0" tIns="0" rIns="0" bIns="0" rtlCol="0">
              <a:noAutofit/>
            </a:bodyPr>
            <a:lstStyle/>
            <a:p>
              <a:pPr marL="0" indent="-3657600" algn="r">
                <a:spcAft>
                  <a:spcPts val="600"/>
                </a:spcAft>
              </a:pPr>
              <a:r>
                <a:rPr lang="en-NZ" sz="1200" b="1" i="0" noProof="0" dirty="0">
                  <a:solidFill>
                    <a:srgbClr val="64C8BF"/>
                  </a:solidFill>
                  <a:latin typeface="+mn-lt"/>
                  <a:ea typeface="Roboto" panose="02000000000000000000" pitchFamily="2" charset="0"/>
                  <a:cs typeface="Segoe UI" panose="020B0502040204020203" pitchFamily="34" charset="0"/>
                </a:rPr>
                <a:t>Caregiver gives a bit of guidance</a:t>
              </a:r>
            </a:p>
          </p:txBody>
        </p:sp>
        <p:sp>
          <p:nvSpPr>
            <p:cNvPr id="15" name="TextBox 14">
              <a:extLst>
                <a:ext uri="{FF2B5EF4-FFF2-40B4-BE49-F238E27FC236}">
                  <a16:creationId xmlns:a16="http://schemas.microsoft.com/office/drawing/2014/main" id="{64129D27-6C20-BAE2-E0E5-5EA227F055D7}"/>
                </a:ext>
              </a:extLst>
            </p:cNvPr>
            <p:cNvSpPr txBox="1"/>
            <p:nvPr/>
          </p:nvSpPr>
          <p:spPr>
            <a:xfrm>
              <a:off x="355352" y="4529573"/>
              <a:ext cx="1687556" cy="373313"/>
            </a:xfrm>
            <a:prstGeom prst="rect">
              <a:avLst/>
            </a:prstGeom>
            <a:noFill/>
          </p:spPr>
          <p:txBody>
            <a:bodyPr wrap="square" lIns="0" tIns="0" rIns="0" bIns="0" rtlCol="0">
              <a:normAutofit/>
            </a:bodyPr>
            <a:lstStyle/>
            <a:p>
              <a:pPr marL="0" indent="-3657600" algn="r">
                <a:spcAft>
                  <a:spcPts val="600"/>
                </a:spcAft>
              </a:pPr>
              <a:r>
                <a:rPr lang="en-NZ" sz="1200" b="1" i="0" noProof="0" dirty="0">
                  <a:solidFill>
                    <a:schemeClr val="accent2"/>
                  </a:solidFill>
                  <a:latin typeface="+mn-lt"/>
                  <a:ea typeface="Roboto" panose="02000000000000000000" pitchFamily="2" charset="0"/>
                  <a:cs typeface="Segoe UI" panose="020B0502040204020203" pitchFamily="34" charset="0"/>
                </a:rPr>
                <a:t>Caregiver chooses most</a:t>
              </a:r>
            </a:p>
          </p:txBody>
        </p:sp>
        <p:sp>
          <p:nvSpPr>
            <p:cNvPr id="16" name="TextBox 15">
              <a:extLst>
                <a:ext uri="{FF2B5EF4-FFF2-40B4-BE49-F238E27FC236}">
                  <a16:creationId xmlns:a16="http://schemas.microsoft.com/office/drawing/2014/main" id="{4C25130C-D51C-2B66-2404-420C10A68588}"/>
                </a:ext>
              </a:extLst>
            </p:cNvPr>
            <p:cNvSpPr txBox="1"/>
            <p:nvPr/>
          </p:nvSpPr>
          <p:spPr>
            <a:xfrm>
              <a:off x="142973" y="4881580"/>
              <a:ext cx="1899935" cy="373313"/>
            </a:xfrm>
            <a:prstGeom prst="rect">
              <a:avLst/>
            </a:prstGeom>
            <a:noFill/>
          </p:spPr>
          <p:txBody>
            <a:bodyPr wrap="square" lIns="0" tIns="0" rIns="0" bIns="0" rtlCol="0">
              <a:noAutofit/>
            </a:bodyPr>
            <a:lstStyle/>
            <a:p>
              <a:pPr marL="0" indent="-3657600" algn="r">
                <a:spcAft>
                  <a:spcPts val="600"/>
                </a:spcAft>
              </a:pPr>
              <a:r>
                <a:rPr lang="en-NZ" sz="1200" b="1" i="0" noProof="0" dirty="0">
                  <a:solidFill>
                    <a:srgbClr val="FFB175"/>
                  </a:solidFill>
                  <a:latin typeface="+mn-lt"/>
                  <a:ea typeface="Roboto" panose="02000000000000000000" pitchFamily="2" charset="0"/>
                  <a:cs typeface="Segoe UI" panose="020B0502040204020203" pitchFamily="34" charset="0"/>
                </a:rPr>
                <a:t>Child chooses / no caregiver controls</a:t>
              </a:r>
            </a:p>
          </p:txBody>
        </p:sp>
        <p:sp>
          <p:nvSpPr>
            <p:cNvPr id="18" name="TextBox 17">
              <a:extLst>
                <a:ext uri="{FF2B5EF4-FFF2-40B4-BE49-F238E27FC236}">
                  <a16:creationId xmlns:a16="http://schemas.microsoft.com/office/drawing/2014/main" id="{68D6FDED-7B4E-A750-D4F7-481EF94835F1}"/>
                </a:ext>
              </a:extLst>
            </p:cNvPr>
            <p:cNvSpPr txBox="1"/>
            <p:nvPr/>
          </p:nvSpPr>
          <p:spPr>
            <a:xfrm>
              <a:off x="406942" y="5205708"/>
              <a:ext cx="1635966" cy="333857"/>
            </a:xfrm>
            <a:prstGeom prst="rect">
              <a:avLst/>
            </a:prstGeom>
            <a:noFill/>
          </p:spPr>
          <p:txBody>
            <a:bodyPr wrap="square" lIns="0" tIns="0" rIns="0" bIns="0" rtlCol="0">
              <a:noAutofit/>
            </a:bodyPr>
            <a:lstStyle/>
            <a:p>
              <a:pPr marL="0" indent="-3657600" algn="r">
                <a:spcAft>
                  <a:spcPts val="600"/>
                </a:spcAft>
              </a:pPr>
              <a:r>
                <a:rPr lang="en-NZ" sz="1200" b="1" i="0" noProof="0" dirty="0">
                  <a:solidFill>
                    <a:schemeClr val="accent6"/>
                  </a:solidFill>
                  <a:latin typeface="+mn-lt"/>
                  <a:ea typeface="Roboto" panose="02000000000000000000" pitchFamily="2" charset="0"/>
                  <a:cs typeface="Segoe UI" panose="020B0502040204020203" pitchFamily="34" charset="0"/>
                </a:rPr>
                <a:t>Other</a:t>
              </a:r>
            </a:p>
          </p:txBody>
        </p:sp>
      </p:grpSp>
      <p:graphicFrame>
        <p:nvGraphicFramePr>
          <p:cNvPr id="3" name="Chart 2">
            <a:extLst>
              <a:ext uri="{FF2B5EF4-FFF2-40B4-BE49-F238E27FC236}">
                <a16:creationId xmlns:a16="http://schemas.microsoft.com/office/drawing/2014/main" id="{65CB7324-54A0-A7CF-BFAB-C92C534B7DD4}"/>
              </a:ext>
            </a:extLst>
          </p:cNvPr>
          <p:cNvGraphicFramePr/>
          <p:nvPr>
            <p:extLst>
              <p:ext uri="{D42A27DB-BD31-4B8C-83A1-F6EECF244321}">
                <p14:modId xmlns:p14="http://schemas.microsoft.com/office/powerpoint/2010/main" val="3129489587"/>
              </p:ext>
            </p:extLst>
          </p:nvPr>
        </p:nvGraphicFramePr>
        <p:xfrm>
          <a:off x="1785140" y="2819400"/>
          <a:ext cx="1899935" cy="2966026"/>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22">
            <a:extLst>
              <a:ext uri="{FF2B5EF4-FFF2-40B4-BE49-F238E27FC236}">
                <a16:creationId xmlns:a16="http://schemas.microsoft.com/office/drawing/2014/main" id="{B29D8E79-0D57-CEB2-EC35-2C0F977A667B}"/>
              </a:ext>
            </a:extLst>
          </p:cNvPr>
          <p:cNvSpPr txBox="1"/>
          <p:nvPr/>
        </p:nvSpPr>
        <p:spPr>
          <a:xfrm>
            <a:off x="454985" y="5827656"/>
            <a:ext cx="2852093" cy="523220"/>
          </a:xfrm>
          <a:prstGeom prst="rect">
            <a:avLst/>
          </a:prstGeom>
          <a:noFill/>
        </p:spPr>
        <p:txBody>
          <a:bodyPr wrap="square" lIns="0">
            <a:spAutoFit/>
          </a:bodyPr>
          <a:lstStyle/>
          <a:p>
            <a:pPr defTabSz="914400">
              <a:spcBef>
                <a:spcPct val="0"/>
              </a:spcBef>
              <a:defRPr/>
            </a:pPr>
            <a:r>
              <a:rPr lang="en-NZ" sz="1400" noProof="0" dirty="0">
                <a:solidFill>
                  <a:schemeClr val="tx2"/>
                </a:solidFill>
                <a:latin typeface="Georgia" panose="02040502050405020303" pitchFamily="18" charset="0"/>
                <a:ea typeface="Roboto" panose="02000000000000000000" pitchFamily="2" charset="0"/>
                <a:cs typeface="Segoe UI" panose="020B0502040204020203" pitchFamily="34" charset="0"/>
              </a:rPr>
              <a:t>This is more likely to be the case for 9 to 14 year olds.</a:t>
            </a:r>
          </a:p>
        </p:txBody>
      </p:sp>
      <p:sp>
        <p:nvSpPr>
          <p:cNvPr id="5" name="TextBox 4">
            <a:extLst>
              <a:ext uri="{FF2B5EF4-FFF2-40B4-BE49-F238E27FC236}">
                <a16:creationId xmlns:a16="http://schemas.microsoft.com/office/drawing/2014/main" id="{752E6477-3E3D-86C1-C07C-9674D3AEE0CC}"/>
              </a:ext>
            </a:extLst>
          </p:cNvPr>
          <p:cNvSpPr txBox="1"/>
          <p:nvPr/>
        </p:nvSpPr>
        <p:spPr>
          <a:xfrm>
            <a:off x="406942" y="2735448"/>
            <a:ext cx="3278133" cy="276999"/>
          </a:xfrm>
          <a:prstGeom prst="rect">
            <a:avLst/>
          </a:prstGeom>
          <a:noFill/>
        </p:spPr>
        <p:txBody>
          <a:bodyPr wrap="square">
            <a:spAutoFit/>
          </a:bodyPr>
          <a:lstStyle/>
          <a:p>
            <a:pPr lvl="0" defTabSz="914400">
              <a:spcBef>
                <a:spcPct val="0"/>
              </a:spcBef>
              <a:defRPr/>
            </a:pPr>
            <a:r>
              <a:rPr lang="en-NZ" sz="1200" b="1" noProof="0" dirty="0">
                <a:solidFill>
                  <a:srgbClr val="282626"/>
                </a:solidFill>
              </a:rPr>
              <a:t>Who controls what content is watched?</a:t>
            </a:r>
          </a:p>
        </p:txBody>
      </p:sp>
      <p:sp>
        <p:nvSpPr>
          <p:cNvPr id="29" name="Text Placeholder 3">
            <a:extLst>
              <a:ext uri="{FF2B5EF4-FFF2-40B4-BE49-F238E27FC236}">
                <a16:creationId xmlns:a16="http://schemas.microsoft.com/office/drawing/2014/main" id="{99536DD4-7088-C7AB-CD14-B74EBB7BA20F}"/>
              </a:ext>
            </a:extLst>
          </p:cNvPr>
          <p:cNvSpPr txBox="1">
            <a:spLocks/>
          </p:cNvSpPr>
          <p:nvPr/>
        </p:nvSpPr>
        <p:spPr>
          <a:xfrm>
            <a:off x="4315056" y="6452267"/>
            <a:ext cx="6726324"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Q28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When it comes to the content [CHILD] watches, plays, or listens to on YouTube, how much control or influence do you feel you have over what they engage with?</a:t>
            </a:r>
          </a:p>
          <a:p>
            <a:pPr lvl="6">
              <a:spcAft>
                <a:spcPts val="0"/>
              </a:spcAft>
              <a:buClr>
                <a:srgbClr val="000000"/>
              </a:buClr>
              <a:defRPr/>
            </a:pPr>
            <a:r>
              <a:rPr lang="en-NZ" sz="800" noProof="0" dirty="0">
                <a:solidFill>
                  <a:srgbClr val="736868"/>
                </a:solidFill>
                <a:latin typeface="Century Gothic" panose="02116942222400000000"/>
              </a:rPr>
              <a:t>Base</a:t>
            </a:r>
            <a:r>
              <a:rPr lang="en-NZ" sz="800" b="0" noProof="0" dirty="0">
                <a:solidFill>
                  <a:srgbClr val="736868"/>
                </a:solidFill>
                <a:latin typeface="Century Gothic" panose="02116942222400000000"/>
              </a:rPr>
              <a:t>: Caregivers </a:t>
            </a:r>
            <a:r>
              <a:rPr lang="en-NZ" sz="800" b="0" noProof="0" dirty="0">
                <a:solidFill>
                  <a:srgbClr val="736868"/>
                </a:solidFill>
              </a:rPr>
              <a:t>of children aged 4 to 14 who use YouTube / YouTube Kids n=715 </a:t>
            </a:r>
            <a:b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 name="Text Placeholder 2">
            <a:extLst>
              <a:ext uri="{FF2B5EF4-FFF2-40B4-BE49-F238E27FC236}">
                <a16:creationId xmlns:a16="http://schemas.microsoft.com/office/drawing/2014/main" id="{94E176CF-85BB-097B-AE75-1FAF564C17A1}"/>
              </a:ext>
            </a:extLst>
          </p:cNvPr>
          <p:cNvSpPr txBox="1">
            <a:spLocks/>
          </p:cNvSpPr>
          <p:nvPr/>
        </p:nvSpPr>
        <p:spPr>
          <a:xfrm>
            <a:off x="455410" y="420146"/>
            <a:ext cx="316473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Just over half (58%) of children are choosing the content they consume on YouTube with little or no caregiver intervention. </a:t>
            </a:r>
          </a:p>
        </p:txBody>
      </p:sp>
      <p:sp>
        <p:nvSpPr>
          <p:cNvPr id="24" name="Rectangle 23">
            <a:extLst>
              <a:ext uri="{FF2B5EF4-FFF2-40B4-BE49-F238E27FC236}">
                <a16:creationId xmlns:a16="http://schemas.microsoft.com/office/drawing/2014/main" id="{E6414035-3E62-5642-79D7-9ED75916EDA5}"/>
              </a:ext>
            </a:extLst>
          </p:cNvPr>
          <p:cNvSpPr/>
          <p:nvPr/>
        </p:nvSpPr>
        <p:spPr bwMode="auto">
          <a:xfrm>
            <a:off x="4298950" y="4981903"/>
            <a:ext cx="7429492" cy="506342"/>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aphicFrame>
        <p:nvGraphicFramePr>
          <p:cNvPr id="9" name="Chart 8">
            <a:extLst>
              <a:ext uri="{FF2B5EF4-FFF2-40B4-BE49-F238E27FC236}">
                <a16:creationId xmlns:a16="http://schemas.microsoft.com/office/drawing/2014/main" id="{D9DDAAAA-6E30-8AD5-C40C-FAFD58AE9B10}"/>
              </a:ext>
            </a:extLst>
          </p:cNvPr>
          <p:cNvGraphicFramePr/>
          <p:nvPr>
            <p:extLst>
              <p:ext uri="{D42A27DB-BD31-4B8C-83A1-F6EECF244321}">
                <p14:modId xmlns:p14="http://schemas.microsoft.com/office/powerpoint/2010/main" val="1609371714"/>
              </p:ext>
            </p:extLst>
          </p:nvPr>
        </p:nvGraphicFramePr>
        <p:xfrm>
          <a:off x="5840447" y="645879"/>
          <a:ext cx="5806081" cy="4809595"/>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DEE4FBB1-F4D4-38D5-9269-027A95E52AED}"/>
              </a:ext>
            </a:extLst>
          </p:cNvPr>
          <p:cNvSpPr txBox="1"/>
          <p:nvPr/>
        </p:nvSpPr>
        <p:spPr>
          <a:xfrm>
            <a:off x="4703047" y="3718041"/>
            <a:ext cx="1687557" cy="373313"/>
          </a:xfrm>
          <a:prstGeom prst="rect">
            <a:avLst/>
          </a:prstGeom>
          <a:noFill/>
        </p:spPr>
        <p:txBody>
          <a:bodyPr wrap="square" lIns="0" tIns="0" rIns="0" bIns="0" rtlCol="0">
            <a:noAutofit/>
          </a:bodyPr>
          <a:lstStyle/>
          <a:p>
            <a:pPr marL="0" indent="-3657600" algn="r">
              <a:spcAft>
                <a:spcPts val="600"/>
              </a:spcAft>
            </a:pPr>
            <a:r>
              <a:rPr lang="en-NZ" sz="1100" b="1" i="0" noProof="0" dirty="0">
                <a:solidFill>
                  <a:schemeClr val="accent1"/>
                </a:solidFill>
                <a:latin typeface="+mn-lt"/>
                <a:ea typeface="Roboto" panose="02000000000000000000" pitchFamily="2" charset="0"/>
                <a:cs typeface="Segoe UI" panose="020B0502040204020203" pitchFamily="34" charset="0"/>
              </a:rPr>
              <a:t>Child mostly chooses, (some boundaries)</a:t>
            </a:r>
          </a:p>
        </p:txBody>
      </p:sp>
      <p:sp>
        <p:nvSpPr>
          <p:cNvPr id="19" name="TextBox 18">
            <a:extLst>
              <a:ext uri="{FF2B5EF4-FFF2-40B4-BE49-F238E27FC236}">
                <a16:creationId xmlns:a16="http://schemas.microsoft.com/office/drawing/2014/main" id="{B60A00F7-854E-8DF6-A997-C98003A7F50B}"/>
              </a:ext>
            </a:extLst>
          </p:cNvPr>
          <p:cNvSpPr txBox="1"/>
          <p:nvPr/>
        </p:nvSpPr>
        <p:spPr>
          <a:xfrm>
            <a:off x="4839956" y="2772469"/>
            <a:ext cx="1550648" cy="373313"/>
          </a:xfrm>
          <a:prstGeom prst="rect">
            <a:avLst/>
          </a:prstGeom>
          <a:noFill/>
        </p:spPr>
        <p:txBody>
          <a:bodyPr wrap="square" lIns="0" tIns="0" rIns="0" bIns="0" rtlCol="0">
            <a:noAutofit/>
          </a:bodyPr>
          <a:lstStyle/>
          <a:p>
            <a:pPr marL="0" indent="-3657600" algn="r">
              <a:spcAft>
                <a:spcPts val="600"/>
              </a:spcAft>
            </a:pPr>
            <a:r>
              <a:rPr lang="en-NZ" sz="1100" b="1" i="0" noProof="0" dirty="0">
                <a:solidFill>
                  <a:srgbClr val="64C8BF"/>
                </a:solidFill>
                <a:latin typeface="+mn-lt"/>
                <a:ea typeface="Roboto" panose="02000000000000000000" pitchFamily="2" charset="0"/>
                <a:cs typeface="Segoe UI" panose="020B0502040204020203" pitchFamily="34" charset="0"/>
              </a:rPr>
              <a:t>Caregiver gives a bit of guidance</a:t>
            </a:r>
          </a:p>
        </p:txBody>
      </p:sp>
      <p:sp>
        <p:nvSpPr>
          <p:cNvPr id="20" name="TextBox 19">
            <a:extLst>
              <a:ext uri="{FF2B5EF4-FFF2-40B4-BE49-F238E27FC236}">
                <a16:creationId xmlns:a16="http://schemas.microsoft.com/office/drawing/2014/main" id="{61D46FF1-5867-ADCC-43C0-F65F3F7031C8}"/>
              </a:ext>
            </a:extLst>
          </p:cNvPr>
          <p:cNvSpPr txBox="1"/>
          <p:nvPr/>
        </p:nvSpPr>
        <p:spPr>
          <a:xfrm>
            <a:off x="4703048" y="3259136"/>
            <a:ext cx="1687556" cy="373313"/>
          </a:xfrm>
          <a:prstGeom prst="rect">
            <a:avLst/>
          </a:prstGeom>
          <a:noFill/>
        </p:spPr>
        <p:txBody>
          <a:bodyPr wrap="square" lIns="0" tIns="0" rIns="0" bIns="0" rtlCol="0">
            <a:normAutofit/>
          </a:bodyPr>
          <a:lstStyle/>
          <a:p>
            <a:pPr marL="0" indent="-3657600" algn="r">
              <a:spcAft>
                <a:spcPts val="600"/>
              </a:spcAft>
            </a:pPr>
            <a:r>
              <a:rPr lang="en-NZ" sz="1100" b="1" i="0" noProof="0" dirty="0">
                <a:solidFill>
                  <a:schemeClr val="accent2"/>
                </a:solidFill>
                <a:latin typeface="+mn-lt"/>
                <a:ea typeface="Roboto" panose="02000000000000000000" pitchFamily="2" charset="0"/>
                <a:cs typeface="Segoe UI" panose="020B0502040204020203" pitchFamily="34" charset="0"/>
              </a:rPr>
              <a:t>Caregiver chooses most</a:t>
            </a:r>
          </a:p>
        </p:txBody>
      </p:sp>
      <p:sp>
        <p:nvSpPr>
          <p:cNvPr id="21" name="TextBox 20">
            <a:extLst>
              <a:ext uri="{FF2B5EF4-FFF2-40B4-BE49-F238E27FC236}">
                <a16:creationId xmlns:a16="http://schemas.microsoft.com/office/drawing/2014/main" id="{E7F4F4D5-1468-BE26-BB2D-B4C5614C6E42}"/>
              </a:ext>
            </a:extLst>
          </p:cNvPr>
          <p:cNvSpPr txBox="1"/>
          <p:nvPr/>
        </p:nvSpPr>
        <p:spPr>
          <a:xfrm>
            <a:off x="4490669" y="4227878"/>
            <a:ext cx="1899935" cy="373313"/>
          </a:xfrm>
          <a:prstGeom prst="rect">
            <a:avLst/>
          </a:prstGeom>
          <a:noFill/>
        </p:spPr>
        <p:txBody>
          <a:bodyPr wrap="square" lIns="0" tIns="0" rIns="0" bIns="0" rtlCol="0">
            <a:noAutofit/>
          </a:bodyPr>
          <a:lstStyle/>
          <a:p>
            <a:pPr marL="0" indent="-3657600" algn="r">
              <a:spcAft>
                <a:spcPts val="600"/>
              </a:spcAft>
            </a:pPr>
            <a:r>
              <a:rPr lang="en-NZ" sz="1100" b="1" i="0" noProof="0" dirty="0">
                <a:solidFill>
                  <a:srgbClr val="FFB175"/>
                </a:solidFill>
                <a:latin typeface="+mn-lt"/>
                <a:ea typeface="Roboto" panose="02000000000000000000" pitchFamily="2" charset="0"/>
                <a:cs typeface="Segoe UI" panose="020B0502040204020203" pitchFamily="34" charset="0"/>
              </a:rPr>
              <a:t>Child chooses / no caregiver controls</a:t>
            </a:r>
          </a:p>
        </p:txBody>
      </p:sp>
      <p:cxnSp>
        <p:nvCxnSpPr>
          <p:cNvPr id="25" name="Straight Connector 24">
            <a:extLst>
              <a:ext uri="{FF2B5EF4-FFF2-40B4-BE49-F238E27FC236}">
                <a16:creationId xmlns:a16="http://schemas.microsoft.com/office/drawing/2014/main" id="{4B976B98-FB0B-7135-0B42-095B8E9B71DD}"/>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4592CE1-8229-F522-ED8C-23415FD42613}"/>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 Placeholder 3">
            <a:extLst>
              <a:ext uri="{FF2B5EF4-FFF2-40B4-BE49-F238E27FC236}">
                <a16:creationId xmlns:a16="http://schemas.microsoft.com/office/drawing/2014/main" id="{14DDFC00-81A2-87BA-69BC-BD4CF1B371F4}"/>
              </a:ext>
            </a:extLst>
          </p:cNvPr>
          <p:cNvSpPr txBox="1">
            <a:spLocks/>
          </p:cNvSpPr>
          <p:nvPr/>
        </p:nvSpPr>
        <p:spPr>
          <a:xfrm>
            <a:off x="4317363" y="551761"/>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0" defTabSz="914400">
              <a:spcBef>
                <a:spcPct val="0"/>
              </a:spcBef>
              <a:defRPr/>
            </a:pPr>
            <a:r>
              <a:rPr lang="en-NZ" sz="1100" b="1" noProof="0" dirty="0">
                <a:solidFill>
                  <a:srgbClr val="282626"/>
                </a:solidFill>
              </a:rPr>
              <a:t>Who controls what content children are accessing on YouTube by age</a:t>
            </a:r>
            <a:endParaRPr lang="en-NZ" sz="1100" noProof="0" dirty="0">
              <a:solidFill>
                <a:schemeClr val="tx2"/>
              </a:solidFill>
              <a:latin typeface="Georgia" panose="02040502050405020303" pitchFamily="18" charset="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37033244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644C7-ADBE-17E2-36A1-1EFBC36CDAE7}"/>
            </a:ext>
          </a:extLst>
        </p:cNvPr>
        <p:cNvGrpSpPr/>
        <p:nvPr/>
      </p:nvGrpSpPr>
      <p:grpSpPr>
        <a:xfrm>
          <a:off x="0" y="0"/>
          <a:ext cx="0" cy="0"/>
          <a:chOff x="0" y="0"/>
          <a:chExt cx="0" cy="0"/>
        </a:xfrm>
      </p:grpSpPr>
      <p:graphicFrame>
        <p:nvGraphicFramePr>
          <p:cNvPr id="26" name="Table 25">
            <a:extLst>
              <a:ext uri="{FF2B5EF4-FFF2-40B4-BE49-F238E27FC236}">
                <a16:creationId xmlns:a16="http://schemas.microsoft.com/office/drawing/2014/main" id="{53F81B3F-AD69-617F-87EE-F92629CC5942}"/>
              </a:ext>
            </a:extLst>
          </p:cNvPr>
          <p:cNvGraphicFramePr>
            <a:graphicFrameLocks noGrp="1"/>
          </p:cNvGraphicFramePr>
          <p:nvPr>
            <p:extLst>
              <p:ext uri="{D42A27DB-BD31-4B8C-83A1-F6EECF244321}">
                <p14:modId xmlns:p14="http://schemas.microsoft.com/office/powerpoint/2010/main" val="2069182058"/>
              </p:ext>
            </p:extLst>
          </p:nvPr>
        </p:nvGraphicFramePr>
        <p:xfrm>
          <a:off x="4298950" y="1168768"/>
          <a:ext cx="7516394" cy="4747224"/>
        </p:xfrm>
        <a:graphic>
          <a:graphicData uri="http://schemas.openxmlformats.org/drawingml/2006/table">
            <a:tbl>
              <a:tblPr>
                <a:tableStyleId>{6E25E649-3F16-4E02-A733-19D2CDBF48F0}</a:tableStyleId>
              </a:tblPr>
              <a:tblGrid>
                <a:gridCol w="3758197">
                  <a:extLst>
                    <a:ext uri="{9D8B030D-6E8A-4147-A177-3AD203B41FA5}">
                      <a16:colId xmlns:a16="http://schemas.microsoft.com/office/drawing/2014/main" val="2127760295"/>
                    </a:ext>
                  </a:extLst>
                </a:gridCol>
                <a:gridCol w="3758197">
                  <a:extLst>
                    <a:ext uri="{9D8B030D-6E8A-4147-A177-3AD203B41FA5}">
                      <a16:colId xmlns:a16="http://schemas.microsoft.com/office/drawing/2014/main" val="1177505045"/>
                    </a:ext>
                  </a:extLst>
                </a:gridCol>
              </a:tblGrid>
              <a:tr h="593403">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132260"/>
                  </a:ext>
                </a:extLst>
              </a:tr>
              <a:tr h="593403">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056610"/>
                  </a:ext>
                </a:extLst>
              </a:tr>
              <a:tr h="593403">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9196479"/>
                  </a:ext>
                </a:extLst>
              </a:tr>
              <a:tr h="593403">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5753687"/>
                  </a:ext>
                </a:extLst>
              </a:tr>
              <a:tr h="593403">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137927"/>
                  </a:ext>
                </a:extLst>
              </a:tr>
              <a:tr h="593403">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54715"/>
                  </a:ext>
                </a:extLst>
              </a:tr>
              <a:tr h="593403">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235093"/>
                  </a:ext>
                </a:extLst>
              </a:tr>
              <a:tr h="593403">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3699338"/>
                  </a:ext>
                </a:extLst>
              </a:tr>
            </a:tbl>
          </a:graphicData>
        </a:graphic>
      </p:graphicFrame>
      <p:sp>
        <p:nvSpPr>
          <p:cNvPr id="12" name="Rectangle 11">
            <a:extLst>
              <a:ext uri="{FF2B5EF4-FFF2-40B4-BE49-F238E27FC236}">
                <a16:creationId xmlns:a16="http://schemas.microsoft.com/office/drawing/2014/main" id="{8AA7112B-E60B-06C8-43AA-ABB717863F69}"/>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528438BD-5EA4-C29E-3CD3-5AB18599E3DB}"/>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6DC654C8-6AF8-DEE6-F9D9-74CFBCE891B5}"/>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BC011B87-45AF-817A-5F3C-6D7443924424}"/>
              </a:ext>
            </a:extLst>
          </p:cNvPr>
          <p:cNvSpPr>
            <a:spLocks noGrp="1"/>
          </p:cNvSpPr>
          <p:nvPr>
            <p:ph type="ftr" sz="quarter" idx="23"/>
          </p:nvPr>
        </p:nvSpPr>
        <p:spPr/>
        <p:txBody>
          <a:bodyPr/>
          <a:lstStyle/>
          <a:p>
            <a:r>
              <a:rPr lang="en-US" dirty="0"/>
              <a:t>WATA Children’s Media Use 2025</a:t>
            </a:r>
          </a:p>
        </p:txBody>
      </p:sp>
      <p:sp>
        <p:nvSpPr>
          <p:cNvPr id="24" name="Title 4">
            <a:extLst>
              <a:ext uri="{FF2B5EF4-FFF2-40B4-BE49-F238E27FC236}">
                <a16:creationId xmlns:a16="http://schemas.microsoft.com/office/drawing/2014/main" id="{2C997AB7-0FCB-F6A7-25DF-9582F5D6E38B}"/>
              </a:ext>
            </a:extLst>
          </p:cNvPr>
          <p:cNvSpPr txBox="1">
            <a:spLocks/>
          </p:cNvSpPr>
          <p:nvPr/>
        </p:nvSpPr>
        <p:spPr>
          <a:xfrm>
            <a:off x="454986" y="2597160"/>
            <a:ext cx="3024194" cy="945220"/>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spcBef>
                <a:spcPts val="0"/>
              </a:spcBef>
              <a:defRPr/>
            </a:pPr>
            <a:r>
              <a:rPr lang="en-NZ" sz="1800" noProof="0" dirty="0">
                <a:ea typeface="Roboto" panose="02000000000000000000" pitchFamily="2" charset="0"/>
              </a:rPr>
              <a:t>Parental control drops with age. Caregivers of 4 to 8s actively manage content, while 12 to 14s are far more likely to use YouTube without supervision.</a:t>
            </a:r>
          </a:p>
        </p:txBody>
      </p:sp>
      <p:sp>
        <p:nvSpPr>
          <p:cNvPr id="14" name="Slide Number Placeholder 13">
            <a:extLst>
              <a:ext uri="{FF2B5EF4-FFF2-40B4-BE49-F238E27FC236}">
                <a16:creationId xmlns:a16="http://schemas.microsoft.com/office/drawing/2014/main" id="{B5122406-AE80-8185-AEE5-48C39E5F6658}"/>
              </a:ext>
            </a:extLst>
          </p:cNvPr>
          <p:cNvSpPr>
            <a:spLocks noGrp="1"/>
          </p:cNvSpPr>
          <p:nvPr>
            <p:ph type="sldNum" sz="quarter" idx="16"/>
          </p:nvPr>
        </p:nvSpPr>
        <p:spPr/>
        <p:txBody>
          <a:bodyPr/>
          <a:lstStyle/>
          <a:p>
            <a:fld id="{63DCA5C9-2E11-4C67-86EB-AE1DE127DC64}" type="slidenum">
              <a:rPr lang="en-NZ" noProof="0" smtClean="0"/>
              <a:pPr/>
              <a:t>58</a:t>
            </a:fld>
            <a:endParaRPr lang="en-NZ" noProof="0" dirty="0"/>
          </a:p>
        </p:txBody>
      </p:sp>
      <p:graphicFrame>
        <p:nvGraphicFramePr>
          <p:cNvPr id="5" name="Content Placeholder 19">
            <a:extLst>
              <a:ext uri="{FF2B5EF4-FFF2-40B4-BE49-F238E27FC236}">
                <a16:creationId xmlns:a16="http://schemas.microsoft.com/office/drawing/2014/main" id="{C70A3431-0450-A789-5144-D1873EECA7FA}"/>
              </a:ext>
            </a:extLst>
          </p:cNvPr>
          <p:cNvGraphicFramePr>
            <a:graphicFrameLocks/>
          </p:cNvGraphicFramePr>
          <p:nvPr>
            <p:extLst>
              <p:ext uri="{D42A27DB-BD31-4B8C-83A1-F6EECF244321}">
                <p14:modId xmlns:p14="http://schemas.microsoft.com/office/powerpoint/2010/main" val="1865194174"/>
              </p:ext>
            </p:extLst>
          </p:nvPr>
        </p:nvGraphicFramePr>
        <p:xfrm>
          <a:off x="1422036" y="1056820"/>
          <a:ext cx="9413006" cy="549003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5234109D-C0B7-C194-4417-87ADE9D7992F}"/>
              </a:ext>
            </a:extLst>
          </p:cNvPr>
          <p:cNvSpPr txBox="1">
            <a:spLocks/>
          </p:cNvSpPr>
          <p:nvPr/>
        </p:nvSpPr>
        <p:spPr>
          <a:xfrm>
            <a:off x="4315055" y="6450780"/>
            <a:ext cx="5776361"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Q29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Do you use any parental controls or safety settings to manage what [CHILD] can watch on YouTube? </a:t>
            </a:r>
          </a:p>
          <a:p>
            <a:pPr lvl="6">
              <a:spcAft>
                <a:spcPts val="0"/>
              </a:spcAft>
              <a:buClr>
                <a:srgbClr val="000000"/>
              </a:buClr>
              <a:defRPr/>
            </a:pPr>
            <a:r>
              <a:rPr lang="en-NZ" sz="800" noProof="0" dirty="0">
                <a:solidFill>
                  <a:srgbClr val="736868"/>
                </a:solidFill>
              </a:rPr>
              <a:t>Base</a:t>
            </a:r>
            <a:r>
              <a:rPr lang="en-NZ" sz="800" b="0" noProof="0" dirty="0">
                <a:solidFill>
                  <a:srgbClr val="736868"/>
                </a:solidFill>
              </a:rPr>
              <a:t>: Caregivers of children aged 4 to 14 who use YouTube / YouTube Kids and have some control or influence over the content their child engages with at Q28 n=696</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3" name="Group 2">
            <a:extLst>
              <a:ext uri="{FF2B5EF4-FFF2-40B4-BE49-F238E27FC236}">
                <a16:creationId xmlns:a16="http://schemas.microsoft.com/office/drawing/2014/main" id="{B2C6033D-4677-C0BF-2FB2-050A3B203B97}"/>
              </a:ext>
            </a:extLst>
          </p:cNvPr>
          <p:cNvGrpSpPr/>
          <p:nvPr/>
        </p:nvGrpSpPr>
        <p:grpSpPr>
          <a:xfrm>
            <a:off x="9382272" y="6020477"/>
            <a:ext cx="2346178" cy="276475"/>
            <a:chOff x="9561659" y="6274524"/>
            <a:chExt cx="1900091" cy="242532"/>
          </a:xfrm>
        </p:grpSpPr>
        <p:sp>
          <p:nvSpPr>
            <p:cNvPr id="8" name="Text Placeholder 3">
              <a:extLst>
                <a:ext uri="{FF2B5EF4-FFF2-40B4-BE49-F238E27FC236}">
                  <a16:creationId xmlns:a16="http://schemas.microsoft.com/office/drawing/2014/main" id="{D5FF52E4-6909-1C2C-C9DC-2326E79731E6}"/>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1" name="Isosceles Triangle 10">
              <a:extLst>
                <a:ext uri="{FF2B5EF4-FFF2-40B4-BE49-F238E27FC236}">
                  <a16:creationId xmlns:a16="http://schemas.microsoft.com/office/drawing/2014/main" id="{1A6711E5-E569-C4D6-81D5-B76EDA4AA069}"/>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5" name="Isosceles Triangle 14">
              <a:extLst>
                <a:ext uri="{FF2B5EF4-FFF2-40B4-BE49-F238E27FC236}">
                  <a16:creationId xmlns:a16="http://schemas.microsoft.com/office/drawing/2014/main" id="{C20C3EC8-33EB-486F-5715-6A3226135F44}"/>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23" name="Group 22">
            <a:extLst>
              <a:ext uri="{FF2B5EF4-FFF2-40B4-BE49-F238E27FC236}">
                <a16:creationId xmlns:a16="http://schemas.microsoft.com/office/drawing/2014/main" id="{39B19415-F9A7-1504-41E2-5D3D581449FE}"/>
              </a:ext>
            </a:extLst>
          </p:cNvPr>
          <p:cNvGrpSpPr/>
          <p:nvPr/>
        </p:nvGrpSpPr>
        <p:grpSpPr>
          <a:xfrm>
            <a:off x="10397503" y="5381668"/>
            <a:ext cx="1600240" cy="522384"/>
            <a:chOff x="9120063" y="5282608"/>
            <a:chExt cx="1600240" cy="522384"/>
          </a:xfrm>
        </p:grpSpPr>
        <p:sp>
          <p:nvSpPr>
            <p:cNvPr id="45" name="TextBox 44">
              <a:extLst>
                <a:ext uri="{FF2B5EF4-FFF2-40B4-BE49-F238E27FC236}">
                  <a16:creationId xmlns:a16="http://schemas.microsoft.com/office/drawing/2014/main" id="{4CBC9316-EF83-6879-7F8C-494F44856A65}"/>
                </a:ext>
              </a:extLst>
            </p:cNvPr>
            <p:cNvSpPr txBox="1"/>
            <p:nvPr/>
          </p:nvSpPr>
          <p:spPr>
            <a:xfrm>
              <a:off x="9324498" y="5282608"/>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5 to 8 (10%)</a:t>
              </a:r>
            </a:p>
          </p:txBody>
        </p:sp>
        <p:sp>
          <p:nvSpPr>
            <p:cNvPr id="46" name="Isosceles Triangle 45">
              <a:extLst>
                <a:ext uri="{FF2B5EF4-FFF2-40B4-BE49-F238E27FC236}">
                  <a16:creationId xmlns:a16="http://schemas.microsoft.com/office/drawing/2014/main" id="{C61B6F35-EE23-9B3C-4FF5-2D2296B26C33}"/>
                </a:ext>
              </a:extLst>
            </p:cNvPr>
            <p:cNvSpPr/>
            <p:nvPr/>
          </p:nvSpPr>
          <p:spPr bwMode="auto">
            <a:xfrm rot="10800000">
              <a:off x="9120063" y="534273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7" name="TextBox 46">
              <a:extLst>
                <a:ext uri="{FF2B5EF4-FFF2-40B4-BE49-F238E27FC236}">
                  <a16:creationId xmlns:a16="http://schemas.microsoft.com/office/drawing/2014/main" id="{F99A2A9B-825F-A428-D528-B68AF7767C46}"/>
                </a:ext>
              </a:extLst>
            </p:cNvPr>
            <p:cNvSpPr txBox="1"/>
            <p:nvPr/>
          </p:nvSpPr>
          <p:spPr>
            <a:xfrm>
              <a:off x="9297202" y="5534644"/>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 (39%)</a:t>
              </a:r>
            </a:p>
          </p:txBody>
        </p:sp>
        <p:sp>
          <p:nvSpPr>
            <p:cNvPr id="48" name="Isosceles Triangle 47">
              <a:extLst>
                <a:ext uri="{FF2B5EF4-FFF2-40B4-BE49-F238E27FC236}">
                  <a16:creationId xmlns:a16="http://schemas.microsoft.com/office/drawing/2014/main" id="{10D3D962-DC55-3173-6A30-86EBA1E9F86C}"/>
                </a:ext>
              </a:extLst>
            </p:cNvPr>
            <p:cNvSpPr/>
            <p:nvPr/>
          </p:nvSpPr>
          <p:spPr bwMode="auto">
            <a:xfrm>
              <a:off x="9120063" y="558286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25" name="Group 24">
            <a:extLst>
              <a:ext uri="{FF2B5EF4-FFF2-40B4-BE49-F238E27FC236}">
                <a16:creationId xmlns:a16="http://schemas.microsoft.com/office/drawing/2014/main" id="{D06B1DCE-29AA-2313-3376-F999A662C30E}"/>
              </a:ext>
            </a:extLst>
          </p:cNvPr>
          <p:cNvGrpSpPr/>
          <p:nvPr/>
        </p:nvGrpSpPr>
        <p:grpSpPr>
          <a:xfrm>
            <a:off x="10397503" y="1181684"/>
            <a:ext cx="1596260" cy="1050203"/>
            <a:chOff x="10492552" y="1088186"/>
            <a:chExt cx="1596260" cy="1050203"/>
          </a:xfrm>
        </p:grpSpPr>
        <p:sp>
          <p:nvSpPr>
            <p:cNvPr id="16" name="Isosceles Triangle 15">
              <a:extLst>
                <a:ext uri="{FF2B5EF4-FFF2-40B4-BE49-F238E27FC236}">
                  <a16:creationId xmlns:a16="http://schemas.microsoft.com/office/drawing/2014/main" id="{D43A6A34-202C-8660-5F82-D336BD542C41}"/>
                </a:ext>
              </a:extLst>
            </p:cNvPr>
            <p:cNvSpPr/>
            <p:nvPr/>
          </p:nvSpPr>
          <p:spPr bwMode="auto">
            <a:xfrm>
              <a:off x="10492552" y="111728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38195BDA-3C06-3567-90BF-8859F3E9C624}"/>
                </a:ext>
              </a:extLst>
            </p:cNvPr>
            <p:cNvSpPr txBox="1"/>
            <p:nvPr/>
          </p:nvSpPr>
          <p:spPr>
            <a:xfrm>
              <a:off x="10693007" y="1088186"/>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5 to 8 (52%)</a:t>
              </a:r>
            </a:p>
          </p:txBody>
        </p:sp>
        <p:sp>
          <p:nvSpPr>
            <p:cNvPr id="19" name="TextBox 18">
              <a:extLst>
                <a:ext uri="{FF2B5EF4-FFF2-40B4-BE49-F238E27FC236}">
                  <a16:creationId xmlns:a16="http://schemas.microsoft.com/office/drawing/2014/main" id="{C5B61DAA-C212-EF36-C95C-EAC9E243B96A}"/>
                </a:ext>
              </a:extLst>
            </p:cNvPr>
            <p:cNvSpPr txBox="1"/>
            <p:nvPr/>
          </p:nvSpPr>
          <p:spPr>
            <a:xfrm>
              <a:off x="10693007" y="1458954"/>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 (9%)</a:t>
              </a:r>
            </a:p>
          </p:txBody>
        </p:sp>
        <p:sp>
          <p:nvSpPr>
            <p:cNvPr id="21" name="Isosceles Triangle 20">
              <a:extLst>
                <a:ext uri="{FF2B5EF4-FFF2-40B4-BE49-F238E27FC236}">
                  <a16:creationId xmlns:a16="http://schemas.microsoft.com/office/drawing/2014/main" id="{17539679-E199-6F0A-A39B-E09775B3CE72}"/>
                </a:ext>
              </a:extLst>
            </p:cNvPr>
            <p:cNvSpPr/>
            <p:nvPr/>
          </p:nvSpPr>
          <p:spPr bwMode="auto">
            <a:xfrm rot="10800000">
              <a:off x="10492552" y="149367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9" name="TextBox 28">
              <a:extLst>
                <a:ext uri="{FF2B5EF4-FFF2-40B4-BE49-F238E27FC236}">
                  <a16:creationId xmlns:a16="http://schemas.microsoft.com/office/drawing/2014/main" id="{F646AC33-6B9B-D756-9C83-42AB98916B96}"/>
                </a:ext>
              </a:extLst>
            </p:cNvPr>
            <p:cNvSpPr txBox="1"/>
            <p:nvPr/>
          </p:nvSpPr>
          <p:spPr>
            <a:xfrm>
              <a:off x="10693007" y="1868041"/>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 (17%)</a:t>
              </a:r>
            </a:p>
          </p:txBody>
        </p:sp>
        <p:sp>
          <p:nvSpPr>
            <p:cNvPr id="50" name="TextBox 49">
              <a:extLst>
                <a:ext uri="{FF2B5EF4-FFF2-40B4-BE49-F238E27FC236}">
                  <a16:creationId xmlns:a16="http://schemas.microsoft.com/office/drawing/2014/main" id="{61D5715D-10E4-8AAA-2AFB-EAEDEB19A3F6}"/>
                </a:ext>
              </a:extLst>
            </p:cNvPr>
            <p:cNvSpPr txBox="1"/>
            <p:nvPr/>
          </p:nvSpPr>
          <p:spPr>
            <a:xfrm>
              <a:off x="10693007" y="1271104"/>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 (21%)</a:t>
              </a:r>
            </a:p>
          </p:txBody>
        </p:sp>
        <p:sp>
          <p:nvSpPr>
            <p:cNvPr id="51" name="Isosceles Triangle 50">
              <a:extLst>
                <a:ext uri="{FF2B5EF4-FFF2-40B4-BE49-F238E27FC236}">
                  <a16:creationId xmlns:a16="http://schemas.microsoft.com/office/drawing/2014/main" id="{DD4F1C93-CBD0-E950-E609-AE1C28EB8F31}"/>
                </a:ext>
              </a:extLst>
            </p:cNvPr>
            <p:cNvSpPr/>
            <p:nvPr/>
          </p:nvSpPr>
          <p:spPr bwMode="auto">
            <a:xfrm rot="10800000">
              <a:off x="10492552" y="133757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2" name="Isosceles Triangle 51">
              <a:extLst>
                <a:ext uri="{FF2B5EF4-FFF2-40B4-BE49-F238E27FC236}">
                  <a16:creationId xmlns:a16="http://schemas.microsoft.com/office/drawing/2014/main" id="{061E03E5-386B-716C-CF39-D0BADF9E5C26}"/>
                </a:ext>
              </a:extLst>
            </p:cNvPr>
            <p:cNvSpPr/>
            <p:nvPr/>
          </p:nvSpPr>
          <p:spPr bwMode="auto">
            <a:xfrm rot="10800000">
              <a:off x="10494824" y="190349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20" name="Group 19">
            <a:extLst>
              <a:ext uri="{FF2B5EF4-FFF2-40B4-BE49-F238E27FC236}">
                <a16:creationId xmlns:a16="http://schemas.microsoft.com/office/drawing/2014/main" id="{737BF1CA-4F15-59C8-ED7A-433AA075368D}"/>
              </a:ext>
            </a:extLst>
          </p:cNvPr>
          <p:cNvGrpSpPr/>
          <p:nvPr/>
        </p:nvGrpSpPr>
        <p:grpSpPr>
          <a:xfrm>
            <a:off x="10397503" y="4142787"/>
            <a:ext cx="1565836" cy="672510"/>
            <a:chOff x="8606280" y="4188507"/>
            <a:chExt cx="1565836" cy="672510"/>
          </a:xfrm>
        </p:grpSpPr>
        <p:sp>
          <p:nvSpPr>
            <p:cNvPr id="40" name="TextBox 39">
              <a:extLst>
                <a:ext uri="{FF2B5EF4-FFF2-40B4-BE49-F238E27FC236}">
                  <a16:creationId xmlns:a16="http://schemas.microsoft.com/office/drawing/2014/main" id="{88031CE3-A016-4AAC-6615-E91F060B19E0}"/>
                </a:ext>
              </a:extLst>
            </p:cNvPr>
            <p:cNvSpPr txBox="1"/>
            <p:nvPr/>
          </p:nvSpPr>
          <p:spPr>
            <a:xfrm>
              <a:off x="8776311" y="4188507"/>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5 to 8 (21%)</a:t>
              </a:r>
            </a:p>
          </p:txBody>
        </p:sp>
        <p:sp>
          <p:nvSpPr>
            <p:cNvPr id="42" name="TextBox 41">
              <a:extLst>
                <a:ext uri="{FF2B5EF4-FFF2-40B4-BE49-F238E27FC236}">
                  <a16:creationId xmlns:a16="http://schemas.microsoft.com/office/drawing/2014/main" id="{4C559084-FB20-8983-AC5E-2C77F2E008FC}"/>
                </a:ext>
              </a:extLst>
            </p:cNvPr>
            <p:cNvSpPr txBox="1"/>
            <p:nvPr/>
          </p:nvSpPr>
          <p:spPr>
            <a:xfrm>
              <a:off x="8776311" y="4590669"/>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12 to 14 (5%)</a:t>
              </a:r>
            </a:p>
          </p:txBody>
        </p:sp>
        <p:sp>
          <p:nvSpPr>
            <p:cNvPr id="53" name="TextBox 52">
              <a:extLst>
                <a:ext uri="{FF2B5EF4-FFF2-40B4-BE49-F238E27FC236}">
                  <a16:creationId xmlns:a16="http://schemas.microsoft.com/office/drawing/2014/main" id="{B8922D30-917A-042D-6447-116EEA5BCCED}"/>
                </a:ext>
              </a:extLst>
            </p:cNvPr>
            <p:cNvSpPr txBox="1"/>
            <p:nvPr/>
          </p:nvSpPr>
          <p:spPr>
            <a:xfrm>
              <a:off x="8776311" y="4395499"/>
              <a:ext cx="1395805" cy="270348"/>
            </a:xfrm>
            <a:prstGeom prst="rect">
              <a:avLst/>
            </a:prstGeom>
            <a:noFill/>
          </p:spPr>
          <p:txBody>
            <a:bodyPr wrap="square" lIns="0" tIns="0" rIns="0" bIns="0" rtlCol="0">
              <a:noAutofit/>
            </a:bodyPr>
            <a:lstStyle/>
            <a:p>
              <a:pPr marL="0" indent="-3657600" algn="l">
                <a:spcAft>
                  <a:spcPts val="600"/>
                </a:spcAft>
              </a:pPr>
              <a:r>
                <a:rPr lang="en-NZ" sz="1000" b="0" i="0" noProof="0" dirty="0">
                  <a:solidFill>
                    <a:schemeClr val="tx2"/>
                  </a:solidFill>
                  <a:latin typeface="+mn-lt"/>
                  <a:ea typeface="Roboto" panose="02000000000000000000" pitchFamily="2" charset="0"/>
                  <a:cs typeface="Segoe UI" panose="020B0502040204020203" pitchFamily="34" charset="0"/>
                </a:rPr>
                <a:t>Age 9 to 11 (5%)</a:t>
              </a:r>
            </a:p>
          </p:txBody>
        </p:sp>
        <p:sp>
          <p:nvSpPr>
            <p:cNvPr id="54" name="Isosceles Triangle 53">
              <a:extLst>
                <a:ext uri="{FF2B5EF4-FFF2-40B4-BE49-F238E27FC236}">
                  <a16:creationId xmlns:a16="http://schemas.microsoft.com/office/drawing/2014/main" id="{82674D54-CA00-78DC-E845-2F646D68B361}"/>
                </a:ext>
              </a:extLst>
            </p:cNvPr>
            <p:cNvSpPr/>
            <p:nvPr/>
          </p:nvSpPr>
          <p:spPr bwMode="auto">
            <a:xfrm rot="10800000">
              <a:off x="8606280" y="4455629"/>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5" name="Isosceles Triangle 54">
              <a:extLst>
                <a:ext uri="{FF2B5EF4-FFF2-40B4-BE49-F238E27FC236}">
                  <a16:creationId xmlns:a16="http://schemas.microsoft.com/office/drawing/2014/main" id="{030D212D-4F39-7AE6-9C6C-12222A98F7FC}"/>
                </a:ext>
              </a:extLst>
            </p:cNvPr>
            <p:cNvSpPr/>
            <p:nvPr/>
          </p:nvSpPr>
          <p:spPr bwMode="auto">
            <a:xfrm rot="10800000">
              <a:off x="8606280" y="464897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6" name="Isosceles Triangle 55">
              <a:extLst>
                <a:ext uri="{FF2B5EF4-FFF2-40B4-BE49-F238E27FC236}">
                  <a16:creationId xmlns:a16="http://schemas.microsoft.com/office/drawing/2014/main" id="{636EF9AC-A221-0E17-345C-D1C59794EFDC}"/>
                </a:ext>
              </a:extLst>
            </p:cNvPr>
            <p:cNvSpPr/>
            <p:nvPr/>
          </p:nvSpPr>
          <p:spPr bwMode="auto">
            <a:xfrm>
              <a:off x="8606280" y="423125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2" name="Text Placeholder 2">
            <a:extLst>
              <a:ext uri="{FF2B5EF4-FFF2-40B4-BE49-F238E27FC236}">
                <a16:creationId xmlns:a16="http://schemas.microsoft.com/office/drawing/2014/main" id="{6CC7D872-AA4F-DEA3-DE94-8E5D60525E1C}"/>
              </a:ext>
            </a:extLst>
          </p:cNvPr>
          <p:cNvSpPr txBox="1">
            <a:spLocks/>
          </p:cNvSpPr>
          <p:nvPr/>
        </p:nvSpPr>
        <p:spPr>
          <a:xfrm>
            <a:off x="460375"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68% of caregivers use safety tools or tech settings to manage content on YouTube for their child.</a:t>
            </a:r>
          </a:p>
        </p:txBody>
      </p:sp>
      <p:cxnSp>
        <p:nvCxnSpPr>
          <p:cNvPr id="9" name="Straight Connector 8">
            <a:extLst>
              <a:ext uri="{FF2B5EF4-FFF2-40B4-BE49-F238E27FC236}">
                <a16:creationId xmlns:a16="http://schemas.microsoft.com/office/drawing/2014/main" id="{2BE6C121-D8A0-0E05-9C10-344C5B1DB039}"/>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3">
            <a:extLst>
              <a:ext uri="{FF2B5EF4-FFF2-40B4-BE49-F238E27FC236}">
                <a16:creationId xmlns:a16="http://schemas.microsoft.com/office/drawing/2014/main" id="{ACC1EE84-F2EE-F13F-4820-1149D8B9FBE9}"/>
              </a:ext>
            </a:extLst>
          </p:cNvPr>
          <p:cNvSpPr txBox="1">
            <a:spLocks/>
          </p:cNvSpPr>
          <p:nvPr/>
        </p:nvSpPr>
        <p:spPr>
          <a:xfrm>
            <a:off x="4317363" y="551761"/>
            <a:ext cx="7619094" cy="8077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0" defTabSz="914400">
              <a:spcBef>
                <a:spcPct val="0"/>
              </a:spcBef>
              <a:defRPr/>
            </a:pPr>
            <a:r>
              <a:rPr lang="en-NZ" sz="1100" b="1" noProof="0" dirty="0">
                <a:solidFill>
                  <a:srgbClr val="282626"/>
                </a:solidFill>
              </a:rPr>
              <a:t>What parental controls or safety settings are caregivers using to manage what their child can watch on YouTube?</a:t>
            </a:r>
          </a:p>
        </p:txBody>
      </p:sp>
      <p:cxnSp>
        <p:nvCxnSpPr>
          <p:cNvPr id="13" name="Straight Connector 12">
            <a:extLst>
              <a:ext uri="{FF2B5EF4-FFF2-40B4-BE49-F238E27FC236}">
                <a16:creationId xmlns:a16="http://schemas.microsoft.com/office/drawing/2014/main" id="{BDCD514D-AF76-CE47-FFF9-0023A42D4380}"/>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68581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65378-D7F6-61C9-B65C-8AA9D20A08AB}"/>
            </a:ext>
          </a:extLst>
        </p:cNvPr>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FA377A68-3D2C-D589-6CA4-DA463651B5C7}"/>
              </a:ext>
            </a:extLst>
          </p:cNvPr>
          <p:cNvGraphicFramePr>
            <a:graphicFrameLocks noGrp="1"/>
          </p:cNvGraphicFramePr>
          <p:nvPr>
            <p:extLst>
              <p:ext uri="{D42A27DB-BD31-4B8C-83A1-F6EECF244321}">
                <p14:modId xmlns:p14="http://schemas.microsoft.com/office/powerpoint/2010/main" val="1358142240"/>
              </p:ext>
            </p:extLst>
          </p:nvPr>
        </p:nvGraphicFramePr>
        <p:xfrm>
          <a:off x="4298950" y="1087419"/>
          <a:ext cx="7516394" cy="4972035"/>
        </p:xfrm>
        <a:graphic>
          <a:graphicData uri="http://schemas.openxmlformats.org/drawingml/2006/table">
            <a:tbl>
              <a:tblPr>
                <a:tableStyleId>{6E25E649-3F16-4E02-A733-19D2CDBF48F0}</a:tableStyleId>
              </a:tblPr>
              <a:tblGrid>
                <a:gridCol w="3758197">
                  <a:extLst>
                    <a:ext uri="{9D8B030D-6E8A-4147-A177-3AD203B41FA5}">
                      <a16:colId xmlns:a16="http://schemas.microsoft.com/office/drawing/2014/main" val="2127760295"/>
                    </a:ext>
                  </a:extLst>
                </a:gridCol>
                <a:gridCol w="3758197">
                  <a:extLst>
                    <a:ext uri="{9D8B030D-6E8A-4147-A177-3AD203B41FA5}">
                      <a16:colId xmlns:a16="http://schemas.microsoft.com/office/drawing/2014/main" val="1177505045"/>
                    </a:ext>
                  </a:extLst>
                </a:gridCol>
              </a:tblGrid>
              <a:tr h="99440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132260"/>
                  </a:ext>
                </a:extLst>
              </a:tr>
              <a:tr h="99440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056610"/>
                  </a:ext>
                </a:extLst>
              </a:tr>
              <a:tr h="99440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9196479"/>
                  </a:ext>
                </a:extLst>
              </a:tr>
              <a:tr h="99440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5753687"/>
                  </a:ext>
                </a:extLst>
              </a:tr>
              <a:tr h="99440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137927"/>
                  </a:ext>
                </a:extLst>
              </a:tr>
            </a:tbl>
          </a:graphicData>
        </a:graphic>
      </p:graphicFrame>
      <p:sp>
        <p:nvSpPr>
          <p:cNvPr id="12" name="Rectangle 11">
            <a:extLst>
              <a:ext uri="{FF2B5EF4-FFF2-40B4-BE49-F238E27FC236}">
                <a16:creationId xmlns:a16="http://schemas.microsoft.com/office/drawing/2014/main" id="{55ADD21E-10F6-B3A6-5706-EBE9A228FC63}"/>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D63ADF4D-8890-22B3-B236-553786A9E26A}"/>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E01C6F32-14EE-35BC-B50C-4EA99BAC3F06}"/>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A55EBDEB-8CE3-864C-1844-6DD72C93E18D}"/>
              </a:ext>
            </a:extLst>
          </p:cNvPr>
          <p:cNvSpPr>
            <a:spLocks noGrp="1"/>
          </p:cNvSpPr>
          <p:nvPr>
            <p:ph type="ftr" sz="quarter" idx="23"/>
          </p:nvPr>
        </p:nvSpPr>
        <p:spPr/>
        <p:txBody>
          <a:bodyPr/>
          <a:lstStyle/>
          <a:p>
            <a:r>
              <a:rPr lang="en-US" dirty="0"/>
              <a:t>WATA Children’s Media Use 2025</a:t>
            </a:r>
          </a:p>
        </p:txBody>
      </p:sp>
      <p:sp>
        <p:nvSpPr>
          <p:cNvPr id="24" name="Title 4">
            <a:extLst>
              <a:ext uri="{FF2B5EF4-FFF2-40B4-BE49-F238E27FC236}">
                <a16:creationId xmlns:a16="http://schemas.microsoft.com/office/drawing/2014/main" id="{3E7AE9ED-E875-FD89-A23A-B66C3E698834}"/>
              </a:ext>
            </a:extLst>
          </p:cNvPr>
          <p:cNvSpPr txBox="1">
            <a:spLocks/>
          </p:cNvSpPr>
          <p:nvPr/>
        </p:nvSpPr>
        <p:spPr>
          <a:xfrm>
            <a:off x="454985" y="2316427"/>
            <a:ext cx="3021196" cy="2592304"/>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spcBef>
                <a:spcPts val="0"/>
              </a:spcBef>
              <a:defRPr/>
            </a:pPr>
            <a:r>
              <a:rPr lang="en-NZ" sz="1800" noProof="0" dirty="0">
                <a:ea typeface="Roboto" panose="02000000000000000000" pitchFamily="2" charset="0"/>
              </a:rPr>
              <a:t>63%</a:t>
            </a:r>
            <a:r>
              <a:rPr lang="en-NZ" sz="1600" noProof="0" dirty="0">
                <a:solidFill>
                  <a:srgbClr val="000000"/>
                </a:solidFill>
                <a:ea typeface="Roboto" panose="02000000000000000000" pitchFamily="2" charset="0"/>
              </a:rPr>
              <a:t> </a:t>
            </a:r>
            <a:r>
              <a:rPr lang="en-NZ" sz="1800" noProof="0" dirty="0">
                <a:ea typeface="Roboto" panose="02000000000000000000" pitchFamily="2" charset="0"/>
              </a:rPr>
              <a:t>of 5 to 8s use smart TVs to watch YouTube, while 56% of 12 to 14s use smartphones and 38% use laptops or desktops.</a:t>
            </a:r>
          </a:p>
        </p:txBody>
      </p:sp>
      <p:sp>
        <p:nvSpPr>
          <p:cNvPr id="14" name="Slide Number Placeholder 13">
            <a:extLst>
              <a:ext uri="{FF2B5EF4-FFF2-40B4-BE49-F238E27FC236}">
                <a16:creationId xmlns:a16="http://schemas.microsoft.com/office/drawing/2014/main" id="{994B5E56-2C72-BF34-2B0E-47CB0F4BC875}"/>
              </a:ext>
            </a:extLst>
          </p:cNvPr>
          <p:cNvSpPr>
            <a:spLocks noGrp="1"/>
          </p:cNvSpPr>
          <p:nvPr>
            <p:ph type="sldNum" sz="quarter" idx="16"/>
          </p:nvPr>
        </p:nvSpPr>
        <p:spPr/>
        <p:txBody>
          <a:bodyPr/>
          <a:lstStyle/>
          <a:p>
            <a:fld id="{63DCA5C9-2E11-4C67-86EB-AE1DE127DC64}" type="slidenum">
              <a:rPr lang="en-NZ" noProof="0" smtClean="0"/>
              <a:pPr/>
              <a:t>59</a:t>
            </a:fld>
            <a:endParaRPr lang="en-NZ" noProof="0" dirty="0"/>
          </a:p>
        </p:txBody>
      </p:sp>
      <p:graphicFrame>
        <p:nvGraphicFramePr>
          <p:cNvPr id="2" name="Content Placeholder 19">
            <a:extLst>
              <a:ext uri="{FF2B5EF4-FFF2-40B4-BE49-F238E27FC236}">
                <a16:creationId xmlns:a16="http://schemas.microsoft.com/office/drawing/2014/main" id="{A6FA1416-ADE2-13DF-BF44-AAA60BB8EF1D}"/>
              </a:ext>
            </a:extLst>
          </p:cNvPr>
          <p:cNvGraphicFramePr>
            <a:graphicFrameLocks/>
          </p:cNvGraphicFramePr>
          <p:nvPr>
            <p:extLst>
              <p:ext uri="{D42A27DB-BD31-4B8C-83A1-F6EECF244321}">
                <p14:modId xmlns:p14="http://schemas.microsoft.com/office/powerpoint/2010/main" val="1737858113"/>
              </p:ext>
            </p:extLst>
          </p:nvPr>
        </p:nvGraphicFramePr>
        <p:xfrm>
          <a:off x="4298950" y="983967"/>
          <a:ext cx="6425194" cy="5175308"/>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3">
            <a:extLst>
              <a:ext uri="{FF2B5EF4-FFF2-40B4-BE49-F238E27FC236}">
                <a16:creationId xmlns:a16="http://schemas.microsoft.com/office/drawing/2014/main" id="{450590B8-29FE-662B-B7B1-AF0CEF1AD989}"/>
              </a:ext>
            </a:extLst>
          </p:cNvPr>
          <p:cNvSpPr txBox="1">
            <a:spLocks/>
          </p:cNvSpPr>
          <p:nvPr/>
        </p:nvSpPr>
        <p:spPr>
          <a:xfrm>
            <a:off x="4317363" y="6511739"/>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Source: </a:t>
            </a:r>
            <a:r>
              <a:rPr kumimoji="0" lang="en-NZ" sz="80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Q32 </a:t>
            </a:r>
            <a: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When [CHILD] watches YouTube, what device/s do they usually use? </a:t>
            </a:r>
          </a:p>
          <a:p>
            <a:pPr lvl="6">
              <a:spcAft>
                <a:spcPts val="0"/>
              </a:spcAft>
              <a:buClr>
                <a:srgbClr val="000000"/>
              </a:buClr>
              <a:defRPr/>
            </a:pPr>
            <a:r>
              <a:rPr lang="en-NZ" sz="800" noProof="0" dirty="0">
                <a:solidFill>
                  <a:schemeClr val="accent6"/>
                </a:solidFill>
              </a:rPr>
              <a:t>Base</a:t>
            </a:r>
            <a:r>
              <a:rPr lang="en-NZ" sz="800" b="0" noProof="0" dirty="0">
                <a:solidFill>
                  <a:schemeClr val="accent6"/>
                </a:solidFill>
              </a:rPr>
              <a:t>: </a:t>
            </a:r>
            <a:r>
              <a:rPr lang="en-NZ" sz="800" b="0" noProof="0" dirty="0">
                <a:solidFill>
                  <a:schemeClr val="accent6"/>
                </a:solidFill>
                <a:ea typeface="Verdana" panose="020B0604030504040204" pitchFamily="34" charset="0"/>
                <a:cs typeface="Arial" panose="020B0604020202020204" pitchFamily="34" charset="0"/>
              </a:rPr>
              <a:t>Caregivers of children aged 4 to 14 who use YouTube n=715 </a:t>
            </a:r>
            <a:b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4" name="Group 3">
            <a:extLst>
              <a:ext uri="{FF2B5EF4-FFF2-40B4-BE49-F238E27FC236}">
                <a16:creationId xmlns:a16="http://schemas.microsoft.com/office/drawing/2014/main" id="{8AF5CFE9-C329-98C5-DF5A-503605C20DF2}"/>
              </a:ext>
            </a:extLst>
          </p:cNvPr>
          <p:cNvGrpSpPr/>
          <p:nvPr/>
        </p:nvGrpSpPr>
        <p:grpSpPr>
          <a:xfrm>
            <a:off x="8788938" y="6494078"/>
            <a:ext cx="2346178" cy="276475"/>
            <a:chOff x="9561659" y="6274524"/>
            <a:chExt cx="1900091" cy="242532"/>
          </a:xfrm>
        </p:grpSpPr>
        <p:sp>
          <p:nvSpPr>
            <p:cNvPr id="5" name="Text Placeholder 3">
              <a:extLst>
                <a:ext uri="{FF2B5EF4-FFF2-40B4-BE49-F238E27FC236}">
                  <a16:creationId xmlns:a16="http://schemas.microsoft.com/office/drawing/2014/main" id="{2F6E99E3-E694-C33C-B668-CA174FBF9B86}"/>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8" name="Isosceles Triangle 7">
              <a:extLst>
                <a:ext uri="{FF2B5EF4-FFF2-40B4-BE49-F238E27FC236}">
                  <a16:creationId xmlns:a16="http://schemas.microsoft.com/office/drawing/2014/main" id="{29FDFFEB-3F9D-ECC4-E3C6-40CC235558BD}"/>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9" name="Isosceles Triangle 8">
              <a:extLst>
                <a:ext uri="{FF2B5EF4-FFF2-40B4-BE49-F238E27FC236}">
                  <a16:creationId xmlns:a16="http://schemas.microsoft.com/office/drawing/2014/main" id="{8A8675ED-003F-5453-EABB-092FFC277BBD}"/>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22" name="Group 21">
            <a:extLst>
              <a:ext uri="{FF2B5EF4-FFF2-40B4-BE49-F238E27FC236}">
                <a16:creationId xmlns:a16="http://schemas.microsoft.com/office/drawing/2014/main" id="{80E25910-C481-CE76-253F-B4A095415ED9}"/>
              </a:ext>
            </a:extLst>
          </p:cNvPr>
          <p:cNvGrpSpPr/>
          <p:nvPr/>
        </p:nvGrpSpPr>
        <p:grpSpPr>
          <a:xfrm>
            <a:off x="10301242" y="1345242"/>
            <a:ext cx="1635215" cy="518284"/>
            <a:chOff x="10488542" y="1170075"/>
            <a:chExt cx="1635215" cy="518284"/>
          </a:xfrm>
        </p:grpSpPr>
        <p:sp>
          <p:nvSpPr>
            <p:cNvPr id="11" name="Isosceles Triangle 10">
              <a:extLst>
                <a:ext uri="{FF2B5EF4-FFF2-40B4-BE49-F238E27FC236}">
                  <a16:creationId xmlns:a16="http://schemas.microsoft.com/office/drawing/2014/main" id="{E0DCAFCE-F79A-8A3E-79EB-059875797953}"/>
                </a:ext>
              </a:extLst>
            </p:cNvPr>
            <p:cNvSpPr/>
            <p:nvPr/>
          </p:nvSpPr>
          <p:spPr bwMode="auto">
            <a:xfrm>
              <a:off x="10488542" y="119917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4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3" name="TextBox 12">
              <a:extLst>
                <a:ext uri="{FF2B5EF4-FFF2-40B4-BE49-F238E27FC236}">
                  <a16:creationId xmlns:a16="http://schemas.microsoft.com/office/drawing/2014/main" id="{3AAD1EED-10A0-9F21-404B-1AF1C8D328F3}"/>
                </a:ext>
              </a:extLst>
            </p:cNvPr>
            <p:cNvSpPr txBox="1"/>
            <p:nvPr/>
          </p:nvSpPr>
          <p:spPr>
            <a:xfrm>
              <a:off x="10727952" y="1170075"/>
              <a:ext cx="1395805" cy="270348"/>
            </a:xfrm>
            <a:prstGeom prst="rect">
              <a:avLst/>
            </a:prstGeom>
            <a:noFill/>
          </p:spPr>
          <p:txBody>
            <a:bodyPr wrap="square" lIns="0" tIns="0" rIns="0" bIns="0" rtlCol="0">
              <a:noAutofit/>
            </a:bodyPr>
            <a:lstStyle/>
            <a:p>
              <a:pPr marL="0" indent="-3657600" algn="l">
                <a:spcAft>
                  <a:spcPts val="600"/>
                </a:spcAft>
              </a:pPr>
              <a:r>
                <a:rPr lang="en-NZ" sz="1050" b="0" i="0" noProof="0" dirty="0">
                  <a:solidFill>
                    <a:schemeClr val="tx2"/>
                  </a:solidFill>
                  <a:latin typeface="+mn-lt"/>
                  <a:ea typeface="Roboto" panose="02000000000000000000" pitchFamily="2" charset="0"/>
                  <a:cs typeface="Segoe UI" panose="020B0502040204020203" pitchFamily="34" charset="0"/>
                </a:rPr>
                <a:t>Age 5 to 8 (63%)</a:t>
              </a:r>
            </a:p>
          </p:txBody>
        </p:sp>
        <p:sp>
          <p:nvSpPr>
            <p:cNvPr id="15" name="TextBox 14">
              <a:extLst>
                <a:ext uri="{FF2B5EF4-FFF2-40B4-BE49-F238E27FC236}">
                  <a16:creationId xmlns:a16="http://schemas.microsoft.com/office/drawing/2014/main" id="{98D3A80D-D972-C43B-267F-4A3D85984194}"/>
                </a:ext>
              </a:extLst>
            </p:cNvPr>
            <p:cNvSpPr txBox="1"/>
            <p:nvPr/>
          </p:nvSpPr>
          <p:spPr>
            <a:xfrm>
              <a:off x="10714304" y="1418011"/>
              <a:ext cx="1395805" cy="270348"/>
            </a:xfrm>
            <a:prstGeom prst="rect">
              <a:avLst/>
            </a:prstGeom>
            <a:noFill/>
          </p:spPr>
          <p:txBody>
            <a:bodyPr wrap="square" lIns="0" tIns="0" rIns="0" bIns="0" rtlCol="0">
              <a:noAutofit/>
            </a:bodyPr>
            <a:lstStyle/>
            <a:p>
              <a:pPr marL="0" indent="-3657600" algn="l">
                <a:spcAft>
                  <a:spcPts val="600"/>
                </a:spcAft>
              </a:pPr>
              <a:r>
                <a:rPr lang="en-NZ" sz="1050" b="0" i="0" noProof="0" dirty="0">
                  <a:solidFill>
                    <a:schemeClr val="tx2"/>
                  </a:solidFill>
                  <a:latin typeface="+mn-lt"/>
                  <a:ea typeface="Roboto" panose="02000000000000000000" pitchFamily="2" charset="0"/>
                  <a:cs typeface="Segoe UI" panose="020B0502040204020203" pitchFamily="34" charset="0"/>
                </a:rPr>
                <a:t>Age 12 to 14 (45%)</a:t>
              </a:r>
            </a:p>
          </p:txBody>
        </p:sp>
        <p:sp>
          <p:nvSpPr>
            <p:cNvPr id="16" name="Isosceles Triangle 15">
              <a:extLst>
                <a:ext uri="{FF2B5EF4-FFF2-40B4-BE49-F238E27FC236}">
                  <a16:creationId xmlns:a16="http://schemas.microsoft.com/office/drawing/2014/main" id="{5E38858C-D618-BC61-5412-3AD5FFE10BA8}"/>
                </a:ext>
              </a:extLst>
            </p:cNvPr>
            <p:cNvSpPr/>
            <p:nvPr/>
          </p:nvSpPr>
          <p:spPr bwMode="auto">
            <a:xfrm rot="10800000">
              <a:off x="10488542" y="147813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4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23" name="Group 22">
            <a:extLst>
              <a:ext uri="{FF2B5EF4-FFF2-40B4-BE49-F238E27FC236}">
                <a16:creationId xmlns:a16="http://schemas.microsoft.com/office/drawing/2014/main" id="{8D8B62D6-7E41-23E0-965C-1889AB10E7A8}"/>
              </a:ext>
            </a:extLst>
          </p:cNvPr>
          <p:cNvGrpSpPr/>
          <p:nvPr/>
        </p:nvGrpSpPr>
        <p:grpSpPr>
          <a:xfrm>
            <a:off x="10301242" y="2477640"/>
            <a:ext cx="1612070" cy="270348"/>
            <a:chOff x="9827480" y="2227324"/>
            <a:chExt cx="1612070" cy="270348"/>
          </a:xfrm>
        </p:grpSpPr>
        <p:sp>
          <p:nvSpPr>
            <p:cNvPr id="27" name="TextBox 26">
              <a:extLst>
                <a:ext uri="{FF2B5EF4-FFF2-40B4-BE49-F238E27FC236}">
                  <a16:creationId xmlns:a16="http://schemas.microsoft.com/office/drawing/2014/main" id="{C9E8B56D-D3BB-84C1-204F-683EB10F5295}"/>
                </a:ext>
              </a:extLst>
            </p:cNvPr>
            <p:cNvSpPr txBox="1"/>
            <p:nvPr/>
          </p:nvSpPr>
          <p:spPr>
            <a:xfrm>
              <a:off x="10043745" y="2227324"/>
              <a:ext cx="1395805" cy="270348"/>
            </a:xfrm>
            <a:prstGeom prst="rect">
              <a:avLst/>
            </a:prstGeom>
            <a:noFill/>
          </p:spPr>
          <p:txBody>
            <a:bodyPr wrap="square" lIns="0" tIns="0" rIns="0" bIns="0" rtlCol="0">
              <a:noAutofit/>
            </a:bodyPr>
            <a:lstStyle/>
            <a:p>
              <a:pPr marL="0" indent="-3657600" algn="l">
                <a:spcAft>
                  <a:spcPts val="600"/>
                </a:spcAft>
              </a:pPr>
              <a:r>
                <a:rPr lang="en-NZ" sz="1050" b="0" i="0" noProof="0" dirty="0">
                  <a:solidFill>
                    <a:schemeClr val="tx2"/>
                  </a:solidFill>
                  <a:latin typeface="+mn-lt"/>
                  <a:ea typeface="Roboto" panose="02000000000000000000" pitchFamily="2" charset="0"/>
                  <a:cs typeface="Segoe UI" panose="020B0502040204020203" pitchFamily="34" charset="0"/>
                </a:rPr>
                <a:t>Age 12 to 14 (56%)</a:t>
              </a:r>
            </a:p>
          </p:txBody>
        </p:sp>
        <p:sp>
          <p:nvSpPr>
            <p:cNvPr id="30" name="Isosceles Triangle 29">
              <a:extLst>
                <a:ext uri="{FF2B5EF4-FFF2-40B4-BE49-F238E27FC236}">
                  <a16:creationId xmlns:a16="http://schemas.microsoft.com/office/drawing/2014/main" id="{D6A1F299-78A2-D7B5-E07A-DA2DC067D5B1}"/>
                </a:ext>
              </a:extLst>
            </p:cNvPr>
            <p:cNvSpPr/>
            <p:nvPr/>
          </p:nvSpPr>
          <p:spPr bwMode="auto">
            <a:xfrm>
              <a:off x="9827480" y="227554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4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grpSp>
        <p:nvGrpSpPr>
          <p:cNvPr id="28" name="Group 27">
            <a:extLst>
              <a:ext uri="{FF2B5EF4-FFF2-40B4-BE49-F238E27FC236}">
                <a16:creationId xmlns:a16="http://schemas.microsoft.com/office/drawing/2014/main" id="{7FD83C82-A8C8-7237-83FE-A06579754D24}"/>
              </a:ext>
            </a:extLst>
          </p:cNvPr>
          <p:cNvGrpSpPr/>
          <p:nvPr/>
        </p:nvGrpSpPr>
        <p:grpSpPr>
          <a:xfrm>
            <a:off x="10301242" y="4330919"/>
            <a:ext cx="1598487" cy="522384"/>
            <a:chOff x="9063201" y="4215803"/>
            <a:chExt cx="1598487" cy="522384"/>
          </a:xfrm>
        </p:grpSpPr>
        <p:sp>
          <p:nvSpPr>
            <p:cNvPr id="25" name="TextBox 24">
              <a:extLst>
                <a:ext uri="{FF2B5EF4-FFF2-40B4-BE49-F238E27FC236}">
                  <a16:creationId xmlns:a16="http://schemas.microsoft.com/office/drawing/2014/main" id="{5B6B9AD5-837C-5AA2-0974-2F7648E92622}"/>
                </a:ext>
              </a:extLst>
            </p:cNvPr>
            <p:cNvSpPr txBox="1"/>
            <p:nvPr/>
          </p:nvSpPr>
          <p:spPr>
            <a:xfrm>
              <a:off x="9265883" y="4215803"/>
              <a:ext cx="1395805" cy="270348"/>
            </a:xfrm>
            <a:prstGeom prst="rect">
              <a:avLst/>
            </a:prstGeom>
            <a:noFill/>
          </p:spPr>
          <p:txBody>
            <a:bodyPr wrap="square" lIns="0" tIns="0" rIns="0" bIns="0" rtlCol="0">
              <a:noAutofit/>
            </a:bodyPr>
            <a:lstStyle/>
            <a:p>
              <a:pPr marL="0" indent="-3657600" algn="l">
                <a:spcAft>
                  <a:spcPts val="600"/>
                </a:spcAft>
              </a:pPr>
              <a:r>
                <a:rPr lang="en-NZ" sz="1050" b="0" i="0" noProof="0" dirty="0">
                  <a:solidFill>
                    <a:schemeClr val="tx2"/>
                  </a:solidFill>
                  <a:latin typeface="+mn-lt"/>
                  <a:ea typeface="Roboto" panose="02000000000000000000" pitchFamily="2" charset="0"/>
                  <a:cs typeface="Segoe UI" panose="020B0502040204020203" pitchFamily="34" charset="0"/>
                </a:rPr>
                <a:t>Age 5 to 8 (13%)</a:t>
              </a:r>
            </a:p>
          </p:txBody>
        </p:sp>
        <p:sp>
          <p:nvSpPr>
            <p:cNvPr id="26" name="Isosceles Triangle 25">
              <a:extLst>
                <a:ext uri="{FF2B5EF4-FFF2-40B4-BE49-F238E27FC236}">
                  <a16:creationId xmlns:a16="http://schemas.microsoft.com/office/drawing/2014/main" id="{AFF9A907-CE55-04AD-7552-6A9AE453CC36}"/>
                </a:ext>
              </a:extLst>
            </p:cNvPr>
            <p:cNvSpPr/>
            <p:nvPr/>
          </p:nvSpPr>
          <p:spPr bwMode="auto">
            <a:xfrm rot="10800000">
              <a:off x="9063201" y="427593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4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1" name="TextBox 30">
              <a:extLst>
                <a:ext uri="{FF2B5EF4-FFF2-40B4-BE49-F238E27FC236}">
                  <a16:creationId xmlns:a16="http://schemas.microsoft.com/office/drawing/2014/main" id="{77ED0BCE-DAE1-42AE-7510-632FE7C8E499}"/>
                </a:ext>
              </a:extLst>
            </p:cNvPr>
            <p:cNvSpPr txBox="1"/>
            <p:nvPr/>
          </p:nvSpPr>
          <p:spPr>
            <a:xfrm>
              <a:off x="9265883" y="4467839"/>
              <a:ext cx="1395805" cy="270348"/>
            </a:xfrm>
            <a:prstGeom prst="rect">
              <a:avLst/>
            </a:prstGeom>
            <a:noFill/>
          </p:spPr>
          <p:txBody>
            <a:bodyPr wrap="square" lIns="0" tIns="0" rIns="0" bIns="0" rtlCol="0">
              <a:noAutofit/>
            </a:bodyPr>
            <a:lstStyle/>
            <a:p>
              <a:pPr marL="0" indent="-3657600" algn="l">
                <a:spcAft>
                  <a:spcPts val="600"/>
                </a:spcAft>
              </a:pPr>
              <a:r>
                <a:rPr lang="en-NZ" sz="1050" b="0" i="0" noProof="0" dirty="0">
                  <a:solidFill>
                    <a:schemeClr val="tx2"/>
                  </a:solidFill>
                  <a:latin typeface="+mn-lt"/>
                  <a:ea typeface="Roboto" panose="02000000000000000000" pitchFamily="2" charset="0"/>
                  <a:cs typeface="Segoe UI" panose="020B0502040204020203" pitchFamily="34" charset="0"/>
                </a:rPr>
                <a:t>Age 12 to 14 (38%)</a:t>
              </a:r>
            </a:p>
          </p:txBody>
        </p:sp>
        <p:sp>
          <p:nvSpPr>
            <p:cNvPr id="32" name="Isosceles Triangle 31">
              <a:extLst>
                <a:ext uri="{FF2B5EF4-FFF2-40B4-BE49-F238E27FC236}">
                  <a16:creationId xmlns:a16="http://schemas.microsoft.com/office/drawing/2014/main" id="{48E60BA3-D22B-C314-B118-99B53829069F}"/>
                </a:ext>
              </a:extLst>
            </p:cNvPr>
            <p:cNvSpPr/>
            <p:nvPr/>
          </p:nvSpPr>
          <p:spPr bwMode="auto">
            <a:xfrm>
              <a:off x="9063201" y="451606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4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cxnSp>
        <p:nvCxnSpPr>
          <p:cNvPr id="18" name="Straight Connector 17">
            <a:extLst>
              <a:ext uri="{FF2B5EF4-FFF2-40B4-BE49-F238E27FC236}">
                <a16:creationId xmlns:a16="http://schemas.microsoft.com/office/drawing/2014/main" id="{043D8720-2B25-EAF0-2D64-A4919BC4BD40}"/>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AB0BEA76-2F46-CF48-931D-55AEFA008771}"/>
              </a:ext>
            </a:extLst>
          </p:cNvPr>
          <p:cNvSpPr txBox="1">
            <a:spLocks/>
          </p:cNvSpPr>
          <p:nvPr/>
        </p:nvSpPr>
        <p:spPr>
          <a:xfrm>
            <a:off x="4317363" y="551761"/>
            <a:ext cx="7619094" cy="8077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0" defTabSz="914400">
              <a:spcBef>
                <a:spcPct val="0"/>
              </a:spcBef>
              <a:defRPr/>
            </a:pPr>
            <a:r>
              <a:rPr lang="en-NZ" sz="1100" b="1" noProof="0" dirty="0">
                <a:solidFill>
                  <a:srgbClr val="282626"/>
                </a:solidFill>
              </a:rPr>
              <a:t>Devices children use to watch YouTube</a:t>
            </a:r>
          </a:p>
        </p:txBody>
      </p:sp>
      <p:sp>
        <p:nvSpPr>
          <p:cNvPr id="20" name="Text Placeholder 2">
            <a:extLst>
              <a:ext uri="{FF2B5EF4-FFF2-40B4-BE49-F238E27FC236}">
                <a16:creationId xmlns:a16="http://schemas.microsoft.com/office/drawing/2014/main" id="{D44E1A61-1DD5-66F0-9FE7-5A8B043C1941}"/>
              </a:ext>
            </a:extLst>
          </p:cNvPr>
          <p:cNvSpPr txBox="1">
            <a:spLocks/>
          </p:cNvSpPr>
          <p:nvPr/>
        </p:nvSpPr>
        <p:spPr>
          <a:xfrm>
            <a:off x="455410"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0">
              <a:spcBef>
                <a:spcPct val="0"/>
              </a:spcBef>
              <a:spcAft>
                <a:spcPts val="0"/>
              </a:spcAf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Younger children watch YouTube on TV </a:t>
            </a:r>
            <a:r>
              <a:rPr lang="en-NZ" sz="2400" noProof="0" dirty="0"/>
              <a:t>– </a:t>
            </a: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older children prefer phones and computers</a:t>
            </a:r>
          </a:p>
        </p:txBody>
      </p:sp>
      <p:cxnSp>
        <p:nvCxnSpPr>
          <p:cNvPr id="29" name="Straight Connector 28">
            <a:extLst>
              <a:ext uri="{FF2B5EF4-FFF2-40B4-BE49-F238E27FC236}">
                <a16:creationId xmlns:a16="http://schemas.microsoft.com/office/drawing/2014/main" id="{7642EF0F-3556-41BE-6FE9-3F9F9CFC9188}"/>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46124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97663-35F4-F531-7EEC-50F9C174F84A}"/>
            </a:ext>
          </a:extLst>
        </p:cNvPr>
        <p:cNvGrpSpPr/>
        <p:nvPr/>
      </p:nvGrpSpPr>
      <p:grpSpPr>
        <a:xfrm>
          <a:off x="0" y="0"/>
          <a:ext cx="0" cy="0"/>
          <a:chOff x="0" y="0"/>
          <a:chExt cx="0" cy="0"/>
        </a:xfrm>
      </p:grpSpPr>
      <p:graphicFrame>
        <p:nvGraphicFramePr>
          <p:cNvPr id="44" name="Table 43">
            <a:extLst>
              <a:ext uri="{FF2B5EF4-FFF2-40B4-BE49-F238E27FC236}">
                <a16:creationId xmlns:a16="http://schemas.microsoft.com/office/drawing/2014/main" id="{61FA14A5-4199-0605-1F45-1750176F2B15}"/>
              </a:ext>
            </a:extLst>
          </p:cNvPr>
          <p:cNvGraphicFramePr>
            <a:graphicFrameLocks noGrp="1"/>
          </p:cNvGraphicFramePr>
          <p:nvPr>
            <p:extLst>
              <p:ext uri="{D42A27DB-BD31-4B8C-83A1-F6EECF244321}">
                <p14:modId xmlns:p14="http://schemas.microsoft.com/office/powerpoint/2010/main" val="2743771637"/>
              </p:ext>
            </p:extLst>
          </p:nvPr>
        </p:nvGraphicFramePr>
        <p:xfrm>
          <a:off x="4298948" y="994028"/>
          <a:ext cx="7516394" cy="5198237"/>
        </p:xfrm>
        <a:graphic>
          <a:graphicData uri="http://schemas.openxmlformats.org/drawingml/2006/table">
            <a:tbl>
              <a:tblPr>
                <a:tableStyleId>{6E25E649-3F16-4E02-A733-19D2CDBF48F0}</a:tableStyleId>
              </a:tblPr>
              <a:tblGrid>
                <a:gridCol w="3758197">
                  <a:extLst>
                    <a:ext uri="{9D8B030D-6E8A-4147-A177-3AD203B41FA5}">
                      <a16:colId xmlns:a16="http://schemas.microsoft.com/office/drawing/2014/main" val="2127760295"/>
                    </a:ext>
                  </a:extLst>
                </a:gridCol>
                <a:gridCol w="3758197">
                  <a:extLst>
                    <a:ext uri="{9D8B030D-6E8A-4147-A177-3AD203B41FA5}">
                      <a16:colId xmlns:a16="http://schemas.microsoft.com/office/drawing/2014/main" val="1177505045"/>
                    </a:ext>
                  </a:extLst>
                </a:gridCol>
              </a:tblGrid>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25400" cmpd="sng">
                      <a:noFill/>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132260"/>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056610"/>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9196479"/>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5753687"/>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137927"/>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54715"/>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235093"/>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3699338"/>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8019565"/>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1168931"/>
                  </a:ext>
                </a:extLst>
              </a:tr>
              <a:tr h="472567">
                <a:tc>
                  <a:txBody>
                    <a:bodyPr/>
                    <a:lstStyle/>
                    <a:p>
                      <a:pPr algn="r" fontAlgn="b"/>
                      <a:endParaRPr lang="en-NZ" sz="1000" b="0" i="0" u="none" strike="noStrike" noProof="0" dirty="0">
                        <a:solidFill>
                          <a:schemeClr val="accent6"/>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NZ" sz="1000" b="0" i="0" u="none" strike="noStrike" noProof="0" dirty="0">
                        <a:solidFill>
                          <a:srgbClr val="000000"/>
                        </a:solidFill>
                        <a:effectLst/>
                        <a:latin typeface="Aptos Narrow" panose="020B0004020202020204" pitchFamily="34" charset="0"/>
                      </a:endParaRPr>
                    </a:p>
                  </a:txBody>
                  <a:tcPr marL="4600" marR="4600" marT="4600" marB="0" anchor="ctr">
                    <a:lnL>
                      <a:noFill/>
                    </a:lnL>
                    <a:lnR>
                      <a:noFill/>
                    </a:lnR>
                    <a:lnT w="6350" cap="flat" cmpd="sng" algn="ctr">
                      <a:solidFill>
                        <a:schemeClr val="accent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0160778"/>
                  </a:ext>
                </a:extLst>
              </a:tr>
            </a:tbl>
          </a:graphicData>
        </a:graphic>
      </p:graphicFrame>
      <p:sp>
        <p:nvSpPr>
          <p:cNvPr id="12" name="Rectangle 11">
            <a:extLst>
              <a:ext uri="{FF2B5EF4-FFF2-40B4-BE49-F238E27FC236}">
                <a16:creationId xmlns:a16="http://schemas.microsoft.com/office/drawing/2014/main" id="{143C94CF-DE06-975A-E39D-CE172B2327A0}"/>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EA2C809F-21E3-EDF5-57CD-889A2B2271E1}"/>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585128B0-332E-FDA9-53F0-34DE3085B308}"/>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416C7771-FDC9-D064-3F2C-B4A87288379E}"/>
              </a:ext>
            </a:extLst>
          </p:cNvPr>
          <p:cNvSpPr>
            <a:spLocks noGrp="1"/>
          </p:cNvSpPr>
          <p:nvPr>
            <p:ph type="ftr" sz="quarter" idx="23"/>
          </p:nvPr>
        </p:nvSpPr>
        <p:spPr/>
        <p:txBody>
          <a:bodyPr/>
          <a:lstStyle/>
          <a:p>
            <a:r>
              <a:rPr lang="en-US" dirty="0"/>
              <a:t>WATA Children’s Media Use 2025</a:t>
            </a:r>
          </a:p>
        </p:txBody>
      </p:sp>
      <p:sp>
        <p:nvSpPr>
          <p:cNvPr id="14" name="Slide Number Placeholder 13">
            <a:extLst>
              <a:ext uri="{FF2B5EF4-FFF2-40B4-BE49-F238E27FC236}">
                <a16:creationId xmlns:a16="http://schemas.microsoft.com/office/drawing/2014/main" id="{CE27545A-2A8B-A3B1-AA55-0DDEF449CCE0}"/>
              </a:ext>
            </a:extLst>
          </p:cNvPr>
          <p:cNvSpPr>
            <a:spLocks noGrp="1"/>
          </p:cNvSpPr>
          <p:nvPr>
            <p:ph type="sldNum" sz="quarter" idx="16"/>
          </p:nvPr>
        </p:nvSpPr>
        <p:spPr/>
        <p:txBody>
          <a:bodyPr/>
          <a:lstStyle/>
          <a:p>
            <a:fld id="{63DCA5C9-2E11-4C67-86EB-AE1DE127DC64}" type="slidenum">
              <a:rPr lang="en-NZ" noProof="0" smtClean="0"/>
              <a:pPr/>
              <a:t>60</a:t>
            </a:fld>
            <a:endParaRPr lang="en-NZ" noProof="0" dirty="0"/>
          </a:p>
        </p:txBody>
      </p:sp>
      <p:sp>
        <p:nvSpPr>
          <p:cNvPr id="10" name="Text Placeholder 3">
            <a:extLst>
              <a:ext uri="{FF2B5EF4-FFF2-40B4-BE49-F238E27FC236}">
                <a16:creationId xmlns:a16="http://schemas.microsoft.com/office/drawing/2014/main" id="{F9E6BF37-8361-3A9E-FA89-CF5C89F02AF3}"/>
              </a:ext>
            </a:extLst>
          </p:cNvPr>
          <p:cNvSpPr txBox="1">
            <a:spLocks/>
          </p:cNvSpPr>
          <p:nvPr/>
        </p:nvSpPr>
        <p:spPr>
          <a:xfrm>
            <a:off x="4317363" y="6511739"/>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kumimoji="0" lang="en-NZ" sz="80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Q83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When you use YouTube or YouTube Kids, how do you usually find videos to watch? </a:t>
            </a:r>
          </a:p>
          <a:p>
            <a:pPr lvl="6">
              <a:spcAft>
                <a:spcPts val="0"/>
              </a:spcAft>
              <a:buClr>
                <a:srgbClr val="000000"/>
              </a:buClr>
              <a:defRPr/>
            </a:pPr>
            <a:r>
              <a:rPr lang="en-NZ" sz="800" noProof="0" dirty="0">
                <a:solidFill>
                  <a:srgbClr val="736868"/>
                </a:solidFill>
              </a:rPr>
              <a:t>Base</a:t>
            </a:r>
            <a:r>
              <a:rPr lang="en-NZ" sz="800" b="0" noProof="0" dirty="0">
                <a:solidFill>
                  <a:srgbClr val="736868"/>
                </a:solidFill>
              </a:rPr>
              <a:t>: Children aged 5</a:t>
            </a:r>
            <a:r>
              <a:rPr lang="en-NZ" sz="800" noProof="0" dirty="0">
                <a:solidFill>
                  <a:schemeClr val="accent5"/>
                </a:solidFill>
                <a:ea typeface="Verdana" panose="020B0604030504040204" pitchFamily="34" charset="0"/>
                <a:cs typeface="Arial" panose="020B0604020202020204" pitchFamily="34" charset="0"/>
              </a:rPr>
              <a:t> </a:t>
            </a:r>
            <a:r>
              <a:rPr lang="en-NZ" sz="800" b="0" dirty="0">
                <a:solidFill>
                  <a:srgbClr val="736868"/>
                </a:solidFill>
              </a:rPr>
              <a:t>to 14 who use YouTube and mostly choose what they watch n=613 </a:t>
            </a:r>
            <a:br>
              <a:rPr lang="en-NZ" sz="800" b="0" dirty="0">
                <a:solidFill>
                  <a:srgbClr val="736868"/>
                </a:solidFill>
              </a:rPr>
            </a:br>
            <a:endParaRPr lang="en-NZ" sz="800" b="0" dirty="0">
              <a:solidFill>
                <a:srgbClr val="736868"/>
              </a:solidFill>
            </a:endParaRPr>
          </a:p>
        </p:txBody>
      </p:sp>
      <p:grpSp>
        <p:nvGrpSpPr>
          <p:cNvPr id="4" name="Group 3">
            <a:extLst>
              <a:ext uri="{FF2B5EF4-FFF2-40B4-BE49-F238E27FC236}">
                <a16:creationId xmlns:a16="http://schemas.microsoft.com/office/drawing/2014/main" id="{5D8E252E-181B-4681-5295-DFC93D24821B}"/>
              </a:ext>
            </a:extLst>
          </p:cNvPr>
          <p:cNvGrpSpPr/>
          <p:nvPr/>
        </p:nvGrpSpPr>
        <p:grpSpPr>
          <a:xfrm>
            <a:off x="8788938" y="6494078"/>
            <a:ext cx="2346178" cy="276475"/>
            <a:chOff x="9561659" y="6274524"/>
            <a:chExt cx="1900091" cy="242532"/>
          </a:xfrm>
        </p:grpSpPr>
        <p:sp>
          <p:nvSpPr>
            <p:cNvPr id="5" name="Text Placeholder 3">
              <a:extLst>
                <a:ext uri="{FF2B5EF4-FFF2-40B4-BE49-F238E27FC236}">
                  <a16:creationId xmlns:a16="http://schemas.microsoft.com/office/drawing/2014/main" id="{31C239F5-8032-335B-35CA-413ECADA8250}"/>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8" name="Isosceles Triangle 7">
              <a:extLst>
                <a:ext uri="{FF2B5EF4-FFF2-40B4-BE49-F238E27FC236}">
                  <a16:creationId xmlns:a16="http://schemas.microsoft.com/office/drawing/2014/main" id="{3E9AA44C-7513-43B2-234D-3E5CAA1924F5}"/>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9" name="Isosceles Triangle 8">
              <a:extLst>
                <a:ext uri="{FF2B5EF4-FFF2-40B4-BE49-F238E27FC236}">
                  <a16:creationId xmlns:a16="http://schemas.microsoft.com/office/drawing/2014/main" id="{2BB4F056-C558-C7DC-98BE-167981A6DBAA}"/>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13" name="TextBox 12">
            <a:extLst>
              <a:ext uri="{FF2B5EF4-FFF2-40B4-BE49-F238E27FC236}">
                <a16:creationId xmlns:a16="http://schemas.microsoft.com/office/drawing/2014/main" id="{39830136-91DD-9987-194E-E35ACCEDD44A}"/>
              </a:ext>
            </a:extLst>
          </p:cNvPr>
          <p:cNvSpPr txBox="1"/>
          <p:nvPr/>
        </p:nvSpPr>
        <p:spPr>
          <a:xfrm>
            <a:off x="10441329" y="1129131"/>
            <a:ext cx="1395805" cy="270348"/>
          </a:xfrm>
          <a:prstGeom prst="rect">
            <a:avLst/>
          </a:prstGeom>
          <a:noFill/>
        </p:spPr>
        <p:txBody>
          <a:bodyPr wrap="square" lIns="0" tIns="0" rIns="0" bIns="0" rtlCol="0">
            <a:noAutofit/>
          </a:bodyPr>
          <a:lstStyle/>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Age 5 to 8 (37%)</a:t>
            </a:r>
          </a:p>
        </p:txBody>
      </p:sp>
      <p:sp>
        <p:nvSpPr>
          <p:cNvPr id="16" name="Isosceles Triangle 15">
            <a:extLst>
              <a:ext uri="{FF2B5EF4-FFF2-40B4-BE49-F238E27FC236}">
                <a16:creationId xmlns:a16="http://schemas.microsoft.com/office/drawing/2014/main" id="{17D4F73A-28F7-3E86-DF8C-21FA427CAA2A}"/>
              </a:ext>
            </a:extLst>
          </p:cNvPr>
          <p:cNvSpPr/>
          <p:nvPr/>
        </p:nvSpPr>
        <p:spPr bwMode="auto">
          <a:xfrm rot="10800000">
            <a:off x="10255641" y="1181398"/>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aphicFrame>
        <p:nvGraphicFramePr>
          <p:cNvPr id="18" name="Content Placeholder 19">
            <a:extLst>
              <a:ext uri="{FF2B5EF4-FFF2-40B4-BE49-F238E27FC236}">
                <a16:creationId xmlns:a16="http://schemas.microsoft.com/office/drawing/2014/main" id="{7165EB99-BA67-9849-A63A-F0ACEE332684}"/>
              </a:ext>
            </a:extLst>
          </p:cNvPr>
          <p:cNvGraphicFramePr>
            <a:graphicFrameLocks/>
          </p:cNvGraphicFramePr>
          <p:nvPr>
            <p:extLst>
              <p:ext uri="{D42A27DB-BD31-4B8C-83A1-F6EECF244321}">
                <p14:modId xmlns:p14="http://schemas.microsoft.com/office/powerpoint/2010/main" val="2209163626"/>
              </p:ext>
            </p:extLst>
          </p:nvPr>
        </p:nvGraphicFramePr>
        <p:xfrm>
          <a:off x="4374561" y="914401"/>
          <a:ext cx="6755012" cy="5374188"/>
        </p:xfrm>
        <a:graphic>
          <a:graphicData uri="http://schemas.openxmlformats.org/drawingml/2006/chart">
            <c:chart xmlns:c="http://schemas.openxmlformats.org/drawingml/2006/chart" xmlns:r="http://schemas.openxmlformats.org/officeDocument/2006/relationships" r:id="rId3"/>
          </a:graphicData>
        </a:graphic>
      </p:graphicFrame>
      <p:sp>
        <p:nvSpPr>
          <p:cNvPr id="11" name="Isosceles Triangle 10">
            <a:extLst>
              <a:ext uri="{FF2B5EF4-FFF2-40B4-BE49-F238E27FC236}">
                <a16:creationId xmlns:a16="http://schemas.microsoft.com/office/drawing/2014/main" id="{7441508C-855E-68B1-0EB9-DA030158EB29}"/>
              </a:ext>
            </a:extLst>
          </p:cNvPr>
          <p:cNvSpPr/>
          <p:nvPr/>
        </p:nvSpPr>
        <p:spPr bwMode="auto">
          <a:xfrm>
            <a:off x="10255641" y="164955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9" name="TextBox 18">
            <a:extLst>
              <a:ext uri="{FF2B5EF4-FFF2-40B4-BE49-F238E27FC236}">
                <a16:creationId xmlns:a16="http://schemas.microsoft.com/office/drawing/2014/main" id="{F2CE4D28-6E6B-02C2-DA62-0FBEFB1D3CEF}"/>
              </a:ext>
            </a:extLst>
          </p:cNvPr>
          <p:cNvSpPr txBox="1"/>
          <p:nvPr/>
        </p:nvSpPr>
        <p:spPr>
          <a:xfrm>
            <a:off x="10441329" y="1595434"/>
            <a:ext cx="1395805" cy="270348"/>
          </a:xfrm>
          <a:prstGeom prst="rect">
            <a:avLst/>
          </a:prstGeom>
          <a:noFill/>
        </p:spPr>
        <p:txBody>
          <a:bodyPr wrap="square" lIns="0" tIns="0" rIns="0" bIns="0" rtlCol="0">
            <a:noAutofit/>
          </a:bodyPr>
          <a:lstStyle/>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Age 5 to 8 (</a:t>
            </a:r>
            <a:r>
              <a:rPr lang="en-NZ" sz="1200" noProof="0" dirty="0">
                <a:solidFill>
                  <a:schemeClr val="tx2"/>
                </a:solidFill>
                <a:ea typeface="Roboto" panose="02000000000000000000" pitchFamily="2" charset="0"/>
                <a:cs typeface="Segoe UI" panose="020B0502040204020203" pitchFamily="34" charset="0"/>
              </a:rPr>
              <a:t>51</a:t>
            </a:r>
            <a:r>
              <a:rPr lang="en-NZ" sz="1200" b="0" i="0" noProof="0" dirty="0">
                <a:solidFill>
                  <a:schemeClr val="tx2"/>
                </a:solidFill>
                <a:latin typeface="+mn-lt"/>
                <a:ea typeface="Roboto" panose="02000000000000000000" pitchFamily="2" charset="0"/>
                <a:cs typeface="Segoe UI" panose="020B0502040204020203" pitchFamily="34" charset="0"/>
              </a:rPr>
              <a:t>%)</a:t>
            </a:r>
          </a:p>
        </p:txBody>
      </p:sp>
      <p:sp>
        <p:nvSpPr>
          <p:cNvPr id="27" name="TextBox 26">
            <a:extLst>
              <a:ext uri="{FF2B5EF4-FFF2-40B4-BE49-F238E27FC236}">
                <a16:creationId xmlns:a16="http://schemas.microsoft.com/office/drawing/2014/main" id="{D6393511-2081-E526-533A-984290401F7A}"/>
              </a:ext>
            </a:extLst>
          </p:cNvPr>
          <p:cNvSpPr txBox="1"/>
          <p:nvPr/>
        </p:nvSpPr>
        <p:spPr>
          <a:xfrm>
            <a:off x="10441329" y="2072420"/>
            <a:ext cx="1395805" cy="270348"/>
          </a:xfrm>
          <a:prstGeom prst="rect">
            <a:avLst/>
          </a:prstGeom>
          <a:noFill/>
        </p:spPr>
        <p:txBody>
          <a:bodyPr wrap="square" lIns="0" tIns="0" rIns="0" bIns="0" rtlCol="0">
            <a:noAutofit/>
          </a:bodyPr>
          <a:lstStyle/>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Age </a:t>
            </a:r>
            <a:r>
              <a:rPr lang="en-NZ" sz="1200" noProof="0" dirty="0">
                <a:solidFill>
                  <a:schemeClr val="tx2"/>
                </a:solidFill>
                <a:ea typeface="Roboto" panose="02000000000000000000" pitchFamily="2" charset="0"/>
                <a:cs typeface="Segoe UI" panose="020B0502040204020203" pitchFamily="34" charset="0"/>
              </a:rPr>
              <a:t>5 </a:t>
            </a:r>
            <a:r>
              <a:rPr lang="en-NZ" sz="1200" b="0" i="0" noProof="0" dirty="0">
                <a:solidFill>
                  <a:schemeClr val="tx2"/>
                </a:solidFill>
                <a:latin typeface="+mn-lt"/>
                <a:ea typeface="Roboto" panose="02000000000000000000" pitchFamily="2" charset="0"/>
                <a:cs typeface="Segoe UI" panose="020B0502040204020203" pitchFamily="34" charset="0"/>
              </a:rPr>
              <a:t>to 8 (35%)</a:t>
            </a:r>
          </a:p>
        </p:txBody>
      </p:sp>
      <p:sp>
        <p:nvSpPr>
          <p:cNvPr id="20" name="Isosceles Triangle 19">
            <a:extLst>
              <a:ext uri="{FF2B5EF4-FFF2-40B4-BE49-F238E27FC236}">
                <a16:creationId xmlns:a16="http://schemas.microsoft.com/office/drawing/2014/main" id="{B2DAF12D-52B0-E149-A425-6469559667C4}"/>
              </a:ext>
            </a:extLst>
          </p:cNvPr>
          <p:cNvSpPr/>
          <p:nvPr/>
        </p:nvSpPr>
        <p:spPr bwMode="auto">
          <a:xfrm rot="10800000">
            <a:off x="10255641" y="212132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1" name="TextBox 30">
            <a:extLst>
              <a:ext uri="{FF2B5EF4-FFF2-40B4-BE49-F238E27FC236}">
                <a16:creationId xmlns:a16="http://schemas.microsoft.com/office/drawing/2014/main" id="{D71C27C9-EBF9-295C-0363-30A9837E6D37}"/>
              </a:ext>
            </a:extLst>
          </p:cNvPr>
          <p:cNvSpPr txBox="1"/>
          <p:nvPr/>
        </p:nvSpPr>
        <p:spPr>
          <a:xfrm>
            <a:off x="10441329" y="2650400"/>
            <a:ext cx="1395805" cy="270348"/>
          </a:xfrm>
          <a:prstGeom prst="rect">
            <a:avLst/>
          </a:prstGeom>
          <a:noFill/>
        </p:spPr>
        <p:txBody>
          <a:bodyPr wrap="square" lIns="0" tIns="0" rIns="0" bIns="0" rtlCol="0">
            <a:noAutofit/>
          </a:bodyPr>
          <a:lstStyle/>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Age 12 to 14 (52%)</a:t>
            </a:r>
          </a:p>
        </p:txBody>
      </p:sp>
      <p:sp>
        <p:nvSpPr>
          <p:cNvPr id="32" name="Isosceles Triangle 31">
            <a:extLst>
              <a:ext uri="{FF2B5EF4-FFF2-40B4-BE49-F238E27FC236}">
                <a16:creationId xmlns:a16="http://schemas.microsoft.com/office/drawing/2014/main" id="{9D8C2297-F9B7-275E-A2E8-F5B8CF662314}"/>
              </a:ext>
            </a:extLst>
          </p:cNvPr>
          <p:cNvSpPr/>
          <p:nvPr/>
        </p:nvSpPr>
        <p:spPr bwMode="auto">
          <a:xfrm>
            <a:off x="10261006" y="269862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2" name="TextBox 21">
            <a:extLst>
              <a:ext uri="{FF2B5EF4-FFF2-40B4-BE49-F238E27FC236}">
                <a16:creationId xmlns:a16="http://schemas.microsoft.com/office/drawing/2014/main" id="{8BE91D1D-4926-26BA-FB3D-A0447BDFB4D0}"/>
              </a:ext>
            </a:extLst>
          </p:cNvPr>
          <p:cNvSpPr txBox="1"/>
          <p:nvPr/>
        </p:nvSpPr>
        <p:spPr>
          <a:xfrm>
            <a:off x="10441329" y="2445699"/>
            <a:ext cx="1395805" cy="270348"/>
          </a:xfrm>
          <a:prstGeom prst="rect">
            <a:avLst/>
          </a:prstGeom>
          <a:noFill/>
        </p:spPr>
        <p:txBody>
          <a:bodyPr wrap="square" lIns="0" tIns="0" rIns="0" bIns="0" rtlCol="0">
            <a:noAutofit/>
          </a:bodyPr>
          <a:lstStyle/>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Age </a:t>
            </a:r>
            <a:r>
              <a:rPr lang="en-NZ" sz="1200" noProof="0" dirty="0">
                <a:solidFill>
                  <a:schemeClr val="tx2"/>
                </a:solidFill>
                <a:ea typeface="Roboto" panose="02000000000000000000" pitchFamily="2" charset="0"/>
                <a:cs typeface="Segoe UI" panose="020B0502040204020203" pitchFamily="34" charset="0"/>
              </a:rPr>
              <a:t>5 </a:t>
            </a:r>
            <a:r>
              <a:rPr lang="en-NZ" sz="1200" b="0" i="0" noProof="0" dirty="0">
                <a:solidFill>
                  <a:schemeClr val="tx2"/>
                </a:solidFill>
                <a:latin typeface="+mn-lt"/>
                <a:ea typeface="Roboto" panose="02000000000000000000" pitchFamily="2" charset="0"/>
                <a:cs typeface="Segoe UI" panose="020B0502040204020203" pitchFamily="34" charset="0"/>
              </a:rPr>
              <a:t>to 8 (</a:t>
            </a:r>
            <a:r>
              <a:rPr lang="en-NZ" sz="1200" noProof="0" dirty="0">
                <a:solidFill>
                  <a:schemeClr val="tx2"/>
                </a:solidFill>
                <a:ea typeface="Roboto" panose="02000000000000000000" pitchFamily="2" charset="0"/>
                <a:cs typeface="Segoe UI" panose="020B0502040204020203" pitchFamily="34" charset="0"/>
              </a:rPr>
              <a:t>23</a:t>
            </a:r>
            <a:r>
              <a:rPr lang="en-NZ" sz="1200" b="0" i="0" noProof="0" dirty="0">
                <a:solidFill>
                  <a:schemeClr val="tx2"/>
                </a:solidFill>
                <a:latin typeface="+mn-lt"/>
                <a:ea typeface="Roboto" panose="02000000000000000000" pitchFamily="2" charset="0"/>
                <a:cs typeface="Segoe UI" panose="020B0502040204020203" pitchFamily="34" charset="0"/>
              </a:rPr>
              <a:t>%)</a:t>
            </a:r>
          </a:p>
        </p:txBody>
      </p:sp>
      <p:sp>
        <p:nvSpPr>
          <p:cNvPr id="23" name="Isosceles Triangle 22">
            <a:extLst>
              <a:ext uri="{FF2B5EF4-FFF2-40B4-BE49-F238E27FC236}">
                <a16:creationId xmlns:a16="http://schemas.microsoft.com/office/drawing/2014/main" id="{182C58D4-362F-875A-B3DC-6160E1A6948B}"/>
              </a:ext>
            </a:extLst>
          </p:cNvPr>
          <p:cNvSpPr/>
          <p:nvPr/>
        </p:nvSpPr>
        <p:spPr bwMode="auto">
          <a:xfrm rot="10800000">
            <a:off x="10255641" y="249460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5" name="TextBox 24">
            <a:extLst>
              <a:ext uri="{FF2B5EF4-FFF2-40B4-BE49-F238E27FC236}">
                <a16:creationId xmlns:a16="http://schemas.microsoft.com/office/drawing/2014/main" id="{7A718465-190F-A88D-A15C-25C0CEAC83CC}"/>
              </a:ext>
            </a:extLst>
          </p:cNvPr>
          <p:cNvSpPr txBox="1"/>
          <p:nvPr/>
        </p:nvSpPr>
        <p:spPr>
          <a:xfrm>
            <a:off x="10441329" y="4325101"/>
            <a:ext cx="1395805" cy="270348"/>
          </a:xfrm>
          <a:prstGeom prst="rect">
            <a:avLst/>
          </a:prstGeom>
          <a:noFill/>
        </p:spPr>
        <p:txBody>
          <a:bodyPr wrap="square" lIns="0" tIns="0" rIns="0" bIns="0" rtlCol="0">
            <a:noAutofit/>
          </a:bodyPr>
          <a:lstStyle/>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Age 5 to 8 (20%)</a:t>
            </a:r>
          </a:p>
        </p:txBody>
      </p:sp>
      <p:sp>
        <p:nvSpPr>
          <p:cNvPr id="26" name="Isosceles Triangle 25">
            <a:extLst>
              <a:ext uri="{FF2B5EF4-FFF2-40B4-BE49-F238E27FC236}">
                <a16:creationId xmlns:a16="http://schemas.microsoft.com/office/drawing/2014/main" id="{88B3B563-2EF4-FA05-2938-6FAA2E6D05A3}"/>
              </a:ext>
            </a:extLst>
          </p:cNvPr>
          <p:cNvSpPr/>
          <p:nvPr/>
        </p:nvSpPr>
        <p:spPr bwMode="auto">
          <a:xfrm rot="10800000">
            <a:off x="10255641" y="437158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0" name="Isosceles Triangle 29">
            <a:extLst>
              <a:ext uri="{FF2B5EF4-FFF2-40B4-BE49-F238E27FC236}">
                <a16:creationId xmlns:a16="http://schemas.microsoft.com/office/drawing/2014/main" id="{EBFF9729-8E03-BB3B-3199-7987EFBB6862}"/>
              </a:ext>
            </a:extLst>
          </p:cNvPr>
          <p:cNvSpPr/>
          <p:nvPr/>
        </p:nvSpPr>
        <p:spPr bwMode="auto">
          <a:xfrm>
            <a:off x="10255641" y="4612236"/>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9" name="TextBox 28">
            <a:extLst>
              <a:ext uri="{FF2B5EF4-FFF2-40B4-BE49-F238E27FC236}">
                <a16:creationId xmlns:a16="http://schemas.microsoft.com/office/drawing/2014/main" id="{4408501C-39B7-0E44-E684-653CDE6032BE}"/>
              </a:ext>
            </a:extLst>
          </p:cNvPr>
          <p:cNvSpPr txBox="1"/>
          <p:nvPr/>
        </p:nvSpPr>
        <p:spPr>
          <a:xfrm>
            <a:off x="10441329" y="4552090"/>
            <a:ext cx="1395805" cy="270348"/>
          </a:xfrm>
          <a:prstGeom prst="rect">
            <a:avLst/>
          </a:prstGeom>
          <a:noFill/>
        </p:spPr>
        <p:txBody>
          <a:bodyPr wrap="square" lIns="0" tIns="0" rIns="0" bIns="0" rtlCol="0">
            <a:noAutofit/>
          </a:bodyPr>
          <a:lstStyle/>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Age 12 to 14 (</a:t>
            </a:r>
            <a:r>
              <a:rPr lang="en-NZ" sz="1200" noProof="0" dirty="0">
                <a:solidFill>
                  <a:schemeClr val="tx2"/>
                </a:solidFill>
                <a:ea typeface="Roboto" panose="02000000000000000000" pitchFamily="2" charset="0"/>
                <a:cs typeface="Segoe UI" panose="020B0502040204020203" pitchFamily="34" charset="0"/>
              </a:rPr>
              <a:t>37</a:t>
            </a:r>
            <a:r>
              <a:rPr lang="en-NZ" sz="1200" b="0" i="0" noProof="0" dirty="0">
                <a:solidFill>
                  <a:schemeClr val="tx2"/>
                </a:solidFill>
                <a:latin typeface="+mn-lt"/>
                <a:ea typeface="Roboto" panose="02000000000000000000" pitchFamily="2" charset="0"/>
                <a:cs typeface="Segoe UI" panose="020B0502040204020203" pitchFamily="34" charset="0"/>
              </a:rPr>
              <a:t>%)</a:t>
            </a:r>
          </a:p>
        </p:txBody>
      </p:sp>
      <p:cxnSp>
        <p:nvCxnSpPr>
          <p:cNvPr id="24" name="Straight Connector 23">
            <a:extLst>
              <a:ext uri="{FF2B5EF4-FFF2-40B4-BE49-F238E27FC236}">
                <a16:creationId xmlns:a16="http://schemas.microsoft.com/office/drawing/2014/main" id="{EF4D7171-E962-83E6-C84D-4883276AD97F}"/>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 Placeholder 3">
            <a:extLst>
              <a:ext uri="{FF2B5EF4-FFF2-40B4-BE49-F238E27FC236}">
                <a16:creationId xmlns:a16="http://schemas.microsoft.com/office/drawing/2014/main" id="{D71B1A71-8307-1B3C-BE05-E934FC76520C}"/>
              </a:ext>
            </a:extLst>
          </p:cNvPr>
          <p:cNvSpPr txBox="1">
            <a:spLocks/>
          </p:cNvSpPr>
          <p:nvPr/>
        </p:nvSpPr>
        <p:spPr>
          <a:xfrm>
            <a:off x="4317363" y="551761"/>
            <a:ext cx="7619094" cy="8077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0" defTabSz="914400">
              <a:spcBef>
                <a:spcPct val="0"/>
              </a:spcBef>
              <a:defRPr/>
            </a:pPr>
            <a:r>
              <a:rPr lang="en-NZ" sz="1100" b="1" noProof="0" dirty="0">
                <a:solidFill>
                  <a:srgbClr val="282626"/>
                </a:solidFill>
              </a:rPr>
              <a:t>How children find content to watch on YouTube</a:t>
            </a:r>
          </a:p>
        </p:txBody>
      </p:sp>
      <p:cxnSp>
        <p:nvCxnSpPr>
          <p:cNvPr id="35" name="Straight Connector 34">
            <a:extLst>
              <a:ext uri="{FF2B5EF4-FFF2-40B4-BE49-F238E27FC236}">
                <a16:creationId xmlns:a16="http://schemas.microsoft.com/office/drawing/2014/main" id="{409A2FCF-88FE-B903-5766-EECBB41CFCDF}"/>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EA7DB94C-9F94-BD95-2D2D-49FA14D387BD}"/>
              </a:ext>
            </a:extLst>
          </p:cNvPr>
          <p:cNvSpPr txBox="1">
            <a:spLocks/>
          </p:cNvSpPr>
          <p:nvPr/>
        </p:nvSpPr>
        <p:spPr>
          <a:xfrm>
            <a:off x="455410"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Children use a combination of methods to find content on YouTube.</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NZ" sz="1800" noProof="0" dirty="0">
                <a:solidFill>
                  <a:schemeClr val="tx2"/>
                </a:solidFill>
                <a:latin typeface="Georgia" panose="02040502050405020303" pitchFamily="18" charset="0"/>
                <a:ea typeface="Roboto" panose="02000000000000000000" pitchFamily="2" charset="0"/>
                <a:cs typeface="Segoe UI" panose="020B0502040204020203" pitchFamily="34" charset="0"/>
              </a:rPr>
              <a:t>Younger children tend to scroll and click while older children follow influencers and are more likely to rely on recommendations.</a:t>
            </a:r>
          </a:p>
        </p:txBody>
      </p:sp>
    </p:spTree>
    <p:extLst>
      <p:ext uri="{BB962C8B-B14F-4D97-AF65-F5344CB8AC3E}">
        <p14:creationId xmlns:p14="http://schemas.microsoft.com/office/powerpoint/2010/main" val="40802627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F6D14-F64A-B500-BE0B-52A3EA298E8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BFF8B49-754D-12A5-8396-5273EC10F64F}"/>
              </a:ext>
            </a:extLst>
          </p:cNvPr>
          <p:cNvSpPr>
            <a:spLocks noGrp="1"/>
          </p:cNvSpPr>
          <p:nvPr>
            <p:ph type="body" sz="quarter" idx="22"/>
          </p:nvPr>
        </p:nvSpPr>
        <p:spPr/>
        <p:txBody>
          <a:bodyPr/>
          <a:lstStyle/>
          <a:p>
            <a:r>
              <a:rPr lang="en-NZ" sz="3200" noProof="0" dirty="0"/>
              <a:t>10</a:t>
            </a:r>
          </a:p>
        </p:txBody>
      </p:sp>
      <p:sp>
        <p:nvSpPr>
          <p:cNvPr id="5" name="Text Placeholder 4">
            <a:extLst>
              <a:ext uri="{FF2B5EF4-FFF2-40B4-BE49-F238E27FC236}">
                <a16:creationId xmlns:a16="http://schemas.microsoft.com/office/drawing/2014/main" id="{DC5E8739-FE03-F90D-331B-FD4850B860ED}"/>
              </a:ext>
            </a:extLst>
          </p:cNvPr>
          <p:cNvSpPr>
            <a:spLocks noGrp="1"/>
          </p:cNvSpPr>
          <p:nvPr>
            <p:ph type="body" sz="quarter" idx="28"/>
          </p:nvPr>
        </p:nvSpPr>
        <p:spPr/>
        <p:txBody>
          <a:bodyPr anchor="t"/>
          <a:lstStyle/>
          <a:p>
            <a:pPr>
              <a:lnSpc>
                <a:spcPts val="5200"/>
              </a:lnSpc>
            </a:pPr>
            <a:r>
              <a:rPr lang="en-NZ" noProof="0" dirty="0">
                <a:latin typeface="+mj-lt"/>
              </a:rPr>
              <a:t>Engaging with New Zealand and te reo Māori content</a:t>
            </a:r>
          </a:p>
        </p:txBody>
      </p:sp>
      <p:sp>
        <p:nvSpPr>
          <p:cNvPr id="7" name="Footer Placeholder 6">
            <a:extLst>
              <a:ext uri="{FF2B5EF4-FFF2-40B4-BE49-F238E27FC236}">
                <a16:creationId xmlns:a16="http://schemas.microsoft.com/office/drawing/2014/main" id="{FEA4E062-FDDB-8C02-65DE-7B0DC48BE566}"/>
              </a:ext>
            </a:extLst>
          </p:cNvPr>
          <p:cNvSpPr>
            <a:spLocks noGrp="1"/>
          </p:cNvSpPr>
          <p:nvPr>
            <p:ph type="ftr" sz="quarter" idx="30"/>
          </p:nvPr>
        </p:nvSpPr>
        <p:spPr/>
        <p:txBody>
          <a:bodyPr/>
          <a:lstStyle/>
          <a:p>
            <a:r>
              <a:rPr lang="en-US" dirty="0"/>
              <a:t>WATA Children’s Media Use 2025</a:t>
            </a:r>
          </a:p>
        </p:txBody>
      </p:sp>
      <p:sp>
        <p:nvSpPr>
          <p:cNvPr id="8" name="Slide Number Placeholder 7">
            <a:extLst>
              <a:ext uri="{FF2B5EF4-FFF2-40B4-BE49-F238E27FC236}">
                <a16:creationId xmlns:a16="http://schemas.microsoft.com/office/drawing/2014/main" id="{F5148EF9-7DD3-2226-CCF8-F3325EF089CD}"/>
              </a:ext>
            </a:extLst>
          </p:cNvPr>
          <p:cNvSpPr>
            <a:spLocks noGrp="1"/>
          </p:cNvSpPr>
          <p:nvPr>
            <p:ph type="sldNum" sz="quarter" idx="3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pic>
        <p:nvPicPr>
          <p:cNvPr id="14" name="Picture Placeholder 13" descr="A person in a sports uniform&#10;&#10;AI-generated content may be incorrect.">
            <a:extLst>
              <a:ext uri="{FF2B5EF4-FFF2-40B4-BE49-F238E27FC236}">
                <a16:creationId xmlns:a16="http://schemas.microsoft.com/office/drawing/2014/main" id="{0573FD63-611F-9E3C-A3F7-2E0BB817A4C9}"/>
              </a:ext>
            </a:extLst>
          </p:cNvPr>
          <p:cNvPicPr>
            <a:picLocks noGrp="1" noChangeAspect="1"/>
          </p:cNvPicPr>
          <p:nvPr>
            <p:ph type="pic" sz="quarter" idx="24"/>
          </p:nvPr>
        </p:nvPicPr>
        <p:blipFill>
          <a:blip r:embed="rId2">
            <a:extLst>
              <a:ext uri="{28A0092B-C50C-407E-A947-70E740481C1C}">
                <a14:useLocalDpi xmlns:a14="http://schemas.microsoft.com/office/drawing/2010/main" val="0"/>
              </a:ext>
            </a:extLst>
          </a:blip>
          <a:srcRect l="15283" r="15283"/>
          <a:stretch>
            <a:fillRect/>
          </a:stretch>
        </p:blipFill>
        <p:spPr/>
      </p:pic>
    </p:spTree>
    <p:extLst>
      <p:ext uri="{BB962C8B-B14F-4D97-AF65-F5344CB8AC3E}">
        <p14:creationId xmlns:p14="http://schemas.microsoft.com/office/powerpoint/2010/main" val="15209726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6CE09-DB36-D047-C45F-B88AD727163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75BD69D-20D7-A892-6AC0-016BF3F4FED7}"/>
              </a:ext>
            </a:extLst>
          </p:cNvPr>
          <p:cNvSpPr>
            <a:spLocks noGrp="1"/>
          </p:cNvSpPr>
          <p:nvPr>
            <p:ph type="title"/>
          </p:nvPr>
        </p:nvSpPr>
        <p:spPr/>
        <p:txBody>
          <a:bodyPr>
            <a:normAutofit/>
          </a:bodyPr>
          <a:lstStyle/>
          <a:p>
            <a:r>
              <a:rPr lang="en-NZ" noProof="0" dirty="0"/>
              <a:t>New Zealand and te reo Māori content – summary</a:t>
            </a:r>
          </a:p>
        </p:txBody>
      </p:sp>
      <p:sp>
        <p:nvSpPr>
          <p:cNvPr id="13" name="Text Placeholder 12">
            <a:extLst>
              <a:ext uri="{FF2B5EF4-FFF2-40B4-BE49-F238E27FC236}">
                <a16:creationId xmlns:a16="http://schemas.microsoft.com/office/drawing/2014/main" id="{E17B19DC-D9BF-34E1-BE69-19F0DE6136BA}"/>
              </a:ext>
            </a:extLst>
          </p:cNvPr>
          <p:cNvSpPr>
            <a:spLocks noGrp="1"/>
          </p:cNvSpPr>
          <p:nvPr>
            <p:ph type="body" sz="quarter" idx="22"/>
          </p:nvPr>
        </p:nvSpPr>
        <p:spPr/>
        <p:txBody>
          <a:bodyPr/>
          <a:lstStyle/>
          <a:p>
            <a:r>
              <a:rPr lang="en-NZ" noProof="0" dirty="0"/>
              <a:t> </a:t>
            </a:r>
          </a:p>
        </p:txBody>
      </p:sp>
      <p:sp>
        <p:nvSpPr>
          <p:cNvPr id="2" name="Slide Number Placeholder 1">
            <a:extLst>
              <a:ext uri="{FF2B5EF4-FFF2-40B4-BE49-F238E27FC236}">
                <a16:creationId xmlns:a16="http://schemas.microsoft.com/office/drawing/2014/main" id="{6B2290F3-DFB4-294B-C777-2432DF51B5D7}"/>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chemeClr val="bg1"/>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NZ" sz="800" b="1" i="0" u="none" strike="noStrike" kern="1200" cap="none" spc="0" normalizeH="0" baseline="0" noProof="0" dirty="0">
              <a:ln>
                <a:noFill/>
              </a:ln>
              <a:solidFill>
                <a:schemeClr val="bg1"/>
              </a:solidFill>
              <a:effectLst/>
              <a:uLnTx/>
              <a:uFillTx/>
              <a:latin typeface="Century Gothic" panose="02116942222400000000"/>
              <a:ea typeface="Verdana" panose="020B0604030504040204" pitchFamily="34" charset="0"/>
            </a:endParaRPr>
          </a:p>
        </p:txBody>
      </p:sp>
      <p:sp>
        <p:nvSpPr>
          <p:cNvPr id="7" name="Rectangle 6">
            <a:extLst>
              <a:ext uri="{FF2B5EF4-FFF2-40B4-BE49-F238E27FC236}">
                <a16:creationId xmlns:a16="http://schemas.microsoft.com/office/drawing/2014/main" id="{103EB968-4232-D5F8-D109-6BABAA1A42C5}"/>
              </a:ext>
            </a:extLst>
          </p:cNvPr>
          <p:cNvSpPr/>
          <p:nvPr/>
        </p:nvSpPr>
        <p:spPr bwMode="auto">
          <a:xfrm>
            <a:off x="460375" y="1485898"/>
            <a:ext cx="5330825"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US" sz="1200" b="1" dirty="0">
                <a:solidFill>
                  <a:schemeClr val="bg2"/>
                </a:solidFill>
              </a:rPr>
              <a:t>Engagement</a:t>
            </a:r>
          </a:p>
          <a:p>
            <a:pPr lvl="0">
              <a:spcAft>
                <a:spcPts val="1200"/>
              </a:spcAft>
              <a:defRPr/>
            </a:pPr>
            <a:r>
              <a:rPr lang="en-US" sz="1200" dirty="0">
                <a:solidFill>
                  <a:schemeClr val="bg2"/>
                </a:solidFill>
              </a:rPr>
              <a:t>New Zealand children regularly engage with local or te reo Māori content, though participation declines with age. </a:t>
            </a:r>
          </a:p>
          <a:p>
            <a:pPr lvl="0">
              <a:spcAft>
                <a:spcPts val="1200"/>
              </a:spcAft>
              <a:defRPr/>
            </a:pPr>
            <a:r>
              <a:rPr lang="en-US" sz="1200" dirty="0">
                <a:solidFill>
                  <a:schemeClr val="bg2"/>
                </a:solidFill>
              </a:rPr>
              <a:t>Of those who do engage, 44% do so weekly, with slightly higher engagement for New Zealand made content compared to te reo Māori content. </a:t>
            </a:r>
          </a:p>
          <a:p>
            <a:pPr lvl="0">
              <a:spcAft>
                <a:spcPts val="1200"/>
              </a:spcAft>
              <a:defRPr/>
            </a:pPr>
            <a:r>
              <a:rPr lang="en-US" sz="1200" dirty="0">
                <a:solidFill>
                  <a:schemeClr val="bg2"/>
                </a:solidFill>
              </a:rPr>
              <a:t>Caregivers value New Zealand content for its relatable stories, educational benefits, cultural connection, and safety. </a:t>
            </a:r>
          </a:p>
          <a:p>
            <a:pPr lvl="0">
              <a:spcAft>
                <a:spcPts val="1200"/>
              </a:spcAft>
              <a:defRPr/>
            </a:pPr>
            <a:r>
              <a:rPr lang="en-US" sz="1200" dirty="0">
                <a:solidFill>
                  <a:schemeClr val="bg2"/>
                </a:solidFill>
              </a:rPr>
              <a:t>Te reo Māori content is especially appreciated for supporting language development, fostering pride in identity, and helping all children learn about and respect Māori culture.</a:t>
            </a:r>
          </a:p>
          <a:p>
            <a:pPr lvl="0">
              <a:spcAft>
                <a:spcPts val="1200"/>
              </a:spcAft>
              <a:defRPr/>
            </a:pPr>
            <a:r>
              <a:rPr lang="en-US" sz="1200" dirty="0">
                <a:solidFill>
                  <a:schemeClr val="bg2"/>
                </a:solidFill>
              </a:rPr>
              <a:t>Caregivers expect to find New Zealand and te reo Māori content primarily on New Zealand free to air TV channels and BVOD (on demand) platforms. </a:t>
            </a:r>
          </a:p>
          <a:p>
            <a:pPr lvl="0">
              <a:spcAft>
                <a:spcPts val="1200"/>
              </a:spcAft>
              <a:defRPr/>
            </a:pPr>
            <a:r>
              <a:rPr lang="en-US" sz="1200" dirty="0">
                <a:solidFill>
                  <a:schemeClr val="bg2"/>
                </a:solidFill>
              </a:rPr>
              <a:t>Older children tend to look to YouTube, although TVNZ channels and Whakaata Māori are also seen as key destinations for local stories and language content.</a:t>
            </a: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 name="Footer Placeholder 6">
            <a:extLst>
              <a:ext uri="{FF2B5EF4-FFF2-40B4-BE49-F238E27FC236}">
                <a16:creationId xmlns:a16="http://schemas.microsoft.com/office/drawing/2014/main" id="{AC2ADE19-F572-8606-39E0-432B86CEF05B}"/>
              </a:ext>
            </a:extLst>
          </p:cNvPr>
          <p:cNvSpPr txBox="1">
            <a:spLocks/>
          </p:cNvSpPr>
          <p:nvPr/>
        </p:nvSpPr>
        <p:spPr>
          <a:xfrm>
            <a:off x="1009650" y="6534149"/>
            <a:ext cx="7127875" cy="155574"/>
          </a:xfrm>
          <a:prstGeom prst="rect">
            <a:avLst/>
          </a:prstGeom>
        </p:spPr>
        <p:txBody>
          <a:bodyPr lIns="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indent="9525">
              <a:defRPr/>
            </a:pPr>
            <a:r>
              <a:rPr lang="en-US" sz="800" noProof="0" dirty="0">
                <a:solidFill>
                  <a:schemeClr val="bg1"/>
                </a:solidFill>
                <a:latin typeface="Century Gothic" panose="02116942222400000000"/>
                <a:ea typeface="Roboto" panose="02000000000000000000" pitchFamily="2" charset="0"/>
              </a:rPr>
              <a:t>WATA Children’s Media Use 2025</a:t>
            </a:r>
          </a:p>
        </p:txBody>
      </p:sp>
      <p:sp>
        <p:nvSpPr>
          <p:cNvPr id="5" name="Rectangle 4">
            <a:extLst>
              <a:ext uri="{FF2B5EF4-FFF2-40B4-BE49-F238E27FC236}">
                <a16:creationId xmlns:a16="http://schemas.microsoft.com/office/drawing/2014/main" id="{F67FD1B5-EA7C-C597-B0EA-FC5E886E4BDC}"/>
              </a:ext>
            </a:extLst>
          </p:cNvPr>
          <p:cNvSpPr/>
          <p:nvPr/>
        </p:nvSpPr>
        <p:spPr bwMode="auto">
          <a:xfrm>
            <a:off x="6094412" y="1485898"/>
            <a:ext cx="5330825" cy="4924425"/>
          </a:xfrm>
          <a:prstGeom prst="rect">
            <a:avLst/>
          </a:prstGeom>
          <a:noFill/>
          <a:ln>
            <a:noFill/>
          </a:ln>
          <a:effectLst/>
        </p:spPr>
        <p:txBody>
          <a:bodyPr rot="0" spcFirstLastPara="0" vertOverflow="overflow" horzOverflow="overflow" vert="horz" wrap="square" lIns="0" tIns="36000" rIns="137160" bIns="0" numCol="1" spcCol="0" rtlCol="0" fromWordArt="0" anchor="t" anchorCtr="0" forceAA="0" compatLnSpc="1">
            <a:prstTxWarp prst="textNoShape">
              <a:avLst/>
            </a:prstTxWarp>
            <a:noAutofit/>
          </a:bodyPr>
          <a:lstStyle/>
          <a:p>
            <a:pPr lvl="0">
              <a:spcAft>
                <a:spcPts val="1200"/>
              </a:spcAft>
              <a:defRPr/>
            </a:pPr>
            <a:r>
              <a:rPr lang="en-NZ" sz="1200" b="1" noProof="0" dirty="0">
                <a:solidFill>
                  <a:schemeClr val="bg2"/>
                </a:solidFill>
                <a:ea typeface="Roboto" panose="02000000000000000000" pitchFamily="2" charset="0"/>
                <a:cs typeface="Segoe UI" panose="020B0502040204020203" pitchFamily="34" charset="0"/>
              </a:rPr>
              <a:t>Barriers</a:t>
            </a:r>
          </a:p>
          <a:p>
            <a:pPr lvl="0">
              <a:spcAft>
                <a:spcPts val="1200"/>
              </a:spcAft>
              <a:defRPr/>
            </a:pPr>
            <a:r>
              <a:rPr lang="en-NZ" sz="1200" noProof="0" dirty="0">
                <a:solidFill>
                  <a:schemeClr val="bg2"/>
                </a:solidFill>
              </a:rPr>
              <a:t>Barriers to engagement include difficulty finding local or te reo Māori content, a perceived limited availability on preferred platforms, and perceptions that overseas options are more appealing or polished. Perhaps not surprisingly, these are cited more often by those who have not recently watched local content.</a:t>
            </a:r>
          </a:p>
          <a:p>
            <a:pPr lvl="0">
              <a:spcAft>
                <a:spcPts val="1200"/>
              </a:spcAft>
              <a:defRPr/>
            </a:pPr>
            <a:r>
              <a:rPr lang="en-NZ" sz="1200" noProof="0" dirty="0">
                <a:solidFill>
                  <a:schemeClr val="bg2"/>
                </a:solidFill>
              </a:rPr>
              <a:t>These findings highlight the need to ensure New Zealand and te reo Māori content is highly visible, easily accessible, and attractive to diverse audiences – across all the platforms where caregivers and children expect to find it.</a:t>
            </a:r>
            <a:endParaRPr lang="en-NZ" sz="1200" noProof="0" dirty="0">
              <a:solidFill>
                <a:schemeClr val="bg2"/>
              </a:solidFill>
              <a:ea typeface="Roboto" panose="02000000000000000000" pitchFamily="2" charset="0"/>
              <a:cs typeface="Segoe UI" panose="020B0502040204020203" pitchFamily="34" charset="0"/>
            </a:endParaRPr>
          </a:p>
          <a:p>
            <a:pPr lvl="0">
              <a:spcAft>
                <a:spcPts val="1200"/>
              </a:spcAft>
              <a:defRPr/>
            </a:pPr>
            <a:endParaRPr kumimoji="0" lang="en-NZ" sz="1200" b="0" i="0" u="none" strike="noStrike" kern="1200" cap="none" spc="0" normalizeH="0" baseline="0" noProof="0" dirty="0">
              <a:ln>
                <a:noFill/>
              </a:ln>
              <a:solidFill>
                <a:schemeClr val="bg2"/>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29373516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1F909-575F-DCF7-C769-E1B55D6915A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1C35AD0-BCA6-F0D1-4349-103C5CD03AA6}"/>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97AC12A5-CB2E-0C74-3A9A-00FEB781D199}"/>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604708F-7596-9B34-4539-85BC56C191C6}"/>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89DD52F4-8CFF-2CFF-4015-E44E02641B4E}"/>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0" name="Text Placeholder 3">
            <a:extLst>
              <a:ext uri="{FF2B5EF4-FFF2-40B4-BE49-F238E27FC236}">
                <a16:creationId xmlns:a16="http://schemas.microsoft.com/office/drawing/2014/main" id="{29E0A9E8-0A13-AB44-642D-E0F49ACE3E31}"/>
              </a:ext>
            </a:extLst>
          </p:cNvPr>
          <p:cNvSpPr txBox="1">
            <a:spLocks/>
          </p:cNvSpPr>
          <p:nvPr/>
        </p:nvSpPr>
        <p:spPr>
          <a:xfrm>
            <a:off x="4317363" y="6507547"/>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lang="en-NZ" sz="800" noProof="0" dirty="0">
                <a:solidFill>
                  <a:srgbClr val="736868"/>
                </a:solidFill>
              </a:rPr>
              <a:t>Q33 </a:t>
            </a:r>
            <a:r>
              <a:rPr lang="en-NZ" sz="800" b="0" noProof="0" dirty="0">
                <a:solidFill>
                  <a:srgbClr val="736868"/>
                </a:solidFill>
              </a:rPr>
              <a:t>Which of the following types of content does [CHILD] currently watch, listen to, or play? </a:t>
            </a:r>
          </a:p>
          <a:p>
            <a:pPr lvl="6">
              <a:spcAft>
                <a:spcPts val="0"/>
              </a:spcAft>
              <a:buClr>
                <a:srgbClr val="000000"/>
              </a:buClr>
              <a:defRPr/>
            </a:pPr>
            <a:r>
              <a:rPr lang="en-NZ" sz="800" noProof="0" dirty="0">
                <a:solidFill>
                  <a:srgbClr val="736868"/>
                </a:solidFill>
              </a:rPr>
              <a:t>Base: </a:t>
            </a:r>
            <a:r>
              <a:rPr lang="en-NZ" sz="800" b="0" noProof="0" dirty="0">
                <a:solidFill>
                  <a:srgbClr val="736868"/>
                </a:solidFill>
              </a:rPr>
              <a:t>All caregivers with children aged 4 to 14 years old, n=1,024</a:t>
            </a:r>
          </a:p>
        </p:txBody>
      </p:sp>
      <p:sp>
        <p:nvSpPr>
          <p:cNvPr id="17" name="Footer Placeholder 16">
            <a:extLst>
              <a:ext uri="{FF2B5EF4-FFF2-40B4-BE49-F238E27FC236}">
                <a16:creationId xmlns:a16="http://schemas.microsoft.com/office/drawing/2014/main" id="{0092BFD8-8EBE-C166-80EE-1A0B0EE4E0EA}"/>
              </a:ext>
            </a:extLst>
          </p:cNvPr>
          <p:cNvSpPr>
            <a:spLocks noGrp="1"/>
          </p:cNvSpPr>
          <p:nvPr>
            <p:ph type="ftr" sz="quarter" idx="23"/>
          </p:nvPr>
        </p:nvSpPr>
        <p:spPr/>
        <p:txBody>
          <a:bodyPr/>
          <a:lstStyle/>
          <a:p>
            <a:r>
              <a:rPr lang="en-US" dirty="0"/>
              <a:t>WATA Children’s Media Use 2025</a:t>
            </a:r>
          </a:p>
        </p:txBody>
      </p:sp>
      <p:sp>
        <p:nvSpPr>
          <p:cNvPr id="24" name="Title 4">
            <a:extLst>
              <a:ext uri="{FF2B5EF4-FFF2-40B4-BE49-F238E27FC236}">
                <a16:creationId xmlns:a16="http://schemas.microsoft.com/office/drawing/2014/main" id="{4208B5A1-D569-C32D-A1EF-8273C7CDC25C}"/>
              </a:ext>
            </a:extLst>
          </p:cNvPr>
          <p:cNvSpPr txBox="1">
            <a:spLocks/>
          </p:cNvSpPr>
          <p:nvPr/>
        </p:nvSpPr>
        <p:spPr>
          <a:xfrm>
            <a:off x="376657" y="527116"/>
            <a:ext cx="3436456" cy="156744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NZ" sz="2400" noProof="0" dirty="0">
              <a:ea typeface="Roboto" panose="02000000000000000000" pitchFamily="2" charset="0"/>
            </a:endParaRPr>
          </a:p>
        </p:txBody>
      </p:sp>
      <p:sp>
        <p:nvSpPr>
          <p:cNvPr id="28" name="Rectangle 27">
            <a:extLst>
              <a:ext uri="{FF2B5EF4-FFF2-40B4-BE49-F238E27FC236}">
                <a16:creationId xmlns:a16="http://schemas.microsoft.com/office/drawing/2014/main" id="{DFC5875D-4FF4-2D26-C545-193D36BFE313}"/>
              </a:ext>
            </a:extLst>
          </p:cNvPr>
          <p:cNvSpPr/>
          <p:nvPr/>
        </p:nvSpPr>
        <p:spPr bwMode="auto">
          <a:xfrm>
            <a:off x="280193" y="2137941"/>
            <a:ext cx="3156428" cy="2230780"/>
          </a:xfrm>
          <a:prstGeom prst="rect">
            <a:avLst/>
          </a:prstGeom>
          <a:noFill/>
          <a:ln>
            <a:noFill/>
          </a:ln>
          <a:effectLst/>
        </p:spPr>
        <p:txBody>
          <a:bodyPr rot="0" spcFirstLastPara="0" vertOverflow="overflow" horzOverflow="overflow" vert="horz" wrap="square" lIns="137160" tIns="0" rIns="137160" bIns="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NZ" sz="4400" b="1" i="0" u="none" strike="noStrike" kern="0" cap="none" spc="0" normalizeH="0" baseline="0" noProof="0" dirty="0">
                <a:ln>
                  <a:noFill/>
                </a:ln>
                <a:solidFill>
                  <a:schemeClr val="accent1"/>
                </a:solidFill>
                <a:effectLst/>
                <a:uLnTx/>
                <a:uFillTx/>
                <a:latin typeface="Georgia" panose="22635452340000000000"/>
                <a:ea typeface="Roboto" panose="02000000000000000000" pitchFamily="2" charset="0"/>
                <a:cs typeface="Segoe UI" panose="020B0502040204020203" pitchFamily="34" charset="0"/>
              </a:rPr>
              <a:t>50%</a:t>
            </a:r>
          </a:p>
          <a:p>
            <a:pPr marL="0" marR="0" lvl="0" indent="0" defTabSz="914400" eaLnBrk="1" fontAlgn="auto" latinLnBrk="0" hangingPunct="1">
              <a:lnSpc>
                <a:spcPct val="100000"/>
              </a:lnSpc>
              <a:spcBef>
                <a:spcPts val="0"/>
              </a:spcBef>
              <a:spcAft>
                <a:spcPts val="0"/>
              </a:spcAft>
              <a:buClrTx/>
              <a:buSzTx/>
              <a:buFontTx/>
              <a:buNone/>
              <a:tabLst/>
              <a:defRPr/>
            </a:pPr>
            <a:endParaRPr kumimoji="0" lang="en-NZ" sz="400" b="1" i="0" u="none" strike="noStrike" kern="0" cap="none" spc="0" normalizeH="0" baseline="0" noProof="0" dirty="0">
              <a:ln>
                <a:noFill/>
              </a:ln>
              <a:solidFill>
                <a:srgbClr val="000000"/>
              </a:solidFill>
              <a:effectLst/>
              <a:uLnTx/>
              <a:uFillTx/>
              <a:latin typeface="Georgia" panose="22635452340000000000"/>
              <a:ea typeface="Roboto" panose="02000000000000000000" pitchFamily="2" charset="0"/>
              <a:cs typeface="Segoe UI" panose="020B0502040204020203" pitchFamily="34" charset="0"/>
            </a:endParaRPr>
          </a:p>
          <a:p>
            <a:r>
              <a:rPr lang="en-NZ" sz="1200" b="1" noProof="0" dirty="0">
                <a:solidFill>
                  <a:schemeClr val="accent6"/>
                </a:solidFill>
                <a:ea typeface="Roboto" panose="02000000000000000000" pitchFamily="2" charset="0"/>
                <a:cs typeface="Segoe UI" panose="020B0502040204020203" pitchFamily="34" charset="0"/>
              </a:rPr>
              <a:t>of New Zealand children engage with local or te reo Māori content</a:t>
            </a:r>
          </a:p>
          <a:p>
            <a:endParaRPr lang="en-NZ" sz="1200" b="1" noProof="0" dirty="0">
              <a:ea typeface="Roboto" panose="02000000000000000000" pitchFamily="2" charset="0"/>
              <a:cs typeface="Segoe UI" panose="020B0502040204020203" pitchFamily="34" charset="0"/>
            </a:endParaRPr>
          </a:p>
          <a:p>
            <a:r>
              <a:rPr lang="en-NZ" sz="4400" b="1" kern="0" noProof="0" dirty="0">
                <a:solidFill>
                  <a:schemeClr val="accent6"/>
                </a:solidFill>
                <a:latin typeface="Georgia" panose="22635452340000000000"/>
                <a:ea typeface="Roboto" panose="02000000000000000000" pitchFamily="2" charset="0"/>
                <a:cs typeface="Segoe UI" panose="020B0502040204020203" pitchFamily="34" charset="0"/>
              </a:rPr>
              <a:t>40%</a:t>
            </a:r>
            <a:r>
              <a:rPr lang="en-NZ" sz="1200" b="1" noProof="0" dirty="0">
                <a:solidFill>
                  <a:schemeClr val="accent6"/>
                </a:solidFill>
                <a:ea typeface="Roboto" panose="02000000000000000000" pitchFamily="2" charset="0"/>
                <a:cs typeface="Segoe UI" panose="020B0502040204020203" pitchFamily="34" charset="0"/>
              </a:rPr>
              <a:t> </a:t>
            </a:r>
          </a:p>
          <a:p>
            <a:r>
              <a:rPr lang="en-NZ" sz="1200" b="1" noProof="0" dirty="0">
                <a:solidFill>
                  <a:schemeClr val="accent6"/>
                </a:solidFill>
                <a:ea typeface="Roboto" panose="02000000000000000000" pitchFamily="2" charset="0"/>
                <a:cs typeface="Segoe UI" panose="020B0502040204020203" pitchFamily="34" charset="0"/>
              </a:rPr>
              <a:t>do not engage at all</a:t>
            </a:r>
            <a:endParaRPr lang="en-NZ" sz="4000" b="1" noProof="0" dirty="0">
              <a:solidFill>
                <a:schemeClr val="accent6"/>
              </a:solidFill>
              <a:ea typeface="Roboto" panose="02000000000000000000" pitchFamily="2" charset="0"/>
              <a:cs typeface="Segoe UI" panose="020B0502040204020203" pitchFamily="34" charset="0"/>
            </a:endParaRPr>
          </a:p>
        </p:txBody>
      </p:sp>
      <p:sp>
        <p:nvSpPr>
          <p:cNvPr id="2" name="Slide Number Placeholder 1">
            <a:extLst>
              <a:ext uri="{FF2B5EF4-FFF2-40B4-BE49-F238E27FC236}">
                <a16:creationId xmlns:a16="http://schemas.microsoft.com/office/drawing/2014/main" id="{0865B78A-3DF0-FE97-2FB9-F27539D09C74}"/>
              </a:ext>
            </a:extLst>
          </p:cNvPr>
          <p:cNvSpPr>
            <a:spLocks noGrp="1"/>
          </p:cNvSpPr>
          <p:nvPr>
            <p:ph type="sldNum" sz="quarter" idx="16"/>
          </p:nvPr>
        </p:nvSpPr>
        <p:spPr/>
        <p:txBody>
          <a:bodyPr/>
          <a:lstStyle/>
          <a:p>
            <a:fld id="{63DCA5C9-2E11-4C67-86EB-AE1DE127DC64}" type="slidenum">
              <a:rPr lang="en-NZ" noProof="0" smtClean="0"/>
              <a:pPr/>
              <a:t>63</a:t>
            </a:fld>
            <a:endParaRPr lang="en-NZ" noProof="0" dirty="0"/>
          </a:p>
        </p:txBody>
      </p:sp>
      <p:sp>
        <p:nvSpPr>
          <p:cNvPr id="15" name="Title 4">
            <a:extLst>
              <a:ext uri="{FF2B5EF4-FFF2-40B4-BE49-F238E27FC236}">
                <a16:creationId xmlns:a16="http://schemas.microsoft.com/office/drawing/2014/main" id="{B1B751B5-322B-D5CC-A5B1-317A9858E6F2}"/>
              </a:ext>
            </a:extLst>
          </p:cNvPr>
          <p:cNvSpPr txBox="1">
            <a:spLocks/>
          </p:cNvSpPr>
          <p:nvPr/>
        </p:nvSpPr>
        <p:spPr>
          <a:xfrm>
            <a:off x="8428248" y="653833"/>
            <a:ext cx="6935992" cy="569226"/>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NZ" sz="2000" noProof="0" dirty="0">
              <a:solidFill>
                <a:srgbClr val="000000"/>
              </a:solidFill>
              <a:ea typeface="+mn-ea"/>
            </a:endParaRPr>
          </a:p>
        </p:txBody>
      </p:sp>
      <p:sp>
        <p:nvSpPr>
          <p:cNvPr id="21" name="Title 4">
            <a:extLst>
              <a:ext uri="{FF2B5EF4-FFF2-40B4-BE49-F238E27FC236}">
                <a16:creationId xmlns:a16="http://schemas.microsoft.com/office/drawing/2014/main" id="{718D61E8-7B6A-A114-CECE-9F9BF3AFB4C1}"/>
              </a:ext>
            </a:extLst>
          </p:cNvPr>
          <p:cNvSpPr txBox="1">
            <a:spLocks/>
          </p:cNvSpPr>
          <p:nvPr/>
        </p:nvSpPr>
        <p:spPr>
          <a:xfrm>
            <a:off x="460375" y="4624012"/>
            <a:ext cx="3436456" cy="156744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a:defRPr/>
            </a:pPr>
            <a:r>
              <a:rPr lang="en-NZ" sz="2000" noProof="0" dirty="0">
                <a:ea typeface="Roboto" panose="02000000000000000000" pitchFamily="2" charset="0"/>
              </a:rPr>
              <a:t>Engagement declines with age. Older children (12 to 14) still participate, but less than younger children (4 to 8).</a:t>
            </a:r>
          </a:p>
        </p:txBody>
      </p:sp>
      <p:grpSp>
        <p:nvGrpSpPr>
          <p:cNvPr id="29" name="Group 28">
            <a:extLst>
              <a:ext uri="{FF2B5EF4-FFF2-40B4-BE49-F238E27FC236}">
                <a16:creationId xmlns:a16="http://schemas.microsoft.com/office/drawing/2014/main" id="{3CBB1976-3502-A4FD-A35F-357EC4EAA2AE}"/>
              </a:ext>
            </a:extLst>
          </p:cNvPr>
          <p:cNvGrpSpPr/>
          <p:nvPr/>
        </p:nvGrpSpPr>
        <p:grpSpPr>
          <a:xfrm>
            <a:off x="9029066" y="6491087"/>
            <a:ext cx="2346178" cy="276475"/>
            <a:chOff x="9561659" y="6254470"/>
            <a:chExt cx="1900091" cy="242532"/>
          </a:xfrm>
        </p:grpSpPr>
        <p:sp>
          <p:nvSpPr>
            <p:cNvPr id="33" name="Text Placeholder 3">
              <a:extLst>
                <a:ext uri="{FF2B5EF4-FFF2-40B4-BE49-F238E27FC236}">
                  <a16:creationId xmlns:a16="http://schemas.microsoft.com/office/drawing/2014/main" id="{A04AAB27-BD6E-6020-6BBA-4DBEA0668F8C}"/>
                </a:ext>
              </a:extLst>
            </p:cNvPr>
            <p:cNvSpPr txBox="1">
              <a:spLocks/>
            </p:cNvSpPr>
            <p:nvPr/>
          </p:nvSpPr>
          <p:spPr>
            <a:xfrm>
              <a:off x="9561659" y="6254470"/>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a:t>
              </a:r>
            </a:p>
          </p:txBody>
        </p:sp>
        <p:sp>
          <p:nvSpPr>
            <p:cNvPr id="34" name="Isosceles Triangle 33">
              <a:extLst>
                <a:ext uri="{FF2B5EF4-FFF2-40B4-BE49-F238E27FC236}">
                  <a16:creationId xmlns:a16="http://schemas.microsoft.com/office/drawing/2014/main" id="{5230DB8C-9624-EAAD-3177-D535ECC71D2F}"/>
                </a:ext>
              </a:extLst>
            </p:cNvPr>
            <p:cNvSpPr/>
            <p:nvPr/>
          </p:nvSpPr>
          <p:spPr bwMode="auto">
            <a:xfrm>
              <a:off x="11356975" y="6260022"/>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5" name="Isosceles Triangle 34">
              <a:extLst>
                <a:ext uri="{FF2B5EF4-FFF2-40B4-BE49-F238E27FC236}">
                  <a16:creationId xmlns:a16="http://schemas.microsoft.com/office/drawing/2014/main" id="{98A1358E-51A7-3490-9206-8152D1E624B6}"/>
                </a:ext>
              </a:extLst>
            </p:cNvPr>
            <p:cNvSpPr/>
            <p:nvPr/>
          </p:nvSpPr>
          <p:spPr bwMode="auto">
            <a:xfrm rot="10800000">
              <a:off x="11356974" y="6380795"/>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5" name="Text Placeholder 2">
            <a:extLst>
              <a:ext uri="{FF2B5EF4-FFF2-40B4-BE49-F238E27FC236}">
                <a16:creationId xmlns:a16="http://schemas.microsoft.com/office/drawing/2014/main" id="{280676FC-851F-37B5-254A-B0D3B584E291}"/>
              </a:ext>
            </a:extLst>
          </p:cNvPr>
          <p:cNvSpPr txBox="1">
            <a:spLocks/>
          </p:cNvSpPr>
          <p:nvPr/>
        </p:nvSpPr>
        <p:spPr>
          <a:xfrm>
            <a:off x="460375" y="420146"/>
            <a:ext cx="3436456"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How many children are engaging with New Zealand and te reo Māori content, and how often?</a:t>
            </a:r>
          </a:p>
        </p:txBody>
      </p:sp>
      <p:cxnSp>
        <p:nvCxnSpPr>
          <p:cNvPr id="8" name="Straight Connector 7">
            <a:extLst>
              <a:ext uri="{FF2B5EF4-FFF2-40B4-BE49-F238E27FC236}">
                <a16:creationId xmlns:a16="http://schemas.microsoft.com/office/drawing/2014/main" id="{721ACC79-7E36-7719-5163-C23959E4A8B6}"/>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BF6DB2DE-73C6-8CF2-F86B-023201103CCD}"/>
              </a:ext>
            </a:extLst>
          </p:cNvPr>
          <p:cNvSpPr txBox="1">
            <a:spLocks/>
          </p:cNvSpPr>
          <p:nvPr/>
        </p:nvSpPr>
        <p:spPr>
          <a:xfrm>
            <a:off x="4317363" y="551761"/>
            <a:ext cx="7619094" cy="8077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0" defTabSz="914400">
              <a:spcBef>
                <a:spcPct val="0"/>
              </a:spcBef>
              <a:defRPr/>
            </a:pPr>
            <a:r>
              <a:rPr lang="en-NZ" sz="1100" b="1" noProof="0" dirty="0">
                <a:solidFill>
                  <a:srgbClr val="282626"/>
                </a:solidFill>
              </a:rPr>
              <a:t>Engagement with New Zealand content by age</a:t>
            </a:r>
          </a:p>
        </p:txBody>
      </p:sp>
      <p:sp>
        <p:nvSpPr>
          <p:cNvPr id="18" name="Rectangle 17">
            <a:extLst>
              <a:ext uri="{FF2B5EF4-FFF2-40B4-BE49-F238E27FC236}">
                <a16:creationId xmlns:a16="http://schemas.microsoft.com/office/drawing/2014/main" id="{EA27DD6B-0EA5-21C6-12BC-AD2537AAB911}"/>
              </a:ext>
            </a:extLst>
          </p:cNvPr>
          <p:cNvSpPr/>
          <p:nvPr/>
        </p:nvSpPr>
        <p:spPr bwMode="auto">
          <a:xfrm>
            <a:off x="4298950" y="4981903"/>
            <a:ext cx="7429492" cy="506342"/>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graphicFrame>
        <p:nvGraphicFramePr>
          <p:cNvPr id="3" name="Chart 2">
            <a:extLst>
              <a:ext uri="{FF2B5EF4-FFF2-40B4-BE49-F238E27FC236}">
                <a16:creationId xmlns:a16="http://schemas.microsoft.com/office/drawing/2014/main" id="{268324E9-3B83-DEEF-F0EE-84F3E66E1FD1}"/>
              </a:ext>
            </a:extLst>
          </p:cNvPr>
          <p:cNvGraphicFramePr/>
          <p:nvPr>
            <p:extLst>
              <p:ext uri="{D42A27DB-BD31-4B8C-83A1-F6EECF244321}">
                <p14:modId xmlns:p14="http://schemas.microsoft.com/office/powerpoint/2010/main" val="1461779099"/>
              </p:ext>
            </p:extLst>
          </p:nvPr>
        </p:nvGraphicFramePr>
        <p:xfrm>
          <a:off x="4656830" y="1369755"/>
          <a:ext cx="6935993" cy="439191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996DE45F-1FFF-DE0A-6CFD-E41C8CB02056}"/>
              </a:ext>
            </a:extLst>
          </p:cNvPr>
          <p:cNvSpPr txBox="1"/>
          <p:nvPr/>
        </p:nvSpPr>
        <p:spPr>
          <a:xfrm>
            <a:off x="4272959" y="2921392"/>
            <a:ext cx="1519641" cy="663878"/>
          </a:xfrm>
          <a:prstGeom prst="rect">
            <a:avLst/>
          </a:prstGeom>
          <a:noFill/>
        </p:spPr>
        <p:txBody>
          <a:bodyPr wrap="square" lIns="0" tIns="0" rIns="0" bIns="0" rtlCol="0">
            <a:noAutofit/>
          </a:bodyPr>
          <a:lstStyle/>
          <a:p>
            <a:pPr indent="-3657600" algn="r">
              <a:spcAft>
                <a:spcPts val="600"/>
              </a:spcAft>
            </a:pPr>
            <a:r>
              <a:rPr lang="en-NZ" sz="1200" b="1" noProof="0" dirty="0">
                <a:solidFill>
                  <a:srgbClr val="FF9847"/>
                </a:solidFill>
                <a:ea typeface="Roboto" panose="02000000000000000000" pitchFamily="2" charset="0"/>
                <a:cs typeface="Segoe UI" panose="020B0502040204020203" pitchFamily="34" charset="0"/>
              </a:rPr>
              <a:t>New Zealand or te reo Māori content</a:t>
            </a:r>
          </a:p>
        </p:txBody>
      </p:sp>
      <p:sp>
        <p:nvSpPr>
          <p:cNvPr id="13" name="Isosceles Triangle 12">
            <a:extLst>
              <a:ext uri="{FF2B5EF4-FFF2-40B4-BE49-F238E27FC236}">
                <a16:creationId xmlns:a16="http://schemas.microsoft.com/office/drawing/2014/main" id="{613D02F4-0129-59E0-C056-D5B132E1D7F9}"/>
              </a:ext>
            </a:extLst>
          </p:cNvPr>
          <p:cNvSpPr/>
          <p:nvPr/>
        </p:nvSpPr>
        <p:spPr bwMode="auto">
          <a:xfrm rot="10800000">
            <a:off x="10498738" y="3415292"/>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TextBox 13">
            <a:extLst>
              <a:ext uri="{FF2B5EF4-FFF2-40B4-BE49-F238E27FC236}">
                <a16:creationId xmlns:a16="http://schemas.microsoft.com/office/drawing/2014/main" id="{52EC0E58-A5D0-9191-AEA2-8F26166C1A0C}"/>
              </a:ext>
            </a:extLst>
          </p:cNvPr>
          <p:cNvSpPr txBox="1"/>
          <p:nvPr/>
        </p:nvSpPr>
        <p:spPr>
          <a:xfrm>
            <a:off x="10407541" y="3552763"/>
            <a:ext cx="1403098" cy="514343"/>
          </a:xfrm>
          <a:prstGeom prst="rect">
            <a:avLst/>
          </a:prstGeom>
          <a:noFill/>
        </p:spPr>
        <p:txBody>
          <a:bodyPr wrap="square" lIns="0" tIns="0" rIns="0" bIns="0" rtlCol="0">
            <a:normAutofit/>
          </a:bodyPr>
          <a:lstStyle/>
          <a:p>
            <a:pPr marL="0" indent="-3657600" algn="l">
              <a:spcAft>
                <a:spcPts val="600"/>
              </a:spcAft>
            </a:pPr>
            <a:r>
              <a:rPr lang="en-NZ" sz="1100" b="1" noProof="0" dirty="0">
                <a:solidFill>
                  <a:srgbClr val="736868"/>
                </a:solidFill>
                <a:ea typeface="Roboto" panose="02000000000000000000" pitchFamily="2" charset="0"/>
                <a:cs typeface="Segoe UI" panose="020B0502040204020203" pitchFamily="34" charset="0"/>
              </a:rPr>
              <a:t>Lower engagement than 4 to 8 years</a:t>
            </a:r>
            <a:endParaRPr lang="en-NZ" sz="1100" b="1" i="0" noProof="0" dirty="0">
              <a:solidFill>
                <a:srgbClr val="736868"/>
              </a:solidFill>
              <a:latin typeface="+mn-lt"/>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29434415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969AC-0565-43B1-304B-BCF2EA34012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DCF6E98-EEEC-FDFF-DC23-2935DC88F38D}"/>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46B68DBC-171D-3F5C-25EF-470DA3D803C5}"/>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27F3923-8649-7A7F-87C4-D2A1AA68EC60}"/>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B20F482-F713-2C99-DF12-086171B6A0F3}"/>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0" name="Text Placeholder 3">
            <a:extLst>
              <a:ext uri="{FF2B5EF4-FFF2-40B4-BE49-F238E27FC236}">
                <a16:creationId xmlns:a16="http://schemas.microsoft.com/office/drawing/2014/main" id="{652AF6A3-557D-BB28-FFCA-E88255470C49}"/>
              </a:ext>
            </a:extLst>
          </p:cNvPr>
          <p:cNvSpPr txBox="1">
            <a:spLocks/>
          </p:cNvSpPr>
          <p:nvPr/>
        </p:nvSpPr>
        <p:spPr>
          <a:xfrm>
            <a:off x="4317363" y="6499555"/>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lang="en-NZ" sz="800" noProof="0" dirty="0">
                <a:solidFill>
                  <a:srgbClr val="736868"/>
                </a:solidFill>
              </a:rPr>
              <a:t>Q35. </a:t>
            </a:r>
            <a:r>
              <a:rPr lang="en-NZ" sz="800" b="0" noProof="0" dirty="0">
                <a:solidFill>
                  <a:srgbClr val="736868"/>
                </a:solidFill>
              </a:rPr>
              <a:t>How often does [CHILD] watch or engage with New Zealand made content?</a:t>
            </a:r>
          </a:p>
          <a:p>
            <a:pPr lvl="6">
              <a:spcAft>
                <a:spcPts val="0"/>
              </a:spcAft>
              <a:buClr>
                <a:srgbClr val="000000"/>
              </a:buClr>
              <a:defRPr/>
            </a:pPr>
            <a:r>
              <a:rPr lang="en-NZ" sz="800" noProof="0" dirty="0">
                <a:solidFill>
                  <a:srgbClr val="736868"/>
                </a:solidFill>
              </a:rPr>
              <a:t>Base: </a:t>
            </a:r>
            <a:r>
              <a:rPr lang="en-NZ" sz="800" b="0" noProof="0" dirty="0">
                <a:solidFill>
                  <a:srgbClr val="736868"/>
                </a:solidFill>
              </a:rPr>
              <a:t>All caregivers with children aged 4 to 14 years engage with NZ or te reo Māori content, n=510</a:t>
            </a:r>
          </a:p>
          <a:p>
            <a:pPr lvl="6">
              <a:spcAft>
                <a:spcPts val="0"/>
              </a:spcAft>
              <a:buClr>
                <a:srgbClr val="000000"/>
              </a:buClr>
              <a:defRPr/>
            </a:pPr>
            <a:r>
              <a:rPr lang="en-NZ" sz="800" b="0" dirty="0">
                <a:solidFill>
                  <a:srgbClr val="736868"/>
                </a:solidFill>
              </a:rPr>
              <a:t>*Note 2020 asked for watching NZ shows and programmes only. 2025 asked of broader NZ content engagement: watch, listen, play.</a:t>
            </a:r>
            <a:endParaRPr lang="en-NZ" sz="800" b="0" noProof="0" dirty="0">
              <a:solidFill>
                <a:srgbClr val="736868"/>
              </a:solidFill>
            </a:endParaRPr>
          </a:p>
          <a:p>
            <a:pPr lvl="6">
              <a:spcAft>
                <a:spcPts val="0"/>
              </a:spcAft>
              <a:buClr>
                <a:srgbClr val="000000"/>
              </a:buClr>
              <a:defRPr/>
            </a:pPr>
            <a:r>
              <a:rPr lang="en-NZ" sz="800" b="0" noProof="0" dirty="0">
                <a:solidFill>
                  <a:srgbClr val="736868"/>
                </a:solidFill>
              </a:rPr>
              <a:t> </a:t>
            </a:r>
          </a:p>
        </p:txBody>
      </p:sp>
      <p:sp>
        <p:nvSpPr>
          <p:cNvPr id="17" name="Footer Placeholder 16">
            <a:extLst>
              <a:ext uri="{FF2B5EF4-FFF2-40B4-BE49-F238E27FC236}">
                <a16:creationId xmlns:a16="http://schemas.microsoft.com/office/drawing/2014/main" id="{72F79DDA-197F-CE3A-C0C5-12775E2D7144}"/>
              </a:ext>
            </a:extLst>
          </p:cNvPr>
          <p:cNvSpPr>
            <a:spLocks noGrp="1"/>
          </p:cNvSpPr>
          <p:nvPr>
            <p:ph type="ftr" sz="quarter" idx="23"/>
          </p:nvPr>
        </p:nvSpPr>
        <p:spPr>
          <a:xfrm>
            <a:off x="1009651" y="6575425"/>
            <a:ext cx="2750152" cy="126998"/>
          </a:xfrm>
        </p:spPr>
        <p:txBody>
          <a:bodyPr/>
          <a:lstStyle/>
          <a:p>
            <a:r>
              <a:rPr lang="en-US" dirty="0"/>
              <a:t>WATA Children’s Media Use 2025</a:t>
            </a:r>
          </a:p>
        </p:txBody>
      </p:sp>
      <p:sp>
        <p:nvSpPr>
          <p:cNvPr id="24" name="Title 4">
            <a:extLst>
              <a:ext uri="{FF2B5EF4-FFF2-40B4-BE49-F238E27FC236}">
                <a16:creationId xmlns:a16="http://schemas.microsoft.com/office/drawing/2014/main" id="{E00E3E38-EC0F-D272-A642-3F45896EF8D0}"/>
              </a:ext>
            </a:extLst>
          </p:cNvPr>
          <p:cNvSpPr txBox="1">
            <a:spLocks/>
          </p:cNvSpPr>
          <p:nvPr/>
        </p:nvSpPr>
        <p:spPr>
          <a:xfrm>
            <a:off x="4178819" y="2122300"/>
            <a:ext cx="3436456" cy="156744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endParaRPr lang="en-NZ" sz="2400" noProof="0" dirty="0">
              <a:ea typeface="Roboto" panose="02000000000000000000" pitchFamily="2" charset="0"/>
            </a:endParaRPr>
          </a:p>
        </p:txBody>
      </p:sp>
      <p:sp>
        <p:nvSpPr>
          <p:cNvPr id="2" name="Slide Number Placeholder 1">
            <a:extLst>
              <a:ext uri="{FF2B5EF4-FFF2-40B4-BE49-F238E27FC236}">
                <a16:creationId xmlns:a16="http://schemas.microsoft.com/office/drawing/2014/main" id="{D1675653-901E-5C76-411D-1FD249636BCC}"/>
              </a:ext>
            </a:extLst>
          </p:cNvPr>
          <p:cNvSpPr>
            <a:spLocks noGrp="1"/>
          </p:cNvSpPr>
          <p:nvPr>
            <p:ph type="sldNum" sz="quarter" idx="16"/>
          </p:nvPr>
        </p:nvSpPr>
        <p:spPr/>
        <p:txBody>
          <a:bodyPr/>
          <a:lstStyle/>
          <a:p>
            <a:fld id="{63DCA5C9-2E11-4C67-86EB-AE1DE127DC64}" type="slidenum">
              <a:rPr lang="en-NZ" noProof="0" smtClean="0"/>
              <a:pPr/>
              <a:t>64</a:t>
            </a:fld>
            <a:endParaRPr lang="en-NZ" noProof="0" dirty="0"/>
          </a:p>
        </p:txBody>
      </p:sp>
      <p:sp>
        <p:nvSpPr>
          <p:cNvPr id="15" name="Title 4">
            <a:extLst>
              <a:ext uri="{FF2B5EF4-FFF2-40B4-BE49-F238E27FC236}">
                <a16:creationId xmlns:a16="http://schemas.microsoft.com/office/drawing/2014/main" id="{C637AE99-8D2A-1AE6-78A8-D2821C178ADC}"/>
              </a:ext>
            </a:extLst>
          </p:cNvPr>
          <p:cNvSpPr txBox="1">
            <a:spLocks/>
          </p:cNvSpPr>
          <p:nvPr/>
        </p:nvSpPr>
        <p:spPr>
          <a:xfrm>
            <a:off x="8856027" y="880908"/>
            <a:ext cx="6935992" cy="569226"/>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NZ" sz="2000" noProof="0" dirty="0">
              <a:solidFill>
                <a:srgbClr val="000000"/>
              </a:solidFill>
              <a:ea typeface="+mn-ea"/>
            </a:endParaRPr>
          </a:p>
        </p:txBody>
      </p:sp>
      <p:graphicFrame>
        <p:nvGraphicFramePr>
          <p:cNvPr id="16" name="Chart 15">
            <a:extLst>
              <a:ext uri="{FF2B5EF4-FFF2-40B4-BE49-F238E27FC236}">
                <a16:creationId xmlns:a16="http://schemas.microsoft.com/office/drawing/2014/main" id="{E0712FDC-61BA-7571-04E6-690F2F1EAEF0}"/>
              </a:ext>
            </a:extLst>
          </p:cNvPr>
          <p:cNvGraphicFramePr/>
          <p:nvPr>
            <p:extLst>
              <p:ext uri="{D42A27DB-BD31-4B8C-83A1-F6EECF244321}">
                <p14:modId xmlns:p14="http://schemas.microsoft.com/office/powerpoint/2010/main" val="71676148"/>
              </p:ext>
            </p:extLst>
          </p:nvPr>
        </p:nvGraphicFramePr>
        <p:xfrm>
          <a:off x="8331604" y="1772578"/>
          <a:ext cx="3822700" cy="41073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a:extLst>
              <a:ext uri="{FF2B5EF4-FFF2-40B4-BE49-F238E27FC236}">
                <a16:creationId xmlns:a16="http://schemas.microsoft.com/office/drawing/2014/main" id="{5B38D7F5-4837-A021-747E-E5879B6C01E2}"/>
              </a:ext>
            </a:extLst>
          </p:cNvPr>
          <p:cNvGraphicFramePr/>
          <p:nvPr>
            <p:extLst>
              <p:ext uri="{D42A27DB-BD31-4B8C-83A1-F6EECF244321}">
                <p14:modId xmlns:p14="http://schemas.microsoft.com/office/powerpoint/2010/main" val="2294935187"/>
              </p:ext>
            </p:extLst>
          </p:nvPr>
        </p:nvGraphicFramePr>
        <p:xfrm>
          <a:off x="5483111" y="1772458"/>
          <a:ext cx="3822700" cy="4107387"/>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8FA0C9D2-4253-C694-8E46-968D3E38CE81}"/>
              </a:ext>
            </a:extLst>
          </p:cNvPr>
          <p:cNvSpPr txBox="1"/>
          <p:nvPr/>
        </p:nvSpPr>
        <p:spPr>
          <a:xfrm>
            <a:off x="6838201" y="1311419"/>
            <a:ext cx="1122218" cy="307325"/>
          </a:xfrm>
          <a:prstGeom prst="rect">
            <a:avLst/>
          </a:prstGeom>
          <a:noFill/>
        </p:spPr>
        <p:txBody>
          <a:bodyPr wrap="square" lIns="0" tIns="0" rIns="0" bIns="0" rtlCol="0">
            <a:normAutofit fontScale="92500" lnSpcReduction="10000"/>
          </a:bodyPr>
          <a:lstStyle/>
          <a:p>
            <a:pPr marL="0" indent="-3657600" algn="ctr">
              <a:spcAft>
                <a:spcPts val="600"/>
              </a:spcAft>
            </a:pPr>
            <a:r>
              <a:rPr lang="en-NZ" sz="1200" b="1" i="0" noProof="0" dirty="0">
                <a:solidFill>
                  <a:schemeClr val="tx2"/>
                </a:solidFill>
                <a:latin typeface="+mn-lt"/>
                <a:ea typeface="Roboto" panose="02000000000000000000" pitchFamily="2" charset="0"/>
                <a:cs typeface="Segoe UI" panose="020B0502040204020203" pitchFamily="34" charset="0"/>
              </a:rPr>
              <a:t>New Zealand content</a:t>
            </a:r>
          </a:p>
        </p:txBody>
      </p:sp>
      <p:sp>
        <p:nvSpPr>
          <p:cNvPr id="20" name="TextBox 19">
            <a:extLst>
              <a:ext uri="{FF2B5EF4-FFF2-40B4-BE49-F238E27FC236}">
                <a16:creationId xmlns:a16="http://schemas.microsoft.com/office/drawing/2014/main" id="{42EC1BC6-FC8D-0822-E5A2-D086C31EAE78}"/>
              </a:ext>
            </a:extLst>
          </p:cNvPr>
          <p:cNvSpPr txBox="1"/>
          <p:nvPr/>
        </p:nvSpPr>
        <p:spPr>
          <a:xfrm>
            <a:off x="9557673" y="1311419"/>
            <a:ext cx="1350818" cy="588300"/>
          </a:xfrm>
          <a:prstGeom prst="rect">
            <a:avLst/>
          </a:prstGeom>
          <a:noFill/>
        </p:spPr>
        <p:txBody>
          <a:bodyPr wrap="square" lIns="0" tIns="0" rIns="0" bIns="0" rtlCol="0">
            <a:normAutofit/>
          </a:bodyPr>
          <a:lstStyle/>
          <a:p>
            <a:pPr marL="0" indent="-3657600" algn="ctr">
              <a:spcAft>
                <a:spcPts val="600"/>
              </a:spcAft>
            </a:pPr>
            <a:r>
              <a:rPr lang="en-NZ" sz="1200" b="1" i="0" noProof="0" dirty="0">
                <a:solidFill>
                  <a:schemeClr val="tx2"/>
                </a:solidFill>
                <a:latin typeface="+mn-lt"/>
                <a:ea typeface="Roboto" panose="02000000000000000000" pitchFamily="2" charset="0"/>
                <a:cs typeface="Segoe UI" panose="020B0502040204020203" pitchFamily="34" charset="0"/>
              </a:rPr>
              <a:t>Te reo Māori content</a:t>
            </a:r>
          </a:p>
        </p:txBody>
      </p:sp>
      <p:sp>
        <p:nvSpPr>
          <p:cNvPr id="21" name="Title 4">
            <a:extLst>
              <a:ext uri="{FF2B5EF4-FFF2-40B4-BE49-F238E27FC236}">
                <a16:creationId xmlns:a16="http://schemas.microsoft.com/office/drawing/2014/main" id="{6AA4648D-DFBD-7BEF-74C4-E31575B35CB9}"/>
              </a:ext>
            </a:extLst>
          </p:cNvPr>
          <p:cNvSpPr txBox="1">
            <a:spLocks/>
          </p:cNvSpPr>
          <p:nvPr/>
        </p:nvSpPr>
        <p:spPr>
          <a:xfrm>
            <a:off x="463280" y="2906022"/>
            <a:ext cx="3252259" cy="2941488"/>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a:defRPr/>
            </a:pPr>
            <a:r>
              <a:rPr lang="en-NZ" sz="1800" noProof="0" dirty="0"/>
              <a:t>Of those engaging with New Zealand content, 44% do so weekly (down from 59% in 2020*). </a:t>
            </a:r>
          </a:p>
          <a:p>
            <a:pPr>
              <a:defRPr/>
            </a:pPr>
            <a:endParaRPr lang="en-NZ" sz="1800" noProof="0" dirty="0"/>
          </a:p>
          <a:p>
            <a:pPr>
              <a:defRPr/>
            </a:pPr>
            <a:r>
              <a:rPr lang="en-NZ" sz="1800" noProof="0" dirty="0"/>
              <a:t>Engagement with te reo Māori content shows similar patterns, though slightly lower weekly engagement.</a:t>
            </a:r>
            <a:endParaRPr lang="en-NZ" sz="1800" noProof="0" dirty="0">
              <a:ea typeface="Roboto" panose="02000000000000000000" pitchFamily="2" charset="0"/>
            </a:endParaRPr>
          </a:p>
        </p:txBody>
      </p:sp>
      <p:sp>
        <p:nvSpPr>
          <p:cNvPr id="22" name="TextBox 21">
            <a:extLst>
              <a:ext uri="{FF2B5EF4-FFF2-40B4-BE49-F238E27FC236}">
                <a16:creationId xmlns:a16="http://schemas.microsoft.com/office/drawing/2014/main" id="{9FF72742-C368-91BD-BECA-F6B7F21323FF}"/>
              </a:ext>
            </a:extLst>
          </p:cNvPr>
          <p:cNvSpPr txBox="1"/>
          <p:nvPr/>
        </p:nvSpPr>
        <p:spPr>
          <a:xfrm>
            <a:off x="4789037" y="2490112"/>
            <a:ext cx="1788235" cy="446276"/>
          </a:xfrm>
          <a:prstGeom prst="rect">
            <a:avLst/>
          </a:prstGeom>
          <a:noFill/>
        </p:spPr>
        <p:txBody>
          <a:bodyPr wrap="square">
            <a:spAutoFit/>
          </a:bodyPr>
          <a:lstStyle/>
          <a:p>
            <a:pPr algn="r"/>
            <a:r>
              <a:rPr lang="en-NZ" sz="1200" b="1" noProof="0" dirty="0">
                <a:solidFill>
                  <a:schemeClr val="accent1"/>
                </a:solidFill>
              </a:rPr>
              <a:t>Regularly </a:t>
            </a:r>
          </a:p>
          <a:p>
            <a:pPr algn="r"/>
            <a:r>
              <a:rPr lang="en-NZ" sz="1050" noProof="0" dirty="0">
                <a:solidFill>
                  <a:schemeClr val="accent1"/>
                </a:solidFill>
              </a:rPr>
              <a:t>(at least once a week)</a:t>
            </a:r>
          </a:p>
        </p:txBody>
      </p:sp>
      <p:sp>
        <p:nvSpPr>
          <p:cNvPr id="27" name="TextBox 26">
            <a:extLst>
              <a:ext uri="{FF2B5EF4-FFF2-40B4-BE49-F238E27FC236}">
                <a16:creationId xmlns:a16="http://schemas.microsoft.com/office/drawing/2014/main" id="{00A56464-B1BC-A2C3-B427-945E31FFA60C}"/>
              </a:ext>
            </a:extLst>
          </p:cNvPr>
          <p:cNvSpPr txBox="1"/>
          <p:nvPr/>
        </p:nvSpPr>
        <p:spPr>
          <a:xfrm>
            <a:off x="5113967" y="5321477"/>
            <a:ext cx="1463305" cy="276999"/>
          </a:xfrm>
          <a:prstGeom prst="rect">
            <a:avLst/>
          </a:prstGeom>
          <a:noFill/>
        </p:spPr>
        <p:txBody>
          <a:bodyPr wrap="square">
            <a:spAutoFit/>
          </a:bodyPr>
          <a:lstStyle/>
          <a:p>
            <a:pPr algn="r"/>
            <a:r>
              <a:rPr lang="en-NZ" sz="1200" b="1" noProof="0" dirty="0">
                <a:solidFill>
                  <a:schemeClr val="accent6"/>
                </a:solidFill>
              </a:rPr>
              <a:t>Never</a:t>
            </a:r>
          </a:p>
        </p:txBody>
      </p:sp>
      <p:sp>
        <p:nvSpPr>
          <p:cNvPr id="30" name="TextBox 29">
            <a:extLst>
              <a:ext uri="{FF2B5EF4-FFF2-40B4-BE49-F238E27FC236}">
                <a16:creationId xmlns:a16="http://schemas.microsoft.com/office/drawing/2014/main" id="{07A9BA64-B3D5-D97A-9F31-AF7FEE3D83DB}"/>
              </a:ext>
            </a:extLst>
          </p:cNvPr>
          <p:cNvSpPr txBox="1"/>
          <p:nvPr/>
        </p:nvSpPr>
        <p:spPr>
          <a:xfrm>
            <a:off x="4521947" y="4116500"/>
            <a:ext cx="2055326" cy="446276"/>
          </a:xfrm>
          <a:prstGeom prst="rect">
            <a:avLst/>
          </a:prstGeom>
          <a:noFill/>
        </p:spPr>
        <p:txBody>
          <a:bodyPr wrap="square">
            <a:spAutoFit/>
          </a:bodyPr>
          <a:lstStyle/>
          <a:p>
            <a:pPr algn="r"/>
            <a:r>
              <a:rPr lang="en-NZ" sz="1200" b="1" noProof="0" dirty="0">
                <a:solidFill>
                  <a:schemeClr val="accent1">
                    <a:lumMod val="60000"/>
                    <a:lumOff val="40000"/>
                  </a:schemeClr>
                </a:solidFill>
              </a:rPr>
              <a:t>Occasionally </a:t>
            </a:r>
          </a:p>
          <a:p>
            <a:pPr algn="r"/>
            <a:r>
              <a:rPr lang="en-NZ" sz="1050" noProof="0" dirty="0">
                <a:solidFill>
                  <a:schemeClr val="accent1">
                    <a:lumMod val="60000"/>
                    <a:lumOff val="40000"/>
                  </a:schemeClr>
                </a:solidFill>
              </a:rPr>
              <a:t>(once or twice a month)</a:t>
            </a:r>
          </a:p>
        </p:txBody>
      </p:sp>
      <p:sp>
        <p:nvSpPr>
          <p:cNvPr id="31" name="TextBox 30">
            <a:extLst>
              <a:ext uri="{FF2B5EF4-FFF2-40B4-BE49-F238E27FC236}">
                <a16:creationId xmlns:a16="http://schemas.microsoft.com/office/drawing/2014/main" id="{2D2E82CC-780A-608C-829A-82DC52BF485E}"/>
              </a:ext>
            </a:extLst>
          </p:cNvPr>
          <p:cNvSpPr txBox="1"/>
          <p:nvPr/>
        </p:nvSpPr>
        <p:spPr>
          <a:xfrm>
            <a:off x="4521947" y="4963379"/>
            <a:ext cx="2055326" cy="446276"/>
          </a:xfrm>
          <a:prstGeom prst="rect">
            <a:avLst/>
          </a:prstGeom>
          <a:noFill/>
        </p:spPr>
        <p:txBody>
          <a:bodyPr wrap="square">
            <a:spAutoFit/>
          </a:bodyPr>
          <a:lstStyle/>
          <a:p>
            <a:pPr algn="r"/>
            <a:r>
              <a:rPr lang="en-NZ" sz="1200" b="1" noProof="0" dirty="0">
                <a:solidFill>
                  <a:schemeClr val="accent6"/>
                </a:solidFill>
              </a:rPr>
              <a:t>Rarely </a:t>
            </a:r>
          </a:p>
          <a:p>
            <a:pPr algn="r"/>
            <a:r>
              <a:rPr lang="en-NZ" sz="1050" noProof="0" dirty="0">
                <a:solidFill>
                  <a:schemeClr val="accent6"/>
                </a:solidFill>
              </a:rPr>
              <a:t>(less than once a month)</a:t>
            </a:r>
          </a:p>
        </p:txBody>
      </p:sp>
      <p:sp>
        <p:nvSpPr>
          <p:cNvPr id="32" name="TextBox 31">
            <a:extLst>
              <a:ext uri="{FF2B5EF4-FFF2-40B4-BE49-F238E27FC236}">
                <a16:creationId xmlns:a16="http://schemas.microsoft.com/office/drawing/2014/main" id="{A12A5E38-79FB-559E-F86C-AB886D2AA605}"/>
              </a:ext>
            </a:extLst>
          </p:cNvPr>
          <p:cNvSpPr txBox="1"/>
          <p:nvPr/>
        </p:nvSpPr>
        <p:spPr>
          <a:xfrm>
            <a:off x="5113967" y="5462187"/>
            <a:ext cx="1463305" cy="276999"/>
          </a:xfrm>
          <a:prstGeom prst="rect">
            <a:avLst/>
          </a:prstGeom>
          <a:noFill/>
        </p:spPr>
        <p:txBody>
          <a:bodyPr wrap="square">
            <a:spAutoFit/>
          </a:bodyPr>
          <a:lstStyle/>
          <a:p>
            <a:pPr algn="r"/>
            <a:r>
              <a:rPr lang="en-NZ" sz="1200" b="1" noProof="0" dirty="0">
                <a:solidFill>
                  <a:schemeClr val="accent5"/>
                </a:solidFill>
              </a:rPr>
              <a:t>Not sure </a:t>
            </a:r>
          </a:p>
        </p:txBody>
      </p:sp>
      <p:sp>
        <p:nvSpPr>
          <p:cNvPr id="4" name="TextBox 3">
            <a:extLst>
              <a:ext uri="{FF2B5EF4-FFF2-40B4-BE49-F238E27FC236}">
                <a16:creationId xmlns:a16="http://schemas.microsoft.com/office/drawing/2014/main" id="{31FECBBB-E9A0-9090-53F2-23739F9D7820}"/>
              </a:ext>
            </a:extLst>
          </p:cNvPr>
          <p:cNvSpPr txBox="1"/>
          <p:nvPr/>
        </p:nvSpPr>
        <p:spPr>
          <a:xfrm>
            <a:off x="8298079" y="2507855"/>
            <a:ext cx="821055" cy="1090166"/>
          </a:xfrm>
          <a:prstGeom prst="rect">
            <a:avLst/>
          </a:prstGeom>
          <a:noFill/>
        </p:spPr>
        <p:txBody>
          <a:bodyPr wrap="square" lIns="0" tIns="0" rIns="0" bIns="0" rtlCol="0">
            <a:normAutofit/>
          </a:bodyPr>
          <a:lstStyle/>
          <a:p>
            <a:pPr marL="0" indent="-3657600" algn="l">
              <a:spcAft>
                <a:spcPts val="600"/>
              </a:spcAft>
            </a:pPr>
            <a:r>
              <a:rPr lang="en-NZ" sz="1400" b="1" i="0" noProof="0" dirty="0">
                <a:solidFill>
                  <a:schemeClr val="tx2"/>
                </a:solidFill>
                <a:latin typeface="+mn-lt"/>
                <a:ea typeface="Roboto" panose="02000000000000000000" pitchFamily="2" charset="0"/>
                <a:cs typeface="Segoe UI" panose="020B0502040204020203" pitchFamily="34" charset="0"/>
              </a:rPr>
              <a:t>2020:</a:t>
            </a:r>
            <a:br>
              <a:rPr lang="en-NZ" sz="1400" b="1" noProof="0" dirty="0">
                <a:solidFill>
                  <a:schemeClr val="tx2"/>
                </a:solidFill>
                <a:ea typeface="Roboto" panose="02000000000000000000" pitchFamily="2" charset="0"/>
                <a:cs typeface="Segoe UI" panose="020B0502040204020203" pitchFamily="34" charset="0"/>
              </a:rPr>
            </a:br>
            <a:r>
              <a:rPr lang="en-NZ" sz="1400" b="1" i="0" noProof="0" dirty="0">
                <a:solidFill>
                  <a:schemeClr val="tx2"/>
                </a:solidFill>
                <a:latin typeface="+mn-lt"/>
                <a:ea typeface="Roboto" panose="02000000000000000000" pitchFamily="2" charset="0"/>
                <a:cs typeface="Segoe UI" panose="020B0502040204020203" pitchFamily="34" charset="0"/>
              </a:rPr>
              <a:t>59%</a:t>
            </a:r>
          </a:p>
        </p:txBody>
      </p:sp>
      <p:grpSp>
        <p:nvGrpSpPr>
          <p:cNvPr id="5" name="Group 4">
            <a:extLst>
              <a:ext uri="{FF2B5EF4-FFF2-40B4-BE49-F238E27FC236}">
                <a16:creationId xmlns:a16="http://schemas.microsoft.com/office/drawing/2014/main" id="{CC0717BD-565B-444A-F60C-4191FEDCDDA4}"/>
              </a:ext>
            </a:extLst>
          </p:cNvPr>
          <p:cNvGrpSpPr/>
          <p:nvPr/>
        </p:nvGrpSpPr>
        <p:grpSpPr>
          <a:xfrm>
            <a:off x="9052855" y="6505312"/>
            <a:ext cx="2346178" cy="276475"/>
            <a:chOff x="9561659" y="6254470"/>
            <a:chExt cx="1900091" cy="242532"/>
          </a:xfrm>
        </p:grpSpPr>
        <p:sp>
          <p:nvSpPr>
            <p:cNvPr id="8" name="Text Placeholder 3">
              <a:extLst>
                <a:ext uri="{FF2B5EF4-FFF2-40B4-BE49-F238E27FC236}">
                  <a16:creationId xmlns:a16="http://schemas.microsoft.com/office/drawing/2014/main" id="{2C57C6D7-6B80-385D-3CAC-55FAEB688994}"/>
                </a:ext>
              </a:extLst>
            </p:cNvPr>
            <p:cNvSpPr txBox="1">
              <a:spLocks/>
            </p:cNvSpPr>
            <p:nvPr/>
          </p:nvSpPr>
          <p:spPr>
            <a:xfrm>
              <a:off x="9561659" y="6254470"/>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2020 </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2020 </a:t>
              </a:r>
            </a:p>
          </p:txBody>
        </p:sp>
        <p:sp>
          <p:nvSpPr>
            <p:cNvPr id="9" name="Isosceles Triangle 8">
              <a:extLst>
                <a:ext uri="{FF2B5EF4-FFF2-40B4-BE49-F238E27FC236}">
                  <a16:creationId xmlns:a16="http://schemas.microsoft.com/office/drawing/2014/main" id="{A255BC2E-6A29-FA21-0FE6-E644AC83E7E7}"/>
                </a:ext>
              </a:extLst>
            </p:cNvPr>
            <p:cNvSpPr/>
            <p:nvPr/>
          </p:nvSpPr>
          <p:spPr bwMode="auto">
            <a:xfrm>
              <a:off x="11356975" y="6260022"/>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1" name="Isosceles Triangle 10">
              <a:extLst>
                <a:ext uri="{FF2B5EF4-FFF2-40B4-BE49-F238E27FC236}">
                  <a16:creationId xmlns:a16="http://schemas.microsoft.com/office/drawing/2014/main" id="{55BDB35A-E22B-827E-56B7-A100208CE103}"/>
                </a:ext>
              </a:extLst>
            </p:cNvPr>
            <p:cNvSpPr/>
            <p:nvPr/>
          </p:nvSpPr>
          <p:spPr bwMode="auto">
            <a:xfrm rot="10800000">
              <a:off x="11356974" y="637867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13" name="Isosceles Triangle 12">
            <a:extLst>
              <a:ext uri="{FF2B5EF4-FFF2-40B4-BE49-F238E27FC236}">
                <a16:creationId xmlns:a16="http://schemas.microsoft.com/office/drawing/2014/main" id="{6A794AD4-32CD-8F44-4D19-21D559C5B249}"/>
              </a:ext>
            </a:extLst>
          </p:cNvPr>
          <p:cNvSpPr/>
          <p:nvPr/>
        </p:nvSpPr>
        <p:spPr bwMode="auto">
          <a:xfrm rot="10800000">
            <a:off x="7618070" y="270239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 name="Text Placeholder 2">
            <a:extLst>
              <a:ext uri="{FF2B5EF4-FFF2-40B4-BE49-F238E27FC236}">
                <a16:creationId xmlns:a16="http://schemas.microsoft.com/office/drawing/2014/main" id="{87190CE5-42DB-6D4D-D4D1-882403ECB671}"/>
              </a:ext>
            </a:extLst>
          </p:cNvPr>
          <p:cNvSpPr txBox="1">
            <a:spLocks/>
          </p:cNvSpPr>
          <p:nvPr/>
        </p:nvSpPr>
        <p:spPr>
          <a:xfrm>
            <a:off x="460374" y="420146"/>
            <a:ext cx="3428579"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Children regularly engage with New Zealand and te reo Māori content, with slightly higher engagement for New Zealand content. </a:t>
            </a:r>
          </a:p>
        </p:txBody>
      </p:sp>
      <p:cxnSp>
        <p:nvCxnSpPr>
          <p:cNvPr id="14" name="Straight Connector 13">
            <a:extLst>
              <a:ext uri="{FF2B5EF4-FFF2-40B4-BE49-F238E27FC236}">
                <a16:creationId xmlns:a16="http://schemas.microsoft.com/office/drawing/2014/main" id="{99BA9AB4-483E-85F8-1812-E3827A77BCB0}"/>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 Placeholder 3">
            <a:extLst>
              <a:ext uri="{FF2B5EF4-FFF2-40B4-BE49-F238E27FC236}">
                <a16:creationId xmlns:a16="http://schemas.microsoft.com/office/drawing/2014/main" id="{C85E1E72-1A4C-15DB-3932-F20135FF4999}"/>
              </a:ext>
            </a:extLst>
          </p:cNvPr>
          <p:cNvSpPr txBox="1">
            <a:spLocks/>
          </p:cNvSpPr>
          <p:nvPr/>
        </p:nvSpPr>
        <p:spPr>
          <a:xfrm>
            <a:off x="4317363" y="551761"/>
            <a:ext cx="7619094" cy="8077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0" defTabSz="914400">
              <a:spcBef>
                <a:spcPct val="0"/>
              </a:spcBef>
              <a:defRPr/>
            </a:pPr>
            <a:r>
              <a:rPr lang="en-NZ" sz="1100" b="1" noProof="0" dirty="0">
                <a:solidFill>
                  <a:srgbClr val="282626"/>
                </a:solidFill>
              </a:rPr>
              <a:t>Frequency of viewing New Zealand content</a:t>
            </a:r>
          </a:p>
        </p:txBody>
      </p:sp>
    </p:spTree>
    <p:extLst>
      <p:ext uri="{BB962C8B-B14F-4D97-AF65-F5344CB8AC3E}">
        <p14:creationId xmlns:p14="http://schemas.microsoft.com/office/powerpoint/2010/main" val="25976807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FBBEF-E5B0-D278-3CAE-E7CA0BEACA4F}"/>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60360CC6-4D12-98BE-BB52-C8AF193CEBA8}"/>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B89FC30B-C70E-A04A-ECAF-6797BDC4E467}"/>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856AC62B-70DC-D3EC-4553-6D13206E2A22}"/>
              </a:ext>
            </a:extLst>
          </p:cNvPr>
          <p:cNvSpPr txBox="1">
            <a:spLocks/>
          </p:cNvSpPr>
          <p:nvPr/>
        </p:nvSpPr>
        <p:spPr>
          <a:xfrm>
            <a:off x="708024" y="-523941"/>
            <a:ext cx="11268076" cy="97161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NZ" sz="24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859E9B20-F3A2-0F1B-0C41-9B502DFD902F}"/>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2942442-96FE-EED0-6D24-790CE475FE42}"/>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B2784374-2590-14EB-4871-2F9DD48458BA}"/>
              </a:ext>
            </a:extLst>
          </p:cNvPr>
          <p:cNvSpPr>
            <a:spLocks noGrp="1"/>
          </p:cNvSpPr>
          <p:nvPr>
            <p:ph type="ftr" sz="quarter" idx="28"/>
          </p:nvPr>
        </p:nvSpPr>
        <p:spPr/>
        <p:txBody>
          <a:bodyPr/>
          <a:lstStyle/>
          <a:p>
            <a:r>
              <a:rPr lang="en-US" dirty="0"/>
              <a:t>WATA Children’s Media Use 2025</a:t>
            </a:r>
          </a:p>
        </p:txBody>
      </p:sp>
      <p:sp>
        <p:nvSpPr>
          <p:cNvPr id="138" name="Text Placeholder 3">
            <a:extLst>
              <a:ext uri="{FF2B5EF4-FFF2-40B4-BE49-F238E27FC236}">
                <a16:creationId xmlns:a16="http://schemas.microsoft.com/office/drawing/2014/main" id="{049E4735-A939-AEB6-3F7F-E0EBC1DFF5E8}"/>
              </a:ext>
            </a:extLst>
          </p:cNvPr>
          <p:cNvSpPr txBox="1">
            <a:spLocks/>
          </p:cNvSpPr>
          <p:nvPr/>
        </p:nvSpPr>
        <p:spPr>
          <a:xfrm>
            <a:off x="492586" y="1487258"/>
            <a:ext cx="8067214" cy="21243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Top five platforms caregivers expect to find New Zealand made or te reo Māori content</a:t>
            </a:r>
          </a:p>
        </p:txBody>
      </p:sp>
      <p:sp>
        <p:nvSpPr>
          <p:cNvPr id="6" name="TextBox 5">
            <a:extLst>
              <a:ext uri="{FF2B5EF4-FFF2-40B4-BE49-F238E27FC236}">
                <a16:creationId xmlns:a16="http://schemas.microsoft.com/office/drawing/2014/main" id="{52B3C6E9-A0AE-B7BA-3CDE-F8F3B2AA8D14}"/>
              </a:ext>
            </a:extLst>
          </p:cNvPr>
          <p:cNvSpPr txBox="1"/>
          <p:nvPr/>
        </p:nvSpPr>
        <p:spPr>
          <a:xfrm>
            <a:off x="2765455" y="6460407"/>
            <a:ext cx="8778414" cy="345607"/>
          </a:xfrm>
          <a:prstGeom prst="rect">
            <a:avLst/>
          </a:prstGeom>
          <a:noFill/>
        </p:spPr>
        <p:txBody>
          <a:bodyPr wrap="square">
            <a:spAutoFit/>
          </a:bodyPr>
          <a:lstStyle/>
          <a:p>
            <a:pPr>
              <a:lnSpc>
                <a:spcPct val="107000"/>
              </a:lnSpc>
              <a:buNone/>
            </a:pPr>
            <a:r>
              <a:rPr lang="en-NZ" sz="800" b="1" noProof="0" dirty="0">
                <a:solidFill>
                  <a:schemeClr val="accent6"/>
                </a:solidFill>
                <a:ea typeface="Verdana" panose="020B0604030504040204" pitchFamily="34" charset="0"/>
                <a:cs typeface="Arial" panose="020B0604020202020204" pitchFamily="34" charset="0"/>
              </a:rPr>
              <a:t>Source: Q43</a:t>
            </a:r>
            <a:r>
              <a:rPr lang="en-NZ" sz="800" noProof="0" dirty="0">
                <a:solidFill>
                  <a:schemeClr val="accent6"/>
                </a:solidFill>
                <a:ea typeface="Verdana" panose="020B0604030504040204" pitchFamily="34" charset="0"/>
                <a:cs typeface="Arial" panose="020B0604020202020204" pitchFamily="34" charset="0"/>
              </a:rPr>
              <a:t>  On which devices or platforms would you expect to find (or like to see more) New Zealand made or te reo Māori content for [CHILD]?</a:t>
            </a:r>
          </a:p>
          <a:p>
            <a:pPr>
              <a:lnSpc>
                <a:spcPct val="107000"/>
              </a:lnSpc>
              <a:buNone/>
            </a:pPr>
            <a:r>
              <a:rPr lang="en-NZ" sz="800" b="1" noProof="0" dirty="0">
                <a:solidFill>
                  <a:schemeClr val="accent6"/>
                </a:solidFill>
                <a:ea typeface="Verdana" panose="020B0604030504040204" pitchFamily="34" charset="0"/>
                <a:cs typeface="Arial" panose="020B0604020202020204" pitchFamily="34" charset="0"/>
              </a:rPr>
              <a:t>Base:  </a:t>
            </a:r>
            <a:r>
              <a:rPr lang="en-NZ" sz="800" noProof="0" dirty="0">
                <a:solidFill>
                  <a:schemeClr val="accent6"/>
                </a:solidFill>
                <a:ea typeface="Verdana" panose="020B0604030504040204" pitchFamily="34" charset="0"/>
                <a:cs typeface="Arial" panose="020B0604020202020204" pitchFamily="34" charset="0"/>
              </a:rPr>
              <a:t>Caregivers whose children engage with local content, n=510</a:t>
            </a:r>
          </a:p>
        </p:txBody>
      </p:sp>
      <p:grpSp>
        <p:nvGrpSpPr>
          <p:cNvPr id="15" name="Group 14">
            <a:extLst>
              <a:ext uri="{FF2B5EF4-FFF2-40B4-BE49-F238E27FC236}">
                <a16:creationId xmlns:a16="http://schemas.microsoft.com/office/drawing/2014/main" id="{F47F9084-4EE8-317C-9864-AC11071950B8}"/>
              </a:ext>
            </a:extLst>
          </p:cNvPr>
          <p:cNvGrpSpPr/>
          <p:nvPr/>
        </p:nvGrpSpPr>
        <p:grpSpPr>
          <a:xfrm>
            <a:off x="461485" y="1760282"/>
            <a:ext cx="11269031" cy="4457169"/>
            <a:chOff x="459419" y="1555563"/>
            <a:chExt cx="11269031" cy="4457169"/>
          </a:xfrm>
        </p:grpSpPr>
        <p:graphicFrame>
          <p:nvGraphicFramePr>
            <p:cNvPr id="3" name="Chart 2">
              <a:extLst>
                <a:ext uri="{FF2B5EF4-FFF2-40B4-BE49-F238E27FC236}">
                  <a16:creationId xmlns:a16="http://schemas.microsoft.com/office/drawing/2014/main" id="{FB3CF7CF-F522-FAA7-647A-79E4B3E38B95}"/>
                </a:ext>
              </a:extLst>
            </p:cNvPr>
            <p:cNvGraphicFramePr/>
            <p:nvPr>
              <p:extLst>
                <p:ext uri="{D42A27DB-BD31-4B8C-83A1-F6EECF244321}">
                  <p14:modId xmlns:p14="http://schemas.microsoft.com/office/powerpoint/2010/main" val="3858732527"/>
                </p:ext>
              </p:extLst>
            </p:nvPr>
          </p:nvGraphicFramePr>
          <p:xfrm>
            <a:off x="459419" y="1555563"/>
            <a:ext cx="11269031" cy="445716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904CE9AA-FD05-DF4D-1A77-479FD8768391}"/>
                </a:ext>
              </a:extLst>
            </p:cNvPr>
            <p:cNvSpPr txBox="1"/>
            <p:nvPr/>
          </p:nvSpPr>
          <p:spPr>
            <a:xfrm>
              <a:off x="1789790" y="2547763"/>
              <a:ext cx="1319498" cy="481693"/>
            </a:xfrm>
            <a:prstGeom prst="rect">
              <a:avLst/>
            </a:prstGeom>
            <a:noFill/>
          </p:spPr>
          <p:txBody>
            <a:bodyPr wrap="square" lIns="0" tIns="0" rIns="0" bIns="0" rtlCol="0">
              <a:noAutofit/>
            </a:bodyPr>
            <a:lstStyle/>
            <a:p>
              <a:pPr marL="0" indent="-3657600" algn="ctr">
                <a:spcAft>
                  <a:spcPts val="600"/>
                </a:spcAft>
              </a:pPr>
              <a:r>
                <a:rPr lang="en-NZ" sz="1600" b="1" i="0" noProof="0" dirty="0">
                  <a:solidFill>
                    <a:schemeClr val="tx2"/>
                  </a:solidFill>
                  <a:latin typeface="+mn-lt"/>
                  <a:ea typeface="Roboto" panose="02000000000000000000" pitchFamily="2" charset="0"/>
                  <a:cs typeface="Segoe UI" panose="020B0502040204020203" pitchFamily="34" charset="0"/>
                </a:rPr>
                <a:t>Whakaata Māori</a:t>
              </a:r>
            </a:p>
          </p:txBody>
        </p:sp>
        <p:sp>
          <p:nvSpPr>
            <p:cNvPr id="8" name="TextBox 7">
              <a:extLst>
                <a:ext uri="{FF2B5EF4-FFF2-40B4-BE49-F238E27FC236}">
                  <a16:creationId xmlns:a16="http://schemas.microsoft.com/office/drawing/2014/main" id="{F917D1C1-7A99-553C-4E71-558E69588104}"/>
                </a:ext>
              </a:extLst>
            </p:cNvPr>
            <p:cNvSpPr txBox="1"/>
            <p:nvPr/>
          </p:nvSpPr>
          <p:spPr>
            <a:xfrm>
              <a:off x="3529959" y="2547763"/>
              <a:ext cx="1450204" cy="481693"/>
            </a:xfrm>
            <a:prstGeom prst="rect">
              <a:avLst/>
            </a:prstGeom>
            <a:noFill/>
          </p:spPr>
          <p:txBody>
            <a:bodyPr wrap="square" lIns="0" tIns="0" rIns="0" bIns="0" rtlCol="0">
              <a:normAutofit/>
            </a:bodyPr>
            <a:lstStyle/>
            <a:p>
              <a:pPr marL="0" indent="-3657600" algn="ctr">
                <a:spcAft>
                  <a:spcPts val="600"/>
                </a:spcAft>
              </a:pPr>
              <a:r>
                <a:rPr lang="en-NZ" sz="1600" b="1" i="0" noProof="0" dirty="0">
                  <a:solidFill>
                    <a:schemeClr val="tx2"/>
                  </a:solidFill>
                  <a:latin typeface="+mn-lt"/>
                  <a:ea typeface="Roboto" panose="02000000000000000000" pitchFamily="2" charset="0"/>
                  <a:cs typeface="Segoe UI" panose="020B0502040204020203" pitchFamily="34" charset="0"/>
                </a:rPr>
                <a:t>TVNZ1</a:t>
              </a:r>
            </a:p>
          </p:txBody>
        </p:sp>
        <p:sp>
          <p:nvSpPr>
            <p:cNvPr id="12" name="TextBox 11">
              <a:extLst>
                <a:ext uri="{FF2B5EF4-FFF2-40B4-BE49-F238E27FC236}">
                  <a16:creationId xmlns:a16="http://schemas.microsoft.com/office/drawing/2014/main" id="{E3A75E25-03C8-9B57-70CC-38480BA0412D}"/>
                </a:ext>
              </a:extLst>
            </p:cNvPr>
            <p:cNvSpPr txBox="1"/>
            <p:nvPr/>
          </p:nvSpPr>
          <p:spPr>
            <a:xfrm>
              <a:off x="5400834" y="2547763"/>
              <a:ext cx="1323196" cy="1246702"/>
            </a:xfrm>
            <a:prstGeom prst="rect">
              <a:avLst/>
            </a:prstGeom>
            <a:noFill/>
          </p:spPr>
          <p:txBody>
            <a:bodyPr wrap="square" lIns="0" tIns="0" rIns="0" bIns="0" rtlCol="0">
              <a:normAutofit/>
            </a:bodyPr>
            <a:lstStyle/>
            <a:p>
              <a:pPr marL="0" indent="-3657600" algn="ctr">
                <a:spcAft>
                  <a:spcPts val="600"/>
                </a:spcAft>
              </a:pPr>
              <a:r>
                <a:rPr lang="en-NZ" sz="1600" b="1" i="0" noProof="0" dirty="0">
                  <a:solidFill>
                    <a:schemeClr val="tx2"/>
                  </a:solidFill>
                  <a:latin typeface="+mn-lt"/>
                  <a:ea typeface="Roboto" panose="02000000000000000000" pitchFamily="2" charset="0"/>
                  <a:cs typeface="Segoe UI" panose="020B0502040204020203" pitchFamily="34" charset="0"/>
                </a:rPr>
                <a:t>TVNZ+</a:t>
              </a:r>
            </a:p>
          </p:txBody>
        </p:sp>
        <p:sp>
          <p:nvSpPr>
            <p:cNvPr id="13" name="TextBox 12">
              <a:extLst>
                <a:ext uri="{FF2B5EF4-FFF2-40B4-BE49-F238E27FC236}">
                  <a16:creationId xmlns:a16="http://schemas.microsoft.com/office/drawing/2014/main" id="{C42C46EF-F03B-9F4C-00AE-2F82AE7AC04C}"/>
                </a:ext>
              </a:extLst>
            </p:cNvPr>
            <p:cNvSpPr txBox="1"/>
            <p:nvPr/>
          </p:nvSpPr>
          <p:spPr>
            <a:xfrm>
              <a:off x="7186611" y="2547763"/>
              <a:ext cx="1323196" cy="1246702"/>
            </a:xfrm>
            <a:prstGeom prst="rect">
              <a:avLst/>
            </a:prstGeom>
            <a:noFill/>
          </p:spPr>
          <p:txBody>
            <a:bodyPr wrap="square" lIns="0" tIns="0" rIns="0" bIns="0" rtlCol="0">
              <a:normAutofit/>
            </a:bodyPr>
            <a:lstStyle/>
            <a:p>
              <a:pPr marL="0" indent="-3657600" algn="ctr">
                <a:spcAft>
                  <a:spcPts val="600"/>
                </a:spcAft>
              </a:pPr>
              <a:r>
                <a:rPr lang="en-NZ" sz="1600" b="1" i="0" noProof="0" dirty="0">
                  <a:solidFill>
                    <a:schemeClr val="tx2"/>
                  </a:solidFill>
                  <a:latin typeface="+mn-lt"/>
                  <a:ea typeface="Roboto" panose="02000000000000000000" pitchFamily="2" charset="0"/>
                  <a:cs typeface="Segoe UI" panose="020B0502040204020203" pitchFamily="34" charset="0"/>
                </a:rPr>
                <a:t>TVNZ2</a:t>
              </a:r>
            </a:p>
          </p:txBody>
        </p:sp>
        <p:sp>
          <p:nvSpPr>
            <p:cNvPr id="14" name="TextBox 13">
              <a:extLst>
                <a:ext uri="{FF2B5EF4-FFF2-40B4-BE49-F238E27FC236}">
                  <a16:creationId xmlns:a16="http://schemas.microsoft.com/office/drawing/2014/main" id="{735A0DEC-8278-793A-864D-7931D867042B}"/>
                </a:ext>
              </a:extLst>
            </p:cNvPr>
            <p:cNvSpPr txBox="1"/>
            <p:nvPr/>
          </p:nvSpPr>
          <p:spPr>
            <a:xfrm>
              <a:off x="8995247" y="2547763"/>
              <a:ext cx="1323196" cy="425058"/>
            </a:xfrm>
            <a:prstGeom prst="rect">
              <a:avLst/>
            </a:prstGeom>
            <a:noFill/>
          </p:spPr>
          <p:txBody>
            <a:bodyPr wrap="square" lIns="0" tIns="0" rIns="0" bIns="0" rtlCol="0">
              <a:normAutofit/>
            </a:bodyPr>
            <a:lstStyle/>
            <a:p>
              <a:pPr marL="0" indent="-3657600" algn="ctr">
                <a:spcAft>
                  <a:spcPts val="600"/>
                </a:spcAft>
              </a:pPr>
              <a:r>
                <a:rPr lang="en-NZ" sz="1600" b="1" i="0" noProof="0" dirty="0">
                  <a:solidFill>
                    <a:schemeClr val="tx2"/>
                  </a:solidFill>
                  <a:latin typeface="+mn-lt"/>
                  <a:ea typeface="Roboto" panose="02000000000000000000" pitchFamily="2" charset="0"/>
                  <a:cs typeface="Segoe UI" panose="020B0502040204020203" pitchFamily="34" charset="0"/>
                </a:rPr>
                <a:t>Māori+</a:t>
              </a:r>
            </a:p>
          </p:txBody>
        </p:sp>
      </p:grpSp>
      <p:sp>
        <p:nvSpPr>
          <p:cNvPr id="9" name="Title 4">
            <a:extLst>
              <a:ext uri="{FF2B5EF4-FFF2-40B4-BE49-F238E27FC236}">
                <a16:creationId xmlns:a16="http://schemas.microsoft.com/office/drawing/2014/main" id="{3E1DDEE9-42A1-CF3E-88CA-61010888237A}"/>
              </a:ext>
            </a:extLst>
          </p:cNvPr>
          <p:cNvSpPr txBox="1">
            <a:spLocks/>
          </p:cNvSpPr>
          <p:nvPr/>
        </p:nvSpPr>
        <p:spPr>
          <a:xfrm>
            <a:off x="460374" y="430255"/>
            <a:ext cx="11268076" cy="824417"/>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rgbClr val="282626"/>
                </a:solidFill>
              </a:rPr>
              <a:t>Caregivers expect to find New Zealand and te reo M</a:t>
            </a:r>
            <a:r>
              <a:rPr lang="mi-NZ" sz="2400" noProof="0" dirty="0">
                <a:solidFill>
                  <a:srgbClr val="282626"/>
                </a:solidFill>
              </a:rPr>
              <a:t>āori content for their children on New Zealand free to air and </a:t>
            </a:r>
            <a:r>
              <a:rPr lang="en-NZ" sz="2400" noProof="0" dirty="0">
                <a:solidFill>
                  <a:srgbClr val="282626"/>
                </a:solidFill>
              </a:rPr>
              <a:t>BVOD platforms.</a:t>
            </a:r>
            <a:endParaRPr kumimoji="0" lang="en-NZ" sz="24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spTree>
    <p:extLst>
      <p:ext uri="{BB962C8B-B14F-4D97-AF65-F5344CB8AC3E}">
        <p14:creationId xmlns:p14="http://schemas.microsoft.com/office/powerpoint/2010/main" val="8739671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954D5-1D51-DF01-7ACD-25D95C96028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F6803F8-DF7E-72FD-A60D-42136D7F24FB}"/>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23" name="Straight Connector 22">
            <a:extLst>
              <a:ext uri="{FF2B5EF4-FFF2-40B4-BE49-F238E27FC236}">
                <a16:creationId xmlns:a16="http://schemas.microsoft.com/office/drawing/2014/main" id="{4853629B-7B84-5FA7-37BC-B7543C65D18B}"/>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DE6F203-90A1-0BD8-79D9-CA082D6C8BDF}"/>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66FD50AF-315A-E18E-F37F-5748CE2320B7}"/>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0" name="Text Placeholder 3">
            <a:extLst>
              <a:ext uri="{FF2B5EF4-FFF2-40B4-BE49-F238E27FC236}">
                <a16:creationId xmlns:a16="http://schemas.microsoft.com/office/drawing/2014/main" id="{843AAEF6-411E-4860-0601-417EEFA01CD3}"/>
              </a:ext>
            </a:extLst>
          </p:cNvPr>
          <p:cNvSpPr txBox="1">
            <a:spLocks/>
          </p:cNvSpPr>
          <p:nvPr/>
        </p:nvSpPr>
        <p:spPr>
          <a:xfrm>
            <a:off x="4317363" y="5834731"/>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7" name="Footer Placeholder 16">
            <a:extLst>
              <a:ext uri="{FF2B5EF4-FFF2-40B4-BE49-F238E27FC236}">
                <a16:creationId xmlns:a16="http://schemas.microsoft.com/office/drawing/2014/main" id="{5A6CD61B-99B9-9F62-0C55-7EC892646C1F}"/>
              </a:ext>
            </a:extLst>
          </p:cNvPr>
          <p:cNvSpPr>
            <a:spLocks noGrp="1"/>
          </p:cNvSpPr>
          <p:nvPr>
            <p:ph type="ftr" sz="quarter" idx="23"/>
          </p:nvPr>
        </p:nvSpPr>
        <p:spPr/>
        <p:txBody>
          <a:bodyPr/>
          <a:lstStyle/>
          <a:p>
            <a:r>
              <a:rPr lang="en-US" dirty="0"/>
              <a:t>WATA Children’s Media Use 2025</a:t>
            </a:r>
          </a:p>
        </p:txBody>
      </p:sp>
      <p:sp>
        <p:nvSpPr>
          <p:cNvPr id="14" name="Slide Number Placeholder 13">
            <a:extLst>
              <a:ext uri="{FF2B5EF4-FFF2-40B4-BE49-F238E27FC236}">
                <a16:creationId xmlns:a16="http://schemas.microsoft.com/office/drawing/2014/main" id="{F6AC145C-6177-D250-878A-3FD018519F16}"/>
              </a:ext>
            </a:extLst>
          </p:cNvPr>
          <p:cNvSpPr>
            <a:spLocks noGrp="1"/>
          </p:cNvSpPr>
          <p:nvPr>
            <p:ph type="sldNum" sz="quarter" idx="16"/>
          </p:nvPr>
        </p:nvSpPr>
        <p:spPr/>
        <p:txBody>
          <a:bodyPr/>
          <a:lstStyle/>
          <a:p>
            <a:fld id="{63DCA5C9-2E11-4C67-86EB-AE1DE127DC64}" type="slidenum">
              <a:rPr lang="en-NZ" noProof="0" smtClean="0"/>
              <a:pPr/>
              <a:t>66</a:t>
            </a:fld>
            <a:endParaRPr lang="en-NZ" noProof="0" dirty="0"/>
          </a:p>
        </p:txBody>
      </p:sp>
      <p:graphicFrame>
        <p:nvGraphicFramePr>
          <p:cNvPr id="15" name="Chart 14">
            <a:extLst>
              <a:ext uri="{FF2B5EF4-FFF2-40B4-BE49-F238E27FC236}">
                <a16:creationId xmlns:a16="http://schemas.microsoft.com/office/drawing/2014/main" id="{8731AFBE-AFF9-7057-35B4-E02884054F41}"/>
              </a:ext>
            </a:extLst>
          </p:cNvPr>
          <p:cNvGraphicFramePr/>
          <p:nvPr>
            <p:extLst>
              <p:ext uri="{D42A27DB-BD31-4B8C-83A1-F6EECF244321}">
                <p14:modId xmlns:p14="http://schemas.microsoft.com/office/powerpoint/2010/main" val="3842973523"/>
              </p:ext>
            </p:extLst>
          </p:nvPr>
        </p:nvGraphicFramePr>
        <p:xfrm>
          <a:off x="3553692" y="906626"/>
          <a:ext cx="9497290" cy="5036973"/>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176023BD-D15D-EEA5-1767-7B2704CD71F1}"/>
              </a:ext>
            </a:extLst>
          </p:cNvPr>
          <p:cNvSpPr txBox="1"/>
          <p:nvPr/>
        </p:nvSpPr>
        <p:spPr>
          <a:xfrm>
            <a:off x="6098259" y="1961829"/>
            <a:ext cx="1376854" cy="714288"/>
          </a:xfrm>
          <a:prstGeom prst="rect">
            <a:avLst/>
          </a:prstGeom>
          <a:noFill/>
        </p:spPr>
        <p:txBody>
          <a:bodyPr wrap="square" lIns="0" tIns="0" rIns="0" bIns="0" rtlCol="0">
            <a:normAutofit/>
          </a:bodyPr>
          <a:lstStyle/>
          <a:p>
            <a:pPr marL="0" indent="-3657600" algn="ctr">
              <a:spcAft>
                <a:spcPts val="600"/>
              </a:spcAft>
            </a:pPr>
            <a:r>
              <a:rPr lang="en-NZ" sz="1400" b="1" i="0" noProof="0" dirty="0">
                <a:solidFill>
                  <a:schemeClr val="tx2"/>
                </a:solidFill>
                <a:latin typeface="+mn-lt"/>
                <a:ea typeface="Roboto" panose="02000000000000000000" pitchFamily="2" charset="0"/>
                <a:cs typeface="Segoe UI" panose="020B0502040204020203" pitchFamily="34" charset="0"/>
              </a:rPr>
              <a:t>YouTube/ YouTube Kids</a:t>
            </a:r>
          </a:p>
        </p:txBody>
      </p:sp>
      <p:sp>
        <p:nvSpPr>
          <p:cNvPr id="18" name="TextBox 17">
            <a:extLst>
              <a:ext uri="{FF2B5EF4-FFF2-40B4-BE49-F238E27FC236}">
                <a16:creationId xmlns:a16="http://schemas.microsoft.com/office/drawing/2014/main" id="{AD8563E1-61C4-8978-D2C2-3AD517C12331}"/>
              </a:ext>
            </a:extLst>
          </p:cNvPr>
          <p:cNvSpPr txBox="1"/>
          <p:nvPr/>
        </p:nvSpPr>
        <p:spPr>
          <a:xfrm>
            <a:off x="4308844" y="1961829"/>
            <a:ext cx="1450204" cy="481693"/>
          </a:xfrm>
          <a:prstGeom prst="rect">
            <a:avLst/>
          </a:prstGeom>
          <a:noFill/>
        </p:spPr>
        <p:txBody>
          <a:bodyPr wrap="square" lIns="0" tIns="0" rIns="0" bIns="0" rtlCol="0">
            <a:normAutofit/>
          </a:bodyPr>
          <a:lstStyle/>
          <a:p>
            <a:pPr marL="0" indent="-3657600" algn="ctr">
              <a:spcAft>
                <a:spcPts val="600"/>
              </a:spcAft>
            </a:pPr>
            <a:r>
              <a:rPr lang="en-NZ" sz="1400" b="1" i="0" noProof="0" dirty="0">
                <a:solidFill>
                  <a:schemeClr val="tx2"/>
                </a:solidFill>
                <a:latin typeface="+mn-lt"/>
                <a:ea typeface="Roboto" panose="02000000000000000000" pitchFamily="2" charset="0"/>
                <a:cs typeface="Segoe UI" panose="020B0502040204020203" pitchFamily="34" charset="0"/>
              </a:rPr>
              <a:t>BVOD</a:t>
            </a:r>
          </a:p>
        </p:txBody>
      </p:sp>
      <p:sp>
        <p:nvSpPr>
          <p:cNvPr id="19" name="TextBox 18">
            <a:extLst>
              <a:ext uri="{FF2B5EF4-FFF2-40B4-BE49-F238E27FC236}">
                <a16:creationId xmlns:a16="http://schemas.microsoft.com/office/drawing/2014/main" id="{9C0E90DA-BD86-B8BD-AE38-E982CFAA3D78}"/>
              </a:ext>
            </a:extLst>
          </p:cNvPr>
          <p:cNvSpPr txBox="1"/>
          <p:nvPr/>
        </p:nvSpPr>
        <p:spPr>
          <a:xfrm>
            <a:off x="7649137" y="1961829"/>
            <a:ext cx="1323196" cy="1246702"/>
          </a:xfrm>
          <a:prstGeom prst="rect">
            <a:avLst/>
          </a:prstGeom>
          <a:noFill/>
        </p:spPr>
        <p:txBody>
          <a:bodyPr wrap="square" lIns="0" tIns="0" rIns="0" bIns="0" rtlCol="0">
            <a:normAutofit/>
          </a:bodyPr>
          <a:lstStyle/>
          <a:p>
            <a:pPr marL="0" indent="-3657600" algn="ctr">
              <a:spcAft>
                <a:spcPts val="600"/>
              </a:spcAft>
            </a:pPr>
            <a:r>
              <a:rPr lang="en-NZ" sz="1400" b="1" i="0" noProof="0" dirty="0">
                <a:solidFill>
                  <a:schemeClr val="tx2"/>
                </a:solidFill>
                <a:latin typeface="+mn-lt"/>
                <a:ea typeface="Roboto" panose="02000000000000000000" pitchFamily="2" charset="0"/>
                <a:cs typeface="Segoe UI" panose="020B0502040204020203" pitchFamily="34" charset="0"/>
              </a:rPr>
              <a:t>NZ free to air broadcast TV</a:t>
            </a:r>
          </a:p>
        </p:txBody>
      </p:sp>
      <p:sp>
        <p:nvSpPr>
          <p:cNvPr id="20" name="TextBox 19">
            <a:extLst>
              <a:ext uri="{FF2B5EF4-FFF2-40B4-BE49-F238E27FC236}">
                <a16:creationId xmlns:a16="http://schemas.microsoft.com/office/drawing/2014/main" id="{66988E89-F14B-F113-2733-4F2AF11CEFFF}"/>
              </a:ext>
            </a:extLst>
          </p:cNvPr>
          <p:cNvSpPr txBox="1"/>
          <p:nvPr/>
        </p:nvSpPr>
        <p:spPr>
          <a:xfrm>
            <a:off x="9183747" y="1961829"/>
            <a:ext cx="1323196" cy="1246702"/>
          </a:xfrm>
          <a:prstGeom prst="rect">
            <a:avLst/>
          </a:prstGeom>
          <a:noFill/>
        </p:spPr>
        <p:txBody>
          <a:bodyPr wrap="square" lIns="0" tIns="0" rIns="0" bIns="0" rtlCol="0">
            <a:normAutofit/>
          </a:bodyPr>
          <a:lstStyle/>
          <a:p>
            <a:pPr marL="0" indent="-3657600" algn="ctr">
              <a:spcAft>
                <a:spcPts val="600"/>
              </a:spcAft>
            </a:pPr>
            <a:r>
              <a:rPr lang="en-NZ" sz="1400" b="1" i="0" noProof="0" dirty="0">
                <a:solidFill>
                  <a:schemeClr val="tx2"/>
                </a:solidFill>
                <a:latin typeface="+mn-lt"/>
                <a:ea typeface="Roboto" panose="02000000000000000000" pitchFamily="2" charset="0"/>
                <a:cs typeface="Segoe UI" panose="020B0502040204020203" pitchFamily="34" charset="0"/>
              </a:rPr>
              <a:t>Social Media</a:t>
            </a:r>
          </a:p>
        </p:txBody>
      </p:sp>
      <p:sp>
        <p:nvSpPr>
          <p:cNvPr id="21" name="TextBox 20">
            <a:extLst>
              <a:ext uri="{FF2B5EF4-FFF2-40B4-BE49-F238E27FC236}">
                <a16:creationId xmlns:a16="http://schemas.microsoft.com/office/drawing/2014/main" id="{9B0D4B76-AD57-535C-9E38-B4A0AC76CF3F}"/>
              </a:ext>
            </a:extLst>
          </p:cNvPr>
          <p:cNvSpPr txBox="1"/>
          <p:nvPr/>
        </p:nvSpPr>
        <p:spPr>
          <a:xfrm>
            <a:off x="10697821" y="1961829"/>
            <a:ext cx="1323196" cy="1246702"/>
          </a:xfrm>
          <a:prstGeom prst="rect">
            <a:avLst/>
          </a:prstGeom>
          <a:noFill/>
        </p:spPr>
        <p:txBody>
          <a:bodyPr wrap="square" lIns="0" tIns="0" rIns="0" bIns="0" rtlCol="0">
            <a:normAutofit/>
          </a:bodyPr>
          <a:lstStyle/>
          <a:p>
            <a:pPr marL="0" indent="-3657600" algn="ctr">
              <a:spcAft>
                <a:spcPts val="600"/>
              </a:spcAft>
            </a:pPr>
            <a:r>
              <a:rPr lang="en-NZ" sz="1400" b="1" i="0" noProof="0" dirty="0">
                <a:solidFill>
                  <a:schemeClr val="tx2"/>
                </a:solidFill>
                <a:latin typeface="+mn-lt"/>
                <a:ea typeface="Roboto" panose="02000000000000000000" pitchFamily="2" charset="0"/>
                <a:cs typeface="Segoe UI" panose="020B0502040204020203" pitchFamily="34" charset="0"/>
              </a:rPr>
              <a:t>Radio – broadcast or online</a:t>
            </a:r>
          </a:p>
        </p:txBody>
      </p:sp>
      <p:sp>
        <p:nvSpPr>
          <p:cNvPr id="42" name="TextBox 41">
            <a:extLst>
              <a:ext uri="{FF2B5EF4-FFF2-40B4-BE49-F238E27FC236}">
                <a16:creationId xmlns:a16="http://schemas.microsoft.com/office/drawing/2014/main" id="{12CBA8AC-8386-37D0-2BFB-79B9D43708F3}"/>
              </a:ext>
            </a:extLst>
          </p:cNvPr>
          <p:cNvSpPr txBox="1"/>
          <p:nvPr/>
        </p:nvSpPr>
        <p:spPr>
          <a:xfrm>
            <a:off x="225913" y="3396544"/>
            <a:ext cx="3614566" cy="1502909"/>
          </a:xfrm>
          <a:prstGeom prst="rect">
            <a:avLst/>
          </a:prstGeom>
          <a:solidFill>
            <a:schemeClr val="bg1"/>
          </a:solidFill>
        </p:spPr>
        <p:txBody>
          <a:bodyPr wrap="square" lIns="180000" tIns="180000" rIns="180000" bIns="180000" rtlCol="0" anchor="ctr">
            <a:noAutofit/>
          </a:bodyPr>
          <a:lstStyle/>
          <a:p>
            <a:pPr marL="0" indent="-3657600" algn="ctr">
              <a:spcAft>
                <a:spcPts val="600"/>
              </a:spcAft>
            </a:pPr>
            <a:r>
              <a:rPr lang="en-NZ" sz="1400" b="1" noProof="0" dirty="0">
                <a:solidFill>
                  <a:schemeClr val="tx2"/>
                </a:solidFill>
                <a:ea typeface="Roboto" panose="02000000000000000000" pitchFamily="2" charset="0"/>
                <a:cs typeface="Segoe UI" panose="020B0502040204020203" pitchFamily="34" charset="0"/>
              </a:rPr>
              <a:t>YouTube or YouTube Kids?</a:t>
            </a:r>
          </a:p>
          <a:p>
            <a:pPr marL="0" indent="-3657600" algn="ctr">
              <a:spcAft>
                <a:spcPts val="600"/>
              </a:spcAft>
            </a:pPr>
            <a:r>
              <a:rPr lang="en-NZ" sz="1400" noProof="0" dirty="0">
                <a:solidFill>
                  <a:schemeClr val="tx2"/>
                </a:solidFill>
                <a:ea typeface="Roboto" panose="02000000000000000000" pitchFamily="2" charset="0"/>
                <a:cs typeface="Segoe UI" panose="020B0502040204020203" pitchFamily="34" charset="0"/>
              </a:rPr>
              <a:t>5 to 8 year olds are significantly </a:t>
            </a:r>
            <a:r>
              <a:rPr lang="en-NZ" sz="1400" b="1" noProof="0" dirty="0">
                <a:ea typeface="Roboto" panose="02000000000000000000" pitchFamily="2" charset="0"/>
                <a:cs typeface="Segoe UI" panose="020B0502040204020203" pitchFamily="34" charset="0"/>
              </a:rPr>
              <a:t>more</a:t>
            </a:r>
            <a:r>
              <a:rPr lang="en-NZ" sz="1400" noProof="0" dirty="0">
                <a:solidFill>
                  <a:schemeClr val="tx2"/>
                </a:solidFill>
                <a:ea typeface="Roboto" panose="02000000000000000000" pitchFamily="2" charset="0"/>
                <a:cs typeface="Segoe UI" panose="020B0502040204020203" pitchFamily="34" charset="0"/>
              </a:rPr>
              <a:t> likely to head to </a:t>
            </a:r>
            <a:r>
              <a:rPr lang="en-NZ" sz="1400" b="1" noProof="0" dirty="0">
                <a:solidFill>
                  <a:schemeClr val="tx2"/>
                </a:solidFill>
                <a:ea typeface="Roboto" panose="02000000000000000000" pitchFamily="2" charset="0"/>
                <a:cs typeface="Segoe UI" panose="020B0502040204020203" pitchFamily="34" charset="0"/>
              </a:rPr>
              <a:t>YouTube</a:t>
            </a:r>
            <a:r>
              <a:rPr lang="en-NZ" sz="1400" noProof="0" dirty="0">
                <a:solidFill>
                  <a:schemeClr val="tx2"/>
                </a:solidFill>
                <a:ea typeface="Roboto" panose="02000000000000000000" pitchFamily="2" charset="0"/>
                <a:cs typeface="Segoe UI" panose="020B0502040204020203" pitchFamily="34" charset="0"/>
              </a:rPr>
              <a:t> </a:t>
            </a:r>
            <a:r>
              <a:rPr lang="en-NZ" sz="1400" b="1" noProof="0" dirty="0">
                <a:solidFill>
                  <a:schemeClr val="tx2"/>
                </a:solidFill>
                <a:ea typeface="Roboto" panose="02000000000000000000" pitchFamily="2" charset="0"/>
                <a:cs typeface="Segoe UI" panose="020B0502040204020203" pitchFamily="34" charset="0"/>
              </a:rPr>
              <a:t>Kids </a:t>
            </a:r>
            <a:r>
              <a:rPr lang="en-NZ" sz="1400" noProof="0" dirty="0">
                <a:solidFill>
                  <a:schemeClr val="tx2"/>
                </a:solidFill>
                <a:ea typeface="Roboto" panose="02000000000000000000" pitchFamily="2" charset="0"/>
                <a:cs typeface="Segoe UI" panose="020B0502040204020203" pitchFamily="34" charset="0"/>
              </a:rPr>
              <a:t>than 9 to 14 year olds (they’re heading to YouTube for local content)</a:t>
            </a:r>
            <a:endParaRPr lang="en-NZ" sz="1400" b="0" i="0" noProof="0" dirty="0">
              <a:solidFill>
                <a:schemeClr val="tx2"/>
              </a:solidFill>
              <a:latin typeface="+mn-lt"/>
              <a:ea typeface="Roboto" panose="02000000000000000000" pitchFamily="2" charset="0"/>
              <a:cs typeface="Segoe UI" panose="020B0502040204020203" pitchFamily="34" charset="0"/>
            </a:endParaRPr>
          </a:p>
        </p:txBody>
      </p:sp>
      <p:sp>
        <p:nvSpPr>
          <p:cNvPr id="2" name="Text Placeholder 3">
            <a:extLst>
              <a:ext uri="{FF2B5EF4-FFF2-40B4-BE49-F238E27FC236}">
                <a16:creationId xmlns:a16="http://schemas.microsoft.com/office/drawing/2014/main" id="{9FD0233E-49C4-6FD2-0BFD-297ED5150970}"/>
              </a:ext>
            </a:extLst>
          </p:cNvPr>
          <p:cNvSpPr txBox="1">
            <a:spLocks/>
          </p:cNvSpPr>
          <p:nvPr/>
        </p:nvSpPr>
        <p:spPr>
          <a:xfrm>
            <a:off x="4317363" y="626099"/>
            <a:ext cx="8067214" cy="21243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Text Placeholder 3">
            <a:extLst>
              <a:ext uri="{FF2B5EF4-FFF2-40B4-BE49-F238E27FC236}">
                <a16:creationId xmlns:a16="http://schemas.microsoft.com/office/drawing/2014/main" id="{F3C22877-612D-A16B-25BE-3D58F369A307}"/>
              </a:ext>
            </a:extLst>
          </p:cNvPr>
          <p:cNvSpPr txBox="1">
            <a:spLocks/>
          </p:cNvSpPr>
          <p:nvPr/>
        </p:nvSpPr>
        <p:spPr>
          <a:xfrm>
            <a:off x="4317363" y="6519731"/>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lang="en-NZ" sz="800" noProof="0" dirty="0">
                <a:solidFill>
                  <a:srgbClr val="736868"/>
                </a:solidFill>
              </a:rPr>
              <a:t>Q91 </a:t>
            </a:r>
            <a:r>
              <a:rPr lang="en-NZ" sz="800" b="0" noProof="0" dirty="0">
                <a:solidFill>
                  <a:srgbClr val="736868"/>
                </a:solidFill>
              </a:rPr>
              <a:t>Imagine you want to watch something made in New Zealand or in te reo Māori. Where would you look first?</a:t>
            </a:r>
          </a:p>
          <a:p>
            <a:pPr lvl="6">
              <a:spcAft>
                <a:spcPts val="0"/>
              </a:spcAft>
              <a:buClr>
                <a:srgbClr val="000000"/>
              </a:buClr>
              <a:defRPr/>
            </a:pPr>
            <a:r>
              <a:rPr kumimoji="0" lang="en-NZ" sz="80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Children aged 5 to 14 years who are engaging with New Zealand content, n=510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8" name="Text Placeholder 2">
            <a:extLst>
              <a:ext uri="{FF2B5EF4-FFF2-40B4-BE49-F238E27FC236}">
                <a16:creationId xmlns:a16="http://schemas.microsoft.com/office/drawing/2014/main" id="{DB157F75-A57D-550E-C499-4D6043FFDB9C}"/>
              </a:ext>
            </a:extLst>
          </p:cNvPr>
          <p:cNvSpPr txBox="1">
            <a:spLocks/>
          </p:cNvSpPr>
          <p:nvPr/>
        </p:nvSpPr>
        <p:spPr>
          <a:xfrm>
            <a:off x="460375"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Children would expect to find New Zealand and te reo Māori content on BVOD and YouTube.</a:t>
            </a:r>
          </a:p>
        </p:txBody>
      </p:sp>
      <p:cxnSp>
        <p:nvCxnSpPr>
          <p:cNvPr id="9" name="Straight Connector 8">
            <a:extLst>
              <a:ext uri="{FF2B5EF4-FFF2-40B4-BE49-F238E27FC236}">
                <a16:creationId xmlns:a16="http://schemas.microsoft.com/office/drawing/2014/main" id="{EABA63D4-DEF8-5FF1-FAB2-C491BA21BACC}"/>
              </a:ext>
              <a:ext uri="{C183D7F6-B498-43B3-948B-1728B52AA6E4}">
                <adec:decorative xmlns:adec="http://schemas.microsoft.com/office/drawing/2017/decorative" val="1"/>
              </a:ext>
            </a:extLst>
          </p:cNvPr>
          <p:cNvCxnSpPr>
            <a:cxnSpLocks/>
          </p:cNvCxnSpPr>
          <p:nvPr/>
        </p:nvCxnSpPr>
        <p:spPr>
          <a:xfrm>
            <a:off x="4298950" y="414472"/>
            <a:ext cx="7516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3">
            <a:extLst>
              <a:ext uri="{FF2B5EF4-FFF2-40B4-BE49-F238E27FC236}">
                <a16:creationId xmlns:a16="http://schemas.microsoft.com/office/drawing/2014/main" id="{E626F7F9-8F75-C520-69A5-DBDE53554A21}"/>
              </a:ext>
            </a:extLst>
          </p:cNvPr>
          <p:cNvSpPr txBox="1">
            <a:spLocks/>
          </p:cNvSpPr>
          <p:nvPr/>
        </p:nvSpPr>
        <p:spPr>
          <a:xfrm>
            <a:off x="4317363" y="551761"/>
            <a:ext cx="7619094" cy="8077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Top 5 platforms children expect to find New Zealand made or te reo Māori content</a:t>
            </a:r>
          </a:p>
        </p:txBody>
      </p:sp>
      <p:sp>
        <p:nvSpPr>
          <p:cNvPr id="13" name="Rectangle 12">
            <a:extLst>
              <a:ext uri="{FF2B5EF4-FFF2-40B4-BE49-F238E27FC236}">
                <a16:creationId xmlns:a16="http://schemas.microsoft.com/office/drawing/2014/main" id="{85009711-B339-CBA2-46D7-FECC6B0728F0}"/>
              </a:ext>
            </a:extLst>
          </p:cNvPr>
          <p:cNvSpPr/>
          <p:nvPr/>
        </p:nvSpPr>
        <p:spPr bwMode="auto">
          <a:xfrm>
            <a:off x="4582758" y="4234023"/>
            <a:ext cx="7145692" cy="997457"/>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indent="-3657600">
              <a:spcAft>
                <a:spcPts val="1800"/>
              </a:spcAft>
            </a:pPr>
            <a:r>
              <a:rPr lang="en-US" sz="1200" b="1" dirty="0"/>
              <a:t>Among BVOD and New Zealand free to air providers, Māori+ leads (26%), followed by TVNZ+ (21%), with Whakaata Māori’s free to air channel close behind (20%).</a:t>
            </a:r>
            <a:endParaRPr lang="en-NZ" sz="1200" b="1" noProof="0" dirty="0">
              <a:solidFill>
                <a:schemeClr val="tx2"/>
              </a:solidFill>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5668667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16F81-85BB-BBE7-9C61-7758E5BD542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86955BA-E895-FB75-3E9B-BABCDA2D40F5}"/>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C12EA64E-E94E-3507-AD0C-0A6493ACC73F}"/>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56C886C4-1A4D-56BD-4E6A-EE73295079A2}"/>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89A325C4-EFF8-5EC7-6241-F724D61BFD9A}"/>
              </a:ext>
            </a:extLst>
          </p:cNvPr>
          <p:cNvSpPr>
            <a:spLocks noGrp="1"/>
          </p:cNvSpPr>
          <p:nvPr>
            <p:ph type="ftr" sz="quarter" idx="23"/>
          </p:nvPr>
        </p:nvSpPr>
        <p:spPr/>
        <p:txBody>
          <a:bodyPr/>
          <a:lstStyle/>
          <a:p>
            <a:r>
              <a:rPr lang="en-US" dirty="0"/>
              <a:t>WATA Children’s Media Use 2025</a:t>
            </a:r>
          </a:p>
        </p:txBody>
      </p:sp>
      <p:sp>
        <p:nvSpPr>
          <p:cNvPr id="24" name="Title 4">
            <a:extLst>
              <a:ext uri="{FF2B5EF4-FFF2-40B4-BE49-F238E27FC236}">
                <a16:creationId xmlns:a16="http://schemas.microsoft.com/office/drawing/2014/main" id="{9D5AF5CB-38EC-4013-E50D-D8AF3BB9ED76}"/>
              </a:ext>
            </a:extLst>
          </p:cNvPr>
          <p:cNvSpPr txBox="1">
            <a:spLocks/>
          </p:cNvSpPr>
          <p:nvPr/>
        </p:nvSpPr>
        <p:spPr>
          <a:xfrm>
            <a:off x="454985" y="2277113"/>
            <a:ext cx="3254148" cy="945220"/>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spcBef>
                <a:spcPts val="0"/>
              </a:spcBef>
              <a:defRPr/>
            </a:pPr>
            <a:r>
              <a:rPr lang="en-NZ" sz="1600" noProof="0" dirty="0">
                <a:ea typeface="Roboto" panose="02000000000000000000" pitchFamily="2" charset="0"/>
              </a:rPr>
              <a:t>From a caregiver perspective, the benefits are rich and diverse, and particularly for helping instil a sense of connection and identity, educational benefits, and providing trusted and safe sources of content.</a:t>
            </a:r>
          </a:p>
        </p:txBody>
      </p:sp>
      <p:sp>
        <p:nvSpPr>
          <p:cNvPr id="14" name="Slide Number Placeholder 13">
            <a:extLst>
              <a:ext uri="{FF2B5EF4-FFF2-40B4-BE49-F238E27FC236}">
                <a16:creationId xmlns:a16="http://schemas.microsoft.com/office/drawing/2014/main" id="{F66A5145-EA0D-695A-206E-91394F303563}"/>
              </a:ext>
            </a:extLst>
          </p:cNvPr>
          <p:cNvSpPr>
            <a:spLocks noGrp="1"/>
          </p:cNvSpPr>
          <p:nvPr>
            <p:ph type="sldNum" sz="quarter" idx="16"/>
          </p:nvPr>
        </p:nvSpPr>
        <p:spPr/>
        <p:txBody>
          <a:bodyPr/>
          <a:lstStyle/>
          <a:p>
            <a:fld id="{63DCA5C9-2E11-4C67-86EB-AE1DE127DC64}" type="slidenum">
              <a:rPr lang="en-NZ" noProof="0" smtClean="0"/>
              <a:pPr/>
              <a:t>67</a:t>
            </a:fld>
            <a:endParaRPr lang="en-NZ" noProof="0" dirty="0"/>
          </a:p>
        </p:txBody>
      </p:sp>
      <p:graphicFrame>
        <p:nvGraphicFramePr>
          <p:cNvPr id="2" name="Content Placeholder 19">
            <a:extLst>
              <a:ext uri="{FF2B5EF4-FFF2-40B4-BE49-F238E27FC236}">
                <a16:creationId xmlns:a16="http://schemas.microsoft.com/office/drawing/2014/main" id="{AE266A88-BD14-ACC9-B63A-BA1EBB22187E}"/>
              </a:ext>
            </a:extLst>
          </p:cNvPr>
          <p:cNvGraphicFramePr>
            <a:graphicFrameLocks/>
          </p:cNvGraphicFramePr>
          <p:nvPr>
            <p:extLst>
              <p:ext uri="{D42A27DB-BD31-4B8C-83A1-F6EECF244321}">
                <p14:modId xmlns:p14="http://schemas.microsoft.com/office/powerpoint/2010/main" val="2004988575"/>
              </p:ext>
            </p:extLst>
          </p:nvPr>
        </p:nvGraphicFramePr>
        <p:xfrm>
          <a:off x="4643815" y="717982"/>
          <a:ext cx="6987419" cy="5056649"/>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3">
            <a:extLst>
              <a:ext uri="{FF2B5EF4-FFF2-40B4-BE49-F238E27FC236}">
                <a16:creationId xmlns:a16="http://schemas.microsoft.com/office/drawing/2014/main" id="{B635FE93-B346-10CF-664B-81B8BF12C697}"/>
              </a:ext>
            </a:extLst>
          </p:cNvPr>
          <p:cNvSpPr txBox="1">
            <a:spLocks/>
          </p:cNvSpPr>
          <p:nvPr/>
        </p:nvSpPr>
        <p:spPr>
          <a:xfrm>
            <a:off x="4384270" y="5703780"/>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3" name="Straight Connector 2">
            <a:extLst>
              <a:ext uri="{FF2B5EF4-FFF2-40B4-BE49-F238E27FC236}">
                <a16:creationId xmlns:a16="http://schemas.microsoft.com/office/drawing/2014/main" id="{104986A4-477C-19BF-6BE9-6FB80D29A857}"/>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A16697B1-659E-C220-BD5B-E4F2020163D5}"/>
              </a:ext>
            </a:extLst>
          </p:cNvPr>
          <p:cNvSpPr txBox="1">
            <a:spLocks/>
          </p:cNvSpPr>
          <p:nvPr/>
        </p:nvSpPr>
        <p:spPr>
          <a:xfrm>
            <a:off x="4317363" y="6519731"/>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Source: </a:t>
            </a:r>
            <a:r>
              <a:rPr lang="en-NZ" sz="800" noProof="0" dirty="0">
                <a:solidFill>
                  <a:schemeClr val="accent6"/>
                </a:solidFill>
              </a:rPr>
              <a:t>Q36 </a:t>
            </a:r>
            <a:r>
              <a:rPr lang="en-NZ" sz="800" b="0" noProof="0" dirty="0">
                <a:solidFill>
                  <a:schemeClr val="accent6"/>
                </a:solidFill>
              </a:rPr>
              <a:t>What motivates [CHILD] to watch New Zealand made content – or you to choose it for them?</a:t>
            </a:r>
          </a:p>
          <a:p>
            <a:pPr lvl="6">
              <a:spcAft>
                <a:spcPts val="0"/>
              </a:spcAft>
              <a:buClr>
                <a:srgbClr val="000000"/>
              </a:buClr>
              <a:defRPr/>
            </a:pPr>
            <a:r>
              <a:rPr kumimoji="0" lang="en-NZ" sz="80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Base</a:t>
            </a:r>
            <a: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 </a:t>
            </a:r>
            <a:r>
              <a:rPr lang="en-NZ" sz="800" b="0" noProof="0" dirty="0">
                <a:solidFill>
                  <a:schemeClr val="accent6"/>
                </a:solidFill>
                <a:ea typeface="Verdana" panose="020B0604030504040204" pitchFamily="34" charset="0"/>
                <a:cs typeface="Arial" panose="020B0604020202020204" pitchFamily="34" charset="0"/>
              </a:rPr>
              <a:t>Caregivers whose children engage with New Zealand content, n=486</a:t>
            </a:r>
            <a:b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Text Placeholder 2">
            <a:extLst>
              <a:ext uri="{FF2B5EF4-FFF2-40B4-BE49-F238E27FC236}">
                <a16:creationId xmlns:a16="http://schemas.microsoft.com/office/drawing/2014/main" id="{5443AE10-04F4-F534-5D71-871563399E66}"/>
              </a:ext>
            </a:extLst>
          </p:cNvPr>
          <p:cNvSpPr txBox="1">
            <a:spLocks/>
          </p:cNvSpPr>
          <p:nvPr/>
        </p:nvSpPr>
        <p:spPr>
          <a:xfrm>
            <a:off x="460375"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What are the benefits of children consuming </a:t>
            </a:r>
            <a:r>
              <a:rPr lang="en-NZ" sz="2400" b="1" noProof="0" dirty="0">
                <a:solidFill>
                  <a:schemeClr val="tx2"/>
                </a:solidFill>
                <a:latin typeface="Georgia" panose="02040502050405020303" pitchFamily="18" charset="0"/>
                <a:ea typeface="Roboto" panose="02000000000000000000" pitchFamily="2" charset="0"/>
                <a:cs typeface="Segoe UI" panose="020B0502040204020203" pitchFamily="34" charset="0"/>
              </a:rPr>
              <a:t>New Zealand content</a:t>
            </a: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a:t>
            </a:r>
          </a:p>
        </p:txBody>
      </p:sp>
      <p:sp>
        <p:nvSpPr>
          <p:cNvPr id="8" name="Text Placeholder 3">
            <a:extLst>
              <a:ext uri="{FF2B5EF4-FFF2-40B4-BE49-F238E27FC236}">
                <a16:creationId xmlns:a16="http://schemas.microsoft.com/office/drawing/2014/main" id="{7F34DF19-2191-699C-1D33-7F40F3D64D9A}"/>
              </a:ext>
            </a:extLst>
          </p:cNvPr>
          <p:cNvSpPr txBox="1">
            <a:spLocks/>
          </p:cNvSpPr>
          <p:nvPr/>
        </p:nvSpPr>
        <p:spPr>
          <a:xfrm>
            <a:off x="4317363" y="286718"/>
            <a:ext cx="7619094" cy="1715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mi-NZ" sz="1100" dirty="0">
                <a:solidFill>
                  <a:srgbClr val="000000"/>
                </a:solidFill>
                <a:latin typeface="Century Gothic" panose="02116942222400000000"/>
              </a:rPr>
              <a:t>Benefits of watching New Zealand made content</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42710630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142AE-B38F-78D1-E73A-5CE6087BE6F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2B4765E-E6CC-C7E6-A703-57CAD61ADBDD}"/>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3385BC86-0901-32EA-46BF-2D611A0F3ADD}"/>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691038A6-E0D7-343C-F01C-1ED628908779}"/>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00B92F40-E8AA-1DA8-705E-95CF6E252254}"/>
              </a:ext>
            </a:extLst>
          </p:cNvPr>
          <p:cNvSpPr>
            <a:spLocks noGrp="1"/>
          </p:cNvSpPr>
          <p:nvPr>
            <p:ph type="ftr" sz="quarter" idx="23"/>
          </p:nvPr>
        </p:nvSpPr>
        <p:spPr>
          <a:xfrm>
            <a:off x="996952" y="6546849"/>
            <a:ext cx="7127875" cy="155574"/>
          </a:xfrm>
        </p:spPr>
        <p:txBody>
          <a:bodyPr/>
          <a:lstStyle/>
          <a:p>
            <a:r>
              <a:rPr lang="en-US" dirty="0"/>
              <a:t>WATA Children’s Media Use 2025</a:t>
            </a:r>
          </a:p>
        </p:txBody>
      </p:sp>
      <p:sp>
        <p:nvSpPr>
          <p:cNvPr id="24" name="Title 4">
            <a:extLst>
              <a:ext uri="{FF2B5EF4-FFF2-40B4-BE49-F238E27FC236}">
                <a16:creationId xmlns:a16="http://schemas.microsoft.com/office/drawing/2014/main" id="{FCA7AD46-999E-5AD0-E6D3-BC7E2E6108A8}"/>
              </a:ext>
            </a:extLst>
          </p:cNvPr>
          <p:cNvSpPr txBox="1">
            <a:spLocks/>
          </p:cNvSpPr>
          <p:nvPr/>
        </p:nvSpPr>
        <p:spPr>
          <a:xfrm>
            <a:off x="454985" y="1109379"/>
            <a:ext cx="3079746" cy="945220"/>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spcBef>
                <a:spcPts val="0"/>
              </a:spcBef>
              <a:defRPr/>
            </a:pPr>
            <a:r>
              <a:rPr lang="en-NZ" sz="1600" noProof="0" dirty="0">
                <a:solidFill>
                  <a:srgbClr val="000000"/>
                </a:solidFill>
                <a:ea typeface="+mn-ea"/>
              </a:rPr>
              <a:t>Discoverability and the belief that local content just doesn’t appeal or entertain as much as other content remain key challenges to New Zealand content consumption.</a:t>
            </a:r>
          </a:p>
        </p:txBody>
      </p:sp>
      <p:sp>
        <p:nvSpPr>
          <p:cNvPr id="14" name="Slide Number Placeholder 13">
            <a:extLst>
              <a:ext uri="{FF2B5EF4-FFF2-40B4-BE49-F238E27FC236}">
                <a16:creationId xmlns:a16="http://schemas.microsoft.com/office/drawing/2014/main" id="{27C74F37-614A-8E3C-593E-12DE55914418}"/>
              </a:ext>
            </a:extLst>
          </p:cNvPr>
          <p:cNvSpPr>
            <a:spLocks noGrp="1"/>
          </p:cNvSpPr>
          <p:nvPr>
            <p:ph type="sldNum" sz="quarter" idx="16"/>
          </p:nvPr>
        </p:nvSpPr>
        <p:spPr/>
        <p:txBody>
          <a:bodyPr/>
          <a:lstStyle/>
          <a:p>
            <a:fld id="{63DCA5C9-2E11-4C67-86EB-AE1DE127DC64}" type="slidenum">
              <a:rPr lang="en-NZ" noProof="0" smtClean="0"/>
              <a:pPr/>
              <a:t>68</a:t>
            </a:fld>
            <a:endParaRPr lang="en-NZ" noProof="0" dirty="0"/>
          </a:p>
        </p:txBody>
      </p:sp>
      <p:graphicFrame>
        <p:nvGraphicFramePr>
          <p:cNvPr id="2" name="Content Placeholder 19">
            <a:extLst>
              <a:ext uri="{FF2B5EF4-FFF2-40B4-BE49-F238E27FC236}">
                <a16:creationId xmlns:a16="http://schemas.microsoft.com/office/drawing/2014/main" id="{BF8F9515-5340-6BC2-0BEE-392C5F15279C}"/>
              </a:ext>
            </a:extLst>
          </p:cNvPr>
          <p:cNvGraphicFramePr>
            <a:graphicFrameLocks/>
          </p:cNvGraphicFramePr>
          <p:nvPr>
            <p:extLst>
              <p:ext uri="{D42A27DB-BD31-4B8C-83A1-F6EECF244321}">
                <p14:modId xmlns:p14="http://schemas.microsoft.com/office/powerpoint/2010/main" val="3253160987"/>
              </p:ext>
            </p:extLst>
          </p:nvPr>
        </p:nvGraphicFramePr>
        <p:xfrm>
          <a:off x="4264709" y="704492"/>
          <a:ext cx="7516393" cy="546765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3">
            <a:extLst>
              <a:ext uri="{FF2B5EF4-FFF2-40B4-BE49-F238E27FC236}">
                <a16:creationId xmlns:a16="http://schemas.microsoft.com/office/drawing/2014/main" id="{405F5D9A-E3F1-4AC8-D1B5-18C22408D89D}"/>
              </a:ext>
            </a:extLst>
          </p:cNvPr>
          <p:cNvSpPr txBox="1">
            <a:spLocks/>
          </p:cNvSpPr>
          <p:nvPr/>
        </p:nvSpPr>
        <p:spPr>
          <a:xfrm>
            <a:off x="4212057" y="5935769"/>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3" name="Straight Connector 2">
            <a:extLst>
              <a:ext uri="{FF2B5EF4-FFF2-40B4-BE49-F238E27FC236}">
                <a16:creationId xmlns:a16="http://schemas.microsoft.com/office/drawing/2014/main" id="{37754933-EF73-77BB-D0B6-9D3336B8E20F}"/>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0315DC32-191F-56E7-A528-A40031D615C4}"/>
              </a:ext>
            </a:extLst>
          </p:cNvPr>
          <p:cNvSpPr txBox="1">
            <a:spLocks/>
          </p:cNvSpPr>
          <p:nvPr/>
        </p:nvSpPr>
        <p:spPr>
          <a:xfrm>
            <a:off x="4317363" y="6519731"/>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Source: Q</a:t>
            </a:r>
            <a:r>
              <a:rPr lang="en-NZ" sz="800" noProof="0" dirty="0">
                <a:solidFill>
                  <a:schemeClr val="accent6"/>
                </a:solidFill>
              </a:rPr>
              <a:t>37 </a:t>
            </a:r>
            <a:r>
              <a:rPr lang="en-NZ" sz="800" b="0" noProof="0" dirty="0">
                <a:solidFill>
                  <a:schemeClr val="accent6"/>
                </a:solidFill>
              </a:rPr>
              <a:t>What, if anything, limits [CHILD] from watching more New Zealand made content?</a:t>
            </a:r>
          </a:p>
          <a:p>
            <a:pPr lvl="6">
              <a:spcAft>
                <a:spcPts val="0"/>
              </a:spcAft>
              <a:buClr>
                <a:srgbClr val="000000"/>
              </a:buClr>
              <a:defRPr/>
            </a:pPr>
            <a:r>
              <a:rPr lang="en-NZ" sz="800" noProof="0" dirty="0">
                <a:solidFill>
                  <a:schemeClr val="accent6"/>
                </a:solidFill>
              </a:rPr>
              <a:t>Base</a:t>
            </a:r>
            <a:r>
              <a:rPr lang="en-NZ" sz="800" b="0" noProof="0" dirty="0">
                <a:solidFill>
                  <a:schemeClr val="accent6"/>
                </a:solidFill>
              </a:rPr>
              <a:t>: </a:t>
            </a:r>
            <a:r>
              <a:rPr lang="en-NZ" sz="800" b="0" noProof="0" dirty="0">
                <a:solidFill>
                  <a:schemeClr val="accent6"/>
                </a:solidFill>
                <a:ea typeface="Verdana" panose="020B0604030504040204" pitchFamily="34" charset="0"/>
                <a:cs typeface="Arial" panose="020B0604020202020204" pitchFamily="34" charset="0"/>
              </a:rPr>
              <a:t>Caregivers whose children engage with New Zealand content, n=486</a:t>
            </a:r>
            <a:b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Text Placeholder 2">
            <a:extLst>
              <a:ext uri="{FF2B5EF4-FFF2-40B4-BE49-F238E27FC236}">
                <a16:creationId xmlns:a16="http://schemas.microsoft.com/office/drawing/2014/main" id="{1FBC5A3E-9108-AC81-CDF1-A75452B1F45E}"/>
              </a:ext>
            </a:extLst>
          </p:cNvPr>
          <p:cNvSpPr txBox="1">
            <a:spLocks/>
          </p:cNvSpPr>
          <p:nvPr/>
        </p:nvSpPr>
        <p:spPr>
          <a:xfrm>
            <a:off x="460375"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What are the barriers?</a:t>
            </a:r>
          </a:p>
        </p:txBody>
      </p:sp>
      <p:sp>
        <p:nvSpPr>
          <p:cNvPr id="8" name="Rectangle 7">
            <a:extLst>
              <a:ext uri="{FF2B5EF4-FFF2-40B4-BE49-F238E27FC236}">
                <a16:creationId xmlns:a16="http://schemas.microsoft.com/office/drawing/2014/main" id="{238247BB-828C-71A4-F80D-4F84CD1EBE24}"/>
              </a:ext>
            </a:extLst>
          </p:cNvPr>
          <p:cNvSpPr/>
          <p:nvPr/>
        </p:nvSpPr>
        <p:spPr bwMode="auto">
          <a:xfrm>
            <a:off x="9425940" y="3749040"/>
            <a:ext cx="2302510" cy="2468401"/>
          </a:xfrm>
          <a:prstGeom prst="rect">
            <a:avLst/>
          </a:prstGeom>
          <a:solidFill>
            <a:schemeClr val="bg2"/>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indent="-3657600" algn="l">
              <a:spcAft>
                <a:spcPts val="1800"/>
              </a:spcAft>
            </a:pPr>
            <a:r>
              <a:rPr lang="en-NZ" sz="1200" b="1" i="0" noProof="0" dirty="0">
                <a:solidFill>
                  <a:schemeClr val="tx2"/>
                </a:solidFill>
                <a:latin typeface="+mn-lt"/>
                <a:ea typeface="Roboto" panose="02000000000000000000" pitchFamily="2" charset="0"/>
                <a:cs typeface="Segoe UI" panose="020B0502040204020203" pitchFamily="34" charset="0"/>
              </a:rPr>
              <a:t>Those who have not watched New Zealand content recently are more likely to rate the following barriers:</a:t>
            </a:r>
          </a:p>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  Not aware, hard to find</a:t>
            </a:r>
          </a:p>
          <a:p>
            <a:pPr indent="-3657600">
              <a:spcAft>
                <a:spcPts val="600"/>
              </a:spcAft>
            </a:pPr>
            <a:r>
              <a:rPr lang="en-NZ" sz="1200" noProof="0" dirty="0">
                <a:solidFill>
                  <a:schemeClr val="tx2"/>
                </a:solidFill>
                <a:ea typeface="Roboto" panose="02000000000000000000" pitchFamily="2" charset="0"/>
                <a:cs typeface="Segoe UI" panose="020B0502040204020203" pitchFamily="34" charset="0"/>
              </a:rPr>
              <a:t>-  Doesn’t appeal</a:t>
            </a:r>
            <a:endParaRPr lang="en-NZ" sz="1200" b="0" i="0" noProof="0" dirty="0">
              <a:solidFill>
                <a:schemeClr val="tx2"/>
              </a:solidFill>
              <a:latin typeface="+mn-lt"/>
              <a:ea typeface="Roboto" panose="02000000000000000000" pitchFamily="2" charset="0"/>
              <a:cs typeface="Segoe UI" panose="020B0502040204020203" pitchFamily="34" charset="0"/>
            </a:endParaRPr>
          </a:p>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  Prefer overseas content</a:t>
            </a:r>
            <a:endParaRPr lang="en-NZ" sz="1200" noProof="0" dirty="0">
              <a:solidFill>
                <a:schemeClr val="tx2"/>
              </a:solidFill>
              <a:ea typeface="Roboto" panose="02000000000000000000" pitchFamily="2" charset="0"/>
              <a:cs typeface="Segoe UI" panose="020B0502040204020203" pitchFamily="34" charset="0"/>
            </a:endParaRPr>
          </a:p>
          <a:p>
            <a:pPr marL="0" indent="-3657600" algn="l">
              <a:spcAft>
                <a:spcPts val="600"/>
              </a:spcAft>
            </a:pPr>
            <a:r>
              <a:rPr lang="en-NZ" sz="1200" b="0" i="0" noProof="0" dirty="0">
                <a:solidFill>
                  <a:schemeClr val="tx2"/>
                </a:solidFill>
                <a:latin typeface="+mn-lt"/>
                <a:ea typeface="Roboto" panose="02000000000000000000" pitchFamily="2" charset="0"/>
                <a:cs typeface="Segoe UI" panose="020B0502040204020203" pitchFamily="34" charset="0"/>
              </a:rPr>
              <a:t>-  Doesn’t meet entertainment needs</a:t>
            </a:r>
          </a:p>
        </p:txBody>
      </p:sp>
      <p:sp>
        <p:nvSpPr>
          <p:cNvPr id="9" name="Text Placeholder 3">
            <a:extLst>
              <a:ext uri="{FF2B5EF4-FFF2-40B4-BE49-F238E27FC236}">
                <a16:creationId xmlns:a16="http://schemas.microsoft.com/office/drawing/2014/main" id="{8497326D-319A-7E2E-F9A6-CF64B73C0F69}"/>
              </a:ext>
            </a:extLst>
          </p:cNvPr>
          <p:cNvSpPr txBox="1">
            <a:spLocks/>
          </p:cNvSpPr>
          <p:nvPr/>
        </p:nvSpPr>
        <p:spPr>
          <a:xfrm>
            <a:off x="4317363" y="286718"/>
            <a:ext cx="7619094" cy="1715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dirty="0">
                <a:solidFill>
                  <a:srgbClr val="000000"/>
                </a:solidFill>
                <a:latin typeface="Century Gothic" panose="02116942222400000000"/>
              </a:rPr>
              <a:t>Barriers</a:t>
            </a: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 to watching more </a:t>
            </a:r>
            <a:r>
              <a:rPr kumimoji="0" lang="mi-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New Zealand made </a:t>
            </a:r>
            <a:r>
              <a:rPr lang="mi-NZ" sz="1100" dirty="0">
                <a:solidFill>
                  <a:srgbClr val="000000"/>
                </a:solidFill>
                <a:latin typeface="Century Gothic" panose="02116942222400000000"/>
              </a:rPr>
              <a:t>content</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19593478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A65BB-C741-3639-53A6-9BA509C0CE8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33C695C-BDEA-4C39-5384-5AAEE383F5BD}"/>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FD5CC242-F932-C83B-E1A0-D8615FB96D8A}"/>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52F946A9-6001-3219-A01E-ECDC210D5B6C}"/>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CB22FB13-BCF5-F28E-7270-46C3438CBF3F}"/>
              </a:ext>
            </a:extLst>
          </p:cNvPr>
          <p:cNvSpPr>
            <a:spLocks noGrp="1"/>
          </p:cNvSpPr>
          <p:nvPr>
            <p:ph type="ftr" sz="quarter" idx="23"/>
          </p:nvPr>
        </p:nvSpPr>
        <p:spPr/>
        <p:txBody>
          <a:bodyPr/>
          <a:lstStyle/>
          <a:p>
            <a:r>
              <a:rPr lang="en-US" dirty="0"/>
              <a:t>WATA Children’s Media Use 2025</a:t>
            </a:r>
          </a:p>
        </p:txBody>
      </p:sp>
      <p:sp>
        <p:nvSpPr>
          <p:cNvPr id="24" name="Title 4">
            <a:extLst>
              <a:ext uri="{FF2B5EF4-FFF2-40B4-BE49-F238E27FC236}">
                <a16:creationId xmlns:a16="http://schemas.microsoft.com/office/drawing/2014/main" id="{E5C32D58-8509-712F-1BA9-C4BDF359575E}"/>
              </a:ext>
            </a:extLst>
          </p:cNvPr>
          <p:cNvSpPr txBox="1">
            <a:spLocks/>
          </p:cNvSpPr>
          <p:nvPr/>
        </p:nvSpPr>
        <p:spPr>
          <a:xfrm>
            <a:off x="454985" y="2277113"/>
            <a:ext cx="3343860" cy="945220"/>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spcBef>
                <a:spcPts val="0"/>
              </a:spcBef>
              <a:defRPr/>
            </a:pPr>
            <a:r>
              <a:rPr lang="en-NZ" sz="1600" noProof="0" dirty="0">
                <a:ea typeface="Roboto" panose="02000000000000000000" pitchFamily="2" charset="0"/>
              </a:rPr>
              <a:t>From a caregiver perspective, the benefits of their child engaging with te reo Māori content are plentiful – ticking not only the entertainment and educational boxes but also many cultural, connection, language, and identity values</a:t>
            </a:r>
            <a:r>
              <a:rPr lang="en-NZ" sz="1600" noProof="0" dirty="0">
                <a:solidFill>
                  <a:srgbClr val="000000"/>
                </a:solidFill>
                <a:ea typeface="+mn-ea"/>
              </a:rPr>
              <a:t>.</a:t>
            </a:r>
          </a:p>
        </p:txBody>
      </p:sp>
      <p:sp>
        <p:nvSpPr>
          <p:cNvPr id="14" name="Slide Number Placeholder 13">
            <a:extLst>
              <a:ext uri="{FF2B5EF4-FFF2-40B4-BE49-F238E27FC236}">
                <a16:creationId xmlns:a16="http://schemas.microsoft.com/office/drawing/2014/main" id="{15D3703F-E120-2094-79A1-F581FD913BD9}"/>
              </a:ext>
            </a:extLst>
          </p:cNvPr>
          <p:cNvSpPr>
            <a:spLocks noGrp="1"/>
          </p:cNvSpPr>
          <p:nvPr>
            <p:ph type="sldNum" sz="quarter" idx="16"/>
          </p:nvPr>
        </p:nvSpPr>
        <p:spPr/>
        <p:txBody>
          <a:bodyPr/>
          <a:lstStyle/>
          <a:p>
            <a:fld id="{63DCA5C9-2E11-4C67-86EB-AE1DE127DC64}" type="slidenum">
              <a:rPr lang="en-NZ" noProof="0" smtClean="0"/>
              <a:pPr/>
              <a:t>69</a:t>
            </a:fld>
            <a:endParaRPr lang="en-NZ" noProof="0" dirty="0"/>
          </a:p>
        </p:txBody>
      </p:sp>
      <p:sp>
        <p:nvSpPr>
          <p:cNvPr id="10" name="Text Placeholder 3">
            <a:extLst>
              <a:ext uri="{FF2B5EF4-FFF2-40B4-BE49-F238E27FC236}">
                <a16:creationId xmlns:a16="http://schemas.microsoft.com/office/drawing/2014/main" id="{7BDBE578-7040-40E0-D0FF-6077A1CDE624}"/>
              </a:ext>
            </a:extLst>
          </p:cNvPr>
          <p:cNvSpPr txBox="1">
            <a:spLocks/>
          </p:cNvSpPr>
          <p:nvPr/>
        </p:nvSpPr>
        <p:spPr>
          <a:xfrm>
            <a:off x="4317363" y="5624840"/>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3" name="Straight Connector 2">
            <a:extLst>
              <a:ext uri="{FF2B5EF4-FFF2-40B4-BE49-F238E27FC236}">
                <a16:creationId xmlns:a16="http://schemas.microsoft.com/office/drawing/2014/main" id="{A8CA4F0D-C396-8C54-B4C2-55C80E6E62B3}"/>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C367431-7BCA-EFD4-CE92-9067C82D38B8}"/>
              </a:ext>
            </a:extLst>
          </p:cNvPr>
          <p:cNvSpPr txBox="1">
            <a:spLocks/>
          </p:cNvSpPr>
          <p:nvPr/>
        </p:nvSpPr>
        <p:spPr>
          <a:xfrm>
            <a:off x="4317363" y="6519731"/>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Source: Q41 </a:t>
            </a:r>
            <a:r>
              <a:rPr lang="en-NZ" sz="800" b="0" noProof="0" dirty="0">
                <a:solidFill>
                  <a:schemeClr val="accent6"/>
                </a:solidFill>
              </a:rPr>
              <a:t>What motivates [CHILD] to watch te reo Māori content – or you to choose it for them?</a:t>
            </a:r>
          </a:p>
          <a:p>
            <a:pPr lvl="6">
              <a:spcAft>
                <a:spcPts val="0"/>
              </a:spcAft>
              <a:buClr>
                <a:srgbClr val="000000"/>
              </a:buClr>
              <a:defRPr/>
            </a:pPr>
            <a:r>
              <a:rPr lang="en-NZ" sz="800" noProof="0" dirty="0">
                <a:solidFill>
                  <a:schemeClr val="accent6"/>
                </a:solidFill>
              </a:rPr>
              <a:t>Base</a:t>
            </a:r>
            <a:r>
              <a:rPr lang="en-NZ" sz="800" b="0" noProof="0" dirty="0">
                <a:solidFill>
                  <a:schemeClr val="accent6"/>
                </a:solidFill>
              </a:rPr>
              <a:t>: </a:t>
            </a:r>
            <a:r>
              <a:rPr lang="en-NZ" sz="800" b="0" noProof="0" dirty="0">
                <a:solidFill>
                  <a:schemeClr val="accent6"/>
                </a:solidFill>
                <a:ea typeface="Verdana" panose="020B0604030504040204" pitchFamily="34" charset="0"/>
                <a:cs typeface="Arial" panose="020B0604020202020204" pitchFamily="34" charset="0"/>
              </a:rPr>
              <a:t>Caregivers whose children engage with te reo Māori content n=211</a:t>
            </a:r>
            <a:br>
              <a:rPr lang="en-NZ" sz="800" b="0" noProof="0" dirty="0">
                <a:solidFill>
                  <a:schemeClr val="accent6"/>
                </a:solidFill>
              </a:rPr>
            </a:br>
            <a:endParaRPr lang="en-NZ" sz="800" b="0" noProof="0" dirty="0">
              <a:solidFill>
                <a:schemeClr val="accent6"/>
              </a:solidFill>
            </a:endParaRPr>
          </a:p>
          <a:p>
            <a:pPr lvl="6">
              <a:spcAft>
                <a:spcPts val="0"/>
              </a:spcAft>
              <a:buClr>
                <a:srgbClr val="000000"/>
              </a:buClr>
              <a:defRPr/>
            </a:pPr>
            <a:b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Text Placeholder 2">
            <a:extLst>
              <a:ext uri="{FF2B5EF4-FFF2-40B4-BE49-F238E27FC236}">
                <a16:creationId xmlns:a16="http://schemas.microsoft.com/office/drawing/2014/main" id="{C427037F-174B-45B2-318A-9FF6AE4519F4}"/>
              </a:ext>
            </a:extLst>
          </p:cNvPr>
          <p:cNvSpPr txBox="1">
            <a:spLocks/>
          </p:cNvSpPr>
          <p:nvPr/>
        </p:nvSpPr>
        <p:spPr>
          <a:xfrm>
            <a:off x="460375"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What are the benefits of children consuming </a:t>
            </a:r>
            <a:r>
              <a:rPr lang="en-NZ" sz="2400" b="1" noProof="0" dirty="0">
                <a:solidFill>
                  <a:schemeClr val="tx2"/>
                </a:solidFill>
                <a:latin typeface="Georgia" panose="02040502050405020303" pitchFamily="18" charset="0"/>
                <a:ea typeface="Roboto" panose="02000000000000000000" pitchFamily="2" charset="0"/>
                <a:cs typeface="Segoe UI" panose="020B0502040204020203" pitchFamily="34" charset="0"/>
              </a:rPr>
              <a:t>te reo Māori content</a:t>
            </a: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a:t>
            </a:r>
          </a:p>
        </p:txBody>
      </p:sp>
      <p:sp>
        <p:nvSpPr>
          <p:cNvPr id="13" name="Text Placeholder 3">
            <a:extLst>
              <a:ext uri="{FF2B5EF4-FFF2-40B4-BE49-F238E27FC236}">
                <a16:creationId xmlns:a16="http://schemas.microsoft.com/office/drawing/2014/main" id="{C054F4D6-1C35-B730-83C4-15DD0B1AE839}"/>
              </a:ext>
            </a:extLst>
          </p:cNvPr>
          <p:cNvSpPr txBox="1">
            <a:spLocks/>
          </p:cNvSpPr>
          <p:nvPr/>
        </p:nvSpPr>
        <p:spPr>
          <a:xfrm>
            <a:off x="4317363" y="286718"/>
            <a:ext cx="7619094" cy="1715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Top 1</a:t>
            </a:r>
            <a:r>
              <a:rPr lang="en-NZ" sz="1100" noProof="0" dirty="0">
                <a:solidFill>
                  <a:srgbClr val="000000"/>
                </a:solidFill>
                <a:latin typeface="Century Gothic" panose="02116942222400000000"/>
              </a:rPr>
              <a:t>0</a:t>
            </a: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 benefits of watching te reo Māori content</a:t>
            </a:r>
          </a:p>
        </p:txBody>
      </p:sp>
      <p:graphicFrame>
        <p:nvGraphicFramePr>
          <p:cNvPr id="9" name="Content Placeholder 19">
            <a:extLst>
              <a:ext uri="{FF2B5EF4-FFF2-40B4-BE49-F238E27FC236}">
                <a16:creationId xmlns:a16="http://schemas.microsoft.com/office/drawing/2014/main" id="{179189A9-366F-6BB3-A6AC-02C223E70648}"/>
              </a:ext>
            </a:extLst>
          </p:cNvPr>
          <p:cNvGraphicFramePr>
            <a:graphicFrameLocks/>
          </p:cNvGraphicFramePr>
          <p:nvPr>
            <p:extLst>
              <p:ext uri="{D42A27DB-BD31-4B8C-83A1-F6EECF244321}">
                <p14:modId xmlns:p14="http://schemas.microsoft.com/office/powerpoint/2010/main" val="17680465"/>
              </p:ext>
            </p:extLst>
          </p:nvPr>
        </p:nvGraphicFramePr>
        <p:xfrm>
          <a:off x="4675607" y="908607"/>
          <a:ext cx="7516393" cy="51866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449304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4CC60-FC7E-5922-F872-308D25A15DE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485E073-BD2A-B302-322F-119AB8DF2C0B}"/>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4490D9A4-7A7D-D9E0-7689-CF88E7D4C393}"/>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8E64301C-E76E-752D-5A9C-DB681A35A503}"/>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CE833509-115E-CED1-ABCA-15BC21892E1E}"/>
              </a:ext>
            </a:extLst>
          </p:cNvPr>
          <p:cNvSpPr>
            <a:spLocks noGrp="1"/>
          </p:cNvSpPr>
          <p:nvPr>
            <p:ph type="ftr" sz="quarter" idx="23"/>
          </p:nvPr>
        </p:nvSpPr>
        <p:spPr/>
        <p:txBody>
          <a:bodyPr/>
          <a:lstStyle/>
          <a:p>
            <a:r>
              <a:rPr lang="en-US" dirty="0"/>
              <a:t>WATA Children’s Media Use 2025</a:t>
            </a:r>
          </a:p>
        </p:txBody>
      </p:sp>
      <p:sp>
        <p:nvSpPr>
          <p:cNvPr id="14" name="Slide Number Placeholder 13">
            <a:extLst>
              <a:ext uri="{FF2B5EF4-FFF2-40B4-BE49-F238E27FC236}">
                <a16:creationId xmlns:a16="http://schemas.microsoft.com/office/drawing/2014/main" id="{9D6AFFDA-247E-89F2-81F8-E9C8D830AC7E}"/>
              </a:ext>
            </a:extLst>
          </p:cNvPr>
          <p:cNvSpPr>
            <a:spLocks noGrp="1"/>
          </p:cNvSpPr>
          <p:nvPr>
            <p:ph type="sldNum" sz="quarter" idx="16"/>
          </p:nvPr>
        </p:nvSpPr>
        <p:spPr/>
        <p:txBody>
          <a:bodyPr/>
          <a:lstStyle/>
          <a:p>
            <a:fld id="{63DCA5C9-2E11-4C67-86EB-AE1DE127DC64}" type="slidenum">
              <a:rPr lang="en-NZ" noProof="0" smtClean="0"/>
              <a:pPr/>
              <a:t>70</a:t>
            </a:fld>
            <a:endParaRPr lang="en-NZ" noProof="0" dirty="0"/>
          </a:p>
        </p:txBody>
      </p:sp>
      <p:graphicFrame>
        <p:nvGraphicFramePr>
          <p:cNvPr id="2" name="Content Placeholder 19">
            <a:extLst>
              <a:ext uri="{FF2B5EF4-FFF2-40B4-BE49-F238E27FC236}">
                <a16:creationId xmlns:a16="http://schemas.microsoft.com/office/drawing/2014/main" id="{4B5DB2E3-09AC-6FCF-F76F-F0F02F30A129}"/>
              </a:ext>
            </a:extLst>
          </p:cNvPr>
          <p:cNvGraphicFramePr>
            <a:graphicFrameLocks/>
          </p:cNvGraphicFramePr>
          <p:nvPr>
            <p:extLst>
              <p:ext uri="{D42A27DB-BD31-4B8C-83A1-F6EECF244321}">
                <p14:modId xmlns:p14="http://schemas.microsoft.com/office/powerpoint/2010/main" val="4219420177"/>
              </p:ext>
            </p:extLst>
          </p:nvPr>
        </p:nvGraphicFramePr>
        <p:xfrm>
          <a:off x="4675607" y="908607"/>
          <a:ext cx="7516393" cy="518665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3">
            <a:extLst>
              <a:ext uri="{FF2B5EF4-FFF2-40B4-BE49-F238E27FC236}">
                <a16:creationId xmlns:a16="http://schemas.microsoft.com/office/drawing/2014/main" id="{54E4631F-3640-CCE3-FB68-C1081116A3F9}"/>
              </a:ext>
            </a:extLst>
          </p:cNvPr>
          <p:cNvSpPr txBox="1">
            <a:spLocks/>
          </p:cNvSpPr>
          <p:nvPr/>
        </p:nvSpPr>
        <p:spPr>
          <a:xfrm>
            <a:off x="4317363" y="5624840"/>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3" name="Straight Connector 2">
            <a:extLst>
              <a:ext uri="{FF2B5EF4-FFF2-40B4-BE49-F238E27FC236}">
                <a16:creationId xmlns:a16="http://schemas.microsoft.com/office/drawing/2014/main" id="{32304B56-D25B-486F-9F15-BF2FFE9CCAC7}"/>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A21F03CB-FC16-83AF-3891-09A284E8840B}"/>
              </a:ext>
            </a:extLst>
          </p:cNvPr>
          <p:cNvSpPr txBox="1">
            <a:spLocks/>
          </p:cNvSpPr>
          <p:nvPr/>
        </p:nvSpPr>
        <p:spPr>
          <a:xfrm>
            <a:off x="4317363" y="6519731"/>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b="1"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Source: Q41 </a:t>
            </a:r>
            <a:r>
              <a:rPr lang="en-NZ" sz="800" b="0" noProof="0" dirty="0">
                <a:solidFill>
                  <a:schemeClr val="accent6"/>
                </a:solidFill>
              </a:rPr>
              <a:t>What motivates [CHILD] to watch te reo Māori content – or you to choose it for them?</a:t>
            </a:r>
          </a:p>
          <a:p>
            <a:pPr lvl="6">
              <a:spcAft>
                <a:spcPts val="0"/>
              </a:spcAft>
              <a:buClr>
                <a:srgbClr val="000000"/>
              </a:buClr>
              <a:defRPr/>
            </a:pPr>
            <a:r>
              <a:rPr lang="en-NZ" sz="800" noProof="0" dirty="0">
                <a:solidFill>
                  <a:schemeClr val="accent6"/>
                </a:solidFill>
              </a:rPr>
              <a:t>Base</a:t>
            </a:r>
            <a:r>
              <a:rPr lang="en-NZ" sz="800" b="0" noProof="0" dirty="0">
                <a:solidFill>
                  <a:schemeClr val="accent6"/>
                </a:solidFill>
              </a:rPr>
              <a:t>: </a:t>
            </a:r>
            <a:r>
              <a:rPr lang="en-NZ" sz="800" b="0" noProof="0" dirty="0">
                <a:solidFill>
                  <a:schemeClr val="accent6"/>
                </a:solidFill>
                <a:ea typeface="Verdana" panose="020B0604030504040204" pitchFamily="34" charset="0"/>
                <a:cs typeface="Arial" panose="020B0604020202020204" pitchFamily="34" charset="0"/>
              </a:rPr>
              <a:t>Caregivers whose children engage with te reo Māori content n=211</a:t>
            </a:r>
            <a:br>
              <a:rPr lang="en-NZ" sz="800" b="0" noProof="0" dirty="0">
                <a:solidFill>
                  <a:schemeClr val="accent6"/>
                </a:solidFill>
              </a:rPr>
            </a:br>
            <a:endParaRPr lang="en-NZ" sz="800" b="0" noProof="0" dirty="0">
              <a:solidFill>
                <a:schemeClr val="accent6"/>
              </a:solidFill>
            </a:endParaRPr>
          </a:p>
          <a:p>
            <a:pPr lvl="6">
              <a:spcAft>
                <a:spcPts val="0"/>
              </a:spcAft>
              <a:buClr>
                <a:srgbClr val="000000"/>
              </a:buClr>
              <a:defRPr/>
            </a:pPr>
            <a:b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 name="Text Placeholder 2">
            <a:extLst>
              <a:ext uri="{FF2B5EF4-FFF2-40B4-BE49-F238E27FC236}">
                <a16:creationId xmlns:a16="http://schemas.microsoft.com/office/drawing/2014/main" id="{80B99EFC-4FFF-3A4B-FA30-67EC16A90C6B}"/>
              </a:ext>
            </a:extLst>
          </p:cNvPr>
          <p:cNvSpPr txBox="1">
            <a:spLocks/>
          </p:cNvSpPr>
          <p:nvPr/>
        </p:nvSpPr>
        <p:spPr>
          <a:xfrm>
            <a:off x="460375" y="420146"/>
            <a:ext cx="3079750" cy="2319914"/>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For wh</a:t>
            </a:r>
            <a:r>
              <a:rPr lang="en-NZ" sz="2400" noProof="0" dirty="0">
                <a:latin typeface="Georgia" panose="02040502050405020303" pitchFamily="18" charset="0"/>
              </a:rPr>
              <a:t>ānau Māori, the benefits of watching te reo Māori content are strongly linked to belonging, identity, and culture.</a:t>
            </a:r>
            <a:endPar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endParaRPr>
          </a:p>
        </p:txBody>
      </p:sp>
      <p:graphicFrame>
        <p:nvGraphicFramePr>
          <p:cNvPr id="8" name="Table 7">
            <a:extLst>
              <a:ext uri="{FF2B5EF4-FFF2-40B4-BE49-F238E27FC236}">
                <a16:creationId xmlns:a16="http://schemas.microsoft.com/office/drawing/2014/main" id="{BA7F3718-727C-CE57-A587-0C28F7E45986}"/>
              </a:ext>
            </a:extLst>
          </p:cNvPr>
          <p:cNvGraphicFramePr>
            <a:graphicFrameLocks noGrp="1"/>
          </p:cNvGraphicFramePr>
          <p:nvPr>
            <p:extLst>
              <p:ext uri="{D42A27DB-BD31-4B8C-83A1-F6EECF244321}">
                <p14:modId xmlns:p14="http://schemas.microsoft.com/office/powerpoint/2010/main" val="3413635107"/>
              </p:ext>
            </p:extLst>
          </p:nvPr>
        </p:nvGraphicFramePr>
        <p:xfrm>
          <a:off x="10722482" y="970478"/>
          <a:ext cx="633494" cy="4978910"/>
        </p:xfrm>
        <a:graphic>
          <a:graphicData uri="http://schemas.openxmlformats.org/drawingml/2006/table">
            <a:tbl>
              <a:tblPr>
                <a:tableStyleId>{6E25E649-3F16-4E02-A733-19D2CDBF48F0}</a:tableStyleId>
              </a:tblPr>
              <a:tblGrid>
                <a:gridCol w="633494">
                  <a:extLst>
                    <a:ext uri="{9D8B030D-6E8A-4147-A177-3AD203B41FA5}">
                      <a16:colId xmlns:a16="http://schemas.microsoft.com/office/drawing/2014/main" val="3892947538"/>
                    </a:ext>
                  </a:extLst>
                </a:gridCol>
              </a:tblGrid>
              <a:tr h="497891">
                <a:tc>
                  <a:txBody>
                    <a:bodyPr/>
                    <a:lstStyle/>
                    <a:p>
                      <a:pPr algn="ctr" fontAlgn="b">
                        <a:buNone/>
                      </a:pPr>
                      <a:r>
                        <a:rPr lang="en-NZ" sz="1050" b="1" u="none" strike="noStrike" noProof="0" dirty="0">
                          <a:effectLst/>
                        </a:rPr>
                        <a:t>43%        </a:t>
                      </a:r>
                      <a:endParaRPr lang="en-NZ" sz="1050" b="1" i="0" u="none" strike="noStrike" noProof="0"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815317528"/>
                  </a:ext>
                </a:extLst>
              </a:tr>
              <a:tr h="497891">
                <a:tc>
                  <a:txBody>
                    <a:bodyPr/>
                    <a:lstStyle/>
                    <a:p>
                      <a:pPr algn="ctr" fontAlgn="b">
                        <a:buNone/>
                      </a:pPr>
                      <a:r>
                        <a:rPr lang="en-NZ" sz="1050" b="1" u="none" strike="noStrike" noProof="0" dirty="0">
                          <a:effectLst/>
                        </a:rPr>
                        <a:t>43%        </a:t>
                      </a:r>
                      <a:endParaRPr lang="en-NZ" sz="1050" b="1" i="0" u="none" strike="noStrike" noProof="0"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663371852"/>
                  </a:ext>
                </a:extLst>
              </a:tr>
              <a:tr h="497891">
                <a:tc>
                  <a:txBody>
                    <a:bodyPr/>
                    <a:lstStyle/>
                    <a:p>
                      <a:pPr algn="ctr" fontAlgn="b">
                        <a:buNone/>
                      </a:pPr>
                      <a:r>
                        <a:rPr lang="en-NZ" sz="1050" b="1" u="none" strike="noStrike" noProof="0" dirty="0">
                          <a:solidFill>
                            <a:schemeClr val="tx1"/>
                          </a:solidFill>
                          <a:effectLst/>
                        </a:rPr>
                        <a:t>57%</a:t>
                      </a:r>
                      <a:r>
                        <a:rPr lang="en-NZ" sz="1050" b="1" u="none" strike="noStrike" noProof="0" dirty="0">
                          <a:solidFill>
                            <a:srgbClr val="00B050"/>
                          </a:solidFill>
                          <a:effectLst/>
                        </a:rPr>
                        <a:t>      </a:t>
                      </a:r>
                      <a:r>
                        <a:rPr lang="en-NZ" sz="1050" b="1" u="none" strike="noStrike" noProof="0" dirty="0">
                          <a:effectLst/>
                        </a:rPr>
                        <a:t>  </a:t>
                      </a:r>
                      <a:endParaRPr lang="en-NZ" sz="1050" b="1" i="0" u="none" strike="noStrike" noProof="0"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818325846"/>
                  </a:ext>
                </a:extLst>
              </a:tr>
              <a:tr h="497891">
                <a:tc>
                  <a:txBody>
                    <a:bodyPr/>
                    <a:lstStyle/>
                    <a:p>
                      <a:pPr algn="ctr" fontAlgn="b">
                        <a:buNone/>
                      </a:pPr>
                      <a:r>
                        <a:rPr lang="en-NZ" sz="1050" b="1" u="none" strike="noStrike" noProof="0" dirty="0">
                          <a:effectLst/>
                        </a:rPr>
                        <a:t>44%        </a:t>
                      </a:r>
                      <a:endParaRPr lang="en-NZ" sz="1050" b="1" i="0" u="none" strike="noStrike" noProof="0"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095256433"/>
                  </a:ext>
                </a:extLst>
              </a:tr>
              <a:tr h="497891">
                <a:tc>
                  <a:txBody>
                    <a:bodyPr/>
                    <a:lstStyle/>
                    <a:p>
                      <a:pPr algn="ctr" fontAlgn="b">
                        <a:buNone/>
                      </a:pPr>
                      <a:r>
                        <a:rPr lang="en-NZ" sz="1050" b="1" u="none" strike="noStrike" noProof="0" dirty="0">
                          <a:effectLst/>
                        </a:rPr>
                        <a:t>36%        </a:t>
                      </a:r>
                      <a:endParaRPr lang="en-NZ" sz="1050" b="1" i="0" u="none" strike="noStrike" noProof="0"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393808543"/>
                  </a:ext>
                </a:extLst>
              </a:tr>
              <a:tr h="497891">
                <a:tc>
                  <a:txBody>
                    <a:bodyPr/>
                    <a:lstStyle/>
                    <a:p>
                      <a:pPr algn="ctr" fontAlgn="b">
                        <a:buNone/>
                      </a:pPr>
                      <a:r>
                        <a:rPr lang="en-NZ" sz="1050" b="1" u="none" strike="noStrike" noProof="0" dirty="0">
                          <a:effectLst/>
                        </a:rPr>
                        <a:t>36%        </a:t>
                      </a:r>
                      <a:endParaRPr lang="en-NZ" sz="1050" b="1" i="0" u="none" strike="noStrike" noProof="0"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053535353"/>
                  </a:ext>
                </a:extLst>
              </a:tr>
              <a:tr h="497891">
                <a:tc>
                  <a:txBody>
                    <a:bodyPr/>
                    <a:lstStyle/>
                    <a:p>
                      <a:pPr algn="ctr" fontAlgn="b">
                        <a:buNone/>
                      </a:pPr>
                      <a:r>
                        <a:rPr lang="en-NZ" sz="1050" b="1" u="none" strike="noStrike" noProof="0" dirty="0">
                          <a:effectLst/>
                        </a:rPr>
                        <a:t>35%        </a:t>
                      </a:r>
                      <a:endParaRPr lang="en-NZ" sz="1050" b="1" i="0" u="none" strike="noStrike" noProof="0"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523073691"/>
                  </a:ext>
                </a:extLst>
              </a:tr>
              <a:tr h="497891">
                <a:tc>
                  <a:txBody>
                    <a:bodyPr/>
                    <a:lstStyle/>
                    <a:p>
                      <a:pPr algn="ctr" fontAlgn="b">
                        <a:buNone/>
                      </a:pPr>
                      <a:r>
                        <a:rPr lang="en-NZ" sz="1050" b="1" u="none" strike="noStrike" noProof="0" dirty="0">
                          <a:effectLst/>
                        </a:rPr>
                        <a:t>29%        </a:t>
                      </a:r>
                      <a:endParaRPr lang="en-NZ" sz="1050" b="1" i="0" u="none" strike="noStrike" noProof="0"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565421538"/>
                  </a:ext>
                </a:extLst>
              </a:tr>
              <a:tr h="497891">
                <a:tc>
                  <a:txBody>
                    <a:bodyPr/>
                    <a:lstStyle/>
                    <a:p>
                      <a:pPr algn="ctr" fontAlgn="b">
                        <a:buNone/>
                      </a:pPr>
                      <a:r>
                        <a:rPr lang="en-NZ" sz="1050" b="1" u="none" strike="noStrike" noProof="0" dirty="0">
                          <a:solidFill>
                            <a:schemeClr val="tx1"/>
                          </a:solidFill>
                          <a:effectLst/>
                        </a:rPr>
                        <a:t>43%        </a:t>
                      </a:r>
                      <a:endParaRPr lang="en-NZ" sz="1050" b="1" i="0" u="none" strike="noStrike" noProof="0" dirty="0">
                        <a:solidFill>
                          <a:schemeClr val="tx1"/>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952684917"/>
                  </a:ext>
                </a:extLst>
              </a:tr>
              <a:tr h="497891">
                <a:tc>
                  <a:txBody>
                    <a:bodyPr/>
                    <a:lstStyle/>
                    <a:p>
                      <a:pPr algn="ctr" fontAlgn="b">
                        <a:buNone/>
                      </a:pPr>
                      <a:r>
                        <a:rPr lang="en-NZ" sz="1050" b="1" u="none" strike="noStrike" noProof="0" dirty="0">
                          <a:solidFill>
                            <a:schemeClr val="tx1"/>
                          </a:solidFill>
                          <a:effectLst/>
                        </a:rPr>
                        <a:t>47%        </a:t>
                      </a:r>
                      <a:endParaRPr lang="en-NZ" sz="1050" b="1" i="0" u="none" strike="noStrike" noProof="0" dirty="0">
                        <a:solidFill>
                          <a:schemeClr val="tx1"/>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545750504"/>
                  </a:ext>
                </a:extLst>
              </a:tr>
            </a:tbl>
          </a:graphicData>
        </a:graphic>
      </p:graphicFrame>
      <p:sp>
        <p:nvSpPr>
          <p:cNvPr id="9" name="TextBox 8">
            <a:extLst>
              <a:ext uri="{FF2B5EF4-FFF2-40B4-BE49-F238E27FC236}">
                <a16:creationId xmlns:a16="http://schemas.microsoft.com/office/drawing/2014/main" id="{B6F7A035-0FC0-F6E6-9C6E-79081AEF66AE}"/>
              </a:ext>
            </a:extLst>
          </p:cNvPr>
          <p:cNvSpPr txBox="1"/>
          <p:nvPr/>
        </p:nvSpPr>
        <p:spPr>
          <a:xfrm>
            <a:off x="10657795" y="612519"/>
            <a:ext cx="713976" cy="345829"/>
          </a:xfrm>
          <a:prstGeom prst="rect">
            <a:avLst/>
          </a:prstGeom>
          <a:noFill/>
        </p:spPr>
        <p:txBody>
          <a:bodyPr wrap="square" lIns="0" tIns="0" rIns="0" bIns="0" rtlCol="0" anchor="ctr">
            <a:normAutofit/>
          </a:bodyPr>
          <a:lstStyle/>
          <a:p>
            <a:pPr marL="0" indent="-3657600" algn="ctr">
              <a:spcAft>
                <a:spcPts val="600"/>
              </a:spcAft>
            </a:pPr>
            <a:r>
              <a:rPr lang="en-NZ" sz="1400" b="1" i="0" noProof="0" dirty="0">
                <a:solidFill>
                  <a:schemeClr val="tx2"/>
                </a:solidFill>
                <a:latin typeface="+mn-lt"/>
                <a:ea typeface="Roboto" panose="02000000000000000000" pitchFamily="2" charset="0"/>
                <a:cs typeface="Segoe UI" panose="020B0502040204020203" pitchFamily="34" charset="0"/>
              </a:rPr>
              <a:t>Māori</a:t>
            </a:r>
          </a:p>
        </p:txBody>
      </p:sp>
      <p:sp>
        <p:nvSpPr>
          <p:cNvPr id="11" name="TextBox 10">
            <a:extLst>
              <a:ext uri="{FF2B5EF4-FFF2-40B4-BE49-F238E27FC236}">
                <a16:creationId xmlns:a16="http://schemas.microsoft.com/office/drawing/2014/main" id="{BAD1D4AE-E0B9-9512-CA9F-678FB7989A63}"/>
              </a:ext>
            </a:extLst>
          </p:cNvPr>
          <p:cNvSpPr txBox="1"/>
          <p:nvPr/>
        </p:nvSpPr>
        <p:spPr>
          <a:xfrm>
            <a:off x="8433803" y="612519"/>
            <a:ext cx="1214582" cy="345829"/>
          </a:xfrm>
          <a:prstGeom prst="rect">
            <a:avLst/>
          </a:prstGeom>
          <a:noFill/>
        </p:spPr>
        <p:txBody>
          <a:bodyPr wrap="square" lIns="0" tIns="0" rIns="0" bIns="0" rtlCol="0" anchor="ctr">
            <a:normAutofit/>
          </a:bodyPr>
          <a:lstStyle/>
          <a:p>
            <a:pPr marL="0" indent="-3657600" algn="ctr">
              <a:spcAft>
                <a:spcPts val="600"/>
              </a:spcAft>
            </a:pPr>
            <a:r>
              <a:rPr lang="en-NZ" sz="1400" b="1" i="0" noProof="0" dirty="0">
                <a:solidFill>
                  <a:schemeClr val="tx2"/>
                </a:solidFill>
                <a:latin typeface="+mn-lt"/>
                <a:ea typeface="Roboto" panose="02000000000000000000" pitchFamily="2" charset="0"/>
                <a:cs typeface="Segoe UI" panose="020B0502040204020203" pitchFamily="34" charset="0"/>
              </a:rPr>
              <a:t>Total</a:t>
            </a:r>
          </a:p>
        </p:txBody>
      </p:sp>
      <p:sp>
        <p:nvSpPr>
          <p:cNvPr id="13" name="Text Placeholder 3">
            <a:extLst>
              <a:ext uri="{FF2B5EF4-FFF2-40B4-BE49-F238E27FC236}">
                <a16:creationId xmlns:a16="http://schemas.microsoft.com/office/drawing/2014/main" id="{16C05F08-C695-6F9E-1158-20A8916FA068}"/>
              </a:ext>
            </a:extLst>
          </p:cNvPr>
          <p:cNvSpPr txBox="1">
            <a:spLocks/>
          </p:cNvSpPr>
          <p:nvPr/>
        </p:nvSpPr>
        <p:spPr>
          <a:xfrm>
            <a:off x="4317363" y="286718"/>
            <a:ext cx="7619094" cy="1715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Top 1</a:t>
            </a:r>
            <a:r>
              <a:rPr lang="en-NZ" sz="1100" noProof="0" dirty="0">
                <a:solidFill>
                  <a:srgbClr val="000000"/>
                </a:solidFill>
                <a:latin typeface="Century Gothic" panose="02116942222400000000"/>
              </a:rPr>
              <a:t>0</a:t>
            </a: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 benefits</a:t>
            </a:r>
            <a:r>
              <a:rPr lang="en-NZ" sz="1100" noProof="0" dirty="0">
                <a:solidFill>
                  <a:srgbClr val="000000"/>
                </a:solidFill>
                <a:latin typeface="Century Gothic" panose="02116942222400000000"/>
              </a:rPr>
              <a:t> – including Māori perspective</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15" name="Group 14">
            <a:extLst>
              <a:ext uri="{FF2B5EF4-FFF2-40B4-BE49-F238E27FC236}">
                <a16:creationId xmlns:a16="http://schemas.microsoft.com/office/drawing/2014/main" id="{49F138D5-8F3A-99AA-33B6-26FB3F06414F}"/>
              </a:ext>
            </a:extLst>
          </p:cNvPr>
          <p:cNvGrpSpPr/>
          <p:nvPr/>
        </p:nvGrpSpPr>
        <p:grpSpPr>
          <a:xfrm>
            <a:off x="9029066" y="6093522"/>
            <a:ext cx="2346178" cy="276475"/>
            <a:chOff x="9561659" y="6254470"/>
            <a:chExt cx="1900091" cy="242532"/>
          </a:xfrm>
        </p:grpSpPr>
        <p:sp>
          <p:nvSpPr>
            <p:cNvPr id="16" name="Text Placeholder 3">
              <a:extLst>
                <a:ext uri="{FF2B5EF4-FFF2-40B4-BE49-F238E27FC236}">
                  <a16:creationId xmlns:a16="http://schemas.microsoft.com/office/drawing/2014/main" id="{8E3AE4A6-649D-1C64-5CDF-DC8DAAD93C8D}"/>
                </a:ext>
              </a:extLst>
            </p:cNvPr>
            <p:cNvSpPr txBox="1">
              <a:spLocks/>
            </p:cNvSpPr>
            <p:nvPr/>
          </p:nvSpPr>
          <p:spPr>
            <a:xfrm>
              <a:off x="9561659" y="6254470"/>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a:t>
              </a:r>
            </a:p>
          </p:txBody>
        </p:sp>
        <p:sp>
          <p:nvSpPr>
            <p:cNvPr id="18" name="Isosceles Triangle 17">
              <a:extLst>
                <a:ext uri="{FF2B5EF4-FFF2-40B4-BE49-F238E27FC236}">
                  <a16:creationId xmlns:a16="http://schemas.microsoft.com/office/drawing/2014/main" id="{85E1A9D0-7C9B-770E-F09A-DD2BDDB322CC}"/>
                </a:ext>
              </a:extLst>
            </p:cNvPr>
            <p:cNvSpPr/>
            <p:nvPr/>
          </p:nvSpPr>
          <p:spPr bwMode="auto">
            <a:xfrm>
              <a:off x="11356975" y="6260022"/>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9" name="Isosceles Triangle 18">
              <a:extLst>
                <a:ext uri="{FF2B5EF4-FFF2-40B4-BE49-F238E27FC236}">
                  <a16:creationId xmlns:a16="http://schemas.microsoft.com/office/drawing/2014/main" id="{71E59D70-35AB-A7A0-0C87-1A7F40FF7389}"/>
                </a:ext>
              </a:extLst>
            </p:cNvPr>
            <p:cNvSpPr/>
            <p:nvPr/>
          </p:nvSpPr>
          <p:spPr bwMode="auto">
            <a:xfrm rot="10800000">
              <a:off x="11356974" y="6380795"/>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20" name="Isosceles Triangle 19">
            <a:extLst>
              <a:ext uri="{FF2B5EF4-FFF2-40B4-BE49-F238E27FC236}">
                <a16:creationId xmlns:a16="http://schemas.microsoft.com/office/drawing/2014/main" id="{0DD16B4D-B920-0B77-51D9-FEAEF5D199AD}"/>
              </a:ext>
            </a:extLst>
          </p:cNvPr>
          <p:cNvSpPr/>
          <p:nvPr/>
        </p:nvSpPr>
        <p:spPr bwMode="auto">
          <a:xfrm>
            <a:off x="11166500" y="217314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1" name="Isosceles Triangle 20">
            <a:extLst>
              <a:ext uri="{FF2B5EF4-FFF2-40B4-BE49-F238E27FC236}">
                <a16:creationId xmlns:a16="http://schemas.microsoft.com/office/drawing/2014/main" id="{18F0FB15-8B30-51D0-86ED-07D809045D18}"/>
              </a:ext>
            </a:extLst>
          </p:cNvPr>
          <p:cNvSpPr/>
          <p:nvPr/>
        </p:nvSpPr>
        <p:spPr bwMode="auto">
          <a:xfrm>
            <a:off x="11169356" y="515346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2" name="Isosceles Triangle 21">
            <a:extLst>
              <a:ext uri="{FF2B5EF4-FFF2-40B4-BE49-F238E27FC236}">
                <a16:creationId xmlns:a16="http://schemas.microsoft.com/office/drawing/2014/main" id="{9B8DC703-BF48-B9E3-5B4E-B13B5E4075B7}"/>
              </a:ext>
            </a:extLst>
          </p:cNvPr>
          <p:cNvSpPr/>
          <p:nvPr/>
        </p:nvSpPr>
        <p:spPr bwMode="auto">
          <a:xfrm>
            <a:off x="11168711" y="5625481"/>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23" name="Group 22">
            <a:extLst>
              <a:ext uri="{FF2B5EF4-FFF2-40B4-BE49-F238E27FC236}">
                <a16:creationId xmlns:a16="http://schemas.microsoft.com/office/drawing/2014/main" id="{5F068519-8A36-DB01-98BA-F36E4876626D}"/>
              </a:ext>
            </a:extLst>
          </p:cNvPr>
          <p:cNvGrpSpPr/>
          <p:nvPr/>
        </p:nvGrpSpPr>
        <p:grpSpPr>
          <a:xfrm>
            <a:off x="832659" y="3351389"/>
            <a:ext cx="2314470" cy="1991480"/>
            <a:chOff x="519798" y="1849655"/>
            <a:chExt cx="1705857" cy="1715320"/>
          </a:xfrm>
        </p:grpSpPr>
        <p:graphicFrame>
          <p:nvGraphicFramePr>
            <p:cNvPr id="25" name="Chart 24">
              <a:extLst>
                <a:ext uri="{FF2B5EF4-FFF2-40B4-BE49-F238E27FC236}">
                  <a16:creationId xmlns:a16="http://schemas.microsoft.com/office/drawing/2014/main" id="{5FC3538F-D5B4-2FB6-4B59-E18686D1981B}"/>
                </a:ext>
              </a:extLst>
            </p:cNvPr>
            <p:cNvGraphicFramePr/>
            <p:nvPr>
              <p:extLst>
                <p:ext uri="{D42A27DB-BD31-4B8C-83A1-F6EECF244321}">
                  <p14:modId xmlns:p14="http://schemas.microsoft.com/office/powerpoint/2010/main" val="2495810816"/>
                </p:ext>
              </p:extLst>
            </p:nvPr>
          </p:nvGraphicFramePr>
          <p:xfrm>
            <a:off x="519798" y="1849655"/>
            <a:ext cx="1705857" cy="1715320"/>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a:extLst>
                <a:ext uri="{FF2B5EF4-FFF2-40B4-BE49-F238E27FC236}">
                  <a16:creationId xmlns:a16="http://schemas.microsoft.com/office/drawing/2014/main" id="{5ACDDE72-B9CD-34BB-DBD4-A9BA8FB65083}"/>
                </a:ext>
              </a:extLst>
            </p:cNvPr>
            <p:cNvSpPr txBox="1"/>
            <p:nvPr/>
          </p:nvSpPr>
          <p:spPr>
            <a:xfrm>
              <a:off x="976604" y="2478816"/>
              <a:ext cx="847984" cy="481438"/>
            </a:xfrm>
            <a:prstGeom prst="rect">
              <a:avLst/>
            </a:prstGeom>
            <a:noFill/>
          </p:spPr>
          <p:txBody>
            <a:bodyPr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NZ" sz="3600" b="1" noProof="0" dirty="0">
                  <a:latin typeface="Century Gothic" panose="02116942222400000000"/>
                </a:rPr>
                <a:t>57</a:t>
              </a:r>
              <a:r>
                <a:rPr kumimoji="0" lang="en-NZ" sz="3600" b="1" i="0" u="none" strike="noStrike" kern="1200" cap="none" spc="0" normalizeH="0" baseline="0" noProof="0" dirty="0">
                  <a:ln>
                    <a:noFill/>
                  </a:ln>
                  <a:effectLst/>
                  <a:uLnTx/>
                  <a:uFillTx/>
                  <a:latin typeface="Century Gothic" panose="02116942222400000000"/>
                  <a:ea typeface="+mn-ea"/>
                  <a:cs typeface="+mn-cs"/>
                </a:rPr>
                <a:t>%</a:t>
              </a:r>
            </a:p>
          </p:txBody>
        </p:sp>
      </p:grpSp>
      <p:sp>
        <p:nvSpPr>
          <p:cNvPr id="65" name="Rectangle 64">
            <a:extLst>
              <a:ext uri="{FF2B5EF4-FFF2-40B4-BE49-F238E27FC236}">
                <a16:creationId xmlns:a16="http://schemas.microsoft.com/office/drawing/2014/main" id="{B13F1319-CFA7-0C48-BB84-CC2C05CECB94}"/>
              </a:ext>
            </a:extLst>
          </p:cNvPr>
          <p:cNvSpPr/>
          <p:nvPr/>
        </p:nvSpPr>
        <p:spPr bwMode="auto">
          <a:xfrm>
            <a:off x="393192" y="2740060"/>
            <a:ext cx="3236976" cy="611329"/>
          </a:xfrm>
          <a:prstGeom prst="rect">
            <a:avLst/>
          </a:prstGeom>
          <a:solidFill>
            <a:schemeClr val="bg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algn="ctr"/>
            <a:endParaRPr lang="en-NZ" sz="1800" b="0" i="0" noProof="0" dirty="0">
              <a:solidFill>
                <a:schemeClr val="bg1"/>
              </a:solidFill>
              <a:latin typeface="+mn-lt"/>
              <a:ea typeface="Roboto" panose="02000000000000000000" pitchFamily="2" charset="0"/>
              <a:cs typeface="Segoe UI" panose="020B0502040204020203" pitchFamily="34" charset="0"/>
            </a:endParaRPr>
          </a:p>
        </p:txBody>
      </p:sp>
      <p:sp>
        <p:nvSpPr>
          <p:cNvPr id="27" name="TextBox 26">
            <a:extLst>
              <a:ext uri="{FF2B5EF4-FFF2-40B4-BE49-F238E27FC236}">
                <a16:creationId xmlns:a16="http://schemas.microsoft.com/office/drawing/2014/main" id="{77BBB081-506E-78B5-945E-1AB0BE0AE380}"/>
              </a:ext>
            </a:extLst>
          </p:cNvPr>
          <p:cNvSpPr txBox="1"/>
          <p:nvPr/>
        </p:nvSpPr>
        <p:spPr>
          <a:xfrm>
            <a:off x="487832" y="5279064"/>
            <a:ext cx="3079749" cy="861774"/>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NZ" sz="1400" i="0" u="none" strike="noStrike" kern="1200" cap="none" spc="0" normalizeH="0" baseline="0" noProof="0" dirty="0">
                <a:ln>
                  <a:noFill/>
                </a:ln>
                <a:effectLst/>
                <a:uLnTx/>
                <a:uFillTx/>
                <a:latin typeface="Century Gothic" panose="020B0502020202020204" pitchFamily="34" charset="0"/>
                <a:ea typeface="+mn-ea"/>
                <a:cs typeface="+mn-cs"/>
              </a:rPr>
              <a:t>Of Māori say that connection to te ao Māori is what motivates their child to watch te reo Māori content – or them to choose it for them.</a:t>
            </a:r>
            <a:endParaRPr kumimoji="0" lang="en-NZ" sz="1400" b="1" i="0" u="none" strike="noStrike" kern="1200" cap="none" spc="0" normalizeH="0" baseline="0" noProof="0" dirty="0">
              <a:ln>
                <a:noFill/>
              </a:ln>
              <a:effectLst/>
              <a:uLnTx/>
              <a:uFillTx/>
              <a:latin typeface="Century Gothic" panose="02116942222400000000"/>
              <a:ea typeface="+mn-ea"/>
              <a:cs typeface="+mn-cs"/>
            </a:endParaRPr>
          </a:p>
        </p:txBody>
      </p:sp>
      <p:sp>
        <p:nvSpPr>
          <p:cNvPr id="28" name="TextBox 27">
            <a:extLst>
              <a:ext uri="{FF2B5EF4-FFF2-40B4-BE49-F238E27FC236}">
                <a16:creationId xmlns:a16="http://schemas.microsoft.com/office/drawing/2014/main" id="{08E5AE76-CED8-2537-D380-ADA2DFF28767}"/>
              </a:ext>
            </a:extLst>
          </p:cNvPr>
          <p:cNvSpPr txBox="1"/>
          <p:nvPr/>
        </p:nvSpPr>
        <p:spPr>
          <a:xfrm>
            <a:off x="473618" y="2836901"/>
            <a:ext cx="3079749" cy="43088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NZ" sz="1400" b="1" noProof="0" dirty="0">
                <a:latin typeface="Century Gothic" panose="020B0502020202020204" pitchFamily="34" charset="0"/>
              </a:rPr>
              <a:t>Connection</a:t>
            </a:r>
            <a:r>
              <a:rPr kumimoji="0" lang="en-NZ" sz="1400" b="1" i="0" u="none" strike="noStrike" kern="1200" cap="none" spc="0" normalizeH="0" baseline="0" noProof="0" dirty="0">
                <a:ln>
                  <a:noFill/>
                </a:ln>
                <a:effectLst/>
                <a:uLnTx/>
                <a:uFillTx/>
                <a:latin typeface="Century Gothic" panose="020B0502020202020204" pitchFamily="34" charset="0"/>
                <a:ea typeface="+mn-ea"/>
                <a:cs typeface="+mn-cs"/>
              </a:rPr>
              <a:t> to te ao Māori is the top benefit for Māori</a:t>
            </a:r>
            <a:endParaRPr kumimoji="0" lang="en-NZ" sz="1400" b="1" i="0" u="none" strike="noStrike" kern="1200" cap="none" spc="0" normalizeH="0" baseline="0" noProof="0" dirty="0">
              <a:ln>
                <a:noFill/>
              </a:ln>
              <a:effectLst/>
              <a:uLnTx/>
              <a:uFillTx/>
              <a:latin typeface="Century Gothic" panose="02116942222400000000"/>
              <a:ea typeface="+mn-ea"/>
              <a:cs typeface="+mn-cs"/>
            </a:endParaRPr>
          </a:p>
        </p:txBody>
      </p:sp>
      <p:cxnSp>
        <p:nvCxnSpPr>
          <p:cNvPr id="67" name="Straight Connector 66">
            <a:extLst>
              <a:ext uri="{FF2B5EF4-FFF2-40B4-BE49-F238E27FC236}">
                <a16:creationId xmlns:a16="http://schemas.microsoft.com/office/drawing/2014/main" id="{0BD44CB5-7BDE-ECCE-471C-EA3420CDECEE}"/>
              </a:ext>
            </a:extLst>
          </p:cNvPr>
          <p:cNvCxnSpPr>
            <a:cxnSpLocks/>
          </p:cNvCxnSpPr>
          <p:nvPr/>
        </p:nvCxnSpPr>
        <p:spPr>
          <a:xfrm flipV="1">
            <a:off x="4715465" y="1467612"/>
            <a:ext cx="6656306" cy="45720"/>
          </a:xfrm>
          <a:prstGeom prst="line">
            <a:avLst/>
          </a:prstGeom>
          <a:ln>
            <a:prstDash val="lgDash"/>
          </a:ln>
        </p:spPr>
        <p:style>
          <a:lnRef idx="1">
            <a:schemeClr val="accent3"/>
          </a:lnRef>
          <a:fillRef idx="0">
            <a:schemeClr val="accent3"/>
          </a:fillRef>
          <a:effectRef idx="0">
            <a:schemeClr val="accent3"/>
          </a:effectRef>
          <a:fontRef idx="minor">
            <a:schemeClr val="tx1"/>
          </a:fontRef>
        </p:style>
      </p:cxnSp>
      <p:cxnSp>
        <p:nvCxnSpPr>
          <p:cNvPr id="69" name="Straight Connector 68">
            <a:extLst>
              <a:ext uri="{FF2B5EF4-FFF2-40B4-BE49-F238E27FC236}">
                <a16:creationId xmlns:a16="http://schemas.microsoft.com/office/drawing/2014/main" id="{AC188E3F-8A43-CD8D-C01C-EA04C53EF2C7}"/>
              </a:ext>
            </a:extLst>
          </p:cNvPr>
          <p:cNvCxnSpPr>
            <a:cxnSpLocks/>
          </p:cNvCxnSpPr>
          <p:nvPr/>
        </p:nvCxnSpPr>
        <p:spPr>
          <a:xfrm flipV="1">
            <a:off x="4715465" y="1978424"/>
            <a:ext cx="6656306" cy="45720"/>
          </a:xfrm>
          <a:prstGeom prst="line">
            <a:avLst/>
          </a:prstGeom>
          <a:ln>
            <a:prstDash val="lgDash"/>
          </a:ln>
        </p:spPr>
        <p:style>
          <a:lnRef idx="1">
            <a:schemeClr val="accent3"/>
          </a:lnRef>
          <a:fillRef idx="0">
            <a:schemeClr val="accent3"/>
          </a:fillRef>
          <a:effectRef idx="0">
            <a:schemeClr val="accent3"/>
          </a:effectRef>
          <a:fontRef idx="minor">
            <a:schemeClr val="tx1"/>
          </a:fontRef>
        </p:style>
      </p:cxnSp>
      <p:cxnSp>
        <p:nvCxnSpPr>
          <p:cNvPr id="70" name="Straight Connector 69">
            <a:extLst>
              <a:ext uri="{FF2B5EF4-FFF2-40B4-BE49-F238E27FC236}">
                <a16:creationId xmlns:a16="http://schemas.microsoft.com/office/drawing/2014/main" id="{60B9B31D-44EC-F2FF-E6C5-EE09A42DAEE0}"/>
              </a:ext>
            </a:extLst>
          </p:cNvPr>
          <p:cNvCxnSpPr>
            <a:cxnSpLocks/>
          </p:cNvCxnSpPr>
          <p:nvPr/>
        </p:nvCxnSpPr>
        <p:spPr>
          <a:xfrm flipV="1">
            <a:off x="4715465" y="2497337"/>
            <a:ext cx="6656306" cy="45720"/>
          </a:xfrm>
          <a:prstGeom prst="line">
            <a:avLst/>
          </a:prstGeom>
          <a:ln>
            <a:prstDash val="lgDash"/>
          </a:ln>
        </p:spPr>
        <p:style>
          <a:lnRef idx="1">
            <a:schemeClr val="accent3"/>
          </a:lnRef>
          <a:fillRef idx="0">
            <a:schemeClr val="accent3"/>
          </a:fillRef>
          <a:effectRef idx="0">
            <a:schemeClr val="accent3"/>
          </a:effectRef>
          <a:fontRef idx="minor">
            <a:schemeClr val="tx1"/>
          </a:fontRef>
        </p:style>
      </p:cxnSp>
      <p:cxnSp>
        <p:nvCxnSpPr>
          <p:cNvPr id="71" name="Straight Connector 70">
            <a:extLst>
              <a:ext uri="{FF2B5EF4-FFF2-40B4-BE49-F238E27FC236}">
                <a16:creationId xmlns:a16="http://schemas.microsoft.com/office/drawing/2014/main" id="{6A1EE8EA-BB0A-4D38-EED8-294EBD2D034C}"/>
              </a:ext>
            </a:extLst>
          </p:cNvPr>
          <p:cNvCxnSpPr>
            <a:cxnSpLocks/>
          </p:cNvCxnSpPr>
          <p:nvPr/>
        </p:nvCxnSpPr>
        <p:spPr>
          <a:xfrm flipV="1">
            <a:off x="4715465" y="2971123"/>
            <a:ext cx="6656306" cy="45720"/>
          </a:xfrm>
          <a:prstGeom prst="line">
            <a:avLst/>
          </a:prstGeom>
          <a:ln>
            <a:prstDash val="lgDash"/>
          </a:ln>
        </p:spPr>
        <p:style>
          <a:lnRef idx="1">
            <a:schemeClr val="accent3"/>
          </a:lnRef>
          <a:fillRef idx="0">
            <a:schemeClr val="accent3"/>
          </a:fillRef>
          <a:effectRef idx="0">
            <a:schemeClr val="accent3"/>
          </a:effectRef>
          <a:fontRef idx="minor">
            <a:schemeClr val="tx1"/>
          </a:fontRef>
        </p:style>
      </p:cxnSp>
      <p:cxnSp>
        <p:nvCxnSpPr>
          <p:cNvPr id="72" name="Straight Connector 71">
            <a:extLst>
              <a:ext uri="{FF2B5EF4-FFF2-40B4-BE49-F238E27FC236}">
                <a16:creationId xmlns:a16="http://schemas.microsoft.com/office/drawing/2014/main" id="{448E4859-2873-6455-10F5-3849D1880B48}"/>
              </a:ext>
            </a:extLst>
          </p:cNvPr>
          <p:cNvCxnSpPr>
            <a:cxnSpLocks/>
          </p:cNvCxnSpPr>
          <p:nvPr/>
        </p:nvCxnSpPr>
        <p:spPr>
          <a:xfrm flipV="1">
            <a:off x="4715465" y="3483892"/>
            <a:ext cx="6656306" cy="45720"/>
          </a:xfrm>
          <a:prstGeom prst="line">
            <a:avLst/>
          </a:prstGeom>
          <a:ln>
            <a:prstDash val="lgDash"/>
          </a:ln>
        </p:spPr>
        <p:style>
          <a:lnRef idx="1">
            <a:schemeClr val="accent3"/>
          </a:lnRef>
          <a:fillRef idx="0">
            <a:schemeClr val="accent3"/>
          </a:fillRef>
          <a:effectRef idx="0">
            <a:schemeClr val="accent3"/>
          </a:effectRef>
          <a:fontRef idx="minor">
            <a:schemeClr val="tx1"/>
          </a:fontRef>
        </p:style>
      </p:cxnSp>
      <p:cxnSp>
        <p:nvCxnSpPr>
          <p:cNvPr id="73" name="Straight Connector 72">
            <a:extLst>
              <a:ext uri="{FF2B5EF4-FFF2-40B4-BE49-F238E27FC236}">
                <a16:creationId xmlns:a16="http://schemas.microsoft.com/office/drawing/2014/main" id="{EE04A872-2F80-C051-0D3B-094150B495BD}"/>
              </a:ext>
            </a:extLst>
          </p:cNvPr>
          <p:cNvCxnSpPr>
            <a:cxnSpLocks/>
          </p:cNvCxnSpPr>
          <p:nvPr/>
        </p:nvCxnSpPr>
        <p:spPr>
          <a:xfrm flipV="1">
            <a:off x="4715465" y="3986581"/>
            <a:ext cx="6656306" cy="45720"/>
          </a:xfrm>
          <a:prstGeom prst="line">
            <a:avLst/>
          </a:prstGeom>
          <a:ln>
            <a:prstDash val="lgDash"/>
          </a:ln>
        </p:spPr>
        <p:style>
          <a:lnRef idx="1">
            <a:schemeClr val="accent3"/>
          </a:lnRef>
          <a:fillRef idx="0">
            <a:schemeClr val="accent3"/>
          </a:fillRef>
          <a:effectRef idx="0">
            <a:schemeClr val="accent3"/>
          </a:effectRef>
          <a:fontRef idx="minor">
            <a:schemeClr val="tx1"/>
          </a:fontRef>
        </p:style>
      </p:cxnSp>
      <p:cxnSp>
        <p:nvCxnSpPr>
          <p:cNvPr id="74" name="Straight Connector 73">
            <a:extLst>
              <a:ext uri="{FF2B5EF4-FFF2-40B4-BE49-F238E27FC236}">
                <a16:creationId xmlns:a16="http://schemas.microsoft.com/office/drawing/2014/main" id="{A09F670A-AA5B-CB00-CFEC-AA228EACC8CE}"/>
              </a:ext>
            </a:extLst>
          </p:cNvPr>
          <p:cNvCxnSpPr>
            <a:cxnSpLocks/>
          </p:cNvCxnSpPr>
          <p:nvPr/>
        </p:nvCxnSpPr>
        <p:spPr>
          <a:xfrm flipV="1">
            <a:off x="4715465" y="4480489"/>
            <a:ext cx="6656306" cy="45720"/>
          </a:xfrm>
          <a:prstGeom prst="line">
            <a:avLst/>
          </a:prstGeom>
          <a:ln>
            <a:prstDash val="lgDash"/>
          </a:ln>
        </p:spPr>
        <p:style>
          <a:lnRef idx="1">
            <a:schemeClr val="accent3"/>
          </a:lnRef>
          <a:fillRef idx="0">
            <a:schemeClr val="accent3"/>
          </a:fillRef>
          <a:effectRef idx="0">
            <a:schemeClr val="accent3"/>
          </a:effectRef>
          <a:fontRef idx="minor">
            <a:schemeClr val="tx1"/>
          </a:fontRef>
        </p:style>
      </p:cxnSp>
      <p:cxnSp>
        <p:nvCxnSpPr>
          <p:cNvPr id="75" name="Straight Connector 74">
            <a:extLst>
              <a:ext uri="{FF2B5EF4-FFF2-40B4-BE49-F238E27FC236}">
                <a16:creationId xmlns:a16="http://schemas.microsoft.com/office/drawing/2014/main" id="{227F87A6-1643-47F4-7410-47BF61DEFE4F}"/>
              </a:ext>
            </a:extLst>
          </p:cNvPr>
          <p:cNvCxnSpPr>
            <a:cxnSpLocks/>
          </p:cNvCxnSpPr>
          <p:nvPr/>
        </p:nvCxnSpPr>
        <p:spPr>
          <a:xfrm flipV="1">
            <a:off x="4715465" y="4974326"/>
            <a:ext cx="6656306" cy="45720"/>
          </a:xfrm>
          <a:prstGeom prst="line">
            <a:avLst/>
          </a:prstGeom>
          <a:ln>
            <a:prstDash val="lgDash"/>
          </a:ln>
        </p:spPr>
        <p:style>
          <a:lnRef idx="1">
            <a:schemeClr val="accent3"/>
          </a:lnRef>
          <a:fillRef idx="0">
            <a:schemeClr val="accent3"/>
          </a:fillRef>
          <a:effectRef idx="0">
            <a:schemeClr val="accent3"/>
          </a:effectRef>
          <a:fontRef idx="minor">
            <a:schemeClr val="tx1"/>
          </a:fontRef>
        </p:style>
      </p:cxnSp>
      <p:cxnSp>
        <p:nvCxnSpPr>
          <p:cNvPr id="76" name="Straight Connector 75">
            <a:extLst>
              <a:ext uri="{FF2B5EF4-FFF2-40B4-BE49-F238E27FC236}">
                <a16:creationId xmlns:a16="http://schemas.microsoft.com/office/drawing/2014/main" id="{CA8E70CD-3A58-84DC-E9AF-1B0236F58B6A}"/>
              </a:ext>
            </a:extLst>
          </p:cNvPr>
          <p:cNvCxnSpPr>
            <a:cxnSpLocks/>
          </p:cNvCxnSpPr>
          <p:nvPr/>
        </p:nvCxnSpPr>
        <p:spPr>
          <a:xfrm flipV="1">
            <a:off x="4715465" y="5462512"/>
            <a:ext cx="6656306" cy="45720"/>
          </a:xfrm>
          <a:prstGeom prst="line">
            <a:avLst/>
          </a:prstGeom>
          <a:ln>
            <a:prstDash val="lgDash"/>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6749904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6F760-833E-6008-D5CE-103B38E4699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77A27D1-2574-0530-2D9F-4173769E42B2}"/>
              </a:ext>
              <a:ext uri="{C183D7F6-B498-43B3-948B-1728B52AA6E4}">
                <adec:decorative xmlns:adec="http://schemas.microsoft.com/office/drawing/2017/decorative" val="1"/>
              </a:ext>
            </a:extLst>
          </p:cNvPr>
          <p:cNvSpPr/>
          <p:nvPr/>
        </p:nvSpPr>
        <p:spPr bwMode="auto">
          <a:xfrm>
            <a:off x="0" y="0"/>
            <a:ext cx="4067175" cy="6858000"/>
          </a:xfrm>
          <a:prstGeom prst="rect">
            <a:avLst/>
          </a:prstGeom>
          <a:solidFill>
            <a:srgbClr val="F9EEE3"/>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FFFFFF"/>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6" name="Straight Connector 5">
            <a:extLst>
              <a:ext uri="{FF2B5EF4-FFF2-40B4-BE49-F238E27FC236}">
                <a16:creationId xmlns:a16="http://schemas.microsoft.com/office/drawing/2014/main" id="{D620E185-9362-2D0D-70A7-95516545593F}"/>
              </a:ext>
            </a:extLst>
          </p:cNvPr>
          <p:cNvCxnSpPr>
            <a:cxnSpLocks/>
          </p:cNvCxnSpPr>
          <p:nvPr/>
        </p:nvCxnSpPr>
        <p:spPr>
          <a:xfrm flipV="1">
            <a:off x="914400" y="6575425"/>
            <a:ext cx="0" cy="126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71E74B0B-15AA-60C1-3D85-8BD3C6A7ECF3}"/>
              </a:ext>
            </a:extLst>
          </p:cNvPr>
          <p:cNvSpPr txBox="1">
            <a:spLocks/>
          </p:cNvSpPr>
          <p:nvPr/>
        </p:nvSpPr>
        <p:spPr>
          <a:xfrm>
            <a:off x="454985" y="6546849"/>
            <a:ext cx="454450" cy="155574"/>
          </a:xfrm>
          <a:prstGeom prst="rect">
            <a:avLst/>
          </a:prstGeom>
          <a:noFill/>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rPr>
              <a:t>Verian</a:t>
            </a:r>
          </a:p>
        </p:txBody>
      </p:sp>
      <p:sp>
        <p:nvSpPr>
          <p:cNvPr id="17" name="Footer Placeholder 16">
            <a:extLst>
              <a:ext uri="{FF2B5EF4-FFF2-40B4-BE49-F238E27FC236}">
                <a16:creationId xmlns:a16="http://schemas.microsoft.com/office/drawing/2014/main" id="{923D4CA3-7BFF-F942-0793-7EE28DD4167D}"/>
              </a:ext>
            </a:extLst>
          </p:cNvPr>
          <p:cNvSpPr>
            <a:spLocks noGrp="1"/>
          </p:cNvSpPr>
          <p:nvPr>
            <p:ph type="ftr" sz="quarter" idx="23"/>
          </p:nvPr>
        </p:nvSpPr>
        <p:spPr/>
        <p:txBody>
          <a:bodyPr/>
          <a:lstStyle/>
          <a:p>
            <a:r>
              <a:rPr lang="en-US" dirty="0"/>
              <a:t>WATA Children’s Media Use 2025</a:t>
            </a:r>
          </a:p>
        </p:txBody>
      </p:sp>
      <p:sp>
        <p:nvSpPr>
          <p:cNvPr id="24" name="Title 4">
            <a:extLst>
              <a:ext uri="{FF2B5EF4-FFF2-40B4-BE49-F238E27FC236}">
                <a16:creationId xmlns:a16="http://schemas.microsoft.com/office/drawing/2014/main" id="{BFBC2A2D-4856-9DDC-FB14-36F0A7B4B58D}"/>
              </a:ext>
            </a:extLst>
          </p:cNvPr>
          <p:cNvSpPr txBox="1">
            <a:spLocks/>
          </p:cNvSpPr>
          <p:nvPr/>
        </p:nvSpPr>
        <p:spPr>
          <a:xfrm>
            <a:off x="454984" y="1150735"/>
            <a:ext cx="3079749" cy="945220"/>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spcBef>
                <a:spcPts val="0"/>
              </a:spcBef>
              <a:defRPr/>
            </a:pPr>
            <a:r>
              <a:rPr lang="en-NZ" sz="1600" noProof="0" dirty="0">
                <a:solidFill>
                  <a:srgbClr val="000000"/>
                </a:solidFill>
                <a:ea typeface="Roboto" panose="02000000000000000000" pitchFamily="2" charset="0"/>
              </a:rPr>
              <a:t>Discoverability, availability, not enough variety, and language ‘barriers’ are the biggest challenges for te reo Māori content. </a:t>
            </a:r>
            <a:endParaRPr lang="en-NZ" sz="1600" noProof="0" dirty="0">
              <a:solidFill>
                <a:srgbClr val="000000"/>
              </a:solidFill>
              <a:ea typeface="+mn-ea"/>
            </a:endParaRPr>
          </a:p>
        </p:txBody>
      </p:sp>
      <p:sp>
        <p:nvSpPr>
          <p:cNvPr id="14" name="Slide Number Placeholder 13">
            <a:extLst>
              <a:ext uri="{FF2B5EF4-FFF2-40B4-BE49-F238E27FC236}">
                <a16:creationId xmlns:a16="http://schemas.microsoft.com/office/drawing/2014/main" id="{017ADDD9-8DB0-7F01-1C79-3086A1F6AFE5}"/>
              </a:ext>
            </a:extLst>
          </p:cNvPr>
          <p:cNvSpPr>
            <a:spLocks noGrp="1"/>
          </p:cNvSpPr>
          <p:nvPr>
            <p:ph type="sldNum" sz="quarter" idx="16"/>
          </p:nvPr>
        </p:nvSpPr>
        <p:spPr/>
        <p:txBody>
          <a:bodyPr/>
          <a:lstStyle/>
          <a:p>
            <a:fld id="{63DCA5C9-2E11-4C67-86EB-AE1DE127DC64}" type="slidenum">
              <a:rPr lang="en-NZ" noProof="0" smtClean="0"/>
              <a:pPr/>
              <a:t>71</a:t>
            </a:fld>
            <a:endParaRPr lang="en-NZ" noProof="0" dirty="0"/>
          </a:p>
        </p:txBody>
      </p:sp>
      <p:graphicFrame>
        <p:nvGraphicFramePr>
          <p:cNvPr id="2" name="Content Placeholder 19">
            <a:extLst>
              <a:ext uri="{FF2B5EF4-FFF2-40B4-BE49-F238E27FC236}">
                <a16:creationId xmlns:a16="http://schemas.microsoft.com/office/drawing/2014/main" id="{EE602499-0D76-8F13-D84C-73C226191EFE}"/>
              </a:ext>
            </a:extLst>
          </p:cNvPr>
          <p:cNvGraphicFramePr>
            <a:graphicFrameLocks/>
          </p:cNvGraphicFramePr>
          <p:nvPr>
            <p:extLst>
              <p:ext uri="{D42A27DB-BD31-4B8C-83A1-F6EECF244321}">
                <p14:modId xmlns:p14="http://schemas.microsoft.com/office/powerpoint/2010/main" val="232584242"/>
              </p:ext>
            </p:extLst>
          </p:nvPr>
        </p:nvGraphicFramePr>
        <p:xfrm>
          <a:off x="4773018" y="665795"/>
          <a:ext cx="8656450" cy="544368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3">
            <a:extLst>
              <a:ext uri="{FF2B5EF4-FFF2-40B4-BE49-F238E27FC236}">
                <a16:creationId xmlns:a16="http://schemas.microsoft.com/office/drawing/2014/main" id="{E2E7047B-7764-4174-06A9-16EEEEF7C866}"/>
              </a:ext>
            </a:extLst>
          </p:cNvPr>
          <p:cNvSpPr txBox="1">
            <a:spLocks/>
          </p:cNvSpPr>
          <p:nvPr/>
        </p:nvSpPr>
        <p:spPr>
          <a:xfrm>
            <a:off x="4317363" y="6519731"/>
            <a:ext cx="6634655" cy="3733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spcAft>
                <a:spcPts val="0"/>
              </a:spcAft>
              <a:buClr>
                <a:srgbClr val="000000"/>
              </a:buClr>
              <a:defRPr/>
            </a:pPr>
            <a:r>
              <a:rPr kumimoji="0" lang="en-NZ" sz="80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Source: Q42 </a:t>
            </a:r>
            <a: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t>What, if anything, limits [CHILD] from watching more te reo Māori content</a:t>
            </a:r>
            <a:r>
              <a:rPr lang="en-NZ" sz="800" b="0" noProof="0" dirty="0">
                <a:solidFill>
                  <a:schemeClr val="accent6"/>
                </a:solidFill>
              </a:rPr>
              <a:t>?</a:t>
            </a:r>
          </a:p>
          <a:p>
            <a:pPr lvl="6">
              <a:spcAft>
                <a:spcPts val="0"/>
              </a:spcAft>
              <a:buClr>
                <a:srgbClr val="000000"/>
              </a:buClr>
              <a:defRPr/>
            </a:pPr>
            <a:r>
              <a:rPr lang="en-NZ" sz="800" noProof="0" dirty="0">
                <a:solidFill>
                  <a:schemeClr val="accent6"/>
                </a:solidFill>
              </a:rPr>
              <a:t>Base</a:t>
            </a:r>
            <a:r>
              <a:rPr lang="en-NZ" sz="800" b="0" noProof="0" dirty="0">
                <a:solidFill>
                  <a:schemeClr val="accent6"/>
                </a:solidFill>
              </a:rPr>
              <a:t>: </a:t>
            </a:r>
            <a:r>
              <a:rPr lang="en-NZ" sz="800" b="0" noProof="0" dirty="0">
                <a:solidFill>
                  <a:schemeClr val="accent6"/>
                </a:solidFill>
                <a:ea typeface="Verdana" panose="020B0604030504040204" pitchFamily="34" charset="0"/>
                <a:cs typeface="Arial" panose="020B0604020202020204" pitchFamily="34" charset="0"/>
              </a:rPr>
              <a:t>Caregivers whose children engage with te reo Māori content n=211</a:t>
            </a:r>
            <a:br>
              <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chemeClr val="accent6"/>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 name="Text Placeholder 2">
            <a:extLst>
              <a:ext uri="{FF2B5EF4-FFF2-40B4-BE49-F238E27FC236}">
                <a16:creationId xmlns:a16="http://schemas.microsoft.com/office/drawing/2014/main" id="{C73D2BA4-1F5B-4E3D-F3BC-277FD6D234A8}"/>
              </a:ext>
            </a:extLst>
          </p:cNvPr>
          <p:cNvSpPr txBox="1">
            <a:spLocks/>
          </p:cNvSpPr>
          <p:nvPr/>
        </p:nvSpPr>
        <p:spPr>
          <a:xfrm>
            <a:off x="460375" y="420146"/>
            <a:ext cx="3079750" cy="45146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84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400" noProof="0" dirty="0">
                <a:solidFill>
                  <a:schemeClr val="tx2"/>
                </a:solidFill>
                <a:latin typeface="Georgia" panose="02040502050405020303" pitchFamily="18" charset="0"/>
                <a:ea typeface="Roboto" panose="02000000000000000000" pitchFamily="2" charset="0"/>
                <a:cs typeface="Segoe UI" panose="020B0502040204020203" pitchFamily="34" charset="0"/>
              </a:rPr>
              <a:t>What are the barriers?</a:t>
            </a:r>
          </a:p>
        </p:txBody>
      </p:sp>
      <p:cxnSp>
        <p:nvCxnSpPr>
          <p:cNvPr id="4" name="Straight Connector 3">
            <a:extLst>
              <a:ext uri="{FF2B5EF4-FFF2-40B4-BE49-F238E27FC236}">
                <a16:creationId xmlns:a16="http://schemas.microsoft.com/office/drawing/2014/main" id="{D6132071-219A-A551-F936-C3DFFAB8C4D1}"/>
              </a:ext>
              <a:ext uri="{C183D7F6-B498-43B3-948B-1728B52AA6E4}">
                <adec:decorative xmlns:adec="http://schemas.microsoft.com/office/drawing/2017/decorative" val="1"/>
              </a:ext>
            </a:extLst>
          </p:cNvPr>
          <p:cNvCxnSpPr>
            <a:cxnSpLocks/>
          </p:cNvCxnSpPr>
          <p:nvPr/>
        </p:nvCxnSpPr>
        <p:spPr>
          <a:xfrm>
            <a:off x="4317363" y="6410325"/>
            <a:ext cx="74110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F9802C9-D75B-AFCA-9D3A-BFB507D40AC9}"/>
              </a:ext>
            </a:extLst>
          </p:cNvPr>
          <p:cNvSpPr txBox="1"/>
          <p:nvPr/>
        </p:nvSpPr>
        <p:spPr>
          <a:xfrm>
            <a:off x="9954486" y="1449894"/>
            <a:ext cx="1511024" cy="213987"/>
          </a:xfrm>
          <a:prstGeom prst="rect">
            <a:avLst/>
          </a:prstGeom>
          <a:noFill/>
        </p:spPr>
        <p:txBody>
          <a:bodyPr wrap="square" lIns="0" tIns="0" rIns="0" bIns="0" rtlCol="0">
            <a:normAutofit/>
          </a:bodyPr>
          <a:lstStyle/>
          <a:p>
            <a:pPr marL="171450" indent="-171450" algn="l">
              <a:spcAft>
                <a:spcPts val="600"/>
              </a:spcAft>
              <a:buFont typeface="Century Gothic" panose="020B0502020202020204" pitchFamily="34" charset="0"/>
              <a:buChar char="▲"/>
            </a:pPr>
            <a:r>
              <a:rPr lang="en-NZ" sz="1200" b="0" i="0" noProof="0" dirty="0">
                <a:solidFill>
                  <a:schemeClr val="tx2"/>
                </a:solidFill>
                <a:latin typeface="+mn-lt"/>
                <a:ea typeface="Roboto" panose="02000000000000000000" pitchFamily="2" charset="0"/>
                <a:cs typeface="Segoe UI" panose="020B0502040204020203" pitchFamily="34" charset="0"/>
              </a:rPr>
              <a:t>Māori </a:t>
            </a:r>
            <a:r>
              <a:rPr lang="en-NZ" sz="1200" b="1" i="0" noProof="0" dirty="0">
                <a:solidFill>
                  <a:schemeClr val="tx2"/>
                </a:solidFill>
                <a:latin typeface="+mn-lt"/>
                <a:ea typeface="Roboto" panose="02000000000000000000" pitchFamily="2" charset="0"/>
                <a:cs typeface="Segoe UI" panose="020B0502040204020203" pitchFamily="34" charset="0"/>
              </a:rPr>
              <a:t>35%</a:t>
            </a:r>
          </a:p>
        </p:txBody>
      </p:sp>
      <p:sp>
        <p:nvSpPr>
          <p:cNvPr id="8" name="TextBox 7">
            <a:extLst>
              <a:ext uri="{FF2B5EF4-FFF2-40B4-BE49-F238E27FC236}">
                <a16:creationId xmlns:a16="http://schemas.microsoft.com/office/drawing/2014/main" id="{F359BBBE-FD74-29C1-50C4-0AC374D2EF33}"/>
              </a:ext>
            </a:extLst>
          </p:cNvPr>
          <p:cNvSpPr txBox="1"/>
          <p:nvPr/>
        </p:nvSpPr>
        <p:spPr>
          <a:xfrm>
            <a:off x="9351220" y="5128407"/>
            <a:ext cx="933071" cy="213987"/>
          </a:xfrm>
          <a:prstGeom prst="rect">
            <a:avLst/>
          </a:prstGeom>
          <a:noFill/>
        </p:spPr>
        <p:txBody>
          <a:bodyPr wrap="square" lIns="0" tIns="0" rIns="0" bIns="0" rtlCol="0">
            <a:normAutofit/>
          </a:bodyPr>
          <a:lstStyle/>
          <a:p>
            <a:pPr marL="171450" indent="-171450" algn="l">
              <a:spcAft>
                <a:spcPts val="600"/>
              </a:spcAft>
              <a:buFont typeface="Century Gothic" panose="020B0502020202020204" pitchFamily="34" charset="0"/>
              <a:buChar char="▼"/>
            </a:pPr>
            <a:r>
              <a:rPr lang="en-NZ" sz="1200" b="0" i="0" noProof="0" dirty="0">
                <a:solidFill>
                  <a:schemeClr val="tx2"/>
                </a:solidFill>
                <a:latin typeface="+mn-lt"/>
                <a:ea typeface="Roboto" panose="02000000000000000000" pitchFamily="2" charset="0"/>
                <a:cs typeface="Segoe UI" panose="020B0502040204020203" pitchFamily="34" charset="0"/>
              </a:rPr>
              <a:t>Māori </a:t>
            </a:r>
            <a:r>
              <a:rPr lang="en-NZ" sz="1200" b="1" i="0" noProof="0" dirty="0">
                <a:solidFill>
                  <a:schemeClr val="tx2"/>
                </a:solidFill>
                <a:latin typeface="+mn-lt"/>
                <a:ea typeface="Roboto" panose="02000000000000000000" pitchFamily="2" charset="0"/>
                <a:cs typeface="Segoe UI" panose="020B0502040204020203" pitchFamily="34" charset="0"/>
              </a:rPr>
              <a:t>0%</a:t>
            </a:r>
          </a:p>
        </p:txBody>
      </p:sp>
      <p:grpSp>
        <p:nvGrpSpPr>
          <p:cNvPr id="9" name="Group 8">
            <a:extLst>
              <a:ext uri="{FF2B5EF4-FFF2-40B4-BE49-F238E27FC236}">
                <a16:creationId xmlns:a16="http://schemas.microsoft.com/office/drawing/2014/main" id="{3844BAE4-E659-1A54-B1A1-C82854820701}"/>
              </a:ext>
            </a:extLst>
          </p:cNvPr>
          <p:cNvGrpSpPr/>
          <p:nvPr/>
        </p:nvGrpSpPr>
        <p:grpSpPr>
          <a:xfrm>
            <a:off x="9029066" y="6093522"/>
            <a:ext cx="2346178" cy="276475"/>
            <a:chOff x="9561659" y="6254470"/>
            <a:chExt cx="1900091" cy="242532"/>
          </a:xfrm>
        </p:grpSpPr>
        <p:sp>
          <p:nvSpPr>
            <p:cNvPr id="11" name="Text Placeholder 3">
              <a:extLst>
                <a:ext uri="{FF2B5EF4-FFF2-40B4-BE49-F238E27FC236}">
                  <a16:creationId xmlns:a16="http://schemas.microsoft.com/office/drawing/2014/main" id="{E1AC18BA-D4E0-77F8-9682-71E69C823119}"/>
                </a:ext>
              </a:extLst>
            </p:cNvPr>
            <p:cNvSpPr txBox="1">
              <a:spLocks/>
            </p:cNvSpPr>
            <p:nvPr/>
          </p:nvSpPr>
          <p:spPr>
            <a:xfrm>
              <a:off x="9561659" y="6254470"/>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a:t>
              </a:r>
            </a:p>
          </p:txBody>
        </p:sp>
        <p:sp>
          <p:nvSpPr>
            <p:cNvPr id="13" name="Isosceles Triangle 12">
              <a:extLst>
                <a:ext uri="{FF2B5EF4-FFF2-40B4-BE49-F238E27FC236}">
                  <a16:creationId xmlns:a16="http://schemas.microsoft.com/office/drawing/2014/main" id="{93D1E486-0495-678C-259C-0966B62CB1ED}"/>
                </a:ext>
              </a:extLst>
            </p:cNvPr>
            <p:cNvSpPr/>
            <p:nvPr/>
          </p:nvSpPr>
          <p:spPr bwMode="auto">
            <a:xfrm>
              <a:off x="11356975" y="6260022"/>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5" name="Isosceles Triangle 14">
              <a:extLst>
                <a:ext uri="{FF2B5EF4-FFF2-40B4-BE49-F238E27FC236}">
                  <a16:creationId xmlns:a16="http://schemas.microsoft.com/office/drawing/2014/main" id="{A89A748A-9ED9-5833-C2CD-49CE69309F0C}"/>
                </a:ext>
              </a:extLst>
            </p:cNvPr>
            <p:cNvSpPr/>
            <p:nvPr/>
          </p:nvSpPr>
          <p:spPr bwMode="auto">
            <a:xfrm rot="10800000">
              <a:off x="11356974" y="6380795"/>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20" name="Text Placeholder 3">
            <a:extLst>
              <a:ext uri="{FF2B5EF4-FFF2-40B4-BE49-F238E27FC236}">
                <a16:creationId xmlns:a16="http://schemas.microsoft.com/office/drawing/2014/main" id="{E3BC29D2-ED84-365A-070C-AA4F64D4EF87}"/>
              </a:ext>
            </a:extLst>
          </p:cNvPr>
          <p:cNvSpPr txBox="1">
            <a:spLocks/>
          </p:cNvSpPr>
          <p:nvPr/>
        </p:nvSpPr>
        <p:spPr>
          <a:xfrm>
            <a:off x="4317363" y="286718"/>
            <a:ext cx="7619094" cy="1715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dirty="0">
                <a:solidFill>
                  <a:srgbClr val="000000"/>
                </a:solidFill>
                <a:latin typeface="Century Gothic" panose="02116942222400000000"/>
              </a:rPr>
              <a:t>B</a:t>
            </a: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arriers to watching more te reo M</a:t>
            </a:r>
            <a:r>
              <a:rPr lang="mi-NZ" sz="1100" dirty="0">
                <a:solidFill>
                  <a:srgbClr val="000000"/>
                </a:solidFill>
                <a:latin typeface="Century Gothic" panose="02116942222400000000"/>
              </a:rPr>
              <a:t>āori content</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2" name="TextBox 21">
            <a:extLst>
              <a:ext uri="{FF2B5EF4-FFF2-40B4-BE49-F238E27FC236}">
                <a16:creationId xmlns:a16="http://schemas.microsoft.com/office/drawing/2014/main" id="{3D5C8866-BF20-0A78-DCC9-A134023B676D}"/>
              </a:ext>
            </a:extLst>
          </p:cNvPr>
          <p:cNvSpPr txBox="1"/>
          <p:nvPr/>
        </p:nvSpPr>
        <p:spPr>
          <a:xfrm>
            <a:off x="454985" y="2661415"/>
            <a:ext cx="3079746" cy="1338828"/>
          </a:xfrm>
          <a:prstGeom prst="rect">
            <a:avLst/>
          </a:prstGeom>
          <a:solidFill>
            <a:schemeClr val="bg1"/>
          </a:solidFill>
        </p:spPr>
        <p:txBody>
          <a:bodyPr wrap="square">
            <a:spAutoFit/>
          </a:bodyPr>
          <a:lstStyle/>
          <a:p>
            <a:pPr marL="0" marR="0" lvl="0" indent="-3657600" algn="l" defTabSz="457200" rtl="0" eaLnBrk="1" fontAlgn="auto" latinLnBrk="0" hangingPunct="1">
              <a:lnSpc>
                <a:spcPct val="100000"/>
              </a:lnSpc>
              <a:spcBef>
                <a:spcPts val="0"/>
              </a:spcBef>
              <a:spcAft>
                <a:spcPts val="600"/>
              </a:spcAft>
              <a:buClrTx/>
              <a:buSzTx/>
              <a:buFontTx/>
              <a:buNone/>
              <a:tabLst/>
              <a:defRPr/>
            </a:pPr>
            <a:r>
              <a:rPr kumimoji="0" lang="en-NZ" sz="110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Those who have </a:t>
            </a:r>
            <a:r>
              <a:rPr kumimoji="0" lang="en-NZ" sz="1100" b="1" i="0" u="sng"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not</a:t>
            </a:r>
            <a:r>
              <a:rPr kumimoji="0" lang="en-NZ" sz="1100" b="1"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watched te reo Māori content recently</a:t>
            </a:r>
            <a:r>
              <a:rPr kumimoji="0" lang="en-NZ" sz="110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are more likely to rate the following </a:t>
            </a:r>
            <a:r>
              <a:rPr kumimoji="0" lang="en-NZ" sz="1100" b="1"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barriers</a:t>
            </a:r>
            <a:r>
              <a:rPr kumimoji="0" lang="en-NZ" sz="110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a:t>
            </a:r>
          </a:p>
          <a:p>
            <a:pPr marL="171450" lvl="0" indent="-171450">
              <a:spcAft>
                <a:spcPts val="600"/>
              </a:spcAft>
              <a:buFont typeface="Century Gothic" panose="020B0502020202020204" pitchFamily="34" charset="0"/>
              <a:buChar char="▲"/>
              <a:defRPr/>
            </a:pPr>
            <a:r>
              <a:rPr lang="en-NZ" sz="1100" noProof="0" dirty="0">
                <a:solidFill>
                  <a:srgbClr val="282626"/>
                </a:solidFill>
                <a:ea typeface="Roboto" panose="02000000000000000000" pitchFamily="2" charset="0"/>
                <a:cs typeface="Segoe UI" panose="020B0502040204020203" pitchFamily="34" charset="0"/>
              </a:rPr>
              <a:t>Don’t speak or understand te reo Māori</a:t>
            </a:r>
            <a:endParaRPr lang="en-NZ" sz="1100" dirty="0">
              <a:solidFill>
                <a:srgbClr val="282626"/>
              </a:solidFill>
              <a:latin typeface="Century Gothic" panose="02116942222400000000"/>
              <a:ea typeface="Roboto" panose="02000000000000000000" pitchFamily="2" charset="0"/>
              <a:cs typeface="Segoe UI" panose="020B0502040204020203" pitchFamily="34" charset="0"/>
            </a:endParaRPr>
          </a:p>
          <a:p>
            <a:pPr marL="171450" lvl="0" indent="-171450">
              <a:spcAft>
                <a:spcPts val="600"/>
              </a:spcAft>
              <a:buFont typeface="Century Gothic" panose="020B0502020202020204" pitchFamily="34" charset="0"/>
              <a:buChar char="▲"/>
              <a:defRPr/>
            </a:pPr>
            <a:r>
              <a:rPr kumimoji="0" lang="en-NZ" sz="11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Not aware, hard to find</a:t>
            </a:r>
          </a:p>
          <a:p>
            <a:pPr marL="171450" lvl="0" indent="-171450">
              <a:spcAft>
                <a:spcPts val="600"/>
              </a:spcAft>
              <a:buFont typeface="Century Gothic" panose="020B0502020202020204" pitchFamily="34" charset="0"/>
              <a:buChar char="▲"/>
              <a:defRPr/>
            </a:pPr>
            <a:r>
              <a:rPr kumimoji="0" lang="en-NZ" sz="11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Doesn’t appeal</a:t>
            </a:r>
          </a:p>
        </p:txBody>
      </p:sp>
    </p:spTree>
    <p:extLst>
      <p:ext uri="{BB962C8B-B14F-4D97-AF65-F5344CB8AC3E}">
        <p14:creationId xmlns:p14="http://schemas.microsoft.com/office/powerpoint/2010/main" val="24695614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DBB57-EDF4-6A95-199B-BC9B3DD4B392}"/>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9F228ED4-16B8-A823-09FD-B9683CC8119A}"/>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5DF696C8-5CA9-E159-E79A-73411882D8FA}"/>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6F18AE3A-E3D7-3259-D365-0E199542C413}"/>
              </a:ext>
            </a:extLst>
          </p:cNvPr>
          <p:cNvSpPr txBox="1">
            <a:spLocks/>
          </p:cNvSpPr>
          <p:nvPr/>
        </p:nvSpPr>
        <p:spPr>
          <a:xfrm>
            <a:off x="460374" y="432178"/>
            <a:ext cx="11268076" cy="1306021"/>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NZ" sz="200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rPr>
              <a:t>What benefits do chi</a:t>
            </a:r>
            <a:r>
              <a:rPr lang="en-NZ" sz="2000" noProof="0" dirty="0">
                <a:solidFill>
                  <a:srgbClr val="282626"/>
                </a:solidFill>
              </a:rPr>
              <a:t>ldren get out of watching </a:t>
            </a:r>
            <a:r>
              <a:rPr lang="en-NZ" sz="2000" u="sng" noProof="0" dirty="0">
                <a:solidFill>
                  <a:srgbClr val="282626"/>
                </a:solidFill>
              </a:rPr>
              <a:t>te reo Māori</a:t>
            </a:r>
            <a:r>
              <a:rPr lang="en-NZ" sz="2000" noProof="0" dirty="0">
                <a:solidFill>
                  <a:srgbClr val="282626"/>
                </a:solidFill>
              </a:rPr>
              <a:t> content?</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i="0" u="none" strike="noStrike" kern="1200" cap="none" spc="0" normalizeH="0" baseline="0" noProof="0" dirty="0">
                <a:ln>
                  <a:noFill/>
                </a:ln>
                <a:solidFill>
                  <a:srgbClr val="736868"/>
                </a:solidFill>
                <a:effectLst/>
                <a:uLnTx/>
                <a:uFillTx/>
                <a:latin typeface="+mn-lt"/>
                <a:cs typeface="Segoe UI" panose="020B0502040204020203" pitchFamily="34" charset="0"/>
              </a:rPr>
              <a:t>Children gain a wide range of benefits from watching te reo Māori content, especially Māori children</a:t>
            </a:r>
            <a:r>
              <a:rPr kumimoji="0" lang="en-NZ" sz="1400" i="0" u="none" strike="noStrike" kern="1200" cap="none" spc="0" normalizeH="0" baseline="0" noProof="0" dirty="0">
                <a:ln>
                  <a:noFill/>
                </a:ln>
                <a:solidFill>
                  <a:srgbClr val="736868"/>
                </a:solidFill>
                <a:effectLst/>
                <a:uLnTx/>
                <a:uFillTx/>
                <a:latin typeface="+mn-lt"/>
                <a:cs typeface="Segoe UI" panose="020B0502040204020203" pitchFamily="34" charset="0"/>
              </a:rPr>
              <a:t>. </a:t>
            </a:r>
            <a:r>
              <a:rPr kumimoji="0" lang="en-US" sz="1400" i="0" u="none" strike="noStrike" kern="1200" cap="none" spc="0" normalizeH="0" baseline="0" noProof="0" dirty="0">
                <a:ln>
                  <a:noFill/>
                </a:ln>
                <a:solidFill>
                  <a:srgbClr val="736868"/>
                </a:solidFill>
                <a:effectLst/>
                <a:uLnTx/>
                <a:uFillTx/>
                <a:latin typeface="+mn-lt"/>
                <a:cs typeface="Segoe UI" panose="020B0502040204020203" pitchFamily="34" charset="0"/>
              </a:rPr>
              <a:t>Across all children, watching Māori content supports learning, cultural connection, and identity. This is particularly strong for Māori children, who are most likely to say it’s fun and interesting and show higher agreement across benefits like pride, belonging, and connection to culture and language.</a:t>
            </a:r>
            <a:endParaRPr kumimoji="0" lang="en-NZ" sz="1400" i="0" u="none" strike="noStrike" kern="1200" cap="none" spc="0" normalizeH="0" baseline="0" noProof="0" dirty="0">
              <a:ln>
                <a:noFill/>
              </a:ln>
              <a:solidFill>
                <a:srgbClr val="736868"/>
              </a:solidFill>
              <a:effectLst/>
              <a:uLnTx/>
              <a:uFillTx/>
              <a:latin typeface="+mn-lt"/>
              <a:cs typeface="Segoe UI" panose="020B0502040204020203" pitchFamily="34" charset="0"/>
            </a:endParaRPr>
          </a:p>
        </p:txBody>
      </p:sp>
      <p:sp>
        <p:nvSpPr>
          <p:cNvPr id="3" name="Text Placeholder 3">
            <a:extLst>
              <a:ext uri="{FF2B5EF4-FFF2-40B4-BE49-F238E27FC236}">
                <a16:creationId xmlns:a16="http://schemas.microsoft.com/office/drawing/2014/main" id="{8B448454-2C1A-ED6F-C246-FE7AAFA29A1F}"/>
              </a:ext>
            </a:extLst>
          </p:cNvPr>
          <p:cNvSpPr txBox="1">
            <a:spLocks/>
          </p:cNvSpPr>
          <p:nvPr/>
        </p:nvSpPr>
        <p:spPr>
          <a:xfrm>
            <a:off x="2791982" y="6346928"/>
            <a:ext cx="8793797"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Q89.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What do you like about te reo Māori shows, movies, or games?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Children 5 to 14 years who watch/play something that uses te reo Māori (n=252)</a:t>
            </a:r>
          </a:p>
        </p:txBody>
      </p:sp>
      <p:cxnSp>
        <p:nvCxnSpPr>
          <p:cNvPr id="17" name="Straight Connector 16">
            <a:extLst>
              <a:ext uri="{FF2B5EF4-FFF2-40B4-BE49-F238E27FC236}">
                <a16:creationId xmlns:a16="http://schemas.microsoft.com/office/drawing/2014/main" id="{944E241F-24E0-64A2-4890-24C4DC4E00B7}"/>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C188DAD8-6D91-2862-BBB2-2A244B17EE70}"/>
              </a:ext>
            </a:extLst>
          </p:cNvPr>
          <p:cNvGrpSpPr/>
          <p:nvPr/>
        </p:nvGrpSpPr>
        <p:grpSpPr>
          <a:xfrm>
            <a:off x="9452048" y="6515087"/>
            <a:ext cx="1900091" cy="247677"/>
            <a:chOff x="9561659" y="6254470"/>
            <a:chExt cx="1900091" cy="247677"/>
          </a:xfrm>
        </p:grpSpPr>
        <p:sp>
          <p:nvSpPr>
            <p:cNvPr id="50" name="Text Placeholder 3">
              <a:extLst>
                <a:ext uri="{FF2B5EF4-FFF2-40B4-BE49-F238E27FC236}">
                  <a16:creationId xmlns:a16="http://schemas.microsoft.com/office/drawing/2014/main" id="{8F93FF01-99C7-2BED-2ACD-220080C5FFEB}"/>
                </a:ext>
              </a:extLst>
            </p:cNvPr>
            <p:cNvSpPr txBox="1">
              <a:spLocks/>
            </p:cNvSpPr>
            <p:nvPr/>
          </p:nvSpPr>
          <p:spPr>
            <a:xfrm>
              <a:off x="9561659" y="6254470"/>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average</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average</a:t>
              </a:r>
            </a:p>
          </p:txBody>
        </p:sp>
        <p:sp>
          <p:nvSpPr>
            <p:cNvPr id="51" name="Isosceles Triangle 50">
              <a:extLst>
                <a:ext uri="{FF2B5EF4-FFF2-40B4-BE49-F238E27FC236}">
                  <a16:creationId xmlns:a16="http://schemas.microsoft.com/office/drawing/2014/main" id="{0BE4C5CC-6312-8BA7-B67A-F8BC290B379A}"/>
                </a:ext>
              </a:extLst>
            </p:cNvPr>
            <p:cNvSpPr/>
            <p:nvPr/>
          </p:nvSpPr>
          <p:spPr bwMode="auto">
            <a:xfrm>
              <a:off x="11356975" y="6273280"/>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2" name="Isosceles Triangle 51">
              <a:extLst>
                <a:ext uri="{FF2B5EF4-FFF2-40B4-BE49-F238E27FC236}">
                  <a16:creationId xmlns:a16="http://schemas.microsoft.com/office/drawing/2014/main" id="{22716DC1-6FDC-6D37-919A-38D15CC42D41}"/>
                </a:ext>
              </a:extLst>
            </p:cNvPr>
            <p:cNvSpPr/>
            <p:nvPr/>
          </p:nvSpPr>
          <p:spPr bwMode="auto">
            <a:xfrm rot="10800000">
              <a:off x="11356974" y="6411824"/>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cxnSp>
        <p:nvCxnSpPr>
          <p:cNvPr id="33" name="Straight Connector 32">
            <a:extLst>
              <a:ext uri="{FF2B5EF4-FFF2-40B4-BE49-F238E27FC236}">
                <a16:creationId xmlns:a16="http://schemas.microsoft.com/office/drawing/2014/main" id="{26CE8674-938B-86D6-1A39-5A8CF51E7C30}"/>
              </a:ext>
            </a:extLst>
          </p:cNvPr>
          <p:cNvCxnSpPr>
            <a:cxnSpLocks/>
          </p:cNvCxnSpPr>
          <p:nvPr/>
        </p:nvCxnSpPr>
        <p:spPr>
          <a:xfrm>
            <a:off x="460375" y="1833304"/>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82D74AB4-1DB7-0F5A-3AA8-AD3BD68072E8}"/>
              </a:ext>
            </a:extLst>
          </p:cNvPr>
          <p:cNvSpPr txBox="1">
            <a:spLocks/>
          </p:cNvSpPr>
          <p:nvPr/>
        </p:nvSpPr>
        <p:spPr>
          <a:xfrm>
            <a:off x="466720" y="1923964"/>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Children’s views on why they like te reo Māori content</a:t>
            </a:r>
          </a:p>
        </p:txBody>
      </p:sp>
      <p:sp>
        <p:nvSpPr>
          <p:cNvPr id="2" name="Footer Placeholder 1">
            <a:extLst>
              <a:ext uri="{FF2B5EF4-FFF2-40B4-BE49-F238E27FC236}">
                <a16:creationId xmlns:a16="http://schemas.microsoft.com/office/drawing/2014/main" id="{8F4A8EE4-E651-878F-2ADB-AA8DA9B4C149}"/>
              </a:ext>
            </a:extLst>
          </p:cNvPr>
          <p:cNvSpPr>
            <a:spLocks noGrp="1"/>
          </p:cNvSpPr>
          <p:nvPr>
            <p:ph type="ftr" sz="quarter" idx="28"/>
          </p:nvPr>
        </p:nvSpPr>
        <p:spPr/>
        <p:txBody>
          <a:bodyPr/>
          <a:lstStyle/>
          <a:p>
            <a:r>
              <a:rPr lang="en-US" dirty="0"/>
              <a:t>WATA Children’s Media Use 2025</a:t>
            </a:r>
          </a:p>
        </p:txBody>
      </p:sp>
      <p:graphicFrame>
        <p:nvGraphicFramePr>
          <p:cNvPr id="8" name="Chart 7">
            <a:extLst>
              <a:ext uri="{FF2B5EF4-FFF2-40B4-BE49-F238E27FC236}">
                <a16:creationId xmlns:a16="http://schemas.microsoft.com/office/drawing/2014/main" id="{36EBEBF9-54B8-D88C-9E0C-5EFF4ABF93A2}"/>
              </a:ext>
            </a:extLst>
          </p:cNvPr>
          <p:cNvGraphicFramePr/>
          <p:nvPr>
            <p:extLst>
              <p:ext uri="{D42A27DB-BD31-4B8C-83A1-F6EECF244321}">
                <p14:modId xmlns:p14="http://schemas.microsoft.com/office/powerpoint/2010/main" val="1910211411"/>
              </p:ext>
            </p:extLst>
          </p:nvPr>
        </p:nvGraphicFramePr>
        <p:xfrm>
          <a:off x="457204" y="2282284"/>
          <a:ext cx="11268076" cy="4078342"/>
        </p:xfrm>
        <a:graphic>
          <a:graphicData uri="http://schemas.openxmlformats.org/drawingml/2006/chart">
            <c:chart xmlns:c="http://schemas.openxmlformats.org/drawingml/2006/chart" xmlns:r="http://schemas.openxmlformats.org/officeDocument/2006/relationships" r:id="rId3"/>
          </a:graphicData>
        </a:graphic>
      </p:graphicFrame>
      <p:sp>
        <p:nvSpPr>
          <p:cNvPr id="23" name="Isosceles Triangle 22">
            <a:extLst>
              <a:ext uri="{FF2B5EF4-FFF2-40B4-BE49-F238E27FC236}">
                <a16:creationId xmlns:a16="http://schemas.microsoft.com/office/drawing/2014/main" id="{DAA4A883-CFBC-C081-8D5D-CBB713540D33}"/>
              </a:ext>
            </a:extLst>
          </p:cNvPr>
          <p:cNvSpPr/>
          <p:nvPr/>
        </p:nvSpPr>
        <p:spPr bwMode="auto">
          <a:xfrm>
            <a:off x="3567104" y="291403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Tree>
    <p:extLst>
      <p:ext uri="{BB962C8B-B14F-4D97-AF65-F5344CB8AC3E}">
        <p14:creationId xmlns:p14="http://schemas.microsoft.com/office/powerpoint/2010/main" val="31615194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80A0E0C-EAE7-6CB2-CE5F-ED3A96D3E057}"/>
              </a:ext>
            </a:extLst>
          </p:cNvPr>
          <p:cNvSpPr>
            <a:spLocks noGrp="1"/>
          </p:cNvSpPr>
          <p:nvPr>
            <p:ph type="sldNum" sz="quarter" idx="21"/>
          </p:nvPr>
        </p:nvSpPr>
        <p:spPr>
          <a:xfrm>
            <a:off x="11509579" y="6546850"/>
            <a:ext cx="218871" cy="155574"/>
          </a:xfrm>
        </p:spPr>
        <p:txBody>
          <a:bodyPr/>
          <a:lstStyle/>
          <a:p>
            <a:fld id="{63DCA5C9-2E11-4C67-86EB-AE1DE127DC64}" type="slidenum">
              <a:rPr lang="en-US" smtClean="0"/>
              <a:pPr/>
              <a:t>73</a:t>
            </a:fld>
            <a:endParaRPr lang="en-US" dirty="0"/>
          </a:p>
        </p:txBody>
      </p:sp>
      <p:sp>
        <p:nvSpPr>
          <p:cNvPr id="3" name="Footer Placeholder 2">
            <a:extLst>
              <a:ext uri="{FF2B5EF4-FFF2-40B4-BE49-F238E27FC236}">
                <a16:creationId xmlns:a16="http://schemas.microsoft.com/office/drawing/2014/main" id="{175229D9-FA72-4DBA-8177-15E3A5B41C68}"/>
              </a:ext>
            </a:extLst>
          </p:cNvPr>
          <p:cNvSpPr>
            <a:spLocks noGrp="1"/>
          </p:cNvSpPr>
          <p:nvPr>
            <p:ph type="ftr" sz="quarter" idx="20"/>
          </p:nvPr>
        </p:nvSpPr>
        <p:spPr>
          <a:xfrm>
            <a:off x="1011813" y="6546849"/>
            <a:ext cx="7125712" cy="155574"/>
          </a:xfrm>
        </p:spPr>
        <p:txBody>
          <a:bodyPr/>
          <a:lstStyle/>
          <a:p>
            <a:pPr marL="0" marR="0" lvl="0" indent="9525"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Century Gothic" panose="02116942222400000000"/>
                <a:ea typeface="Roboto" panose="02000000000000000000" pitchFamily="2" charset="0"/>
              </a:rPr>
              <a:t>WATA Children’s Media Use 2025</a:t>
            </a:r>
          </a:p>
        </p:txBody>
      </p:sp>
      <p:sp>
        <p:nvSpPr>
          <p:cNvPr id="6" name="Date Placeholder 5">
            <a:extLst>
              <a:ext uri="{FF2B5EF4-FFF2-40B4-BE49-F238E27FC236}">
                <a16:creationId xmlns:a16="http://schemas.microsoft.com/office/drawing/2014/main" id="{CF881C4E-86D1-CC28-8898-3BBC47B12F25}"/>
              </a:ext>
            </a:extLst>
          </p:cNvPr>
          <p:cNvSpPr>
            <a:spLocks noGrp="1"/>
          </p:cNvSpPr>
          <p:nvPr>
            <p:ph type="dt" sz="half" idx="23"/>
          </p:nvPr>
        </p:nvSpPr>
        <p:spPr>
          <a:xfrm>
            <a:off x="9394825" y="6546850"/>
            <a:ext cx="2014538" cy="155574"/>
          </a:xfrm>
        </p:spPr>
        <p:txBody>
          <a:bodyPr/>
          <a:lstStyle/>
          <a:p>
            <a:r>
              <a:rPr lang="en-US" dirty="0"/>
              <a:t>Confidential</a:t>
            </a:r>
          </a:p>
        </p:txBody>
      </p:sp>
      <p:sp>
        <p:nvSpPr>
          <p:cNvPr id="19" name="Text Placeholder 18">
            <a:extLst>
              <a:ext uri="{FF2B5EF4-FFF2-40B4-BE49-F238E27FC236}">
                <a16:creationId xmlns:a16="http://schemas.microsoft.com/office/drawing/2014/main" id="{A6A66B47-310D-4514-B0D4-D173BFD574B6}"/>
              </a:ext>
            </a:extLst>
          </p:cNvPr>
          <p:cNvSpPr>
            <a:spLocks noGrp="1"/>
          </p:cNvSpPr>
          <p:nvPr>
            <p:ph type="body" sz="quarter" idx="28"/>
          </p:nvPr>
        </p:nvSpPr>
        <p:spPr/>
        <p:txBody>
          <a:bodyPr/>
          <a:lstStyle/>
          <a:p>
            <a:r>
              <a:rPr lang="en-GB" dirty="0"/>
              <a:t>Appendix</a:t>
            </a:r>
          </a:p>
        </p:txBody>
      </p:sp>
      <p:pic>
        <p:nvPicPr>
          <p:cNvPr id="11" name="Graphic 10">
            <a:extLst>
              <a:ext uri="{FF2B5EF4-FFF2-40B4-BE49-F238E27FC236}">
                <a16:creationId xmlns:a16="http://schemas.microsoft.com/office/drawing/2014/main" id="{E38DD856-34C1-4E74-AC69-C525C676A086}"/>
              </a:ext>
            </a:extLst>
          </p:cNvPr>
          <p:cNvPicPr>
            <a:picLocks noChangeAspect="1"/>
          </p:cNvPicPr>
          <p:nvPr/>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1" t="10545" r="28812" b="-705"/>
          <a:stretch/>
        </p:blipFill>
        <p:spPr>
          <a:xfrm>
            <a:off x="6954715" y="0"/>
            <a:ext cx="5237285" cy="5773177"/>
          </a:xfrm>
          <a:prstGeom prst="rect">
            <a:avLst/>
          </a:prstGeom>
        </p:spPr>
      </p:pic>
    </p:spTree>
    <p:extLst>
      <p:ext uri="{BB962C8B-B14F-4D97-AF65-F5344CB8AC3E}">
        <p14:creationId xmlns:p14="http://schemas.microsoft.com/office/powerpoint/2010/main" val="17385048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1EEA6-23A3-17AF-064C-2F5E73B917D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4E35FC5-01DC-8AF7-912D-378F9B3811A3}"/>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639495A8-9F95-1333-7131-6035E5D743A2}"/>
              </a:ext>
            </a:extLst>
          </p:cNvPr>
          <p:cNvSpPr txBox="1">
            <a:spLocks/>
          </p:cNvSpPr>
          <p:nvPr/>
        </p:nvSpPr>
        <p:spPr>
          <a:xfrm>
            <a:off x="460374" y="-509145"/>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endParaRPr lang="en-NZ" sz="2000" noProof="0" dirty="0">
              <a:solidFill>
                <a:srgbClr val="736868"/>
              </a:solidFill>
              <a:latin typeface="Century Gothic" panose="020B0502020202020204" pitchFamily="34" charset="0"/>
              <a:ea typeface="Roboto" panose="02000000000000000000" pitchFamily="2" charset="0"/>
            </a:endParaRPr>
          </a:p>
        </p:txBody>
      </p:sp>
      <p:sp>
        <p:nvSpPr>
          <p:cNvPr id="9" name="Text Placeholder 11">
            <a:extLst>
              <a:ext uri="{FF2B5EF4-FFF2-40B4-BE49-F238E27FC236}">
                <a16:creationId xmlns:a16="http://schemas.microsoft.com/office/drawing/2014/main" id="{84656FCF-7138-E750-A21C-8A6BE1FA4B7C}"/>
              </a:ext>
            </a:extLst>
          </p:cNvPr>
          <p:cNvSpPr txBox="1">
            <a:spLocks/>
          </p:cNvSpPr>
          <p:nvPr/>
        </p:nvSpPr>
        <p:spPr>
          <a:xfrm>
            <a:off x="460374" y="870868"/>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lvl="0">
              <a:defRPr/>
            </a:pPr>
            <a:endParaRPr kumimoji="0" lang="en-NZ" sz="16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22B1E774-F898-3696-E68C-00FC15EFA39E}"/>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70815CA-84CC-F256-A722-75D2A768AF4E}"/>
              </a:ext>
            </a:extLst>
          </p:cNvPr>
          <p:cNvCxnSpPr>
            <a:cxnSpLocks/>
          </p:cNvCxnSpPr>
          <p:nvPr/>
        </p:nvCxnSpPr>
        <p:spPr>
          <a:xfrm>
            <a:off x="460375" y="1733875"/>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80E31A6F-1024-A28B-66BC-68E53723840B}"/>
              </a:ext>
            </a:extLst>
          </p:cNvPr>
          <p:cNvSpPr txBox="1">
            <a:spLocks/>
          </p:cNvSpPr>
          <p:nvPr/>
        </p:nvSpPr>
        <p:spPr>
          <a:xfrm>
            <a:off x="466720" y="1902865"/>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Devices available in your home</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 name="Text Placeholder 11">
            <a:extLst>
              <a:ext uri="{FF2B5EF4-FFF2-40B4-BE49-F238E27FC236}">
                <a16:creationId xmlns:a16="http://schemas.microsoft.com/office/drawing/2014/main" id="{C53C4592-B8FE-356D-4DB9-30E03B0292BD}"/>
              </a:ext>
            </a:extLst>
          </p:cNvPr>
          <p:cNvSpPr txBox="1">
            <a:spLocks/>
          </p:cNvSpPr>
          <p:nvPr/>
        </p:nvSpPr>
        <p:spPr>
          <a:xfrm>
            <a:off x="457204" y="1236036"/>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lvl="0">
              <a:defRPr/>
            </a:pPr>
            <a:r>
              <a:rPr lang="en-NZ" sz="1400" noProof="0" dirty="0"/>
              <a:t>Nearly all households have smartphones, smart TVs, and computers, but lower income households are less likely to own computers, streaming devices, and smart speakers. Traditional device ownership is low and consistent across all demographics.</a:t>
            </a:r>
            <a:endParaRPr kumimoji="0" lang="en-NZ" sz="14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endParaRPr>
          </a:p>
        </p:txBody>
      </p:sp>
      <p:sp>
        <p:nvSpPr>
          <p:cNvPr id="10" name="Rectangle 9">
            <a:extLst>
              <a:ext uri="{FF2B5EF4-FFF2-40B4-BE49-F238E27FC236}">
                <a16:creationId xmlns:a16="http://schemas.microsoft.com/office/drawing/2014/main" id="{66734900-6ED5-3D1A-0076-4E2C7C86B306}"/>
              </a:ext>
            </a:extLst>
          </p:cNvPr>
          <p:cNvSpPr/>
          <p:nvPr/>
        </p:nvSpPr>
        <p:spPr>
          <a:xfrm>
            <a:off x="3392015" y="1877445"/>
            <a:ext cx="2666687" cy="307777"/>
          </a:xfrm>
          <a:prstGeom prst="rect">
            <a:avLst/>
          </a:prstGeom>
        </p:spPr>
        <p:txBody>
          <a:bodyPr wrap="square">
            <a:spAutoFit/>
          </a:bodyPr>
          <a:lstStyle/>
          <a:p>
            <a:pPr algn="ctr"/>
            <a:r>
              <a:rPr lang="en-NZ" sz="1400" b="1" noProof="0" dirty="0">
                <a:solidFill>
                  <a:schemeClr val="bg1"/>
                </a:solidFill>
                <a:latin typeface="+mj-lt"/>
              </a:rPr>
              <a:t>Ethnicity</a:t>
            </a:r>
          </a:p>
        </p:txBody>
      </p:sp>
      <p:sp>
        <p:nvSpPr>
          <p:cNvPr id="11" name="Rectangle 10">
            <a:extLst>
              <a:ext uri="{FF2B5EF4-FFF2-40B4-BE49-F238E27FC236}">
                <a16:creationId xmlns:a16="http://schemas.microsoft.com/office/drawing/2014/main" id="{F22B9BE3-4FCC-E358-6ECE-078E34AAA802}"/>
              </a:ext>
            </a:extLst>
          </p:cNvPr>
          <p:cNvSpPr/>
          <p:nvPr/>
        </p:nvSpPr>
        <p:spPr>
          <a:xfrm>
            <a:off x="9328922" y="1879735"/>
            <a:ext cx="2660671" cy="307777"/>
          </a:xfrm>
          <a:prstGeom prst="rect">
            <a:avLst/>
          </a:prstGeom>
        </p:spPr>
        <p:txBody>
          <a:bodyPr wrap="square">
            <a:spAutoFit/>
          </a:bodyPr>
          <a:lstStyle/>
          <a:p>
            <a:pPr algn="ctr"/>
            <a:r>
              <a:rPr lang="en-NZ" sz="1400" b="1" noProof="0" dirty="0">
                <a:solidFill>
                  <a:schemeClr val="bg1"/>
                </a:solidFill>
                <a:latin typeface="+mj-lt"/>
              </a:rPr>
              <a:t>Household income</a:t>
            </a:r>
          </a:p>
        </p:txBody>
      </p:sp>
      <p:sp>
        <p:nvSpPr>
          <p:cNvPr id="12" name="Rectangle 11">
            <a:extLst>
              <a:ext uri="{FF2B5EF4-FFF2-40B4-BE49-F238E27FC236}">
                <a16:creationId xmlns:a16="http://schemas.microsoft.com/office/drawing/2014/main" id="{50300A79-3067-AD65-A356-0EBE0C1E4A40}"/>
              </a:ext>
            </a:extLst>
          </p:cNvPr>
          <p:cNvSpPr/>
          <p:nvPr/>
        </p:nvSpPr>
        <p:spPr>
          <a:xfrm>
            <a:off x="6058702" y="1874860"/>
            <a:ext cx="3270221" cy="307777"/>
          </a:xfrm>
          <a:prstGeom prst="rect">
            <a:avLst/>
          </a:prstGeom>
        </p:spPr>
        <p:txBody>
          <a:bodyPr wrap="square">
            <a:spAutoFit/>
          </a:bodyPr>
          <a:lstStyle/>
          <a:p>
            <a:pPr algn="ctr"/>
            <a:r>
              <a:rPr lang="en-NZ" sz="1400" b="1" noProof="0" dirty="0">
                <a:solidFill>
                  <a:schemeClr val="bg1"/>
                </a:solidFill>
                <a:latin typeface="+mj-lt"/>
              </a:rPr>
              <a:t>Region</a:t>
            </a:r>
          </a:p>
        </p:txBody>
      </p:sp>
      <p:sp>
        <p:nvSpPr>
          <p:cNvPr id="25" name="Text Placeholder 3">
            <a:extLst>
              <a:ext uri="{FF2B5EF4-FFF2-40B4-BE49-F238E27FC236}">
                <a16:creationId xmlns:a16="http://schemas.microsoft.com/office/drawing/2014/main" id="{5987B2EC-5561-D507-C585-DA0CC7A958C2}"/>
              </a:ext>
            </a:extLst>
          </p:cNvPr>
          <p:cNvSpPr txBox="1">
            <a:spLocks/>
          </p:cNvSpPr>
          <p:nvPr/>
        </p:nvSpPr>
        <p:spPr>
          <a:xfrm>
            <a:off x="460375" y="6019367"/>
            <a:ext cx="8793797" cy="399841"/>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Q11.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Which of these devices do you have in your home?</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aphicFrame>
        <p:nvGraphicFramePr>
          <p:cNvPr id="3" name="Table 2" descr="A table which shows the preferred sources of information largely have the same rank order across the segments – where they differ is in the absolute percentages of who would use each source. ">
            <a:extLst>
              <a:ext uri="{FF2B5EF4-FFF2-40B4-BE49-F238E27FC236}">
                <a16:creationId xmlns:a16="http://schemas.microsoft.com/office/drawing/2014/main" id="{64AA4F43-9787-372D-EA02-0FBC46672B7C}"/>
              </a:ext>
            </a:extLst>
          </p:cNvPr>
          <p:cNvGraphicFramePr>
            <a:graphicFrameLocks noGrp="1"/>
          </p:cNvGraphicFramePr>
          <p:nvPr/>
        </p:nvGraphicFramePr>
        <p:xfrm>
          <a:off x="460375" y="1869986"/>
          <a:ext cx="11264905" cy="4096673"/>
        </p:xfrm>
        <a:graphic>
          <a:graphicData uri="http://schemas.openxmlformats.org/drawingml/2006/table">
            <a:tbl>
              <a:tblPr/>
              <a:tblGrid>
                <a:gridCol w="2620104">
                  <a:extLst>
                    <a:ext uri="{9D8B030D-6E8A-4147-A177-3AD203B41FA5}">
                      <a16:colId xmlns:a16="http://schemas.microsoft.com/office/drawing/2014/main" val="3410750372"/>
                    </a:ext>
                  </a:extLst>
                </a:gridCol>
                <a:gridCol w="840011">
                  <a:extLst>
                    <a:ext uri="{9D8B030D-6E8A-4147-A177-3AD203B41FA5}">
                      <a16:colId xmlns:a16="http://schemas.microsoft.com/office/drawing/2014/main" val="1918777072"/>
                    </a:ext>
                  </a:extLst>
                </a:gridCol>
                <a:gridCol w="631780">
                  <a:extLst>
                    <a:ext uri="{9D8B030D-6E8A-4147-A177-3AD203B41FA5}">
                      <a16:colId xmlns:a16="http://schemas.microsoft.com/office/drawing/2014/main" val="290354320"/>
                    </a:ext>
                  </a:extLst>
                </a:gridCol>
                <a:gridCol w="551770">
                  <a:extLst>
                    <a:ext uri="{9D8B030D-6E8A-4147-A177-3AD203B41FA5}">
                      <a16:colId xmlns:a16="http://schemas.microsoft.com/office/drawing/2014/main" val="1190735161"/>
                    </a:ext>
                  </a:extLst>
                </a:gridCol>
                <a:gridCol w="551770">
                  <a:extLst>
                    <a:ext uri="{9D8B030D-6E8A-4147-A177-3AD203B41FA5}">
                      <a16:colId xmlns:a16="http://schemas.microsoft.com/office/drawing/2014/main" val="1730894786"/>
                    </a:ext>
                  </a:extLst>
                </a:gridCol>
                <a:gridCol w="504960">
                  <a:extLst>
                    <a:ext uri="{9D8B030D-6E8A-4147-A177-3AD203B41FA5}">
                      <a16:colId xmlns:a16="http://schemas.microsoft.com/office/drawing/2014/main" val="2688456903"/>
                    </a:ext>
                  </a:extLst>
                </a:gridCol>
                <a:gridCol w="598580">
                  <a:extLst>
                    <a:ext uri="{9D8B030D-6E8A-4147-A177-3AD203B41FA5}">
                      <a16:colId xmlns:a16="http://schemas.microsoft.com/office/drawing/2014/main" val="2788934165"/>
                    </a:ext>
                  </a:extLst>
                </a:gridCol>
                <a:gridCol w="551770">
                  <a:extLst>
                    <a:ext uri="{9D8B030D-6E8A-4147-A177-3AD203B41FA5}">
                      <a16:colId xmlns:a16="http://schemas.microsoft.com/office/drawing/2014/main" val="3046820305"/>
                    </a:ext>
                  </a:extLst>
                </a:gridCol>
                <a:gridCol w="551770">
                  <a:extLst>
                    <a:ext uri="{9D8B030D-6E8A-4147-A177-3AD203B41FA5}">
                      <a16:colId xmlns:a16="http://schemas.microsoft.com/office/drawing/2014/main" val="868949428"/>
                    </a:ext>
                  </a:extLst>
                </a:gridCol>
                <a:gridCol w="551770">
                  <a:extLst>
                    <a:ext uri="{9D8B030D-6E8A-4147-A177-3AD203B41FA5}">
                      <a16:colId xmlns:a16="http://schemas.microsoft.com/office/drawing/2014/main" val="200765372"/>
                    </a:ext>
                  </a:extLst>
                </a:gridCol>
                <a:gridCol w="551770">
                  <a:extLst>
                    <a:ext uri="{9D8B030D-6E8A-4147-A177-3AD203B41FA5}">
                      <a16:colId xmlns:a16="http://schemas.microsoft.com/office/drawing/2014/main" val="558238293"/>
                    </a:ext>
                  </a:extLst>
                </a:gridCol>
                <a:gridCol w="551770">
                  <a:extLst>
                    <a:ext uri="{9D8B030D-6E8A-4147-A177-3AD203B41FA5}">
                      <a16:colId xmlns:a16="http://schemas.microsoft.com/office/drawing/2014/main" val="665949252"/>
                    </a:ext>
                  </a:extLst>
                </a:gridCol>
                <a:gridCol w="551770">
                  <a:extLst>
                    <a:ext uri="{9D8B030D-6E8A-4147-A177-3AD203B41FA5}">
                      <a16:colId xmlns:a16="http://schemas.microsoft.com/office/drawing/2014/main" val="188968315"/>
                    </a:ext>
                  </a:extLst>
                </a:gridCol>
                <a:gridCol w="551770">
                  <a:extLst>
                    <a:ext uri="{9D8B030D-6E8A-4147-A177-3AD203B41FA5}">
                      <a16:colId xmlns:a16="http://schemas.microsoft.com/office/drawing/2014/main" val="3013627399"/>
                    </a:ext>
                  </a:extLst>
                </a:gridCol>
                <a:gridCol w="551770">
                  <a:extLst>
                    <a:ext uri="{9D8B030D-6E8A-4147-A177-3AD203B41FA5}">
                      <a16:colId xmlns:a16="http://schemas.microsoft.com/office/drawing/2014/main" val="1216396658"/>
                    </a:ext>
                  </a:extLst>
                </a:gridCol>
                <a:gridCol w="551770">
                  <a:extLst>
                    <a:ext uri="{9D8B030D-6E8A-4147-A177-3AD203B41FA5}">
                      <a16:colId xmlns:a16="http://schemas.microsoft.com/office/drawing/2014/main" val="3617598928"/>
                    </a:ext>
                  </a:extLst>
                </a:gridCol>
              </a:tblGrid>
              <a:tr h="316983">
                <a:tc>
                  <a:txBody>
                    <a:bodyPr/>
                    <a:lstStyle/>
                    <a:p>
                      <a:pPr algn="r" fontAlgn="ctr"/>
                      <a:endParaRPr lang="en-NZ" sz="1000" b="0" i="0" u="none" strike="noStrike" noProof="0" dirty="0">
                        <a:solidFill>
                          <a:srgbClr val="000000"/>
                        </a:solidFill>
                        <a:effectLst/>
                        <a:latin typeface="+mn-lt"/>
                      </a:endParaRPr>
                    </a:p>
                  </a:txBody>
                  <a:tcPr marL="9525" marR="9525" marT="9525" marB="0" anchor="ctr">
                    <a:lnL>
                      <a:noFill/>
                    </a:lnL>
                    <a:lnR w="76200" cap="flat" cmpd="sng" algn="ctr">
                      <a:noFill/>
                      <a:prstDash val="solid"/>
                      <a:round/>
                      <a:headEnd type="none" w="med" len="med"/>
                      <a:tailEnd type="none" w="med" len="med"/>
                    </a:lnR>
                    <a:lnT>
                      <a:noFill/>
                    </a:lnT>
                    <a:lnB>
                      <a:noFill/>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NZ" sz="1000" b="1" noProof="0" dirty="0"/>
                    </a:p>
                  </a:txBody>
                  <a:tcPr marL="9525" marR="9525" marT="9525"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Ethnicity</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bg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NZ"/>
                    </a:p>
                  </a:txBody>
                  <a:tcPr/>
                </a:tc>
                <a:tc hMerge="1">
                  <a:txBody>
                    <a:bodyPr/>
                    <a:lstStyle/>
                    <a:p>
                      <a:endParaRPr lang="en-NZ"/>
                    </a:p>
                  </a:txBody>
                  <a:tcPr/>
                </a:tc>
                <a:tc hMerge="1">
                  <a:txBody>
                    <a:bodyPr/>
                    <a:lstStyle/>
                    <a:p>
                      <a:endParaRPr lang="en-NZ"/>
                    </a:p>
                  </a:txBody>
                  <a:tcPr/>
                </a:tc>
                <a:tc gridSpan="5">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Region</a:t>
                      </a:r>
                    </a:p>
                  </a:txBody>
                  <a:tcPr marL="9525" marR="9525" marT="9525"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gridSpan="5">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Household Income</a:t>
                      </a:r>
                    </a:p>
                  </a:txBody>
                  <a:tcPr marL="9525" marR="9525" marT="9525" marB="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605470050"/>
                  </a:ext>
                </a:extLst>
              </a:tr>
              <a:tr h="424127">
                <a:tc>
                  <a:txBody>
                    <a:bodyPr/>
                    <a:lstStyle/>
                    <a:p>
                      <a:pPr algn="r" fontAlgn="b">
                        <a:buNone/>
                      </a:pPr>
                      <a:endParaRPr lang="en-NZ" sz="1000" b="0" i="0" u="none" strike="noStrike" noProof="0" dirty="0">
                        <a:solidFill>
                          <a:srgbClr val="000000"/>
                        </a:solidFill>
                        <a:effectLst/>
                        <a:latin typeface="+mn-lt"/>
                      </a:endParaRPr>
                    </a:p>
                  </a:txBody>
                  <a:tcPr marL="6350" marR="6350" marT="6350" marB="0" anchor="ctr">
                    <a:lnL>
                      <a:noFill/>
                    </a:lnL>
                    <a:lnR w="76200" cap="flat" cmpd="sng" algn="ctr">
                      <a:noFill/>
                      <a:prstDash val="solid"/>
                      <a:round/>
                      <a:headEnd type="none" w="med" len="med"/>
                      <a:tailEnd type="none" w="med" len="med"/>
                    </a:lnR>
                    <a:lnT>
                      <a:noFill/>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900" b="1" noProof="0" dirty="0"/>
                        <a:t>Total</a:t>
                      </a:r>
                      <a:endParaRPr lang="en-NZ" sz="900" b="0" i="0" u="none" strike="noStrike" noProof="0" dirty="0">
                        <a:solidFill>
                          <a:srgbClr val="000000"/>
                        </a:solidFill>
                        <a:effectLst/>
                        <a:latin typeface="+mn-lt"/>
                      </a:endParaRP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NZ European</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Māori</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Pacific Peoples</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Asian Peoples</a:t>
                      </a:r>
                    </a:p>
                  </a:txBody>
                  <a:tcPr marL="9525" marR="9525" marT="9525"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Auckland</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Welling</a:t>
                      </a:r>
                      <a:br>
                        <a:rPr lang="en-NZ" sz="900" b="0" i="0" u="none" strike="noStrike" noProof="0" dirty="0">
                          <a:solidFill>
                            <a:schemeClr val="tx1"/>
                          </a:solidFill>
                          <a:effectLst/>
                          <a:latin typeface="+mn-lt"/>
                          <a:cs typeface="Arial" panose="020B0604020202020204" pitchFamily="34" charset="0"/>
                        </a:rPr>
                      </a:br>
                      <a:r>
                        <a:rPr lang="en-NZ" sz="900" b="0" i="0" u="none" strike="noStrike" noProof="0" dirty="0">
                          <a:solidFill>
                            <a:schemeClr val="tx1"/>
                          </a:solidFill>
                          <a:effectLst/>
                          <a:latin typeface="+mn-lt"/>
                          <a:cs typeface="Arial" panose="020B0604020202020204" pitchFamily="34" charset="0"/>
                        </a:rPr>
                        <a:t>ton</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Other North Island</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Canter</a:t>
                      </a:r>
                      <a:br>
                        <a:rPr lang="en-NZ" sz="900" b="0" i="0" u="none" strike="noStrike" noProof="0" dirty="0">
                          <a:solidFill>
                            <a:schemeClr val="tx1"/>
                          </a:solidFill>
                          <a:effectLst/>
                          <a:latin typeface="+mn-lt"/>
                          <a:cs typeface="Arial" panose="020B0604020202020204" pitchFamily="34" charset="0"/>
                        </a:rPr>
                      </a:br>
                      <a:r>
                        <a:rPr lang="en-NZ" sz="900" b="0" i="0" u="none" strike="noStrike" noProof="0" dirty="0">
                          <a:solidFill>
                            <a:schemeClr val="tx1"/>
                          </a:solidFill>
                          <a:effectLst/>
                          <a:latin typeface="+mn-lt"/>
                          <a:cs typeface="Arial" panose="020B0604020202020204" pitchFamily="34" charset="0"/>
                        </a:rPr>
                        <a:t>bury</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Other South Island</a:t>
                      </a:r>
                    </a:p>
                  </a:txBody>
                  <a:tcPr marL="9525" marR="9525" marT="9525"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Up to $50k</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$51k - $70k</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$71k -$100k</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$101k - $150k</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tc>
                  <a:txBody>
                    <a:bodyPr/>
                    <a:lstStyle/>
                    <a:p>
                      <a:pPr algn="ctr" fontAlgn="b"/>
                      <a:r>
                        <a:rPr lang="en-NZ" sz="900" b="0" i="0" u="none" strike="noStrike" noProof="0" dirty="0">
                          <a:solidFill>
                            <a:schemeClr val="tx1"/>
                          </a:solidFill>
                          <a:effectLst/>
                          <a:latin typeface="+mn-lt"/>
                          <a:cs typeface="Arial" panose="020B0604020202020204" pitchFamily="34" charset="0"/>
                        </a:rPr>
                        <a:t>$150k +</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9847"/>
                    </a:solidFill>
                  </a:tcPr>
                </a:tc>
                <a:extLst>
                  <a:ext uri="{0D108BD9-81ED-4DB2-BD59-A6C34878D82A}">
                    <a16:rowId xmlns:a16="http://schemas.microsoft.com/office/drawing/2014/main" val="2364854516"/>
                  </a:ext>
                </a:extLst>
              </a:tr>
              <a:tr h="276555">
                <a:tc>
                  <a:txBody>
                    <a:bodyPr/>
                    <a:lstStyle/>
                    <a:p>
                      <a:pPr algn="r" fontAlgn="b">
                        <a:buNone/>
                      </a:pPr>
                      <a:r>
                        <a:rPr lang="en-NZ" sz="1000" b="0" i="0" u="none" strike="noStrike" noProof="0" dirty="0">
                          <a:solidFill>
                            <a:srgbClr val="000000"/>
                          </a:solidFill>
                          <a:effectLst/>
                          <a:latin typeface="+mn-lt"/>
                        </a:rPr>
                        <a:t>Smartphone</a:t>
                      </a:r>
                    </a:p>
                  </a:txBody>
                  <a:tcPr marL="6350" marR="72000" marT="6350" marB="0" anchor="ctr">
                    <a:lnL>
                      <a:noFill/>
                    </a:lnL>
                    <a:lnR w="762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fontAlgn="b">
                        <a:buNone/>
                      </a:pPr>
                      <a:r>
                        <a:rPr lang="en-NZ" sz="1000" b="1" i="0" u="none" strike="noStrike" kern="1200" noProof="0" dirty="0">
                          <a:solidFill>
                            <a:srgbClr val="000000"/>
                          </a:solidFill>
                          <a:effectLst/>
                          <a:latin typeface="+mn-lt"/>
                          <a:ea typeface="+mn-ea"/>
                          <a:cs typeface="+mn-cs"/>
                        </a:rPr>
                        <a:t>95%</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95%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92%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96%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91%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4543621"/>
                  </a:ext>
                </a:extLst>
              </a:tr>
              <a:tr h="276555">
                <a:tc>
                  <a:txBody>
                    <a:bodyPr/>
                    <a:lstStyle/>
                    <a:p>
                      <a:pPr algn="r" fontAlgn="b">
                        <a:buNone/>
                      </a:pPr>
                      <a:r>
                        <a:rPr lang="en-NZ" sz="1000" b="0" i="0" u="none" strike="noStrike" noProof="0" dirty="0">
                          <a:solidFill>
                            <a:srgbClr val="000000"/>
                          </a:solidFill>
                          <a:effectLst/>
                          <a:latin typeface="+mn-lt"/>
                        </a:rPr>
                        <a:t>Television</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fontAlgn="b">
                        <a:buNone/>
                      </a:pPr>
                      <a:r>
                        <a:rPr lang="en-NZ" sz="1000" b="1" i="0" u="none" strike="noStrike" kern="1200" noProof="0" dirty="0">
                          <a:solidFill>
                            <a:srgbClr val="000000"/>
                          </a:solidFill>
                          <a:effectLst/>
                          <a:latin typeface="+mn-lt"/>
                          <a:ea typeface="+mn-ea"/>
                          <a:cs typeface="+mn-cs"/>
                        </a:rPr>
                        <a:t>94%</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94%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94%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99%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2755249"/>
                  </a:ext>
                </a:extLst>
              </a:tr>
              <a:tr h="276555">
                <a:tc>
                  <a:txBody>
                    <a:bodyPr/>
                    <a:lstStyle/>
                    <a:p>
                      <a:pPr algn="r" fontAlgn="b">
                        <a:buNone/>
                      </a:pPr>
                      <a:r>
                        <a:rPr lang="en-NZ" sz="1000" b="0" i="0" u="none" strike="noStrike" noProof="0" dirty="0">
                          <a:solidFill>
                            <a:srgbClr val="000000"/>
                          </a:solidFill>
                          <a:effectLst/>
                          <a:latin typeface="+mn-lt"/>
                        </a:rPr>
                        <a:t>Smart TV</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1">
                        <a:lumMod val="40000"/>
                        <a:lumOff val="60000"/>
                      </a:schemeClr>
                    </a:solidFill>
                  </a:tcPr>
                </a:tc>
                <a:tc>
                  <a:txBody>
                    <a:bodyPr/>
                    <a:lstStyle/>
                    <a:p>
                      <a:pPr marL="0" indent="0" algn="ctr" defTabSz="914400" rtl="0" eaLnBrk="1" fontAlgn="b" latinLnBrk="0" hangingPunct="1">
                        <a:buNone/>
                      </a:pPr>
                      <a:r>
                        <a:rPr lang="en-NZ" sz="1000" b="1" i="0" u="none" strike="noStrike" kern="1200" noProof="0" dirty="0">
                          <a:solidFill>
                            <a:srgbClr val="000000"/>
                          </a:solidFill>
                          <a:effectLst/>
                          <a:latin typeface="+mn-lt"/>
                          <a:ea typeface="+mn-ea"/>
                          <a:cs typeface="+mn-cs"/>
                        </a:rPr>
                        <a:t>82%</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73%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85%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87%  </a:t>
                      </a:r>
                    </a:p>
                  </a:txBody>
                  <a:tcPr marL="6350" marR="10800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81%</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75%</a:t>
                      </a:r>
                    </a:p>
                  </a:txBody>
                  <a:tcPr marL="6350" marR="10800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85%</a:t>
                      </a:r>
                    </a:p>
                  </a:txBody>
                  <a:tcPr marL="6350" marR="10800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82%</a:t>
                      </a:r>
                    </a:p>
                  </a:txBody>
                  <a:tcPr marL="6350" marR="10800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62%</a:t>
                      </a:r>
                    </a:p>
                  </a:txBody>
                  <a:tcPr marL="6350" marR="14400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82%</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70%</a:t>
                      </a:r>
                    </a:p>
                  </a:txBody>
                  <a:tcPr marL="6350" marR="10800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89%</a:t>
                      </a:r>
                    </a:p>
                  </a:txBody>
                  <a:tcPr marL="6350" marR="10800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2225927"/>
                  </a:ext>
                </a:extLst>
              </a:tr>
              <a:tr h="276555">
                <a:tc>
                  <a:txBody>
                    <a:bodyPr/>
                    <a:lstStyle/>
                    <a:p>
                      <a:pPr algn="r" fontAlgn="b">
                        <a:buNone/>
                      </a:pPr>
                      <a:r>
                        <a:rPr lang="en-NZ" sz="1000" b="0" i="0" u="none" strike="noStrike" noProof="0" dirty="0">
                          <a:solidFill>
                            <a:srgbClr val="000000"/>
                          </a:solidFill>
                          <a:effectLst/>
                          <a:latin typeface="+mn-lt"/>
                        </a:rPr>
                        <a:t>Computer / laptop for personal use</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algn="ctr" defTabSz="914400" rtl="0" eaLnBrk="1" fontAlgn="b" latinLnBrk="0" hangingPunct="1">
                        <a:buNone/>
                      </a:pPr>
                      <a:r>
                        <a:rPr lang="en-NZ" sz="1000" b="1" i="0" u="none" strike="noStrike" kern="1200" noProof="0" dirty="0">
                          <a:solidFill>
                            <a:srgbClr val="000000"/>
                          </a:solidFill>
                          <a:effectLst/>
                          <a:latin typeface="+mn-lt"/>
                          <a:ea typeface="+mn-ea"/>
                          <a:cs typeface="+mn-cs"/>
                        </a:rPr>
                        <a:t>83%</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90%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84%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85%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79%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90%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85%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70%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87%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9050283"/>
                  </a:ext>
                </a:extLst>
              </a:tr>
              <a:tr h="276555">
                <a:tc>
                  <a:txBody>
                    <a:bodyPr/>
                    <a:lstStyle/>
                    <a:p>
                      <a:pPr algn="r" fontAlgn="b">
                        <a:buNone/>
                      </a:pPr>
                      <a:r>
                        <a:rPr lang="en-NZ" sz="1000" b="0" i="0" u="none" strike="noStrike" noProof="0" dirty="0">
                          <a:solidFill>
                            <a:srgbClr val="000000"/>
                          </a:solidFill>
                          <a:effectLst/>
                          <a:latin typeface="+mn-lt"/>
                        </a:rPr>
                        <a:t>Tablet (e.g. iPad)</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fontAlgn="b">
                        <a:buNone/>
                      </a:pPr>
                      <a:r>
                        <a:rPr lang="en-NZ" sz="1000" b="1" i="0" u="none" strike="noStrike" noProof="0" dirty="0">
                          <a:solidFill>
                            <a:srgbClr val="000000"/>
                          </a:solidFill>
                          <a:effectLst/>
                          <a:latin typeface="+mn-lt"/>
                        </a:rPr>
                        <a:t>71%</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73%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75%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75%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77%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68%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71%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67%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64%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70%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8590465"/>
                  </a:ext>
                </a:extLst>
              </a:tr>
              <a:tr h="276555">
                <a:tc>
                  <a:txBody>
                    <a:bodyPr/>
                    <a:lstStyle/>
                    <a:p>
                      <a:pPr algn="r" fontAlgn="b">
                        <a:buNone/>
                      </a:pPr>
                      <a:r>
                        <a:rPr lang="en-NZ" sz="1000" b="0" i="0" u="none" strike="noStrike" noProof="0" dirty="0">
                          <a:solidFill>
                            <a:srgbClr val="000000"/>
                          </a:solidFill>
                          <a:effectLst/>
                          <a:latin typeface="+mn-lt"/>
                        </a:rPr>
                        <a:t>Games console (e.g. Xbox, PlayStation)</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fontAlgn="b">
                        <a:buNone/>
                      </a:pPr>
                      <a:r>
                        <a:rPr lang="en-NZ" sz="1000" b="1" i="0" u="none" strike="noStrike" noProof="0" dirty="0">
                          <a:solidFill>
                            <a:srgbClr val="000000"/>
                          </a:solidFill>
                          <a:effectLst/>
                          <a:latin typeface="+mn-lt"/>
                        </a:rPr>
                        <a:t>63%</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72%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70%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56%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59%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63%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65%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69%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63%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62%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0491490"/>
                  </a:ext>
                </a:extLst>
              </a:tr>
              <a:tr h="313458">
                <a:tc>
                  <a:txBody>
                    <a:bodyPr/>
                    <a:lstStyle/>
                    <a:p>
                      <a:pPr algn="r" fontAlgn="b">
                        <a:buNone/>
                      </a:pPr>
                      <a:r>
                        <a:rPr lang="en-NZ" sz="1000" b="0" i="0" u="none" strike="noStrike" noProof="0" dirty="0">
                          <a:solidFill>
                            <a:srgbClr val="000000"/>
                          </a:solidFill>
                          <a:effectLst/>
                          <a:latin typeface="+mn-lt"/>
                        </a:rPr>
                        <a:t>Streaming device </a:t>
                      </a:r>
                      <a:br>
                        <a:rPr lang="en-NZ" sz="1000" b="0" i="0" u="none" strike="noStrike" noProof="0" dirty="0">
                          <a:solidFill>
                            <a:srgbClr val="000000"/>
                          </a:solidFill>
                          <a:effectLst/>
                          <a:latin typeface="+mn-lt"/>
                        </a:rPr>
                      </a:br>
                      <a:r>
                        <a:rPr lang="en-NZ" sz="1000" b="0" i="0" u="none" strike="noStrike" noProof="0" dirty="0">
                          <a:solidFill>
                            <a:srgbClr val="000000"/>
                          </a:solidFill>
                          <a:effectLst/>
                          <a:latin typeface="+mn-lt"/>
                        </a:rPr>
                        <a:t>(e.g. Apple TV, Chromecast)</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fontAlgn="b">
                        <a:buNone/>
                      </a:pPr>
                      <a:r>
                        <a:rPr lang="en-NZ" sz="1000" b="1" i="0" u="none" strike="noStrike" noProof="0" dirty="0">
                          <a:solidFill>
                            <a:srgbClr val="000000"/>
                          </a:solidFill>
                          <a:effectLst/>
                          <a:latin typeface="+mn-lt"/>
                        </a:rPr>
                        <a:t>56%</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56%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62%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53%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49%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59%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58%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56%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45%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54%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46%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41%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56%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57%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61%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5697665"/>
                  </a:ext>
                </a:extLst>
              </a:tr>
              <a:tr h="276555">
                <a:tc>
                  <a:txBody>
                    <a:bodyPr/>
                    <a:lstStyle/>
                    <a:p>
                      <a:pPr algn="r" fontAlgn="b">
                        <a:buNone/>
                      </a:pPr>
                      <a:r>
                        <a:rPr lang="en-NZ" sz="1000" b="0" i="0" u="none" strike="noStrike" noProof="0" dirty="0">
                          <a:solidFill>
                            <a:srgbClr val="000000"/>
                          </a:solidFill>
                          <a:effectLst/>
                          <a:latin typeface="+mn-lt"/>
                        </a:rPr>
                        <a:t>Radio</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fontAlgn="b">
                        <a:buNone/>
                      </a:pPr>
                      <a:r>
                        <a:rPr lang="en-NZ" sz="1000" b="1" i="0" u="none" strike="noStrike" noProof="0" dirty="0">
                          <a:solidFill>
                            <a:srgbClr val="000000"/>
                          </a:solidFill>
                          <a:effectLst/>
                          <a:latin typeface="+mn-lt"/>
                        </a:rPr>
                        <a:t>40%</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42%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34%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35%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44%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39%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45%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54%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34%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46%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45%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0179900"/>
                  </a:ext>
                </a:extLst>
              </a:tr>
              <a:tr h="276555">
                <a:tc>
                  <a:txBody>
                    <a:bodyPr/>
                    <a:lstStyle/>
                    <a:p>
                      <a:pPr algn="r" fontAlgn="b">
                        <a:buNone/>
                      </a:pPr>
                      <a:r>
                        <a:rPr lang="en-NZ" sz="1000" b="0" i="0" u="none" strike="noStrike" noProof="0" dirty="0">
                          <a:solidFill>
                            <a:srgbClr val="000000"/>
                          </a:solidFill>
                          <a:effectLst/>
                          <a:latin typeface="+mn-lt"/>
                        </a:rPr>
                        <a:t>Smart speaker e.g. Alexa, Google Home</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fontAlgn="b">
                        <a:buNone/>
                      </a:pPr>
                      <a:r>
                        <a:rPr lang="en-NZ" sz="1000" b="1" i="0" u="none" strike="noStrike" noProof="0" dirty="0">
                          <a:solidFill>
                            <a:srgbClr val="000000"/>
                          </a:solidFill>
                          <a:effectLst/>
                          <a:latin typeface="+mn-lt"/>
                        </a:rPr>
                        <a:t>34%</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33%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38%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36%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28%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35%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36%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28%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25%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43%</a:t>
                      </a:r>
                    </a:p>
                  </a:txBody>
                  <a:tcPr marL="6350" marR="10800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6637270"/>
                  </a:ext>
                </a:extLst>
              </a:tr>
              <a:tr h="276555">
                <a:tc>
                  <a:txBody>
                    <a:bodyPr/>
                    <a:lstStyle/>
                    <a:p>
                      <a:pPr algn="r" fontAlgn="b">
                        <a:buNone/>
                      </a:pPr>
                      <a:r>
                        <a:rPr lang="en-NZ" sz="1000" b="0" i="0" u="none" strike="noStrike" noProof="0" dirty="0">
                          <a:solidFill>
                            <a:srgbClr val="000000"/>
                          </a:solidFill>
                          <a:effectLst/>
                          <a:latin typeface="+mn-lt"/>
                        </a:rPr>
                        <a:t>DVD or Blu-ray player</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fontAlgn="b">
                        <a:buNone/>
                      </a:pPr>
                      <a:r>
                        <a:rPr lang="en-NZ" sz="1000" b="1" i="0" u="none" strike="noStrike" noProof="0" dirty="0">
                          <a:solidFill>
                            <a:srgbClr val="000000"/>
                          </a:solidFill>
                          <a:effectLst/>
                          <a:latin typeface="+mn-lt"/>
                        </a:rPr>
                        <a:t>32%</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23%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28%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34%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36%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32%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33%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34%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33%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30%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0504716"/>
                  </a:ext>
                </a:extLst>
              </a:tr>
              <a:tr h="276555">
                <a:tc>
                  <a:txBody>
                    <a:bodyPr/>
                    <a:lstStyle/>
                    <a:p>
                      <a:pPr algn="r" fontAlgn="b">
                        <a:buNone/>
                      </a:pPr>
                      <a:r>
                        <a:rPr lang="en-NZ" sz="1000" b="0" i="0" u="none" strike="noStrike" noProof="0" dirty="0">
                          <a:solidFill>
                            <a:srgbClr val="000000"/>
                          </a:solidFill>
                          <a:effectLst/>
                          <a:latin typeface="+mn-lt"/>
                        </a:rPr>
                        <a:t>SKY TV box</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fontAlgn="b">
                        <a:buNone/>
                      </a:pPr>
                      <a:r>
                        <a:rPr lang="en-NZ" sz="1000" b="1" i="0" u="none" strike="noStrike" noProof="0" dirty="0">
                          <a:solidFill>
                            <a:srgbClr val="000000"/>
                          </a:solidFill>
                          <a:effectLst/>
                          <a:latin typeface="+mn-lt"/>
                        </a:rPr>
                        <a:t>20%</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20%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23%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12%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22%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19%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18%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16%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25%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20%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9283939"/>
                  </a:ext>
                </a:extLst>
              </a:tr>
              <a:tr h="276555">
                <a:tc>
                  <a:txBody>
                    <a:bodyPr/>
                    <a:lstStyle/>
                    <a:p>
                      <a:pPr algn="r" fontAlgn="b">
                        <a:buNone/>
                      </a:pPr>
                      <a:r>
                        <a:rPr lang="en-NZ" sz="1000" b="0" i="0" u="none" strike="noStrike" noProof="0" dirty="0">
                          <a:solidFill>
                            <a:srgbClr val="000000"/>
                          </a:solidFill>
                          <a:effectLst/>
                          <a:latin typeface="+mn-lt"/>
                        </a:rPr>
                        <a:t>PVR (e.g. MySKY, MyFreeview)</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a:noFill/>
                    </a:lnB>
                    <a:solidFill>
                      <a:schemeClr val="bg2"/>
                    </a:solidFill>
                  </a:tcPr>
                </a:tc>
                <a:tc>
                  <a:txBody>
                    <a:bodyPr/>
                    <a:lstStyle/>
                    <a:p>
                      <a:pPr algn="ctr" fontAlgn="b">
                        <a:buNone/>
                      </a:pPr>
                      <a:r>
                        <a:rPr lang="en-NZ" sz="1000" b="1" i="0" u="none" strike="noStrike" noProof="0" dirty="0">
                          <a:solidFill>
                            <a:srgbClr val="000000"/>
                          </a:solidFill>
                          <a:effectLst/>
                          <a:latin typeface="+mn-lt"/>
                        </a:rPr>
                        <a:t>16%</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17%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21%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18%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12%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12%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17%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19%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11%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kern="1200" noProof="0" dirty="0">
                          <a:solidFill>
                            <a:schemeClr val="tx1"/>
                          </a:solidFill>
                          <a:effectLst/>
                          <a:latin typeface="+mn-lt"/>
                          <a:ea typeface="+mn-ea"/>
                          <a:cs typeface="Arial" panose="020B0604020202020204" pitchFamily="34" charset="0"/>
                        </a:rPr>
                        <a:t>21%        </a:t>
                      </a:r>
                    </a:p>
                  </a:txBody>
                  <a:tcPr marL="6350" marR="6350" marT="6350" marB="0" anchor="ctr">
                    <a:lnL w="635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15%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17%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19%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NZ" sz="1000" b="0" i="0" u="none" strike="noStrike" kern="1200" noProof="0" dirty="0">
                          <a:solidFill>
                            <a:schemeClr val="tx1"/>
                          </a:solidFill>
                          <a:effectLst/>
                          <a:latin typeface="+mn-lt"/>
                          <a:ea typeface="+mn-ea"/>
                          <a:cs typeface="Arial" panose="020B0604020202020204" pitchFamily="34" charset="0"/>
                        </a:rPr>
                        <a:t>14%        </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4003875"/>
                  </a:ext>
                </a:extLst>
              </a:tr>
            </a:tbl>
          </a:graphicData>
        </a:graphic>
      </p:graphicFrame>
      <p:grpSp>
        <p:nvGrpSpPr>
          <p:cNvPr id="6" name="Group 5">
            <a:extLst>
              <a:ext uri="{FF2B5EF4-FFF2-40B4-BE49-F238E27FC236}">
                <a16:creationId xmlns:a16="http://schemas.microsoft.com/office/drawing/2014/main" id="{E06FEA2B-352B-ED3A-BD2E-317B05F71484}"/>
              </a:ext>
            </a:extLst>
          </p:cNvPr>
          <p:cNvGrpSpPr/>
          <p:nvPr/>
        </p:nvGrpSpPr>
        <p:grpSpPr>
          <a:xfrm>
            <a:off x="9385447" y="6080707"/>
            <a:ext cx="2346178" cy="277161"/>
            <a:chOff x="9486168" y="6083762"/>
            <a:chExt cx="2346178" cy="277161"/>
          </a:xfrm>
        </p:grpSpPr>
        <p:sp>
          <p:nvSpPr>
            <p:cNvPr id="35" name="Text Placeholder 3">
              <a:extLst>
                <a:ext uri="{FF2B5EF4-FFF2-40B4-BE49-F238E27FC236}">
                  <a16:creationId xmlns:a16="http://schemas.microsoft.com/office/drawing/2014/main" id="{AFE65BC4-EABE-0429-064C-62FD93BE941C}"/>
                </a:ext>
              </a:extLst>
            </p:cNvPr>
            <p:cNvSpPr txBox="1">
              <a:spLocks/>
            </p:cNvSpPr>
            <p:nvPr/>
          </p:nvSpPr>
          <p:spPr>
            <a:xfrm>
              <a:off x="9486168" y="6084448"/>
              <a:ext cx="2165837" cy="27647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36" name="Isosceles Triangle 35">
              <a:extLst>
                <a:ext uri="{FF2B5EF4-FFF2-40B4-BE49-F238E27FC236}">
                  <a16:creationId xmlns:a16="http://schemas.microsoft.com/office/drawing/2014/main" id="{5FCF8458-B42C-B354-4FD9-73EB35B5BF97}"/>
                </a:ext>
              </a:extLst>
            </p:cNvPr>
            <p:cNvSpPr/>
            <p:nvPr/>
          </p:nvSpPr>
          <p:spPr bwMode="auto">
            <a:xfrm>
              <a:off x="11702973" y="608376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7" name="Isosceles Triangle 36">
              <a:extLst>
                <a:ext uri="{FF2B5EF4-FFF2-40B4-BE49-F238E27FC236}">
                  <a16:creationId xmlns:a16="http://schemas.microsoft.com/office/drawing/2014/main" id="{33601975-E760-3430-1C8C-ED6D5C580835}"/>
                </a:ext>
              </a:extLst>
            </p:cNvPr>
            <p:cNvSpPr/>
            <p:nvPr/>
          </p:nvSpPr>
          <p:spPr bwMode="auto">
            <a:xfrm rot="10800000">
              <a:off x="11702972" y="6223465"/>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38" name="Isosceles Triangle 37">
            <a:extLst>
              <a:ext uri="{FF2B5EF4-FFF2-40B4-BE49-F238E27FC236}">
                <a16:creationId xmlns:a16="http://schemas.microsoft.com/office/drawing/2014/main" id="{3BCF8EB2-9B12-AAC1-DA0F-2E8DE8B982C4}"/>
              </a:ext>
            </a:extLst>
          </p:cNvPr>
          <p:cNvSpPr/>
          <p:nvPr/>
        </p:nvSpPr>
        <p:spPr bwMode="auto">
          <a:xfrm rot="10800000">
            <a:off x="9364247" y="3537557"/>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9" name="Isosceles Triangle 38">
            <a:extLst>
              <a:ext uri="{FF2B5EF4-FFF2-40B4-BE49-F238E27FC236}">
                <a16:creationId xmlns:a16="http://schemas.microsoft.com/office/drawing/2014/main" id="{41E8F4E1-E0A9-274C-5B22-44D905122A95}"/>
              </a:ext>
            </a:extLst>
          </p:cNvPr>
          <p:cNvSpPr/>
          <p:nvPr/>
        </p:nvSpPr>
        <p:spPr bwMode="auto">
          <a:xfrm rot="10800000">
            <a:off x="9364247" y="4957755"/>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0" name="Isosceles Triangle 39">
            <a:extLst>
              <a:ext uri="{FF2B5EF4-FFF2-40B4-BE49-F238E27FC236}">
                <a16:creationId xmlns:a16="http://schemas.microsoft.com/office/drawing/2014/main" id="{F3ACAF83-05FA-BB00-5C9C-681618B3658E}"/>
              </a:ext>
            </a:extLst>
          </p:cNvPr>
          <p:cNvSpPr/>
          <p:nvPr/>
        </p:nvSpPr>
        <p:spPr bwMode="auto">
          <a:xfrm rot="10800000">
            <a:off x="9364247" y="4392447"/>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3" name="Isosceles Triangle 42">
            <a:extLst>
              <a:ext uri="{FF2B5EF4-FFF2-40B4-BE49-F238E27FC236}">
                <a16:creationId xmlns:a16="http://schemas.microsoft.com/office/drawing/2014/main" id="{C3793AFA-311E-2F54-A16A-AD77545190B2}"/>
              </a:ext>
            </a:extLst>
          </p:cNvPr>
          <p:cNvSpPr/>
          <p:nvPr/>
        </p:nvSpPr>
        <p:spPr bwMode="auto">
          <a:xfrm>
            <a:off x="11573433" y="3813729"/>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4" name="Isosceles Triangle 43">
            <a:extLst>
              <a:ext uri="{FF2B5EF4-FFF2-40B4-BE49-F238E27FC236}">
                <a16:creationId xmlns:a16="http://schemas.microsoft.com/office/drawing/2014/main" id="{9CEAF8ED-770E-B415-7A0F-2FDD1502EF2F}"/>
              </a:ext>
            </a:extLst>
          </p:cNvPr>
          <p:cNvSpPr/>
          <p:nvPr/>
        </p:nvSpPr>
        <p:spPr bwMode="auto">
          <a:xfrm>
            <a:off x="11573433" y="4957756"/>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6" name="Isosceles Triangle 45">
            <a:extLst>
              <a:ext uri="{FF2B5EF4-FFF2-40B4-BE49-F238E27FC236}">
                <a16:creationId xmlns:a16="http://schemas.microsoft.com/office/drawing/2014/main" id="{0086EA01-4EB7-E790-538B-B879CD6D07F3}"/>
              </a:ext>
            </a:extLst>
          </p:cNvPr>
          <p:cNvSpPr/>
          <p:nvPr/>
        </p:nvSpPr>
        <p:spPr bwMode="auto">
          <a:xfrm rot="10800000">
            <a:off x="10472342" y="4957755"/>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7" name="Isosceles Triangle 46">
            <a:extLst>
              <a:ext uri="{FF2B5EF4-FFF2-40B4-BE49-F238E27FC236}">
                <a16:creationId xmlns:a16="http://schemas.microsoft.com/office/drawing/2014/main" id="{E1BA8A82-15A7-14AD-E852-F60EA4C431DB}"/>
              </a:ext>
            </a:extLst>
          </p:cNvPr>
          <p:cNvSpPr/>
          <p:nvPr/>
        </p:nvSpPr>
        <p:spPr bwMode="auto">
          <a:xfrm rot="10800000">
            <a:off x="9364247" y="3264081"/>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8" name="Isosceles Triangle 47">
            <a:extLst>
              <a:ext uri="{FF2B5EF4-FFF2-40B4-BE49-F238E27FC236}">
                <a16:creationId xmlns:a16="http://schemas.microsoft.com/office/drawing/2014/main" id="{C3BE636D-13D9-E0B5-DB5F-076E8E5EA530}"/>
              </a:ext>
            </a:extLst>
          </p:cNvPr>
          <p:cNvSpPr/>
          <p:nvPr/>
        </p:nvSpPr>
        <p:spPr bwMode="auto">
          <a:xfrm rot="10800000">
            <a:off x="10472342" y="3264081"/>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9" name="Isosceles Triangle 48">
            <a:extLst>
              <a:ext uri="{FF2B5EF4-FFF2-40B4-BE49-F238E27FC236}">
                <a16:creationId xmlns:a16="http://schemas.microsoft.com/office/drawing/2014/main" id="{C475415D-9B38-FA02-492E-37CE1D7C9919}"/>
              </a:ext>
            </a:extLst>
          </p:cNvPr>
          <p:cNvSpPr/>
          <p:nvPr/>
        </p:nvSpPr>
        <p:spPr bwMode="auto">
          <a:xfrm>
            <a:off x="11573433" y="3264081"/>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0" name="Isosceles Triangle 49">
            <a:extLst>
              <a:ext uri="{FF2B5EF4-FFF2-40B4-BE49-F238E27FC236}">
                <a16:creationId xmlns:a16="http://schemas.microsoft.com/office/drawing/2014/main" id="{CB1C139D-C5FA-E5F9-3B16-A0487DA2D2F1}"/>
              </a:ext>
            </a:extLst>
          </p:cNvPr>
          <p:cNvSpPr/>
          <p:nvPr/>
        </p:nvSpPr>
        <p:spPr bwMode="auto">
          <a:xfrm>
            <a:off x="6560211" y="3264081"/>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1" name="Isosceles Triangle 50">
            <a:extLst>
              <a:ext uri="{FF2B5EF4-FFF2-40B4-BE49-F238E27FC236}">
                <a16:creationId xmlns:a16="http://schemas.microsoft.com/office/drawing/2014/main" id="{07F3828E-DF5A-6CB0-0311-D68107870B36}"/>
              </a:ext>
            </a:extLst>
          </p:cNvPr>
          <p:cNvSpPr/>
          <p:nvPr/>
        </p:nvSpPr>
        <p:spPr bwMode="auto">
          <a:xfrm rot="10800000">
            <a:off x="7706282" y="3264081"/>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2" name="Isosceles Triangle 51">
            <a:extLst>
              <a:ext uri="{FF2B5EF4-FFF2-40B4-BE49-F238E27FC236}">
                <a16:creationId xmlns:a16="http://schemas.microsoft.com/office/drawing/2014/main" id="{5E72694F-B3A5-C8E3-D2CC-2D45BC0E7013}"/>
              </a:ext>
            </a:extLst>
          </p:cNvPr>
          <p:cNvSpPr/>
          <p:nvPr/>
        </p:nvSpPr>
        <p:spPr bwMode="auto">
          <a:xfrm rot="10800000">
            <a:off x="8238698" y="4389660"/>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4" name="Isosceles Triangle 53">
            <a:extLst>
              <a:ext uri="{FF2B5EF4-FFF2-40B4-BE49-F238E27FC236}">
                <a16:creationId xmlns:a16="http://schemas.microsoft.com/office/drawing/2014/main" id="{21465678-A1A4-E86E-D4E8-7EEE5B443736}"/>
              </a:ext>
            </a:extLst>
          </p:cNvPr>
          <p:cNvSpPr/>
          <p:nvPr/>
        </p:nvSpPr>
        <p:spPr bwMode="auto">
          <a:xfrm>
            <a:off x="8784021" y="4678748"/>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5" name="Isosceles Triangle 54">
            <a:extLst>
              <a:ext uri="{FF2B5EF4-FFF2-40B4-BE49-F238E27FC236}">
                <a16:creationId xmlns:a16="http://schemas.microsoft.com/office/drawing/2014/main" id="{F75A651A-1ABE-5CC2-B07B-B050FB4A60D7}"/>
              </a:ext>
            </a:extLst>
          </p:cNvPr>
          <p:cNvSpPr/>
          <p:nvPr/>
        </p:nvSpPr>
        <p:spPr bwMode="auto">
          <a:xfrm rot="10800000">
            <a:off x="5485851" y="4957755"/>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6" name="Isosceles Triangle 55">
            <a:extLst>
              <a:ext uri="{FF2B5EF4-FFF2-40B4-BE49-F238E27FC236}">
                <a16:creationId xmlns:a16="http://schemas.microsoft.com/office/drawing/2014/main" id="{A4EF0F85-ADF5-D40C-6CF1-E24A4822889C}"/>
              </a:ext>
            </a:extLst>
          </p:cNvPr>
          <p:cNvSpPr/>
          <p:nvPr/>
        </p:nvSpPr>
        <p:spPr bwMode="auto">
          <a:xfrm rot="10800000">
            <a:off x="5485851" y="3264080"/>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7" name="Isosceles Triangle 56">
            <a:extLst>
              <a:ext uri="{FF2B5EF4-FFF2-40B4-BE49-F238E27FC236}">
                <a16:creationId xmlns:a16="http://schemas.microsoft.com/office/drawing/2014/main" id="{F775ACF4-B0B6-3D48-27D6-2D18296DB66F}"/>
              </a:ext>
            </a:extLst>
          </p:cNvPr>
          <p:cNvSpPr/>
          <p:nvPr/>
        </p:nvSpPr>
        <p:spPr bwMode="auto">
          <a:xfrm rot="10800000">
            <a:off x="5988710" y="5226170"/>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8" name="Isosceles Triangle 57">
            <a:extLst>
              <a:ext uri="{FF2B5EF4-FFF2-40B4-BE49-F238E27FC236}">
                <a16:creationId xmlns:a16="http://schemas.microsoft.com/office/drawing/2014/main" id="{3DC249B9-84AA-3833-9F85-85FF831D9C9A}"/>
              </a:ext>
            </a:extLst>
          </p:cNvPr>
          <p:cNvSpPr/>
          <p:nvPr/>
        </p:nvSpPr>
        <p:spPr bwMode="auto">
          <a:xfrm rot="10800000">
            <a:off x="5992520" y="5519985"/>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9" name="Isosceles Triangle 58">
            <a:extLst>
              <a:ext uri="{FF2B5EF4-FFF2-40B4-BE49-F238E27FC236}">
                <a16:creationId xmlns:a16="http://schemas.microsoft.com/office/drawing/2014/main" id="{B502686A-453E-49EA-F5C7-51AED7F996B2}"/>
              </a:ext>
            </a:extLst>
          </p:cNvPr>
          <p:cNvSpPr/>
          <p:nvPr/>
        </p:nvSpPr>
        <p:spPr bwMode="auto">
          <a:xfrm>
            <a:off x="5485851" y="5508052"/>
            <a:ext cx="129373" cy="93415"/>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8" name="Title 11">
            <a:extLst>
              <a:ext uri="{FF2B5EF4-FFF2-40B4-BE49-F238E27FC236}">
                <a16:creationId xmlns:a16="http://schemas.microsoft.com/office/drawing/2014/main" id="{A8739FB1-31F4-5A62-A3A4-E23D0543DC84}"/>
              </a:ext>
            </a:extLst>
          </p:cNvPr>
          <p:cNvSpPr>
            <a:spLocks noGrp="1"/>
          </p:cNvSpPr>
          <p:nvPr>
            <p:ph type="title"/>
          </p:nvPr>
        </p:nvSpPr>
        <p:spPr>
          <a:xfrm>
            <a:off x="460374" y="419101"/>
            <a:ext cx="11268076" cy="645075"/>
          </a:xfrm>
        </p:spPr>
        <p:txBody>
          <a:bodyPr>
            <a:noAutofit/>
          </a:bodyPr>
          <a:lstStyle/>
          <a:p>
            <a:pPr lvl="0">
              <a:defRPr/>
            </a:pPr>
            <a:r>
              <a:rPr lang="en-NZ" sz="2000" noProof="0" dirty="0"/>
              <a:t>Smart tech ownership is relatively high for all incomes, traditional device ownership is low and consistent.</a:t>
            </a:r>
            <a:endParaRPr lang="en-NZ" sz="2000" noProof="0" dirty="0">
              <a:solidFill>
                <a:srgbClr val="736868"/>
              </a:solidFill>
              <a:latin typeface="Century Gothic" panose="020B0502020202020204" pitchFamily="34" charset="0"/>
              <a:ea typeface="Roboto" panose="02000000000000000000" pitchFamily="2" charset="0"/>
            </a:endParaRPr>
          </a:p>
        </p:txBody>
      </p:sp>
      <p:sp>
        <p:nvSpPr>
          <p:cNvPr id="7" name="Footer Placeholder 60">
            <a:extLst>
              <a:ext uri="{FF2B5EF4-FFF2-40B4-BE49-F238E27FC236}">
                <a16:creationId xmlns:a16="http://schemas.microsoft.com/office/drawing/2014/main" id="{D7ABE1FE-B21F-6CEE-B794-0A601D84894E}"/>
              </a:ext>
            </a:extLst>
          </p:cNvPr>
          <p:cNvSpPr>
            <a:spLocks noGrp="1"/>
          </p:cNvSpPr>
          <p:nvPr>
            <p:ph type="ftr" sz="quarter" idx="28"/>
          </p:nvPr>
        </p:nvSpPr>
        <p:spPr>
          <a:xfrm>
            <a:off x="1009650" y="6546849"/>
            <a:ext cx="7127875" cy="155574"/>
          </a:xfrm>
        </p:spPr>
        <p:txBody>
          <a:bodyPr/>
          <a:lstStyle/>
          <a:p>
            <a:r>
              <a:rPr lang="en-US" noProof="0" dirty="0"/>
              <a:t>WATA Children’s Media Use 2025</a:t>
            </a:r>
            <a:endParaRPr lang="en-NZ" noProof="0" dirty="0"/>
          </a:p>
        </p:txBody>
      </p:sp>
    </p:spTree>
    <p:extLst>
      <p:ext uri="{BB962C8B-B14F-4D97-AF65-F5344CB8AC3E}">
        <p14:creationId xmlns:p14="http://schemas.microsoft.com/office/powerpoint/2010/main" val="6841033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FD58E-A8B3-1A2D-B882-6689B150AFD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E463F0-4A0E-9676-23A7-405D56C0ACB8}"/>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AB7A552F-B09A-423D-96FB-C88C98BA3578}"/>
              </a:ext>
            </a:extLst>
          </p:cNvPr>
          <p:cNvSpPr txBox="1">
            <a:spLocks/>
          </p:cNvSpPr>
          <p:nvPr/>
        </p:nvSpPr>
        <p:spPr>
          <a:xfrm>
            <a:off x="460373" y="408020"/>
            <a:ext cx="11480141"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r>
              <a:rPr lang="en-NZ" sz="1800" noProof="0" dirty="0"/>
              <a:t>Girls balance streaming and YouTube use, while boys gravitate towards YouTube, Sky TV, and online games.</a:t>
            </a:r>
            <a:endParaRPr lang="en-NZ" sz="1800" noProof="0" dirty="0">
              <a:solidFill>
                <a:srgbClr val="736868"/>
              </a:solidFill>
              <a:latin typeface="Century Gothic" panose="020B0502020202020204" pitchFamily="34" charset="0"/>
              <a:ea typeface="Roboto" panose="02000000000000000000" pitchFamily="2" charset="0"/>
            </a:endParaRPr>
          </a:p>
        </p:txBody>
      </p:sp>
      <p:sp>
        <p:nvSpPr>
          <p:cNvPr id="9" name="Text Placeholder 11">
            <a:extLst>
              <a:ext uri="{FF2B5EF4-FFF2-40B4-BE49-F238E27FC236}">
                <a16:creationId xmlns:a16="http://schemas.microsoft.com/office/drawing/2014/main" id="{56904D2A-ACC2-A67C-F484-0AD64FCD24B5}"/>
              </a:ext>
            </a:extLst>
          </p:cNvPr>
          <p:cNvSpPr txBox="1">
            <a:spLocks/>
          </p:cNvSpPr>
          <p:nvPr/>
        </p:nvSpPr>
        <p:spPr>
          <a:xfrm>
            <a:off x="460374" y="870868"/>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lvl="0">
              <a:defRPr/>
            </a:pPr>
            <a:endParaRPr kumimoji="0" lang="en-NZ" sz="16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endParaRPr>
          </a:p>
        </p:txBody>
      </p:sp>
      <p:cxnSp>
        <p:nvCxnSpPr>
          <p:cNvPr id="33" name="Straight Connector 32">
            <a:extLst>
              <a:ext uri="{FF2B5EF4-FFF2-40B4-BE49-F238E27FC236}">
                <a16:creationId xmlns:a16="http://schemas.microsoft.com/office/drawing/2014/main" id="{3E0708EB-88E0-3D25-F2DD-81E9E81E68AA}"/>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Footer Placeholder 60">
            <a:extLst>
              <a:ext uri="{FF2B5EF4-FFF2-40B4-BE49-F238E27FC236}">
                <a16:creationId xmlns:a16="http://schemas.microsoft.com/office/drawing/2014/main" id="{F4A0B6E6-46CB-9487-4EB2-1B4BDBBED571}"/>
              </a:ext>
            </a:extLst>
          </p:cNvPr>
          <p:cNvSpPr>
            <a:spLocks noGrp="1"/>
          </p:cNvSpPr>
          <p:nvPr>
            <p:ph type="ftr" sz="quarter" idx="28"/>
          </p:nvPr>
        </p:nvSpPr>
        <p:spPr/>
        <p:txBody>
          <a:bodyPr/>
          <a:lstStyle/>
          <a:p>
            <a:r>
              <a:rPr lang="en-US" noProof="0" dirty="0"/>
              <a:t>WATA Children’s Media Use 2025</a:t>
            </a:r>
            <a:endParaRPr lang="en-NZ" noProof="0" dirty="0"/>
          </a:p>
        </p:txBody>
      </p:sp>
      <p:sp>
        <p:nvSpPr>
          <p:cNvPr id="2" name="Text Placeholder 11">
            <a:extLst>
              <a:ext uri="{FF2B5EF4-FFF2-40B4-BE49-F238E27FC236}">
                <a16:creationId xmlns:a16="http://schemas.microsoft.com/office/drawing/2014/main" id="{0087E5DC-53E3-98A8-48AA-CC3323CE8888}"/>
              </a:ext>
            </a:extLst>
          </p:cNvPr>
          <p:cNvSpPr txBox="1">
            <a:spLocks/>
          </p:cNvSpPr>
          <p:nvPr/>
        </p:nvSpPr>
        <p:spPr>
          <a:xfrm>
            <a:off x="457204" y="894346"/>
            <a:ext cx="11268069" cy="50634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pPr lvl="0">
              <a:defRPr/>
            </a:pPr>
            <a:r>
              <a:rPr lang="en-NZ" sz="1400" noProof="0" dirty="0"/>
              <a:t>Girls engage equally with overseas streaming services (50%) and YouTube (49%), whereas boys show a stronger preference for YouTube (60%), online </a:t>
            </a:r>
            <a:r>
              <a:rPr lang="en-NZ" sz="1400" dirty="0"/>
              <a:t>games</a:t>
            </a:r>
            <a:r>
              <a:rPr lang="en-NZ" sz="1400" noProof="0" dirty="0"/>
              <a:t> (46%), and Sky TV (15%)</a:t>
            </a:r>
            <a:endParaRPr kumimoji="0" lang="en-NZ" sz="1400" b="0" i="0" u="none" strike="noStrike" kern="1200" cap="none" spc="0" normalizeH="0" baseline="0" noProof="0" dirty="0">
              <a:ln>
                <a:noFill/>
              </a:ln>
              <a:solidFill>
                <a:srgbClr val="736868"/>
              </a:solidFill>
              <a:effectLst/>
              <a:uLnTx/>
              <a:uFillTx/>
              <a:latin typeface="Century Gothic" panose="020B0502020202020204" pitchFamily="34" charset="0"/>
              <a:ea typeface="Roboto" panose="02000000000000000000" pitchFamily="2" charset="0"/>
              <a:cs typeface="Segoe UI" panose="020B0502040204020203" pitchFamily="34" charset="0"/>
            </a:endParaRPr>
          </a:p>
        </p:txBody>
      </p:sp>
      <p:sp>
        <p:nvSpPr>
          <p:cNvPr id="10" name="Rectangle 9">
            <a:extLst>
              <a:ext uri="{FF2B5EF4-FFF2-40B4-BE49-F238E27FC236}">
                <a16:creationId xmlns:a16="http://schemas.microsoft.com/office/drawing/2014/main" id="{26F0530A-D862-1194-6B45-E6A2FCB411ED}"/>
              </a:ext>
            </a:extLst>
          </p:cNvPr>
          <p:cNvSpPr/>
          <p:nvPr/>
        </p:nvSpPr>
        <p:spPr>
          <a:xfrm>
            <a:off x="3392015" y="1713615"/>
            <a:ext cx="2666687" cy="307777"/>
          </a:xfrm>
          <a:prstGeom prst="rect">
            <a:avLst/>
          </a:prstGeom>
        </p:spPr>
        <p:txBody>
          <a:bodyPr wrap="square">
            <a:spAutoFit/>
          </a:bodyPr>
          <a:lstStyle/>
          <a:p>
            <a:pPr algn="ctr"/>
            <a:r>
              <a:rPr lang="en-NZ" sz="1400" b="1" noProof="0" dirty="0">
                <a:solidFill>
                  <a:schemeClr val="bg1"/>
                </a:solidFill>
                <a:latin typeface="+mj-lt"/>
              </a:rPr>
              <a:t>Ethnicity</a:t>
            </a:r>
          </a:p>
        </p:txBody>
      </p:sp>
      <p:graphicFrame>
        <p:nvGraphicFramePr>
          <p:cNvPr id="3" name="Table 2" descr="A table which shows the preferred sources of information largely have the same rank order across the segments – where they differ is in the absolute percentages of who would use each source. ">
            <a:extLst>
              <a:ext uri="{FF2B5EF4-FFF2-40B4-BE49-F238E27FC236}">
                <a16:creationId xmlns:a16="http://schemas.microsoft.com/office/drawing/2014/main" id="{DAAA05AF-1788-7BFF-8BE9-67EB0089CAA2}"/>
              </a:ext>
            </a:extLst>
          </p:cNvPr>
          <p:cNvGraphicFramePr>
            <a:graphicFrameLocks noGrp="1"/>
          </p:cNvGraphicFramePr>
          <p:nvPr/>
        </p:nvGraphicFramePr>
        <p:xfrm>
          <a:off x="460374" y="1467816"/>
          <a:ext cx="11239040" cy="4875031"/>
        </p:xfrm>
        <a:graphic>
          <a:graphicData uri="http://schemas.openxmlformats.org/drawingml/2006/table">
            <a:tbl>
              <a:tblPr/>
              <a:tblGrid>
                <a:gridCol w="3433166">
                  <a:extLst>
                    <a:ext uri="{9D8B030D-6E8A-4147-A177-3AD203B41FA5}">
                      <a16:colId xmlns:a16="http://schemas.microsoft.com/office/drawing/2014/main" val="3410750372"/>
                    </a:ext>
                  </a:extLst>
                </a:gridCol>
                <a:gridCol w="1300979">
                  <a:extLst>
                    <a:ext uri="{9D8B030D-6E8A-4147-A177-3AD203B41FA5}">
                      <a16:colId xmlns:a16="http://schemas.microsoft.com/office/drawing/2014/main" val="1918777072"/>
                    </a:ext>
                  </a:extLst>
                </a:gridCol>
                <a:gridCol w="1300979">
                  <a:extLst>
                    <a:ext uri="{9D8B030D-6E8A-4147-A177-3AD203B41FA5}">
                      <a16:colId xmlns:a16="http://schemas.microsoft.com/office/drawing/2014/main" val="290354320"/>
                    </a:ext>
                  </a:extLst>
                </a:gridCol>
                <a:gridCol w="1300979">
                  <a:extLst>
                    <a:ext uri="{9D8B030D-6E8A-4147-A177-3AD203B41FA5}">
                      <a16:colId xmlns:a16="http://schemas.microsoft.com/office/drawing/2014/main" val="1190735161"/>
                    </a:ext>
                  </a:extLst>
                </a:gridCol>
                <a:gridCol w="1300979">
                  <a:extLst>
                    <a:ext uri="{9D8B030D-6E8A-4147-A177-3AD203B41FA5}">
                      <a16:colId xmlns:a16="http://schemas.microsoft.com/office/drawing/2014/main" val="1730894786"/>
                    </a:ext>
                  </a:extLst>
                </a:gridCol>
                <a:gridCol w="1300979">
                  <a:extLst>
                    <a:ext uri="{9D8B030D-6E8A-4147-A177-3AD203B41FA5}">
                      <a16:colId xmlns:a16="http://schemas.microsoft.com/office/drawing/2014/main" val="2274039039"/>
                    </a:ext>
                  </a:extLst>
                </a:gridCol>
                <a:gridCol w="1300979">
                  <a:extLst>
                    <a:ext uri="{9D8B030D-6E8A-4147-A177-3AD203B41FA5}">
                      <a16:colId xmlns:a16="http://schemas.microsoft.com/office/drawing/2014/main" val="2611664930"/>
                    </a:ext>
                  </a:extLst>
                </a:gridCol>
              </a:tblGrid>
              <a:tr h="330110">
                <a:tc>
                  <a:txBody>
                    <a:bodyPr/>
                    <a:lstStyle/>
                    <a:p>
                      <a:pPr algn="r" fontAlgn="ctr"/>
                      <a:endParaRPr lang="en-NZ" sz="1000" b="0" i="0" u="none" strike="noStrike" noProof="0" dirty="0">
                        <a:solidFill>
                          <a:srgbClr val="000000"/>
                        </a:solidFill>
                        <a:effectLst/>
                        <a:latin typeface="+mn-lt"/>
                      </a:endParaRPr>
                    </a:p>
                  </a:txBody>
                  <a:tcPr marL="9525" marR="9525" marT="9525" marB="0" anchor="ctr">
                    <a:lnL>
                      <a:noFill/>
                    </a:lnL>
                    <a:lnR w="76200" cap="flat" cmpd="sng" algn="ctr">
                      <a:noFill/>
                      <a:prstDash val="solid"/>
                      <a:round/>
                      <a:headEnd type="none" w="med" len="med"/>
                      <a:tailEnd type="none" w="med" len="med"/>
                    </a:lnR>
                    <a:lnT>
                      <a:noFill/>
                    </a:lnT>
                    <a:lnB>
                      <a:noFill/>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NZ" sz="1000" b="1" noProof="0" dirty="0"/>
                    </a:p>
                  </a:txBody>
                  <a:tcPr marL="9525" marR="9525" marT="9525" marB="0" anchor="ctr">
                    <a:lnL w="762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Age</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NZ"/>
                    </a:p>
                  </a:txBody>
                  <a:tcPr/>
                </a:tc>
                <a:tc hMerge="1">
                  <a:txBody>
                    <a:bodyPr/>
                    <a:lstStyle/>
                    <a:p>
                      <a:endParaRPr lang="en-NZ"/>
                    </a:p>
                  </a:txBody>
                  <a:tcPr>
                    <a:lnL w="12700" cap="flat" cmpd="sng" algn="ctr">
                      <a:solidFill>
                        <a:schemeClr val="tx2"/>
                      </a:solidFill>
                      <a:prstDash val="solid"/>
                      <a:round/>
                      <a:headEnd type="none" w="med" len="med"/>
                      <a:tailEnd type="none" w="med" len="med"/>
                    </a:ln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Gender</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000" b="1" dirty="0"/>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5470050"/>
                  </a:ext>
                </a:extLst>
              </a:tr>
              <a:tr h="415411">
                <a:tc>
                  <a:txBody>
                    <a:bodyPr/>
                    <a:lstStyle/>
                    <a:p>
                      <a:pPr algn="r" fontAlgn="b">
                        <a:buNone/>
                      </a:pPr>
                      <a:endParaRPr lang="en-NZ" sz="1000" b="0" i="0" u="none" strike="noStrike" noProof="0" dirty="0">
                        <a:solidFill>
                          <a:srgbClr val="000000"/>
                        </a:solidFill>
                        <a:effectLst/>
                        <a:latin typeface="+mn-lt"/>
                      </a:endParaRPr>
                    </a:p>
                  </a:txBody>
                  <a:tcPr marL="6350" marR="6350" marT="6350" marB="0" anchor="ctr">
                    <a:lnL>
                      <a:noFill/>
                    </a:lnL>
                    <a:lnR w="76200" cap="flat" cmpd="sng" algn="ctr">
                      <a:noFill/>
                      <a:prstDash val="solid"/>
                      <a:round/>
                      <a:headEnd type="none" w="med" len="med"/>
                      <a:tailEnd type="none" w="med" len="med"/>
                    </a:lnR>
                    <a:lnT>
                      <a:noFill/>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950" b="1" noProof="0" dirty="0"/>
                        <a:t>Total</a:t>
                      </a:r>
                      <a:endParaRPr lang="en-NZ" sz="950" b="0" i="0" u="none" strike="noStrike" noProof="0" dirty="0">
                        <a:solidFill>
                          <a:srgbClr val="000000"/>
                        </a:solidFill>
                        <a:effectLst/>
                        <a:latin typeface="+mn-lt"/>
                      </a:endParaRP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4 to 8 years</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9 to 11 years</a:t>
                      </a:r>
                    </a:p>
                  </a:txBody>
                  <a:tcPr marL="9525" marR="9525" marT="9525"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mpd="sng">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12 to 14 years</a:t>
                      </a:r>
                    </a:p>
                  </a:txBody>
                  <a:tcPr marL="9525" marR="9525" marT="9525"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mpd="sng">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Male</a:t>
                      </a:r>
                    </a:p>
                  </a:txBody>
                  <a:tcPr marL="9525" marR="9525" marT="9525"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Female</a:t>
                      </a:r>
                    </a:p>
                  </a:txBody>
                  <a:tcPr marL="9525" marR="9525" marT="9525"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64854516"/>
                  </a:ext>
                </a:extLst>
              </a:tr>
              <a:tr h="288007">
                <a:tc>
                  <a:txBody>
                    <a:bodyPr/>
                    <a:lstStyle/>
                    <a:p>
                      <a:pPr algn="r" fontAlgn="b">
                        <a:buNone/>
                      </a:pPr>
                      <a:r>
                        <a:rPr lang="en-NZ" sz="900" b="0" i="0" u="none" strike="noStrike" noProof="0" dirty="0">
                          <a:solidFill>
                            <a:srgbClr val="000000"/>
                          </a:solidFill>
                          <a:effectLst/>
                          <a:latin typeface="+mn-lt"/>
                        </a:rPr>
                        <a:t>Watch TV on an overseas service</a:t>
                      </a:r>
                    </a:p>
                  </a:txBody>
                  <a:tcPr marL="6350" marR="72000" marT="6350" marB="0" anchor="ctr">
                    <a:lnL>
                      <a:noFill/>
                    </a:lnL>
                    <a:lnR w="762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46%</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51%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42%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41%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42%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50%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4543621"/>
                  </a:ext>
                </a:extLst>
              </a:tr>
              <a:tr h="306850">
                <a:tc>
                  <a:txBody>
                    <a:bodyPr/>
                    <a:lstStyle/>
                    <a:p>
                      <a:pPr algn="r" fontAlgn="b">
                        <a:buNone/>
                      </a:pPr>
                      <a:r>
                        <a:rPr lang="en-NZ" sz="900" b="0" i="0" u="none" strike="noStrike" noProof="0" dirty="0">
                          <a:solidFill>
                            <a:srgbClr val="000000"/>
                          </a:solidFill>
                          <a:effectLst/>
                          <a:latin typeface="+mn-lt"/>
                        </a:rPr>
                        <a:t>Watch live or on demand (BVOD) free to air TV</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37%</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35%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38%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36%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37%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2755249"/>
                  </a:ext>
                </a:extLst>
              </a:tr>
              <a:tr h="306850">
                <a:tc>
                  <a:txBody>
                    <a:bodyPr/>
                    <a:lstStyle/>
                    <a:p>
                      <a:pPr algn="r" fontAlgn="b">
                        <a:buNone/>
                      </a:pPr>
                      <a:r>
                        <a:rPr lang="en-NZ" sz="900" b="0" i="0" u="none" strike="noStrike" noProof="0" dirty="0">
                          <a:solidFill>
                            <a:srgbClr val="000000"/>
                          </a:solidFill>
                          <a:effectLst/>
                          <a:latin typeface="+mn-lt"/>
                        </a:rPr>
                        <a:t>Watch live or recorded TV through Sky or MySky</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11%</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10%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11%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13%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15%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7%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2225927"/>
                  </a:ext>
                </a:extLst>
              </a:tr>
              <a:tr h="306850">
                <a:tc>
                  <a:txBody>
                    <a:bodyPr/>
                    <a:lstStyle/>
                    <a:p>
                      <a:pPr algn="r" fontAlgn="b">
                        <a:buNone/>
                      </a:pPr>
                      <a:r>
                        <a:rPr lang="en-NZ" sz="900" b="0" i="0" u="none" strike="noStrike" noProof="0" dirty="0">
                          <a:solidFill>
                            <a:srgbClr val="000000"/>
                          </a:solidFill>
                          <a:effectLst/>
                          <a:latin typeface="+mn-lt"/>
                        </a:rPr>
                        <a:t>Watch live or recorded TV through Freeview</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8%</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11%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8%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9%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7%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9050283"/>
                  </a:ext>
                </a:extLst>
              </a:tr>
              <a:tr h="288007">
                <a:tc>
                  <a:txBody>
                    <a:bodyPr/>
                    <a:lstStyle/>
                    <a:p>
                      <a:pPr algn="r" fontAlgn="b">
                        <a:buNone/>
                      </a:pPr>
                      <a:r>
                        <a:rPr lang="en-NZ" sz="900" b="0" i="0" u="none" strike="noStrike" noProof="0" dirty="0">
                          <a:solidFill>
                            <a:srgbClr val="000000"/>
                          </a:solidFill>
                          <a:effectLst/>
                          <a:latin typeface="+mn-lt"/>
                        </a:rPr>
                        <a:t>Watch a TV show on Neon</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4%</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5%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4%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8590465"/>
                  </a:ext>
                </a:extLst>
              </a:tr>
              <a:tr h="288007">
                <a:tc>
                  <a:txBody>
                    <a:bodyPr/>
                    <a:lstStyle/>
                    <a:p>
                      <a:pPr algn="r" fontAlgn="b">
                        <a:buNone/>
                      </a:pPr>
                      <a:r>
                        <a:rPr lang="en-NZ" sz="900" b="0" i="0" u="none" strike="noStrike" noProof="0" dirty="0">
                          <a:solidFill>
                            <a:srgbClr val="000000"/>
                          </a:solidFill>
                          <a:effectLst/>
                          <a:latin typeface="+mn-lt"/>
                        </a:rPr>
                        <a:t>YouTube </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2">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54%</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39%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63%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70%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60%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49%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0491490"/>
                  </a:ext>
                </a:extLst>
              </a:tr>
              <a:tr h="288007">
                <a:tc>
                  <a:txBody>
                    <a:bodyPr/>
                    <a:lstStyle/>
                    <a:p>
                      <a:pPr algn="r" fontAlgn="b">
                        <a:buNone/>
                      </a:pPr>
                      <a:r>
                        <a:rPr lang="en-NZ" sz="900" b="0" i="0" u="none" strike="noStrike" noProof="0" dirty="0">
                          <a:solidFill>
                            <a:srgbClr val="000000"/>
                          </a:solidFill>
                          <a:effectLst/>
                          <a:latin typeface="+mn-lt"/>
                        </a:rPr>
                        <a:t>YouTube Kids</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2">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27%</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42%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21%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9%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29%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25%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5697665"/>
                  </a:ext>
                </a:extLst>
              </a:tr>
              <a:tr h="288007">
                <a:tc>
                  <a:txBody>
                    <a:bodyPr/>
                    <a:lstStyle/>
                    <a:p>
                      <a:pPr algn="r" fontAlgn="b">
                        <a:buNone/>
                      </a:pPr>
                      <a:r>
                        <a:rPr lang="en-NZ" sz="900" b="0" i="0" u="none" strike="noStrike" noProof="0" dirty="0">
                          <a:solidFill>
                            <a:srgbClr val="000000"/>
                          </a:solidFill>
                          <a:effectLst/>
                          <a:latin typeface="+mn-lt"/>
                        </a:rPr>
                        <a:t>Played online games</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AEBCDE"/>
                    </a:solidFill>
                  </a:tcPr>
                </a:tc>
                <a:tc>
                  <a:txBody>
                    <a:bodyPr/>
                    <a:lstStyle/>
                    <a:p>
                      <a:pPr algn="ctr" fontAlgn="b">
                        <a:buNone/>
                      </a:pPr>
                      <a:r>
                        <a:rPr lang="en-NZ" sz="1000" b="0" i="0" u="none" strike="noStrike" noProof="0" dirty="0">
                          <a:solidFill>
                            <a:srgbClr val="000000"/>
                          </a:solidFill>
                          <a:effectLst/>
                          <a:latin typeface="+mn-lt"/>
                        </a:rPr>
                        <a:t>39%</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20%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52%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55%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46%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32%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0179900"/>
                  </a:ext>
                </a:extLst>
              </a:tr>
              <a:tr h="288007">
                <a:tc>
                  <a:txBody>
                    <a:bodyPr/>
                    <a:lstStyle/>
                    <a:p>
                      <a:pPr algn="r" fontAlgn="b">
                        <a:buNone/>
                      </a:pPr>
                      <a:r>
                        <a:rPr lang="en-NZ" sz="900" b="0" i="0" u="none" strike="noStrike" noProof="0" dirty="0">
                          <a:solidFill>
                            <a:srgbClr val="000000"/>
                          </a:solidFill>
                          <a:effectLst/>
                          <a:latin typeface="+mn-lt"/>
                        </a:rPr>
                        <a:t>Listened to music online</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3">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26%</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24%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36%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25%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28%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6637270"/>
                  </a:ext>
                </a:extLst>
              </a:tr>
              <a:tr h="306850">
                <a:tc>
                  <a:txBody>
                    <a:bodyPr/>
                    <a:lstStyle/>
                    <a:p>
                      <a:pPr algn="r" fontAlgn="b">
                        <a:buNone/>
                      </a:pPr>
                      <a:r>
                        <a:rPr lang="en-NZ" sz="900" b="0" i="0" u="none" strike="noStrike" noProof="0" dirty="0">
                          <a:solidFill>
                            <a:srgbClr val="000000"/>
                          </a:solidFill>
                          <a:effectLst/>
                          <a:latin typeface="+mn-lt"/>
                        </a:rPr>
                        <a:t>Listened to a NZ radio station-broadcast/online</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3">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13%</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14%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14%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12%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15%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12%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0504716"/>
                  </a:ext>
                </a:extLst>
              </a:tr>
              <a:tr h="291204">
                <a:tc>
                  <a:txBody>
                    <a:bodyPr/>
                    <a:lstStyle/>
                    <a:p>
                      <a:pPr algn="r" fontAlgn="b">
                        <a:buNone/>
                      </a:pPr>
                      <a:r>
                        <a:rPr lang="en-NZ" sz="900" b="0" i="0" u="none" strike="noStrike" noProof="0" dirty="0">
                          <a:solidFill>
                            <a:srgbClr val="000000"/>
                          </a:solidFill>
                          <a:effectLst/>
                          <a:latin typeface="+mn-lt"/>
                        </a:rPr>
                        <a:t>Listened to music including CDs or iPod</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3">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6%</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4%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5%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9%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6%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5%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9283939"/>
                  </a:ext>
                </a:extLst>
              </a:tr>
              <a:tr h="288007">
                <a:tc>
                  <a:txBody>
                    <a:bodyPr/>
                    <a:lstStyle/>
                    <a:p>
                      <a:pPr algn="r" fontAlgn="b">
                        <a:buNone/>
                      </a:pPr>
                      <a:r>
                        <a:rPr lang="en-NZ" sz="900" b="0" i="0" u="none" strike="noStrike" noProof="0" dirty="0">
                          <a:solidFill>
                            <a:srgbClr val="000000"/>
                          </a:solidFill>
                          <a:effectLst/>
                          <a:latin typeface="+mn-lt"/>
                        </a:rPr>
                        <a:t>Listened to a podcast or audiobook</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3">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5%</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5%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6%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4%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6%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4003875"/>
                  </a:ext>
                </a:extLst>
              </a:tr>
              <a:tr h="306850">
                <a:tc>
                  <a:txBody>
                    <a:bodyPr/>
                    <a:lstStyle/>
                    <a:p>
                      <a:pPr algn="r" fontAlgn="b">
                        <a:buNone/>
                      </a:pPr>
                      <a:r>
                        <a:rPr lang="en-NZ" sz="900" b="0" i="0" u="none" strike="noStrike" noProof="0" dirty="0">
                          <a:solidFill>
                            <a:srgbClr val="000000"/>
                          </a:solidFill>
                          <a:effectLst/>
                          <a:latin typeface="+mn-lt"/>
                        </a:rPr>
                        <a:t>Listened to an overseas radio station online</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3">
                        <a:lumMod val="20000"/>
                        <a:lumOff val="80000"/>
                      </a:schemeClr>
                    </a:solidFill>
                  </a:tcPr>
                </a:tc>
                <a:tc>
                  <a:txBody>
                    <a:bodyPr/>
                    <a:lstStyle/>
                    <a:p>
                      <a:pPr algn="ctr" fontAlgn="b">
                        <a:buNone/>
                      </a:pPr>
                      <a:r>
                        <a:rPr lang="en-NZ" sz="1000" b="0" i="0" u="none" strike="noStrike" noProof="0" dirty="0">
                          <a:solidFill>
                            <a:srgbClr val="000000"/>
                          </a:solidFill>
                          <a:effectLst/>
                          <a:latin typeface="+mn-lt"/>
                        </a:rPr>
                        <a:t>1%</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2%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rgbClr val="000000"/>
                          </a:solidFill>
                          <a:effectLst/>
                          <a:latin typeface="+mn-lt"/>
                        </a:rPr>
                        <a:t>1%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856099"/>
                  </a:ext>
                </a:extLst>
              </a:tr>
              <a:tr h="288007">
                <a:tc>
                  <a:txBody>
                    <a:bodyPr/>
                    <a:lstStyle/>
                    <a:p>
                      <a:pPr algn="r" fontAlgn="b">
                        <a:buNone/>
                      </a:pPr>
                      <a:r>
                        <a:rPr lang="en-NZ" sz="900" b="0" i="0" u="none" strike="noStrike" noProof="0" dirty="0">
                          <a:solidFill>
                            <a:srgbClr val="000000"/>
                          </a:solidFill>
                          <a:effectLst/>
                          <a:latin typeface="+mn-lt"/>
                        </a:rPr>
                        <a:t>Watched a video on social media</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a:noFill/>
                    </a:lnB>
                    <a:solidFill>
                      <a:srgbClr val="E4CFE8"/>
                    </a:solidFill>
                  </a:tcPr>
                </a:tc>
                <a:tc>
                  <a:txBody>
                    <a:bodyPr/>
                    <a:lstStyle/>
                    <a:p>
                      <a:pPr algn="ctr" fontAlgn="b">
                        <a:buNone/>
                      </a:pPr>
                      <a:r>
                        <a:rPr lang="en-NZ" sz="1000" b="0" i="0" u="none" strike="noStrike" noProof="0" dirty="0">
                          <a:solidFill>
                            <a:schemeClr val="tx1"/>
                          </a:solidFill>
                          <a:effectLst/>
                          <a:latin typeface="+mn-lt"/>
                        </a:rPr>
                        <a:t>24%</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chemeClr val="tx1"/>
                          </a:solidFill>
                          <a:effectLst/>
                          <a:latin typeface="+mn-lt"/>
                        </a:rPr>
                        <a:t>11%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chemeClr val="tx1"/>
                          </a:solidFill>
                          <a:effectLst/>
                          <a:latin typeface="+mn-lt"/>
                        </a:rPr>
                        <a:t>21%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chemeClr val="tx1"/>
                          </a:solidFill>
                          <a:effectLst/>
                          <a:latin typeface="+mn-lt"/>
                        </a:rPr>
                        <a:t>45%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chemeClr val="tx1"/>
                          </a:solidFill>
                          <a:effectLst/>
                          <a:latin typeface="+mn-lt"/>
                        </a:rPr>
                        <a:t>23%        </a:t>
                      </a:r>
                    </a:p>
                  </a:txBody>
                  <a:tcPr marL="6350" marR="6350" marT="635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000" b="0" i="0" u="none" strike="noStrike" noProof="0" dirty="0">
                          <a:solidFill>
                            <a:schemeClr val="tx1"/>
                          </a:solidFill>
                          <a:effectLst/>
                          <a:latin typeface="+mn-lt"/>
                        </a:rPr>
                        <a:t>24%        </a:t>
                      </a:r>
                    </a:p>
                  </a:txBody>
                  <a:tcPr marL="6350" marR="6350" marT="6350" marB="0" anchor="ctr">
                    <a:lnL w="6350" cap="flat" cmpd="sng" algn="ctr">
                      <a:solidFill>
                        <a:schemeClr val="accent6"/>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2439940"/>
                  </a:ext>
                </a:extLst>
              </a:tr>
            </a:tbl>
          </a:graphicData>
        </a:graphic>
      </p:graphicFrame>
      <p:grpSp>
        <p:nvGrpSpPr>
          <p:cNvPr id="34" name="Group 33">
            <a:extLst>
              <a:ext uri="{FF2B5EF4-FFF2-40B4-BE49-F238E27FC236}">
                <a16:creationId xmlns:a16="http://schemas.microsoft.com/office/drawing/2014/main" id="{DB8345B8-DAB6-4D24-5A7E-DD0D58723C94}"/>
              </a:ext>
            </a:extLst>
          </p:cNvPr>
          <p:cNvGrpSpPr/>
          <p:nvPr/>
        </p:nvGrpSpPr>
        <p:grpSpPr>
          <a:xfrm>
            <a:off x="8788938" y="6480428"/>
            <a:ext cx="2346178" cy="276475"/>
            <a:chOff x="9561659" y="6274524"/>
            <a:chExt cx="1900091" cy="242532"/>
          </a:xfrm>
        </p:grpSpPr>
        <p:sp>
          <p:nvSpPr>
            <p:cNvPr id="35" name="Text Placeholder 3">
              <a:extLst>
                <a:ext uri="{FF2B5EF4-FFF2-40B4-BE49-F238E27FC236}">
                  <a16:creationId xmlns:a16="http://schemas.microsoft.com/office/drawing/2014/main" id="{CA95A80A-2A98-3FA4-E8DC-35273E9E9FA8}"/>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36" name="Isosceles Triangle 35">
              <a:extLst>
                <a:ext uri="{FF2B5EF4-FFF2-40B4-BE49-F238E27FC236}">
                  <a16:creationId xmlns:a16="http://schemas.microsoft.com/office/drawing/2014/main" id="{18B7EDA1-93AD-3C8C-ABBE-2935E9488E53}"/>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7" name="Isosceles Triangle 36">
              <a:extLst>
                <a:ext uri="{FF2B5EF4-FFF2-40B4-BE49-F238E27FC236}">
                  <a16:creationId xmlns:a16="http://schemas.microsoft.com/office/drawing/2014/main" id="{4320B6CC-AB40-63C3-C819-366F92A45D8D}"/>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7" name="Text Placeholder 3">
            <a:extLst>
              <a:ext uri="{FF2B5EF4-FFF2-40B4-BE49-F238E27FC236}">
                <a16:creationId xmlns:a16="http://schemas.microsoft.com/office/drawing/2014/main" id="{207A392F-FE5E-EF8F-EEBE-36A77F9B40BC}"/>
              </a:ext>
            </a:extLst>
          </p:cNvPr>
          <p:cNvSpPr txBox="1">
            <a:spLocks/>
          </p:cNvSpPr>
          <p:nvPr/>
        </p:nvSpPr>
        <p:spPr>
          <a:xfrm>
            <a:off x="2815666" y="6485326"/>
            <a:ext cx="9124849"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Q14.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Thinking about yesterday, which of the following activities did [CHILD] do for 5 minutes or more? </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All caregivers of children aged 4-14-years-old (n=1,024).</a:t>
            </a:r>
            <a:endPar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lang="en-NZ" sz="800" b="0" noProof="0" dirty="0">
                <a:solidFill>
                  <a:srgbClr val="736868"/>
                </a:solidFill>
                <a:latin typeface="Century Gothic" panose="02116942222400000000"/>
              </a:rPr>
              <a:t>.</a:t>
            </a: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8" name="Text Placeholder 3">
            <a:extLst>
              <a:ext uri="{FF2B5EF4-FFF2-40B4-BE49-F238E27FC236}">
                <a16:creationId xmlns:a16="http://schemas.microsoft.com/office/drawing/2014/main" id="{C8EFAC72-9A07-4BBB-627B-D006F988636F}"/>
              </a:ext>
            </a:extLst>
          </p:cNvPr>
          <p:cNvSpPr txBox="1">
            <a:spLocks/>
          </p:cNvSpPr>
          <p:nvPr/>
        </p:nvSpPr>
        <p:spPr>
          <a:xfrm>
            <a:off x="492586" y="1475828"/>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rPr>
              <a:t>Types of media children consume each day</a:t>
            </a:r>
          </a:p>
        </p:txBody>
      </p:sp>
      <p:sp>
        <p:nvSpPr>
          <p:cNvPr id="13" name="Isosceles Triangle 12">
            <a:extLst>
              <a:ext uri="{FF2B5EF4-FFF2-40B4-BE49-F238E27FC236}">
                <a16:creationId xmlns:a16="http://schemas.microsoft.com/office/drawing/2014/main" id="{27066BB9-D847-461F-5FC0-BDF24AACBA8B}"/>
              </a:ext>
            </a:extLst>
          </p:cNvPr>
          <p:cNvSpPr/>
          <p:nvPr/>
        </p:nvSpPr>
        <p:spPr bwMode="auto">
          <a:xfrm rot="10800000">
            <a:off x="11162270" y="3808297"/>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Isosceles Triangle 13">
            <a:extLst>
              <a:ext uri="{FF2B5EF4-FFF2-40B4-BE49-F238E27FC236}">
                <a16:creationId xmlns:a16="http://schemas.microsoft.com/office/drawing/2014/main" id="{A6D7F986-FBCF-D0AD-B9B4-CE5DA1076BE9}"/>
              </a:ext>
            </a:extLst>
          </p:cNvPr>
          <p:cNvSpPr/>
          <p:nvPr/>
        </p:nvSpPr>
        <p:spPr bwMode="auto">
          <a:xfrm>
            <a:off x="7322121" y="4369982"/>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5" name="Isosceles Triangle 14">
            <a:extLst>
              <a:ext uri="{FF2B5EF4-FFF2-40B4-BE49-F238E27FC236}">
                <a16:creationId xmlns:a16="http://schemas.microsoft.com/office/drawing/2014/main" id="{52EE8B72-B59B-E478-1AB4-52C2DCE0D159}"/>
              </a:ext>
            </a:extLst>
          </p:cNvPr>
          <p:cNvSpPr/>
          <p:nvPr/>
        </p:nvSpPr>
        <p:spPr bwMode="auto">
          <a:xfrm rot="10800000">
            <a:off x="7322121" y="4090546"/>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6" name="Isosceles Triangle 15">
            <a:extLst>
              <a:ext uri="{FF2B5EF4-FFF2-40B4-BE49-F238E27FC236}">
                <a16:creationId xmlns:a16="http://schemas.microsoft.com/office/drawing/2014/main" id="{D5F02905-ADCA-F775-7877-E9FFCF9BA319}"/>
              </a:ext>
            </a:extLst>
          </p:cNvPr>
          <p:cNvSpPr/>
          <p:nvPr/>
        </p:nvSpPr>
        <p:spPr bwMode="auto">
          <a:xfrm rot="10800000">
            <a:off x="5955061" y="6171988"/>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8" name="Isosceles Triangle 17">
            <a:extLst>
              <a:ext uri="{FF2B5EF4-FFF2-40B4-BE49-F238E27FC236}">
                <a16:creationId xmlns:a16="http://schemas.microsoft.com/office/drawing/2014/main" id="{4035A891-4E36-F0FD-7807-C34179DCA0BF}"/>
              </a:ext>
            </a:extLst>
          </p:cNvPr>
          <p:cNvSpPr/>
          <p:nvPr/>
        </p:nvSpPr>
        <p:spPr bwMode="auto">
          <a:xfrm>
            <a:off x="8590667" y="3808298"/>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0" name="Isosceles Triangle 19">
            <a:extLst>
              <a:ext uri="{FF2B5EF4-FFF2-40B4-BE49-F238E27FC236}">
                <a16:creationId xmlns:a16="http://schemas.microsoft.com/office/drawing/2014/main" id="{A5022856-3B9C-1663-5F18-333F27A401CE}"/>
              </a:ext>
            </a:extLst>
          </p:cNvPr>
          <p:cNvSpPr/>
          <p:nvPr/>
        </p:nvSpPr>
        <p:spPr bwMode="auto">
          <a:xfrm rot="10800000">
            <a:off x="8590667" y="4090546"/>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1" name="Isosceles Triangle 20">
            <a:extLst>
              <a:ext uri="{FF2B5EF4-FFF2-40B4-BE49-F238E27FC236}">
                <a16:creationId xmlns:a16="http://schemas.microsoft.com/office/drawing/2014/main" id="{204B3BCE-7FF9-6CFC-F0CE-A6084E5870CF}"/>
              </a:ext>
            </a:extLst>
          </p:cNvPr>
          <p:cNvSpPr/>
          <p:nvPr/>
        </p:nvSpPr>
        <p:spPr bwMode="auto">
          <a:xfrm rot="10800000">
            <a:off x="6007489" y="4369981"/>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2" name="Isosceles Triangle 21">
            <a:extLst>
              <a:ext uri="{FF2B5EF4-FFF2-40B4-BE49-F238E27FC236}">
                <a16:creationId xmlns:a16="http://schemas.microsoft.com/office/drawing/2014/main" id="{77BFCDB5-36AB-08BB-DF96-B1094C772A7A}"/>
              </a:ext>
            </a:extLst>
          </p:cNvPr>
          <p:cNvSpPr/>
          <p:nvPr/>
        </p:nvSpPr>
        <p:spPr bwMode="auto">
          <a:xfrm rot="10800000">
            <a:off x="6007489" y="3808297"/>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3" name="Isosceles Triangle 22">
            <a:extLst>
              <a:ext uri="{FF2B5EF4-FFF2-40B4-BE49-F238E27FC236}">
                <a16:creationId xmlns:a16="http://schemas.microsoft.com/office/drawing/2014/main" id="{2A83774D-081F-ADCB-2E79-DF75462C0380}"/>
              </a:ext>
            </a:extLst>
          </p:cNvPr>
          <p:cNvSpPr/>
          <p:nvPr/>
        </p:nvSpPr>
        <p:spPr bwMode="auto">
          <a:xfrm rot="10800000">
            <a:off x="11162270" y="4369981"/>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4" name="Isosceles Triangle 23">
            <a:extLst>
              <a:ext uri="{FF2B5EF4-FFF2-40B4-BE49-F238E27FC236}">
                <a16:creationId xmlns:a16="http://schemas.microsoft.com/office/drawing/2014/main" id="{36CC92D5-C84B-39D0-F61B-0458E8A60A9C}"/>
              </a:ext>
            </a:extLst>
          </p:cNvPr>
          <p:cNvSpPr/>
          <p:nvPr/>
        </p:nvSpPr>
        <p:spPr bwMode="auto">
          <a:xfrm>
            <a:off x="7322121" y="3808298"/>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1" name="Isosceles Triangle 40">
            <a:extLst>
              <a:ext uri="{FF2B5EF4-FFF2-40B4-BE49-F238E27FC236}">
                <a16:creationId xmlns:a16="http://schemas.microsoft.com/office/drawing/2014/main" id="{AC4CC3C9-6069-9223-FC0E-767F4BD3C8FF}"/>
              </a:ext>
            </a:extLst>
          </p:cNvPr>
          <p:cNvSpPr/>
          <p:nvPr/>
        </p:nvSpPr>
        <p:spPr bwMode="auto">
          <a:xfrm>
            <a:off x="6007489" y="4090547"/>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2" name="Isosceles Triangle 41">
            <a:extLst>
              <a:ext uri="{FF2B5EF4-FFF2-40B4-BE49-F238E27FC236}">
                <a16:creationId xmlns:a16="http://schemas.microsoft.com/office/drawing/2014/main" id="{2E14B0CD-63D2-6C98-EA95-E5DC57F6EEF3}"/>
              </a:ext>
            </a:extLst>
          </p:cNvPr>
          <p:cNvSpPr/>
          <p:nvPr/>
        </p:nvSpPr>
        <p:spPr bwMode="auto">
          <a:xfrm>
            <a:off x="8590667" y="4664396"/>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5" name="Isosceles Triangle 44">
            <a:extLst>
              <a:ext uri="{FF2B5EF4-FFF2-40B4-BE49-F238E27FC236}">
                <a16:creationId xmlns:a16="http://schemas.microsoft.com/office/drawing/2014/main" id="{A7E60631-D51A-4688-F16B-AEA7499A86CB}"/>
              </a:ext>
            </a:extLst>
          </p:cNvPr>
          <p:cNvSpPr/>
          <p:nvPr/>
        </p:nvSpPr>
        <p:spPr bwMode="auto">
          <a:xfrm>
            <a:off x="8608819" y="6171990"/>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3" name="Isosceles Triangle 52">
            <a:extLst>
              <a:ext uri="{FF2B5EF4-FFF2-40B4-BE49-F238E27FC236}">
                <a16:creationId xmlns:a16="http://schemas.microsoft.com/office/drawing/2014/main" id="{E28A87BE-815D-D91A-27B4-3C65A30BBA61}"/>
              </a:ext>
            </a:extLst>
          </p:cNvPr>
          <p:cNvSpPr/>
          <p:nvPr/>
        </p:nvSpPr>
        <p:spPr bwMode="auto">
          <a:xfrm>
            <a:off x="9895202" y="2906104"/>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60" name="Isosceles Triangle 59">
            <a:extLst>
              <a:ext uri="{FF2B5EF4-FFF2-40B4-BE49-F238E27FC236}">
                <a16:creationId xmlns:a16="http://schemas.microsoft.com/office/drawing/2014/main" id="{45855368-27CB-AF83-9B56-E2688895F7F6}"/>
              </a:ext>
            </a:extLst>
          </p:cNvPr>
          <p:cNvSpPr/>
          <p:nvPr/>
        </p:nvSpPr>
        <p:spPr bwMode="auto">
          <a:xfrm>
            <a:off x="8590667" y="4369982"/>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29" name="Isosceles Triangle 128">
            <a:extLst>
              <a:ext uri="{FF2B5EF4-FFF2-40B4-BE49-F238E27FC236}">
                <a16:creationId xmlns:a16="http://schemas.microsoft.com/office/drawing/2014/main" id="{CF5B179A-FF12-77AE-E0FE-18E6744CD551}"/>
              </a:ext>
            </a:extLst>
          </p:cNvPr>
          <p:cNvSpPr/>
          <p:nvPr/>
        </p:nvSpPr>
        <p:spPr bwMode="auto">
          <a:xfrm>
            <a:off x="9895202" y="4369982"/>
            <a:ext cx="118358" cy="101089"/>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cxnSp>
        <p:nvCxnSpPr>
          <p:cNvPr id="11" name="Straight Connector 10">
            <a:extLst>
              <a:ext uri="{FF2B5EF4-FFF2-40B4-BE49-F238E27FC236}">
                <a16:creationId xmlns:a16="http://schemas.microsoft.com/office/drawing/2014/main" id="{6CDE8601-7DAD-21B6-2EBA-D06EA9DB69BA}"/>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1600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F5DB5-1FA5-3C07-120F-199590A4AE71}"/>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7A4A9E13-467D-414E-C0AA-90A2E311BFF6}"/>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3AF6BEFA-EED4-3E9B-BBD1-F6ABADD9D405}"/>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B6BC6CA9-563C-FCB2-8893-15C27FF38C13}"/>
              </a:ext>
            </a:extLst>
          </p:cNvPr>
          <p:cNvSpPr txBox="1">
            <a:spLocks/>
          </p:cNvSpPr>
          <p:nvPr/>
        </p:nvSpPr>
        <p:spPr>
          <a:xfrm>
            <a:off x="460374" y="355305"/>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000" noProof="0" dirty="0">
                <a:solidFill>
                  <a:srgbClr val="282626"/>
                </a:solidFill>
              </a:rPr>
              <a:t>12 to 14 year olds exhibit significantly higher usage across most social media platforms.</a:t>
            </a:r>
            <a:endPar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16A670FF-D7DD-550A-72AA-88213D7F8539}"/>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DD24371-E245-6959-0279-18C5F2CBCA30}"/>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0F0C9093-E867-9410-8FA1-DF72166BD3BA}"/>
              </a:ext>
            </a:extLst>
          </p:cNvPr>
          <p:cNvSpPr txBox="1">
            <a:spLocks/>
          </p:cNvSpPr>
          <p:nvPr/>
        </p:nvSpPr>
        <p:spPr>
          <a:xfrm>
            <a:off x="492586" y="1487258"/>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buClr>
                <a:srgbClr val="000000"/>
              </a:buClr>
              <a:defRPr/>
            </a:pPr>
            <a:r>
              <a:rPr lang="en-NZ" sz="1100" noProof="0" dirty="0">
                <a:solidFill>
                  <a:srgbClr val="000000"/>
                </a:solidFill>
              </a:rPr>
              <a:t>Daily reach of social media apps or sites</a:t>
            </a:r>
          </a:p>
        </p:txBody>
      </p:sp>
      <p:sp>
        <p:nvSpPr>
          <p:cNvPr id="2" name="Footer Placeholder 1">
            <a:extLst>
              <a:ext uri="{FF2B5EF4-FFF2-40B4-BE49-F238E27FC236}">
                <a16:creationId xmlns:a16="http://schemas.microsoft.com/office/drawing/2014/main" id="{CFF437A9-43A7-5E2A-1650-8726673BC6AC}"/>
              </a:ext>
            </a:extLst>
          </p:cNvPr>
          <p:cNvSpPr>
            <a:spLocks noGrp="1"/>
          </p:cNvSpPr>
          <p:nvPr>
            <p:ph type="ftr" sz="quarter" idx="28"/>
          </p:nvPr>
        </p:nvSpPr>
        <p:spPr/>
        <p:txBody>
          <a:bodyPr/>
          <a:lstStyle/>
          <a:p>
            <a:r>
              <a:rPr lang="en-US" dirty="0"/>
              <a:t>WATA Children’s Media Use 2025</a:t>
            </a:r>
          </a:p>
        </p:txBody>
      </p:sp>
      <p:graphicFrame>
        <p:nvGraphicFramePr>
          <p:cNvPr id="3" name="Table 2" descr="A table which shows the preferred sources of information largely have the same rank order across the segments – where they differ is in the absolute percentages of who would use each source. ">
            <a:extLst>
              <a:ext uri="{FF2B5EF4-FFF2-40B4-BE49-F238E27FC236}">
                <a16:creationId xmlns:a16="http://schemas.microsoft.com/office/drawing/2014/main" id="{679A6DCD-EA03-E209-F944-81B7D410A405}"/>
              </a:ext>
            </a:extLst>
          </p:cNvPr>
          <p:cNvGraphicFramePr>
            <a:graphicFrameLocks noGrp="1"/>
          </p:cNvGraphicFramePr>
          <p:nvPr/>
        </p:nvGraphicFramePr>
        <p:xfrm>
          <a:off x="460374" y="1820151"/>
          <a:ext cx="11268066" cy="4376224"/>
        </p:xfrm>
        <a:graphic>
          <a:graphicData uri="http://schemas.openxmlformats.org/drawingml/2006/table">
            <a:tbl>
              <a:tblPr/>
              <a:tblGrid>
                <a:gridCol w="2305686">
                  <a:extLst>
                    <a:ext uri="{9D8B030D-6E8A-4147-A177-3AD203B41FA5}">
                      <a16:colId xmlns:a16="http://schemas.microsoft.com/office/drawing/2014/main" val="3410750372"/>
                    </a:ext>
                  </a:extLst>
                </a:gridCol>
                <a:gridCol w="1493730">
                  <a:extLst>
                    <a:ext uri="{9D8B030D-6E8A-4147-A177-3AD203B41FA5}">
                      <a16:colId xmlns:a16="http://schemas.microsoft.com/office/drawing/2014/main" val="1918777072"/>
                    </a:ext>
                  </a:extLst>
                </a:gridCol>
                <a:gridCol w="1493730">
                  <a:extLst>
                    <a:ext uri="{9D8B030D-6E8A-4147-A177-3AD203B41FA5}">
                      <a16:colId xmlns:a16="http://schemas.microsoft.com/office/drawing/2014/main" val="290354320"/>
                    </a:ext>
                  </a:extLst>
                </a:gridCol>
                <a:gridCol w="1493730">
                  <a:extLst>
                    <a:ext uri="{9D8B030D-6E8A-4147-A177-3AD203B41FA5}">
                      <a16:colId xmlns:a16="http://schemas.microsoft.com/office/drawing/2014/main" val="1190735161"/>
                    </a:ext>
                  </a:extLst>
                </a:gridCol>
                <a:gridCol w="1493730">
                  <a:extLst>
                    <a:ext uri="{9D8B030D-6E8A-4147-A177-3AD203B41FA5}">
                      <a16:colId xmlns:a16="http://schemas.microsoft.com/office/drawing/2014/main" val="1730894786"/>
                    </a:ext>
                  </a:extLst>
                </a:gridCol>
                <a:gridCol w="1493730">
                  <a:extLst>
                    <a:ext uri="{9D8B030D-6E8A-4147-A177-3AD203B41FA5}">
                      <a16:colId xmlns:a16="http://schemas.microsoft.com/office/drawing/2014/main" val="2274039039"/>
                    </a:ext>
                  </a:extLst>
                </a:gridCol>
                <a:gridCol w="1493730">
                  <a:extLst>
                    <a:ext uri="{9D8B030D-6E8A-4147-A177-3AD203B41FA5}">
                      <a16:colId xmlns:a16="http://schemas.microsoft.com/office/drawing/2014/main" val="2611664930"/>
                    </a:ext>
                  </a:extLst>
                </a:gridCol>
              </a:tblGrid>
              <a:tr h="394634">
                <a:tc>
                  <a:txBody>
                    <a:bodyPr/>
                    <a:lstStyle/>
                    <a:p>
                      <a:pPr algn="r" fontAlgn="ctr"/>
                      <a:endParaRPr lang="en-NZ" sz="1000" b="0" i="0" u="none" strike="noStrike" noProof="0" dirty="0">
                        <a:solidFill>
                          <a:srgbClr val="000000"/>
                        </a:solidFill>
                        <a:effectLst/>
                        <a:latin typeface="+mn-lt"/>
                      </a:endParaRPr>
                    </a:p>
                  </a:txBody>
                  <a:tcPr marL="9525" marR="9525" marT="9525" marB="0" anchor="ctr">
                    <a:lnL>
                      <a:noFill/>
                    </a:lnL>
                    <a:lnR w="76200" cap="flat" cmpd="sng" algn="ctr">
                      <a:noFill/>
                      <a:prstDash val="solid"/>
                      <a:round/>
                      <a:headEnd type="none" w="med" len="med"/>
                      <a:tailEnd type="none" w="med" len="med"/>
                    </a:lnR>
                    <a:lnT>
                      <a:noFill/>
                    </a:lnT>
                    <a:lnB>
                      <a:noFill/>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NZ" sz="1000" b="1" noProof="0" dirty="0"/>
                    </a:p>
                  </a:txBody>
                  <a:tcPr marL="9525" marR="9525" marT="9525" marB="0" anchor="ctr">
                    <a:lnL w="762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Age</a:t>
                      </a:r>
                    </a:p>
                  </a:txBody>
                  <a:tcPr marL="9525" marR="9525" marT="9525" marB="0" anchor="ctr">
                    <a:lnL w="12700" cap="flat" cmpd="sng" algn="ctr">
                      <a:solidFill>
                        <a:schemeClr val="bg1"/>
                      </a:solidFill>
                      <a:prstDash val="solid"/>
                      <a:round/>
                      <a:headEnd type="none" w="med" len="med"/>
                      <a:tailEnd type="none" w="med" len="med"/>
                    </a:lnL>
                    <a:lnR w="6350" cap="flat" cmpd="sng" algn="ctr">
                      <a:solidFill>
                        <a:schemeClr val="accent3"/>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NZ"/>
                    </a:p>
                  </a:txBody>
                  <a:tcPr/>
                </a:tc>
                <a:tc hMerge="1">
                  <a:txBody>
                    <a:bodyPr/>
                    <a:lstStyle/>
                    <a:p>
                      <a:endParaRPr lang="en-NZ"/>
                    </a:p>
                  </a:txBody>
                  <a:tcPr>
                    <a:lnL w="12700" cap="flat" cmpd="sng" algn="ctr">
                      <a:solidFill>
                        <a:schemeClr val="tx2"/>
                      </a:solidFill>
                      <a:prstDash val="solid"/>
                      <a:round/>
                      <a:headEnd type="none" w="med" len="med"/>
                      <a:tailEnd type="none" w="med" len="med"/>
                    </a:ln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Gender</a:t>
                      </a:r>
                    </a:p>
                  </a:txBody>
                  <a:tcPr marL="9525" marR="9525" marT="9525" marB="0" anchor="ctr">
                    <a:lnL w="63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000" b="1" dirty="0"/>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5470050"/>
                  </a:ext>
                </a:extLst>
              </a:tr>
              <a:tr h="523290">
                <a:tc>
                  <a:txBody>
                    <a:bodyPr/>
                    <a:lstStyle/>
                    <a:p>
                      <a:pPr algn="r" fontAlgn="b">
                        <a:buNone/>
                      </a:pPr>
                      <a:endParaRPr lang="en-NZ" sz="1000" b="0" i="0" u="none" strike="noStrike" noProof="0" dirty="0">
                        <a:solidFill>
                          <a:srgbClr val="000000"/>
                        </a:solidFill>
                        <a:effectLst/>
                        <a:latin typeface="+mn-lt"/>
                      </a:endParaRPr>
                    </a:p>
                  </a:txBody>
                  <a:tcPr marL="6350" marR="6350" marT="6350" marB="0" anchor="ctr">
                    <a:lnL>
                      <a:noFill/>
                    </a:lnL>
                    <a:lnR w="76200" cap="flat" cmpd="sng" algn="ctr">
                      <a:noFill/>
                      <a:prstDash val="solid"/>
                      <a:round/>
                      <a:headEnd type="none" w="med" len="med"/>
                      <a:tailEnd type="none" w="med" len="med"/>
                    </a:lnR>
                    <a:lnT>
                      <a:noFill/>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950" b="1" noProof="0" dirty="0"/>
                        <a:t>Total</a:t>
                      </a:r>
                      <a:endParaRPr lang="en-NZ" sz="950" b="0" i="0" u="none" strike="noStrike" noProof="0" dirty="0">
                        <a:solidFill>
                          <a:srgbClr val="000000"/>
                        </a:solidFill>
                        <a:effectLst/>
                        <a:latin typeface="+mn-lt"/>
                      </a:endParaRP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4CFE8"/>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5 to 8 years</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4CFE8"/>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9 to 11 years</a:t>
                      </a:r>
                    </a:p>
                  </a:txBody>
                  <a:tcPr marL="9525" marR="9525" marT="9525"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4CFE8"/>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12 to 14 years</a:t>
                      </a:r>
                    </a:p>
                  </a:txBody>
                  <a:tcPr marL="9525" marR="9525" marT="9525"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mpd="sng">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4CFE8"/>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Male</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4CFE8"/>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Female</a:t>
                      </a:r>
                    </a:p>
                  </a:txBody>
                  <a:tcPr marL="9525" marR="9525" marT="9525"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4CFE8"/>
                    </a:solidFill>
                  </a:tcPr>
                </a:tc>
                <a:extLst>
                  <a:ext uri="{0D108BD9-81ED-4DB2-BD59-A6C34878D82A}">
                    <a16:rowId xmlns:a16="http://schemas.microsoft.com/office/drawing/2014/main" val="2364854516"/>
                  </a:ext>
                </a:extLst>
              </a:tr>
              <a:tr h="344302">
                <a:tc>
                  <a:txBody>
                    <a:bodyPr/>
                    <a:lstStyle/>
                    <a:p>
                      <a:pPr algn="r" fontAlgn="b">
                        <a:buNone/>
                      </a:pPr>
                      <a:r>
                        <a:rPr lang="en-NZ" sz="1000" b="0" i="0" u="none" strike="noStrike" noProof="0" dirty="0">
                          <a:solidFill>
                            <a:srgbClr val="000000"/>
                          </a:solidFill>
                          <a:effectLst/>
                          <a:latin typeface="+mn-lt"/>
                        </a:rPr>
                        <a:t>TikTok</a:t>
                      </a:r>
                    </a:p>
                  </a:txBody>
                  <a:tcPr marL="6350" marR="72000" marT="6350" marB="0" anchor="ctr">
                    <a:lnL>
                      <a:noFill/>
                    </a:lnL>
                    <a:lnR w="762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13%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14%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31%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14%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4543621"/>
                  </a:ext>
                </a:extLst>
              </a:tr>
              <a:tr h="348122">
                <a:tc>
                  <a:txBody>
                    <a:bodyPr/>
                    <a:lstStyle/>
                    <a:p>
                      <a:pPr algn="r" fontAlgn="b">
                        <a:buNone/>
                      </a:pPr>
                      <a:r>
                        <a:rPr lang="en-NZ" sz="1000" b="0" i="0" u="none" strike="noStrike" noProof="0" dirty="0">
                          <a:solidFill>
                            <a:srgbClr val="000000"/>
                          </a:solidFill>
                          <a:effectLst/>
                          <a:latin typeface="+mn-lt"/>
                        </a:rPr>
                        <a:t>Snapchat</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11%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6%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30%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9%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12%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2755249"/>
                  </a:ext>
                </a:extLst>
              </a:tr>
              <a:tr h="348122">
                <a:tc>
                  <a:txBody>
                    <a:bodyPr/>
                    <a:lstStyle/>
                    <a:p>
                      <a:pPr algn="r" fontAlgn="b">
                        <a:buNone/>
                      </a:pPr>
                      <a:r>
                        <a:rPr lang="en-NZ" sz="1000" b="0" i="0" u="none" strike="noStrike" noProof="0" dirty="0">
                          <a:solidFill>
                            <a:srgbClr val="000000"/>
                          </a:solidFill>
                          <a:effectLst/>
                          <a:latin typeface="+mn-lt"/>
                        </a:rPr>
                        <a:t>Instagram</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8%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22%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9%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7%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2225927"/>
                  </a:ext>
                </a:extLst>
              </a:tr>
              <a:tr h="348122">
                <a:tc>
                  <a:txBody>
                    <a:bodyPr/>
                    <a:lstStyle/>
                    <a:p>
                      <a:pPr algn="r" fontAlgn="b">
                        <a:buNone/>
                      </a:pPr>
                      <a:r>
                        <a:rPr lang="en-NZ" sz="1000" b="0" i="0" u="none" strike="noStrike" noProof="0" dirty="0">
                          <a:solidFill>
                            <a:srgbClr val="000000"/>
                          </a:solidFill>
                          <a:effectLst/>
                          <a:latin typeface="+mn-lt"/>
                        </a:rPr>
                        <a:t>Facebook</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7%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7%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15%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8%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9050283"/>
                  </a:ext>
                </a:extLst>
              </a:tr>
              <a:tr h="344302">
                <a:tc>
                  <a:txBody>
                    <a:bodyPr/>
                    <a:lstStyle/>
                    <a:p>
                      <a:pPr algn="r" fontAlgn="b">
                        <a:buNone/>
                      </a:pPr>
                      <a:r>
                        <a:rPr lang="en-NZ" sz="1000" b="0" i="0" u="none" strike="noStrike" noProof="0" dirty="0">
                          <a:solidFill>
                            <a:srgbClr val="000000"/>
                          </a:solidFill>
                          <a:effectLst/>
                          <a:latin typeface="+mn-lt"/>
                        </a:rPr>
                        <a:t>WhatsApp</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4%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9%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5%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8590465"/>
                  </a:ext>
                </a:extLst>
              </a:tr>
              <a:tr h="344302">
                <a:tc>
                  <a:txBody>
                    <a:bodyPr/>
                    <a:lstStyle/>
                    <a:p>
                      <a:pPr algn="r" fontAlgn="b">
                        <a:buNone/>
                      </a:pPr>
                      <a:r>
                        <a:rPr lang="en-NZ" sz="1000" b="0" i="0" u="none" strike="noStrike" noProof="0" dirty="0">
                          <a:solidFill>
                            <a:srgbClr val="000000"/>
                          </a:solidFill>
                          <a:effectLst/>
                          <a:latin typeface="+mn-lt"/>
                        </a:rPr>
                        <a:t>Messenger Kids</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4%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7%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6%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6%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0491490"/>
                  </a:ext>
                </a:extLst>
              </a:tr>
              <a:tr h="344302">
                <a:tc>
                  <a:txBody>
                    <a:bodyPr/>
                    <a:lstStyle/>
                    <a:p>
                      <a:pPr algn="r" fontAlgn="b">
                        <a:buNone/>
                      </a:pPr>
                      <a:r>
                        <a:rPr lang="en-NZ" sz="1000" b="0" i="0" u="none" strike="noStrike" noProof="0" dirty="0">
                          <a:solidFill>
                            <a:srgbClr val="000000"/>
                          </a:solidFill>
                          <a:effectLst/>
                          <a:latin typeface="+mn-lt"/>
                        </a:rPr>
                        <a:t>WhatsApp</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4%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10%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4%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5697665"/>
                  </a:ext>
                </a:extLst>
              </a:tr>
              <a:tr h="344302">
                <a:tc>
                  <a:txBody>
                    <a:bodyPr/>
                    <a:lstStyle/>
                    <a:p>
                      <a:pPr algn="r" fontAlgn="b">
                        <a:buNone/>
                      </a:pPr>
                      <a:r>
                        <a:rPr lang="en-NZ" sz="1000" b="0" i="0" u="none" strike="noStrike" noProof="0" dirty="0">
                          <a:solidFill>
                            <a:srgbClr val="000000"/>
                          </a:solidFill>
                          <a:effectLst/>
                          <a:latin typeface="+mn-lt"/>
                        </a:rPr>
                        <a:t>Discord</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2%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0%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6%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0179900"/>
                  </a:ext>
                </a:extLst>
              </a:tr>
              <a:tr h="344302">
                <a:tc>
                  <a:txBody>
                    <a:bodyPr/>
                    <a:lstStyle/>
                    <a:p>
                      <a:pPr algn="r" fontAlgn="b">
                        <a:buNone/>
                      </a:pPr>
                      <a:r>
                        <a:rPr lang="en-NZ" sz="1000" b="0" i="0" u="none" strike="noStrike" noProof="0" dirty="0">
                          <a:solidFill>
                            <a:srgbClr val="000000"/>
                          </a:solidFill>
                          <a:effectLst/>
                          <a:latin typeface="+mn-lt"/>
                        </a:rPr>
                        <a:t>Twitch</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1%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0%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0%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4%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6637270"/>
                  </a:ext>
                </a:extLst>
              </a:tr>
              <a:tr h="348122">
                <a:tc>
                  <a:txBody>
                    <a:bodyPr/>
                    <a:lstStyle/>
                    <a:p>
                      <a:pPr algn="r" fontAlgn="b">
                        <a:buNone/>
                      </a:pPr>
                      <a:r>
                        <a:rPr lang="en-NZ" sz="1000" b="0" i="0" u="none" strike="noStrike" noProof="0" dirty="0">
                          <a:solidFill>
                            <a:srgbClr val="000000"/>
                          </a:solidFill>
                          <a:effectLst/>
                          <a:latin typeface="+mn-lt"/>
                        </a:rPr>
                        <a:t>Twitter / X</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E4CFE8"/>
                    </a:solidFill>
                  </a:tcPr>
                </a:tc>
                <a:tc>
                  <a:txBody>
                    <a:bodyPr/>
                    <a:lstStyle/>
                    <a:p>
                      <a:pPr algn="ctr" fontAlgn="b">
                        <a:buNone/>
                      </a:pPr>
                      <a:r>
                        <a:rPr lang="en-NZ" sz="1100" b="1" i="0" u="none" strike="noStrike" noProof="0" dirty="0">
                          <a:solidFill>
                            <a:srgbClr val="000000"/>
                          </a:solidFill>
                          <a:effectLst/>
                          <a:latin typeface="+mn-lt"/>
                        </a:rPr>
                        <a:t>1%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0%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0504716"/>
                  </a:ext>
                </a:extLst>
              </a:tr>
            </a:tbl>
          </a:graphicData>
        </a:graphic>
      </p:graphicFrame>
      <p:sp>
        <p:nvSpPr>
          <p:cNvPr id="20" name="Isosceles Triangle 19">
            <a:extLst>
              <a:ext uri="{FF2B5EF4-FFF2-40B4-BE49-F238E27FC236}">
                <a16:creationId xmlns:a16="http://schemas.microsoft.com/office/drawing/2014/main" id="{AD1918BE-00E1-B00F-B1FA-40AAD982121E}"/>
              </a:ext>
            </a:extLst>
          </p:cNvPr>
          <p:cNvSpPr/>
          <p:nvPr/>
        </p:nvSpPr>
        <p:spPr bwMode="auto">
          <a:xfrm rot="10800000">
            <a:off x="5168244" y="2871343"/>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1" name="Isosceles Triangle 20">
            <a:extLst>
              <a:ext uri="{FF2B5EF4-FFF2-40B4-BE49-F238E27FC236}">
                <a16:creationId xmlns:a16="http://schemas.microsoft.com/office/drawing/2014/main" id="{70D1C5A0-63BF-51EF-A761-3CF5D94173BA}"/>
              </a:ext>
            </a:extLst>
          </p:cNvPr>
          <p:cNvSpPr/>
          <p:nvPr/>
        </p:nvSpPr>
        <p:spPr bwMode="auto">
          <a:xfrm rot="10800000">
            <a:off x="5168244" y="3221630"/>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9" name="Isosceles Triangle 38">
            <a:extLst>
              <a:ext uri="{FF2B5EF4-FFF2-40B4-BE49-F238E27FC236}">
                <a16:creationId xmlns:a16="http://schemas.microsoft.com/office/drawing/2014/main" id="{99A9F302-E6C2-012B-8853-A7CFAF0768F3}"/>
              </a:ext>
            </a:extLst>
          </p:cNvPr>
          <p:cNvSpPr/>
          <p:nvPr/>
        </p:nvSpPr>
        <p:spPr bwMode="auto">
          <a:xfrm rot="10800000">
            <a:off x="5168244" y="3557998"/>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0" name="Isosceles Triangle 39">
            <a:extLst>
              <a:ext uri="{FF2B5EF4-FFF2-40B4-BE49-F238E27FC236}">
                <a16:creationId xmlns:a16="http://schemas.microsoft.com/office/drawing/2014/main" id="{04203EEE-7FA2-138D-346E-569840F52AA0}"/>
              </a:ext>
            </a:extLst>
          </p:cNvPr>
          <p:cNvSpPr/>
          <p:nvPr/>
        </p:nvSpPr>
        <p:spPr bwMode="auto">
          <a:xfrm rot="10800000">
            <a:off x="5168244" y="4228413"/>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1" name="Isosceles Triangle 40">
            <a:extLst>
              <a:ext uri="{FF2B5EF4-FFF2-40B4-BE49-F238E27FC236}">
                <a16:creationId xmlns:a16="http://schemas.microsoft.com/office/drawing/2014/main" id="{0A8CA710-8492-2193-5B3F-285A53CD587E}"/>
              </a:ext>
            </a:extLst>
          </p:cNvPr>
          <p:cNvSpPr/>
          <p:nvPr/>
        </p:nvSpPr>
        <p:spPr bwMode="auto">
          <a:xfrm rot="10800000">
            <a:off x="5168244" y="4585418"/>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2" name="Isosceles Triangle 41">
            <a:extLst>
              <a:ext uri="{FF2B5EF4-FFF2-40B4-BE49-F238E27FC236}">
                <a16:creationId xmlns:a16="http://schemas.microsoft.com/office/drawing/2014/main" id="{7D7F42B7-183D-F2E7-0D73-B2A7A889059C}"/>
              </a:ext>
            </a:extLst>
          </p:cNvPr>
          <p:cNvSpPr/>
          <p:nvPr/>
        </p:nvSpPr>
        <p:spPr bwMode="auto">
          <a:xfrm rot="10800000">
            <a:off x="6668854" y="3223947"/>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3" name="Isosceles Triangle 42">
            <a:extLst>
              <a:ext uri="{FF2B5EF4-FFF2-40B4-BE49-F238E27FC236}">
                <a16:creationId xmlns:a16="http://schemas.microsoft.com/office/drawing/2014/main" id="{AD929671-03AC-BD0C-77DF-75C7049AC956}"/>
              </a:ext>
            </a:extLst>
          </p:cNvPr>
          <p:cNvSpPr/>
          <p:nvPr/>
        </p:nvSpPr>
        <p:spPr bwMode="auto">
          <a:xfrm rot="10800000">
            <a:off x="6668854" y="3560315"/>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4" name="Isosceles Triangle 43">
            <a:extLst>
              <a:ext uri="{FF2B5EF4-FFF2-40B4-BE49-F238E27FC236}">
                <a16:creationId xmlns:a16="http://schemas.microsoft.com/office/drawing/2014/main" id="{8E0CA5B3-5615-6FB1-F453-8DBBC40186DC}"/>
              </a:ext>
            </a:extLst>
          </p:cNvPr>
          <p:cNvSpPr/>
          <p:nvPr/>
        </p:nvSpPr>
        <p:spPr bwMode="auto">
          <a:xfrm rot="10800000">
            <a:off x="9663349" y="4585418"/>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6" name="Isosceles Triangle 45">
            <a:extLst>
              <a:ext uri="{FF2B5EF4-FFF2-40B4-BE49-F238E27FC236}">
                <a16:creationId xmlns:a16="http://schemas.microsoft.com/office/drawing/2014/main" id="{5C00F80C-EA83-9985-20F5-A4E5B66E39AD}"/>
              </a:ext>
            </a:extLst>
          </p:cNvPr>
          <p:cNvSpPr/>
          <p:nvPr/>
        </p:nvSpPr>
        <p:spPr bwMode="auto">
          <a:xfrm>
            <a:off x="6668854" y="4585419"/>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7" name="Isosceles Triangle 46">
            <a:extLst>
              <a:ext uri="{FF2B5EF4-FFF2-40B4-BE49-F238E27FC236}">
                <a16:creationId xmlns:a16="http://schemas.microsoft.com/office/drawing/2014/main" id="{C439CC63-763C-2EDB-8418-B9F0F15D9635}"/>
              </a:ext>
            </a:extLst>
          </p:cNvPr>
          <p:cNvSpPr/>
          <p:nvPr/>
        </p:nvSpPr>
        <p:spPr bwMode="auto">
          <a:xfrm>
            <a:off x="8177252" y="2865699"/>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8" name="Isosceles Triangle 47">
            <a:extLst>
              <a:ext uri="{FF2B5EF4-FFF2-40B4-BE49-F238E27FC236}">
                <a16:creationId xmlns:a16="http://schemas.microsoft.com/office/drawing/2014/main" id="{DCD671B4-5170-8955-AC66-F44946DCC998}"/>
              </a:ext>
            </a:extLst>
          </p:cNvPr>
          <p:cNvSpPr/>
          <p:nvPr/>
        </p:nvSpPr>
        <p:spPr bwMode="auto">
          <a:xfrm>
            <a:off x="8177252" y="3215984"/>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9" name="Isosceles Triangle 48">
            <a:extLst>
              <a:ext uri="{FF2B5EF4-FFF2-40B4-BE49-F238E27FC236}">
                <a16:creationId xmlns:a16="http://schemas.microsoft.com/office/drawing/2014/main" id="{2D6C6DA6-510F-B4BD-EA1E-7E2AEB1D1379}"/>
              </a:ext>
            </a:extLst>
          </p:cNvPr>
          <p:cNvSpPr/>
          <p:nvPr/>
        </p:nvSpPr>
        <p:spPr bwMode="auto">
          <a:xfrm>
            <a:off x="8177252" y="3566270"/>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0" name="Isosceles Triangle 49">
            <a:extLst>
              <a:ext uri="{FF2B5EF4-FFF2-40B4-BE49-F238E27FC236}">
                <a16:creationId xmlns:a16="http://schemas.microsoft.com/office/drawing/2014/main" id="{B4BF6449-074D-860E-1AAD-B6B93B8907B0}"/>
              </a:ext>
            </a:extLst>
          </p:cNvPr>
          <p:cNvSpPr/>
          <p:nvPr/>
        </p:nvSpPr>
        <p:spPr bwMode="auto">
          <a:xfrm>
            <a:off x="8177252" y="3916555"/>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1" name="Isosceles Triangle 50">
            <a:extLst>
              <a:ext uri="{FF2B5EF4-FFF2-40B4-BE49-F238E27FC236}">
                <a16:creationId xmlns:a16="http://schemas.microsoft.com/office/drawing/2014/main" id="{4C2B0113-06B7-733D-CE53-3EDCE199AC53}"/>
              </a:ext>
            </a:extLst>
          </p:cNvPr>
          <p:cNvSpPr/>
          <p:nvPr/>
        </p:nvSpPr>
        <p:spPr bwMode="auto">
          <a:xfrm>
            <a:off x="8177252" y="4252924"/>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2" name="Isosceles Triangle 51">
            <a:extLst>
              <a:ext uri="{FF2B5EF4-FFF2-40B4-BE49-F238E27FC236}">
                <a16:creationId xmlns:a16="http://schemas.microsoft.com/office/drawing/2014/main" id="{AAB686BA-056F-B629-2114-4A36267FE201}"/>
              </a:ext>
            </a:extLst>
          </p:cNvPr>
          <p:cNvSpPr/>
          <p:nvPr/>
        </p:nvSpPr>
        <p:spPr bwMode="auto">
          <a:xfrm>
            <a:off x="8177252" y="4923338"/>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3" name="Isosceles Triangle 52">
            <a:extLst>
              <a:ext uri="{FF2B5EF4-FFF2-40B4-BE49-F238E27FC236}">
                <a16:creationId xmlns:a16="http://schemas.microsoft.com/office/drawing/2014/main" id="{00BBDF48-4214-FBC1-2E7C-353C7DBA56A2}"/>
              </a:ext>
            </a:extLst>
          </p:cNvPr>
          <p:cNvSpPr/>
          <p:nvPr/>
        </p:nvSpPr>
        <p:spPr bwMode="auto">
          <a:xfrm>
            <a:off x="8177252" y="5273624"/>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4" name="Isosceles Triangle 53">
            <a:extLst>
              <a:ext uri="{FF2B5EF4-FFF2-40B4-BE49-F238E27FC236}">
                <a16:creationId xmlns:a16="http://schemas.microsoft.com/office/drawing/2014/main" id="{E18584AB-5199-079F-4533-5CBF61EBB56A}"/>
              </a:ext>
            </a:extLst>
          </p:cNvPr>
          <p:cNvSpPr/>
          <p:nvPr/>
        </p:nvSpPr>
        <p:spPr bwMode="auto">
          <a:xfrm>
            <a:off x="8177252" y="5609993"/>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55" name="Isosceles Triangle 54">
            <a:extLst>
              <a:ext uri="{FF2B5EF4-FFF2-40B4-BE49-F238E27FC236}">
                <a16:creationId xmlns:a16="http://schemas.microsoft.com/office/drawing/2014/main" id="{AED29099-F329-7768-6683-5862807FBFEE}"/>
              </a:ext>
            </a:extLst>
          </p:cNvPr>
          <p:cNvSpPr/>
          <p:nvPr/>
        </p:nvSpPr>
        <p:spPr bwMode="auto">
          <a:xfrm>
            <a:off x="11093759" y="4585419"/>
            <a:ext cx="140400" cy="105007"/>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32" name="Text Placeholder 1">
            <a:extLst>
              <a:ext uri="{FF2B5EF4-FFF2-40B4-BE49-F238E27FC236}">
                <a16:creationId xmlns:a16="http://schemas.microsoft.com/office/drawing/2014/main" id="{BE57A75F-4889-2968-CF60-023D8F7C1D58}"/>
              </a:ext>
            </a:extLst>
          </p:cNvPr>
          <p:cNvSpPr txBox="1">
            <a:spLocks/>
          </p:cNvSpPr>
          <p:nvPr/>
        </p:nvSpPr>
        <p:spPr>
          <a:xfrm>
            <a:off x="460374" y="864595"/>
            <a:ext cx="11514686"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NZ" sz="1400" noProof="0" dirty="0"/>
              <a:t>Daily reach is significantly higher among 12 to14s across most platforms, including TikTok (31%), Snapchat (30%), and Instagram (22%).</a:t>
            </a:r>
          </a:p>
        </p:txBody>
      </p:sp>
      <p:grpSp>
        <p:nvGrpSpPr>
          <p:cNvPr id="6" name="Group 5">
            <a:extLst>
              <a:ext uri="{FF2B5EF4-FFF2-40B4-BE49-F238E27FC236}">
                <a16:creationId xmlns:a16="http://schemas.microsoft.com/office/drawing/2014/main" id="{5586D954-E8C4-5726-F5A0-6359FC5DD175}"/>
              </a:ext>
            </a:extLst>
          </p:cNvPr>
          <p:cNvGrpSpPr/>
          <p:nvPr/>
        </p:nvGrpSpPr>
        <p:grpSpPr>
          <a:xfrm>
            <a:off x="8981411" y="6502779"/>
            <a:ext cx="2346178" cy="276475"/>
            <a:chOff x="9561659" y="6274524"/>
            <a:chExt cx="1900091" cy="242532"/>
          </a:xfrm>
        </p:grpSpPr>
        <p:sp>
          <p:nvSpPr>
            <p:cNvPr id="7" name="Text Placeholder 3">
              <a:extLst>
                <a:ext uri="{FF2B5EF4-FFF2-40B4-BE49-F238E27FC236}">
                  <a16:creationId xmlns:a16="http://schemas.microsoft.com/office/drawing/2014/main" id="{EE7B16F5-FE2F-9C7A-FBE4-87AA539FC4AA}"/>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3" name="Isosceles Triangle 12">
              <a:extLst>
                <a:ext uri="{FF2B5EF4-FFF2-40B4-BE49-F238E27FC236}">
                  <a16:creationId xmlns:a16="http://schemas.microsoft.com/office/drawing/2014/main" id="{EA0453A6-6C5A-F15E-B9AE-7D5887706DE8}"/>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4" name="Isosceles Triangle 13">
              <a:extLst>
                <a:ext uri="{FF2B5EF4-FFF2-40B4-BE49-F238E27FC236}">
                  <a16:creationId xmlns:a16="http://schemas.microsoft.com/office/drawing/2014/main" id="{94EF2FC4-316A-6AB7-457F-9D58FF97E8C6}"/>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15" name="TextBox 14">
            <a:extLst>
              <a:ext uri="{FF2B5EF4-FFF2-40B4-BE49-F238E27FC236}">
                <a16:creationId xmlns:a16="http://schemas.microsoft.com/office/drawing/2014/main" id="{710880C9-6FC5-0B27-846A-AF7977B6C43C}"/>
              </a:ext>
            </a:extLst>
          </p:cNvPr>
          <p:cNvSpPr txBox="1"/>
          <p:nvPr/>
        </p:nvSpPr>
        <p:spPr>
          <a:xfrm>
            <a:off x="2700528" y="6403035"/>
            <a:ext cx="8105504" cy="477247"/>
          </a:xfrm>
          <a:prstGeom prst="rect">
            <a:avLst/>
          </a:prstGeom>
          <a:noFill/>
        </p:spPr>
        <p:txBody>
          <a:bodyPr wrap="square">
            <a:spAutoFit/>
          </a:bodyPr>
          <a:lstStyle/>
          <a:p>
            <a:pPr>
              <a:lnSpc>
                <a:spcPct val="107000"/>
              </a:lnSpc>
              <a:buNone/>
            </a:pPr>
            <a:r>
              <a:rPr lang="en-NZ" sz="800" b="1" noProof="0" dirty="0">
                <a:solidFill>
                  <a:schemeClr val="accent5"/>
                </a:solidFill>
                <a:effectLst/>
                <a:ea typeface="Verdana" panose="020B0604030504040204" pitchFamily="34" charset="0"/>
                <a:cs typeface="Arial" panose="020B0604020202020204" pitchFamily="34" charset="0"/>
              </a:rPr>
              <a:t>Source: Q72. </a:t>
            </a:r>
            <a:r>
              <a:rPr lang="en-NZ" sz="800" noProof="0" dirty="0">
                <a:solidFill>
                  <a:schemeClr val="accent5"/>
                </a:solidFill>
                <a:effectLst/>
                <a:ea typeface="Verdana" panose="020B0604030504040204" pitchFamily="34" charset="0"/>
                <a:cs typeface="Arial" panose="020B0604020202020204" pitchFamily="34" charset="0"/>
              </a:rPr>
              <a:t>Which of these social media apps or sites did you use yesterday? </a:t>
            </a:r>
            <a:br>
              <a:rPr lang="en-NZ" sz="800" noProof="0" dirty="0">
                <a:solidFill>
                  <a:schemeClr val="accent5"/>
                </a:solidFill>
                <a:effectLst/>
                <a:ea typeface="Verdana" panose="020B0604030504040204" pitchFamily="34" charset="0"/>
                <a:cs typeface="Arial" panose="020B0604020202020204" pitchFamily="34" charset="0"/>
              </a:rPr>
            </a:br>
            <a:r>
              <a:rPr lang="en-NZ" sz="800" b="1" noProof="0" dirty="0">
                <a:solidFill>
                  <a:schemeClr val="accent5"/>
                </a:solidFill>
                <a:effectLst/>
                <a:ea typeface="Verdana" panose="020B0604030504040204" pitchFamily="34" charset="0"/>
                <a:cs typeface="Arial" panose="020B0604020202020204" pitchFamily="34" charset="0"/>
              </a:rPr>
              <a:t>Q74</a:t>
            </a:r>
            <a:r>
              <a:rPr lang="en-NZ" sz="800" noProof="0" dirty="0">
                <a:solidFill>
                  <a:schemeClr val="accent5"/>
                </a:solidFill>
                <a:effectLst/>
                <a:ea typeface="Verdana" panose="020B0604030504040204" pitchFamily="34" charset="0"/>
                <a:cs typeface="Arial" panose="020B0604020202020204" pitchFamily="34" charset="0"/>
              </a:rPr>
              <a:t>	Which of these music apps or sites did you use yesterday?</a:t>
            </a:r>
          </a:p>
          <a:p>
            <a:pPr>
              <a:lnSpc>
                <a:spcPct val="107000"/>
              </a:lnSpc>
              <a:buNone/>
            </a:pPr>
            <a:r>
              <a:rPr lang="en-NZ" sz="800" b="1" noProof="0" dirty="0">
                <a:solidFill>
                  <a:schemeClr val="accent5"/>
                </a:solidFill>
                <a:ea typeface="Verdana" panose="020B0604030504040204" pitchFamily="34" charset="0"/>
                <a:cs typeface="Arial" panose="020B0604020202020204" pitchFamily="34" charset="0"/>
              </a:rPr>
              <a:t>Base     </a:t>
            </a:r>
            <a:r>
              <a:rPr lang="en-NZ" sz="800" noProof="0" dirty="0">
                <a:solidFill>
                  <a:schemeClr val="accent5"/>
                </a:solidFill>
                <a:ea typeface="Verdana" panose="020B0604030504040204" pitchFamily="34" charset="0"/>
                <a:cs typeface="Arial" panose="020B0604020202020204" pitchFamily="34" charset="0"/>
              </a:rPr>
              <a:t>All children 5 to 14 years n=1,024</a:t>
            </a:r>
          </a:p>
        </p:txBody>
      </p:sp>
    </p:spTree>
    <p:extLst>
      <p:ext uri="{BB962C8B-B14F-4D97-AF65-F5344CB8AC3E}">
        <p14:creationId xmlns:p14="http://schemas.microsoft.com/office/powerpoint/2010/main" val="15388659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BB97D-9330-6CB6-8837-062FD257BDAD}"/>
            </a:ext>
          </a:extLst>
        </p:cNvPr>
        <p:cNvGrpSpPr/>
        <p:nvPr/>
      </p:nvGrpSpPr>
      <p:grpSpPr>
        <a:xfrm>
          <a:off x="0" y="0"/>
          <a:ext cx="0" cy="0"/>
          <a:chOff x="0" y="0"/>
          <a:chExt cx="0" cy="0"/>
        </a:xfrm>
      </p:grpSpPr>
      <p:graphicFrame>
        <p:nvGraphicFramePr>
          <p:cNvPr id="18" name="Table 17" descr="A table which shows the preferred sources of information largely have the same rank order across the segments – where they differ is in the absolute percentages of who would use each source. ">
            <a:extLst>
              <a:ext uri="{FF2B5EF4-FFF2-40B4-BE49-F238E27FC236}">
                <a16:creationId xmlns:a16="http://schemas.microsoft.com/office/drawing/2014/main" id="{2107039F-A44A-0048-7D38-5D3236848FB1}"/>
              </a:ext>
            </a:extLst>
          </p:cNvPr>
          <p:cNvGraphicFramePr>
            <a:graphicFrameLocks noGrp="1"/>
          </p:cNvGraphicFramePr>
          <p:nvPr/>
        </p:nvGraphicFramePr>
        <p:xfrm>
          <a:off x="460375" y="1827519"/>
          <a:ext cx="11268071" cy="4368848"/>
        </p:xfrm>
        <a:graphic>
          <a:graphicData uri="http://schemas.openxmlformats.org/drawingml/2006/table">
            <a:tbl>
              <a:tblPr/>
              <a:tblGrid>
                <a:gridCol w="2870123">
                  <a:extLst>
                    <a:ext uri="{9D8B030D-6E8A-4147-A177-3AD203B41FA5}">
                      <a16:colId xmlns:a16="http://schemas.microsoft.com/office/drawing/2014/main" val="3410750372"/>
                    </a:ext>
                  </a:extLst>
                </a:gridCol>
                <a:gridCol w="1399658">
                  <a:extLst>
                    <a:ext uri="{9D8B030D-6E8A-4147-A177-3AD203B41FA5}">
                      <a16:colId xmlns:a16="http://schemas.microsoft.com/office/drawing/2014/main" val="1918777072"/>
                    </a:ext>
                  </a:extLst>
                </a:gridCol>
                <a:gridCol w="1399658">
                  <a:extLst>
                    <a:ext uri="{9D8B030D-6E8A-4147-A177-3AD203B41FA5}">
                      <a16:colId xmlns:a16="http://schemas.microsoft.com/office/drawing/2014/main" val="290354320"/>
                    </a:ext>
                  </a:extLst>
                </a:gridCol>
                <a:gridCol w="1399658">
                  <a:extLst>
                    <a:ext uri="{9D8B030D-6E8A-4147-A177-3AD203B41FA5}">
                      <a16:colId xmlns:a16="http://schemas.microsoft.com/office/drawing/2014/main" val="1190735161"/>
                    </a:ext>
                  </a:extLst>
                </a:gridCol>
                <a:gridCol w="1399658">
                  <a:extLst>
                    <a:ext uri="{9D8B030D-6E8A-4147-A177-3AD203B41FA5}">
                      <a16:colId xmlns:a16="http://schemas.microsoft.com/office/drawing/2014/main" val="1730894786"/>
                    </a:ext>
                  </a:extLst>
                </a:gridCol>
                <a:gridCol w="1399658">
                  <a:extLst>
                    <a:ext uri="{9D8B030D-6E8A-4147-A177-3AD203B41FA5}">
                      <a16:colId xmlns:a16="http://schemas.microsoft.com/office/drawing/2014/main" val="2274039039"/>
                    </a:ext>
                  </a:extLst>
                </a:gridCol>
                <a:gridCol w="1399658">
                  <a:extLst>
                    <a:ext uri="{9D8B030D-6E8A-4147-A177-3AD203B41FA5}">
                      <a16:colId xmlns:a16="http://schemas.microsoft.com/office/drawing/2014/main" val="2611664930"/>
                    </a:ext>
                  </a:extLst>
                </a:gridCol>
              </a:tblGrid>
              <a:tr h="546106">
                <a:tc>
                  <a:txBody>
                    <a:bodyPr/>
                    <a:lstStyle/>
                    <a:p>
                      <a:pPr algn="r" fontAlgn="ctr"/>
                      <a:endParaRPr lang="en-NZ" sz="1000" b="0" i="0" u="none" strike="noStrike" noProof="0" dirty="0">
                        <a:solidFill>
                          <a:srgbClr val="000000"/>
                        </a:solidFill>
                        <a:effectLst/>
                        <a:latin typeface="+mn-lt"/>
                      </a:endParaRPr>
                    </a:p>
                  </a:txBody>
                  <a:tcPr marL="9525" marR="9525" marT="9525" marB="0" anchor="ctr">
                    <a:lnL>
                      <a:noFill/>
                    </a:lnL>
                    <a:lnR w="76200" cap="flat" cmpd="sng" algn="ctr">
                      <a:noFill/>
                      <a:prstDash val="solid"/>
                      <a:round/>
                      <a:headEnd type="none" w="med" len="med"/>
                      <a:tailEnd type="none" w="med" len="med"/>
                    </a:lnR>
                    <a:lnT>
                      <a:noFill/>
                    </a:lnT>
                    <a:lnB>
                      <a:noFill/>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NZ" sz="1000" b="1" noProof="0" dirty="0"/>
                    </a:p>
                  </a:txBody>
                  <a:tcPr marL="9525" marR="9525" marT="9525" marB="0" anchor="ctr">
                    <a:lnL w="762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Age</a:t>
                      </a:r>
                    </a:p>
                  </a:txBody>
                  <a:tcPr marL="9525" marR="9525" marT="9525" marB="0" anchor="ctr">
                    <a:lnL w="12700" cap="flat" cmpd="sng" algn="ctr">
                      <a:solidFill>
                        <a:schemeClr val="bg1"/>
                      </a:solidFill>
                      <a:prstDash val="solid"/>
                      <a:round/>
                      <a:headEnd type="none" w="med" len="med"/>
                      <a:tailEnd type="none" w="med" len="med"/>
                    </a:lnL>
                    <a:lnR w="6350" cap="flat" cmpd="sng" algn="ctr">
                      <a:solidFill>
                        <a:schemeClr val="bg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NZ"/>
                    </a:p>
                  </a:txBody>
                  <a:tcPr/>
                </a:tc>
                <a:tc hMerge="1">
                  <a:txBody>
                    <a:bodyPr/>
                    <a:lstStyle/>
                    <a:p>
                      <a:endParaRPr lang="en-NZ"/>
                    </a:p>
                  </a:txBody>
                  <a:tcPr>
                    <a:lnL w="12700" cap="flat" cmpd="sng" algn="ctr">
                      <a:solidFill>
                        <a:schemeClr val="tx2"/>
                      </a:solidFill>
                      <a:prstDash val="solid"/>
                      <a:round/>
                      <a:headEnd type="none" w="med" len="med"/>
                      <a:tailEnd type="none" w="med" len="med"/>
                    </a:ln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Gender</a:t>
                      </a:r>
                    </a:p>
                  </a:txBody>
                  <a:tcPr marL="9525" marR="9525" marT="9525"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000" b="1" dirty="0"/>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5470050"/>
                  </a:ext>
                </a:extLst>
              </a:tr>
              <a:tr h="546106">
                <a:tc>
                  <a:txBody>
                    <a:bodyPr/>
                    <a:lstStyle/>
                    <a:p>
                      <a:pPr algn="r" fontAlgn="b">
                        <a:buNone/>
                      </a:pPr>
                      <a:endParaRPr lang="en-NZ" sz="1000" b="0" i="0" u="none" strike="noStrike" noProof="0" dirty="0">
                        <a:solidFill>
                          <a:srgbClr val="000000"/>
                        </a:solidFill>
                        <a:effectLst/>
                        <a:latin typeface="+mn-lt"/>
                      </a:endParaRPr>
                    </a:p>
                  </a:txBody>
                  <a:tcPr marL="6350" marR="6350" marT="6350" marB="0" anchor="ctr">
                    <a:lnL>
                      <a:noFill/>
                    </a:lnL>
                    <a:lnR w="76200" cap="flat" cmpd="sng" algn="ctr">
                      <a:noFill/>
                      <a:prstDash val="solid"/>
                      <a:round/>
                      <a:headEnd type="none" w="med" len="med"/>
                      <a:tailEnd type="none" w="med" len="med"/>
                    </a:lnR>
                    <a:lnT>
                      <a:noFill/>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950" b="1" noProof="0" dirty="0"/>
                        <a:t>Total</a:t>
                      </a:r>
                      <a:endParaRPr lang="en-NZ" sz="950" b="0" i="0" u="none" strike="noStrike" noProof="0" dirty="0">
                        <a:solidFill>
                          <a:srgbClr val="000000"/>
                        </a:solidFill>
                        <a:effectLst/>
                        <a:latin typeface="+mn-lt"/>
                      </a:endParaRP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5 to 8 years</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9 to 11 years</a:t>
                      </a:r>
                    </a:p>
                  </a:txBody>
                  <a:tcPr marL="9525" marR="9525" marT="9525"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12 to 14 years</a:t>
                      </a:r>
                    </a:p>
                  </a:txBody>
                  <a:tcPr marL="9525" marR="9525" marT="9525"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mpd="sng">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Male</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Female</a:t>
                      </a:r>
                    </a:p>
                  </a:txBody>
                  <a:tcPr marL="9525" marR="9525" marT="9525"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364854516"/>
                  </a:ext>
                </a:extLst>
              </a:tr>
              <a:tr h="546106">
                <a:tc>
                  <a:txBody>
                    <a:bodyPr/>
                    <a:lstStyle/>
                    <a:p>
                      <a:pPr algn="r" fontAlgn="b">
                        <a:buNone/>
                      </a:pPr>
                      <a:r>
                        <a:rPr lang="en-NZ" sz="1000" b="0" i="0" u="none" strike="noStrike" noProof="0" dirty="0">
                          <a:solidFill>
                            <a:srgbClr val="000000"/>
                          </a:solidFill>
                          <a:effectLst/>
                          <a:latin typeface="+mn-lt"/>
                        </a:rPr>
                        <a:t>Spotify</a:t>
                      </a:r>
                    </a:p>
                  </a:txBody>
                  <a:tcPr marL="6350" marR="72000" marT="6350" marB="0" anchor="ctr">
                    <a:lnL>
                      <a:noFill/>
                    </a:lnL>
                    <a:lnR w="762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D9D9D9"/>
                    </a:solidFill>
                  </a:tcPr>
                </a:tc>
                <a:tc>
                  <a:txBody>
                    <a:bodyPr/>
                    <a:lstStyle/>
                    <a:p>
                      <a:pPr algn="ctr" fontAlgn="b">
                        <a:buNone/>
                      </a:pPr>
                      <a:r>
                        <a:rPr lang="en-NZ" sz="1100" b="0" i="0" u="none" strike="noStrike" noProof="0" dirty="0">
                          <a:solidFill>
                            <a:srgbClr val="000000"/>
                          </a:solidFill>
                          <a:effectLst/>
                          <a:latin typeface="+mn-lt"/>
                        </a:rPr>
                        <a:t>25%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17%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27%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40%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29%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4543621"/>
                  </a:ext>
                </a:extLst>
              </a:tr>
              <a:tr h="546106">
                <a:tc>
                  <a:txBody>
                    <a:bodyPr/>
                    <a:lstStyle/>
                    <a:p>
                      <a:pPr algn="r" fontAlgn="b">
                        <a:buNone/>
                      </a:pPr>
                      <a:r>
                        <a:rPr lang="en-NZ" sz="1000" b="0" i="0" u="none" strike="noStrike" noProof="0" dirty="0">
                          <a:solidFill>
                            <a:srgbClr val="000000"/>
                          </a:solidFill>
                          <a:effectLst/>
                          <a:latin typeface="+mn-lt"/>
                        </a:rPr>
                        <a:t>YouTube (for music)</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D9D9D9"/>
                    </a:solidFill>
                  </a:tcPr>
                </a:tc>
                <a:tc>
                  <a:txBody>
                    <a:bodyPr/>
                    <a:lstStyle/>
                    <a:p>
                      <a:pPr algn="ctr" fontAlgn="b">
                        <a:buNone/>
                      </a:pPr>
                      <a:r>
                        <a:rPr lang="en-NZ" sz="1100" b="0" i="0" u="none" strike="noStrike" noProof="0" dirty="0">
                          <a:solidFill>
                            <a:srgbClr val="000000"/>
                          </a:solidFill>
                          <a:effectLst/>
                          <a:latin typeface="+mn-lt"/>
                        </a:rPr>
                        <a:t>9%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7%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10%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14%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8%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11%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2755249"/>
                  </a:ext>
                </a:extLst>
              </a:tr>
              <a:tr h="546106">
                <a:tc>
                  <a:txBody>
                    <a:bodyPr/>
                    <a:lstStyle/>
                    <a:p>
                      <a:pPr algn="r" fontAlgn="b">
                        <a:buNone/>
                      </a:pPr>
                      <a:r>
                        <a:rPr lang="en-NZ" sz="1000" b="0" i="0" u="none" strike="noStrike" noProof="0" dirty="0">
                          <a:solidFill>
                            <a:srgbClr val="000000"/>
                          </a:solidFill>
                          <a:effectLst/>
                          <a:latin typeface="+mn-lt"/>
                        </a:rPr>
                        <a:t>Apple Music</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D9D9D9"/>
                    </a:solid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2225927"/>
                  </a:ext>
                </a:extLst>
              </a:tr>
              <a:tr h="546106">
                <a:tc>
                  <a:txBody>
                    <a:bodyPr/>
                    <a:lstStyle/>
                    <a:p>
                      <a:pPr algn="r" fontAlgn="b">
                        <a:buNone/>
                      </a:pPr>
                      <a:r>
                        <a:rPr lang="en-NZ" sz="1000" b="0" i="0" u="none" strike="noStrike" noProof="0" dirty="0">
                          <a:solidFill>
                            <a:srgbClr val="000000"/>
                          </a:solidFill>
                          <a:effectLst/>
                          <a:latin typeface="+mn-lt"/>
                        </a:rPr>
                        <a:t>Audiobook</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D9D9D9"/>
                    </a:solid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9050283"/>
                  </a:ext>
                </a:extLst>
              </a:tr>
              <a:tr h="546106">
                <a:tc>
                  <a:txBody>
                    <a:bodyPr/>
                    <a:lstStyle/>
                    <a:p>
                      <a:pPr algn="r" fontAlgn="b">
                        <a:buNone/>
                      </a:pPr>
                      <a:r>
                        <a:rPr lang="en-NZ" sz="1000" b="0" i="0" u="none" strike="noStrike" noProof="0" dirty="0">
                          <a:solidFill>
                            <a:srgbClr val="000000"/>
                          </a:solidFill>
                          <a:effectLst/>
                          <a:latin typeface="+mn-lt"/>
                        </a:rPr>
                        <a:t>iHeartRadio</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D9D9D9"/>
                    </a:solid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8590465"/>
                  </a:ext>
                </a:extLst>
              </a:tr>
              <a:tr h="546106">
                <a:tc>
                  <a:txBody>
                    <a:bodyPr/>
                    <a:lstStyle/>
                    <a:p>
                      <a:pPr algn="r" fontAlgn="b">
                        <a:buNone/>
                      </a:pPr>
                      <a:r>
                        <a:rPr lang="en-NZ" sz="1000" b="0" i="0" u="none" strike="noStrike" noProof="0" dirty="0">
                          <a:solidFill>
                            <a:srgbClr val="000000"/>
                          </a:solidFill>
                          <a:effectLst/>
                          <a:latin typeface="+mn-lt"/>
                        </a:rPr>
                        <a:t>SoundCloud</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D9D9D9"/>
                    </a:solid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0%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0%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0491490"/>
                  </a:ext>
                </a:extLst>
              </a:tr>
            </a:tbl>
          </a:graphicData>
        </a:graphic>
      </p:graphicFrame>
      <p:sp>
        <p:nvSpPr>
          <p:cNvPr id="45" name="Date Placeholder 5">
            <a:extLst>
              <a:ext uri="{FF2B5EF4-FFF2-40B4-BE49-F238E27FC236}">
                <a16:creationId xmlns:a16="http://schemas.microsoft.com/office/drawing/2014/main" id="{8049F19F-1BCF-A069-D33C-18E3F673A04F}"/>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549A5C4D-386D-CB4E-0699-789A17D1CF36}"/>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CF162156-EA37-E914-C84B-6A44FB776A15}"/>
              </a:ext>
            </a:extLst>
          </p:cNvPr>
          <p:cNvSpPr txBox="1">
            <a:spLocks/>
          </p:cNvSpPr>
          <p:nvPr/>
        </p:nvSpPr>
        <p:spPr>
          <a:xfrm>
            <a:off x="460374" y="355305"/>
            <a:ext cx="11268076"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NZ" sz="2000" noProof="0" dirty="0">
                <a:solidFill>
                  <a:srgbClr val="282626"/>
                </a:solidFill>
              </a:rPr>
              <a:t>Older children drive audio streaming, showing stronger engagement than younger cohorts.</a:t>
            </a:r>
            <a:endParaRPr kumimoji="0" lang="en-NZ" sz="20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E4E4CDDC-B526-1B8A-9D20-D67D8EA5C26A}"/>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5E59117-62B2-9884-157A-04467F3D0A97}"/>
              </a:ext>
            </a:extLst>
          </p:cNvPr>
          <p:cNvCxnSpPr>
            <a:cxnSpLocks/>
          </p:cNvCxnSpPr>
          <p:nvPr/>
        </p:nvCxnSpPr>
        <p:spPr>
          <a:xfrm>
            <a:off x="460375" y="1396598"/>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 Placeholder 3">
            <a:extLst>
              <a:ext uri="{FF2B5EF4-FFF2-40B4-BE49-F238E27FC236}">
                <a16:creationId xmlns:a16="http://schemas.microsoft.com/office/drawing/2014/main" id="{EC385E8D-E2EC-024F-AF38-ABA30D9C6085}"/>
              </a:ext>
            </a:extLst>
          </p:cNvPr>
          <p:cNvSpPr txBox="1">
            <a:spLocks/>
          </p:cNvSpPr>
          <p:nvPr/>
        </p:nvSpPr>
        <p:spPr>
          <a:xfrm>
            <a:off x="492586" y="1487258"/>
            <a:ext cx="4784301" cy="1725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lvl="6">
              <a:buClr>
                <a:srgbClr val="000000"/>
              </a:buClr>
              <a:defRPr/>
            </a:pPr>
            <a:r>
              <a:rPr lang="en-NZ" sz="1100" noProof="0" dirty="0">
                <a:solidFill>
                  <a:srgbClr val="000000"/>
                </a:solidFill>
              </a:rPr>
              <a:t>Daily reach of music apps or sites</a:t>
            </a:r>
          </a:p>
        </p:txBody>
      </p:sp>
      <p:sp>
        <p:nvSpPr>
          <p:cNvPr id="2" name="Footer Placeholder 1">
            <a:extLst>
              <a:ext uri="{FF2B5EF4-FFF2-40B4-BE49-F238E27FC236}">
                <a16:creationId xmlns:a16="http://schemas.microsoft.com/office/drawing/2014/main" id="{86F9678B-BE35-4CBC-5814-D19CFCF9C923}"/>
              </a:ext>
            </a:extLst>
          </p:cNvPr>
          <p:cNvSpPr>
            <a:spLocks noGrp="1"/>
          </p:cNvSpPr>
          <p:nvPr>
            <p:ph type="ftr" sz="quarter" idx="28"/>
          </p:nvPr>
        </p:nvSpPr>
        <p:spPr/>
        <p:txBody>
          <a:bodyPr/>
          <a:lstStyle/>
          <a:p>
            <a:r>
              <a:rPr lang="en-US" dirty="0"/>
              <a:t>WATA Children’s Media Use 2025</a:t>
            </a:r>
          </a:p>
        </p:txBody>
      </p:sp>
      <p:sp>
        <p:nvSpPr>
          <p:cNvPr id="24" name="Isosceles Triangle 23">
            <a:extLst>
              <a:ext uri="{FF2B5EF4-FFF2-40B4-BE49-F238E27FC236}">
                <a16:creationId xmlns:a16="http://schemas.microsoft.com/office/drawing/2014/main" id="{D76B55B0-BF59-C552-C721-6A2F3A14ED11}"/>
              </a:ext>
            </a:extLst>
          </p:cNvPr>
          <p:cNvSpPr/>
          <p:nvPr/>
        </p:nvSpPr>
        <p:spPr bwMode="auto">
          <a:xfrm rot="10800000">
            <a:off x="5641773" y="315844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5" name="Isosceles Triangle 24">
            <a:extLst>
              <a:ext uri="{FF2B5EF4-FFF2-40B4-BE49-F238E27FC236}">
                <a16:creationId xmlns:a16="http://schemas.microsoft.com/office/drawing/2014/main" id="{5E5BDDB5-7205-44AC-B79C-ADB029D595A4}"/>
              </a:ext>
            </a:extLst>
          </p:cNvPr>
          <p:cNvSpPr/>
          <p:nvPr/>
        </p:nvSpPr>
        <p:spPr bwMode="auto">
          <a:xfrm rot="10800000">
            <a:off x="11198215" y="587304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36" name="Isosceles Triangle 35">
            <a:extLst>
              <a:ext uri="{FF2B5EF4-FFF2-40B4-BE49-F238E27FC236}">
                <a16:creationId xmlns:a16="http://schemas.microsoft.com/office/drawing/2014/main" id="{BFD3CDDD-EBD4-22D8-B5EF-5438F645BE59}"/>
              </a:ext>
            </a:extLst>
          </p:cNvPr>
          <p:cNvSpPr/>
          <p:nvPr/>
        </p:nvSpPr>
        <p:spPr bwMode="auto">
          <a:xfrm>
            <a:off x="8411350" y="3158443"/>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6" name="Isosceles Triangle 45">
            <a:extLst>
              <a:ext uri="{FF2B5EF4-FFF2-40B4-BE49-F238E27FC236}">
                <a16:creationId xmlns:a16="http://schemas.microsoft.com/office/drawing/2014/main" id="{1237C4AF-0483-9DED-91F1-4497C1C6817B}"/>
              </a:ext>
            </a:extLst>
          </p:cNvPr>
          <p:cNvSpPr/>
          <p:nvPr/>
        </p:nvSpPr>
        <p:spPr bwMode="auto">
          <a:xfrm>
            <a:off x="8411349" y="3692327"/>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47" name="Text Placeholder 1">
            <a:extLst>
              <a:ext uri="{FF2B5EF4-FFF2-40B4-BE49-F238E27FC236}">
                <a16:creationId xmlns:a16="http://schemas.microsoft.com/office/drawing/2014/main" id="{BA431FA6-4FFF-9F60-C19B-898745C89D06}"/>
              </a:ext>
            </a:extLst>
          </p:cNvPr>
          <p:cNvSpPr txBox="1">
            <a:spLocks/>
          </p:cNvSpPr>
          <p:nvPr/>
        </p:nvSpPr>
        <p:spPr>
          <a:xfrm>
            <a:off x="460374" y="864595"/>
            <a:ext cx="11122026" cy="73866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Tx/>
              <a:buNone/>
              <a:defRPr sz="2000" b="0" i="0" kern="120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0"/>
              </a:spcAft>
              <a:buClr>
                <a:schemeClr val="accent1"/>
              </a:buClr>
              <a:buFontTx/>
              <a:buNone/>
              <a:tabLst>
                <a:tab pos="280988" algn="l"/>
              </a:tabLst>
              <a:defRPr sz="2000" b="0" i="0" kern="1200" cap="none" baseline="0">
                <a:solidFill>
                  <a:schemeClr val="accent6"/>
                </a:solidFill>
                <a:latin typeface="+mj-lt"/>
                <a:ea typeface="Roboto" panose="02000000000000000000" pitchFamily="2" charset="0"/>
                <a:cs typeface="Segoe UI" panose="020B0502040204020203" pitchFamily="34" charset="0"/>
              </a:defRPr>
            </a:lvl2pPr>
            <a:lvl3pPr marL="0" indent="0" algn="l" defTabSz="292608" rtl="0" eaLnBrk="1" latinLnBrk="0" hangingPunct="1">
              <a:lnSpc>
                <a:spcPct val="100000"/>
              </a:lnSpc>
              <a:spcBef>
                <a:spcPts val="0"/>
              </a:spcBef>
              <a:spcAft>
                <a:spcPts val="0"/>
              </a:spcAft>
              <a:buClr>
                <a:schemeClr val="tx1"/>
              </a:buClr>
              <a:buFontTx/>
              <a:buNone/>
              <a:tabLst>
                <a:tab pos="276225" algn="l"/>
                <a:tab pos="584200" algn="l"/>
              </a:tabLst>
              <a:defRPr sz="2000" b="0" i="0" kern="1200" cap="none" baseline="0">
                <a:solidFill>
                  <a:schemeClr val="accent6"/>
                </a:solidFill>
                <a:latin typeface="+mj-lt"/>
                <a:ea typeface="Roboto" panose="02000000000000000000" pitchFamily="2" charset="0"/>
                <a:cs typeface="Segoe UI" panose="020B0502040204020203" pitchFamily="34" charset="0"/>
              </a:defRPr>
            </a:lvl3pPr>
            <a:lvl4pPr marL="0" marR="0" indent="0" algn="l" defTabSz="292608" rtl="0" eaLnBrk="1" fontAlgn="auto"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4pPr>
            <a:lvl5pPr marL="0" indent="0" algn="l" defTabSz="292608" rtl="0" eaLnBrk="1" latinLnBrk="0" hangingPunct="1">
              <a:lnSpc>
                <a:spcPct val="100000"/>
              </a:lnSpc>
              <a:spcBef>
                <a:spcPts val="0"/>
              </a:spcBef>
              <a:spcAft>
                <a:spcPts val="0"/>
              </a:spcAft>
              <a:buClr>
                <a:schemeClr val="tx1"/>
              </a:buClr>
              <a:buSzPct val="100000"/>
              <a:buFontTx/>
              <a:buNone/>
              <a:tabLst>
                <a:tab pos="292608" algn="l"/>
                <a:tab pos="585216" algn="l"/>
              </a:tabLst>
              <a:defRPr sz="2000" b="0" i="0" kern="1200" cap="none" baseline="0">
                <a:solidFill>
                  <a:schemeClr val="accent6"/>
                </a:solidFill>
                <a:latin typeface="+mj-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7pPr>
            <a:lvl8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0"/>
              </a:spcAft>
              <a:buClr>
                <a:schemeClr val="tx1"/>
              </a:buClr>
              <a:buSzPct val="100000"/>
              <a:buFontTx/>
              <a:buNone/>
              <a:tabLst/>
              <a:defRPr sz="2000" b="0" i="0" kern="1200" cap="none" baseline="0">
                <a:solidFill>
                  <a:schemeClr val="accent6"/>
                </a:solidFill>
                <a:latin typeface="+mj-lt"/>
                <a:ea typeface="Roboto" panose="02000000000000000000" pitchFamily="2" charset="0"/>
                <a:cs typeface="Segoe UI" panose="020B0502040204020203" pitchFamily="34" charset="0"/>
              </a:defRPr>
            </a:lvl9pPr>
          </a:lstStyle>
          <a:p>
            <a:r>
              <a:rPr lang="en-NZ" sz="1400" noProof="0" dirty="0"/>
              <a:t>Spotify reaches 40% of 12 to 14 year olds daily, with YouTube for music at 14% </a:t>
            </a:r>
            <a:r>
              <a:rPr lang="en-NZ" sz="1400" dirty="0"/>
              <a:t>– </a:t>
            </a:r>
            <a:r>
              <a:rPr lang="en-NZ" sz="1400" noProof="0" dirty="0"/>
              <a:t>both significantly higher than average and younger age groups.</a:t>
            </a:r>
          </a:p>
        </p:txBody>
      </p:sp>
      <p:grpSp>
        <p:nvGrpSpPr>
          <p:cNvPr id="6" name="Group 5">
            <a:extLst>
              <a:ext uri="{FF2B5EF4-FFF2-40B4-BE49-F238E27FC236}">
                <a16:creationId xmlns:a16="http://schemas.microsoft.com/office/drawing/2014/main" id="{2025CCB1-AF14-37E3-3097-F2CC4C4A05A0}"/>
              </a:ext>
            </a:extLst>
          </p:cNvPr>
          <p:cNvGrpSpPr/>
          <p:nvPr/>
        </p:nvGrpSpPr>
        <p:grpSpPr>
          <a:xfrm>
            <a:off x="8981411" y="6502779"/>
            <a:ext cx="2346178" cy="276475"/>
            <a:chOff x="9561659" y="6274524"/>
            <a:chExt cx="1900091" cy="242532"/>
          </a:xfrm>
        </p:grpSpPr>
        <p:sp>
          <p:nvSpPr>
            <p:cNvPr id="7" name="Text Placeholder 3">
              <a:extLst>
                <a:ext uri="{FF2B5EF4-FFF2-40B4-BE49-F238E27FC236}">
                  <a16:creationId xmlns:a16="http://schemas.microsoft.com/office/drawing/2014/main" id="{1D42F024-4629-5FD2-16DB-136E6C8BF83E}"/>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8" name="Isosceles Triangle 7">
              <a:extLst>
                <a:ext uri="{FF2B5EF4-FFF2-40B4-BE49-F238E27FC236}">
                  <a16:creationId xmlns:a16="http://schemas.microsoft.com/office/drawing/2014/main" id="{017A5858-988E-988A-39A3-021B42653EB8}"/>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9" name="Isosceles Triangle 8">
              <a:extLst>
                <a:ext uri="{FF2B5EF4-FFF2-40B4-BE49-F238E27FC236}">
                  <a16:creationId xmlns:a16="http://schemas.microsoft.com/office/drawing/2014/main" id="{DD130CE3-02F2-3FAB-F772-651D5FE2A9F6}"/>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10" name="TextBox 9">
            <a:extLst>
              <a:ext uri="{FF2B5EF4-FFF2-40B4-BE49-F238E27FC236}">
                <a16:creationId xmlns:a16="http://schemas.microsoft.com/office/drawing/2014/main" id="{14A67A2A-B6D8-C55E-093B-0E176E8B6E58}"/>
              </a:ext>
            </a:extLst>
          </p:cNvPr>
          <p:cNvSpPr txBox="1"/>
          <p:nvPr/>
        </p:nvSpPr>
        <p:spPr>
          <a:xfrm>
            <a:off x="2700528" y="6403035"/>
            <a:ext cx="8105504" cy="477310"/>
          </a:xfrm>
          <a:prstGeom prst="rect">
            <a:avLst/>
          </a:prstGeom>
          <a:noFill/>
        </p:spPr>
        <p:txBody>
          <a:bodyPr wrap="square">
            <a:spAutoFit/>
          </a:bodyPr>
          <a:lstStyle/>
          <a:p>
            <a:pPr>
              <a:lnSpc>
                <a:spcPct val="107000"/>
              </a:lnSpc>
              <a:buNone/>
            </a:pPr>
            <a:r>
              <a:rPr lang="en-NZ" sz="800" b="1" noProof="0" dirty="0">
                <a:solidFill>
                  <a:schemeClr val="accent5"/>
                </a:solidFill>
                <a:effectLst/>
                <a:ea typeface="Verdana" panose="020B0604030504040204" pitchFamily="34" charset="0"/>
                <a:cs typeface="Arial" panose="020B0604020202020204" pitchFamily="34" charset="0"/>
              </a:rPr>
              <a:t>Source: Q74. </a:t>
            </a:r>
            <a:r>
              <a:rPr lang="en-NZ" sz="800" noProof="0" dirty="0">
                <a:solidFill>
                  <a:schemeClr val="accent5"/>
                </a:solidFill>
                <a:effectLst/>
                <a:ea typeface="Verdana" panose="020B0604030504040204" pitchFamily="34" charset="0"/>
                <a:cs typeface="Arial" panose="020B0604020202020204" pitchFamily="34" charset="0"/>
              </a:rPr>
              <a:t>Which of these music apps or sites did you use yesterday? </a:t>
            </a:r>
            <a:br>
              <a:rPr lang="en-NZ" sz="800" noProof="0" dirty="0">
                <a:solidFill>
                  <a:schemeClr val="accent5"/>
                </a:solidFill>
                <a:effectLst/>
                <a:ea typeface="Verdana" panose="020B0604030504040204" pitchFamily="34" charset="0"/>
                <a:cs typeface="Arial" panose="020B0604020202020204" pitchFamily="34" charset="0"/>
              </a:rPr>
            </a:br>
            <a:r>
              <a:rPr lang="en-NZ" sz="800" b="1" noProof="0" dirty="0">
                <a:solidFill>
                  <a:schemeClr val="accent5"/>
                </a:solidFill>
                <a:effectLst/>
                <a:ea typeface="Verdana" panose="020B0604030504040204" pitchFamily="34" charset="0"/>
                <a:cs typeface="Arial" panose="020B0604020202020204" pitchFamily="34" charset="0"/>
              </a:rPr>
              <a:t>Q74</a:t>
            </a:r>
            <a:r>
              <a:rPr lang="en-NZ" sz="800" noProof="0" dirty="0">
                <a:solidFill>
                  <a:schemeClr val="accent5"/>
                </a:solidFill>
                <a:effectLst/>
                <a:ea typeface="Verdana" panose="020B0604030504040204" pitchFamily="34" charset="0"/>
                <a:cs typeface="Arial" panose="020B0604020202020204" pitchFamily="34" charset="0"/>
              </a:rPr>
              <a:t>	Which of these music apps or sites did you use yesterday?</a:t>
            </a:r>
          </a:p>
          <a:p>
            <a:pPr>
              <a:lnSpc>
                <a:spcPct val="107000"/>
              </a:lnSpc>
              <a:buNone/>
            </a:pPr>
            <a:r>
              <a:rPr lang="en-NZ" sz="800" b="1" noProof="0" dirty="0">
                <a:solidFill>
                  <a:schemeClr val="accent5"/>
                </a:solidFill>
                <a:ea typeface="Verdana" panose="020B0604030504040204" pitchFamily="34" charset="0"/>
                <a:cs typeface="Arial" panose="020B0604020202020204" pitchFamily="34" charset="0"/>
              </a:rPr>
              <a:t>Base  </a:t>
            </a:r>
            <a:r>
              <a:rPr lang="en-NZ" sz="800" noProof="0" dirty="0">
                <a:solidFill>
                  <a:schemeClr val="accent5"/>
                </a:solidFill>
                <a:ea typeface="Verdana" panose="020B0604030504040204" pitchFamily="34" charset="0"/>
                <a:cs typeface="Arial" panose="020B0604020202020204" pitchFamily="34" charset="0"/>
              </a:rPr>
              <a:t>   All children 5 to 14 years n=1,024</a:t>
            </a:r>
          </a:p>
        </p:txBody>
      </p:sp>
    </p:spTree>
    <p:extLst>
      <p:ext uri="{BB962C8B-B14F-4D97-AF65-F5344CB8AC3E}">
        <p14:creationId xmlns:p14="http://schemas.microsoft.com/office/powerpoint/2010/main" val="16326707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C9092-2351-6EE8-F3AF-B96DF5597B0E}"/>
            </a:ext>
          </a:extLst>
        </p:cNvPr>
        <p:cNvGrpSpPr/>
        <p:nvPr/>
      </p:nvGrpSpPr>
      <p:grpSpPr>
        <a:xfrm>
          <a:off x="0" y="0"/>
          <a:ext cx="0" cy="0"/>
          <a:chOff x="0" y="0"/>
          <a:chExt cx="0" cy="0"/>
        </a:xfrm>
      </p:grpSpPr>
      <p:sp>
        <p:nvSpPr>
          <p:cNvPr id="45" name="Date Placeholder 5">
            <a:extLst>
              <a:ext uri="{FF2B5EF4-FFF2-40B4-BE49-F238E27FC236}">
                <a16:creationId xmlns:a16="http://schemas.microsoft.com/office/drawing/2014/main" id="{19A4E14E-071D-7A8A-2C64-7E3AAAA8C73C}"/>
              </a:ext>
            </a:extLst>
          </p:cNvPr>
          <p:cNvSpPr txBox="1">
            <a:spLocks/>
          </p:cNvSpPr>
          <p:nvPr/>
        </p:nvSpPr>
        <p:spPr>
          <a:xfrm>
            <a:off x="9394825" y="6570664"/>
            <a:ext cx="2014538" cy="1555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b="0" i="0" kern="1200">
                <a:solidFill>
                  <a:schemeClr val="tx2"/>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156600" indent="-156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400" b="0" i="0" kern="1200">
                <a:solidFill>
                  <a:schemeClr val="tx2"/>
                </a:solidFill>
                <a:latin typeface="+mn-lt"/>
                <a:ea typeface="Roboto" panose="02000000000000000000" pitchFamily="2" charset="0"/>
                <a:cs typeface="Segoe UI" panose="020B0502040204020203" pitchFamily="34" charset="0"/>
              </a:defRPr>
            </a:lvl3pPr>
            <a:lvl4pPr marL="316800" marR="0" indent="-1584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2"/>
                </a:solidFill>
                <a:latin typeface="+mn-lt"/>
                <a:ea typeface="Roboto" panose="02000000000000000000" pitchFamily="2" charset="0"/>
                <a:cs typeface="Segoe UI" panose="020B0502040204020203" pitchFamily="34" charset="0"/>
              </a:defRPr>
            </a:lvl4pPr>
            <a:lvl5pPr marL="475200" indent="-1584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400" b="0" i="0" kern="1200">
                <a:solidFill>
                  <a:schemeClr val="tx2"/>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2"/>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600" b="1" i="0" kern="1200">
                <a:solidFill>
                  <a:schemeClr val="tx2"/>
                </a:solidFill>
                <a:latin typeface="+mn-lt"/>
                <a:ea typeface="Roboto" panose="02000000000000000000" pitchFamily="2" charset="0"/>
                <a:cs typeface="Segoe UI" panose="020B0502040204020203" pitchFamily="34" charset="0"/>
              </a:defRPr>
            </a:lvl7pPr>
            <a:lvl8pPr marL="158400" indent="-1584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200" b="0" i="0" kern="1200">
                <a:solidFill>
                  <a:schemeClr val="tx2"/>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NZ" sz="800" b="0" i="0" u="none" strike="noStrike" kern="1200" cap="none" spc="0" normalizeH="0" baseline="0" noProof="0" dirty="0">
                <a:ln>
                  <a:noFill/>
                </a:ln>
                <a:solidFill>
                  <a:srgbClr val="282626"/>
                </a:solidFill>
                <a:effectLst/>
                <a:uLnTx/>
                <a:uFillTx/>
                <a:latin typeface="Century Gothic" panose="02116942222400000000"/>
                <a:ea typeface="Roboto" panose="02000000000000000000" pitchFamily="2"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21C36A40-57ED-3E2E-E07C-ADA7B93749B8}"/>
              </a:ext>
            </a:extLst>
          </p:cNvPr>
          <p:cNvSpPr>
            <a:spLocks noGrp="1"/>
          </p:cNvSpPr>
          <p:nvPr>
            <p:ph type="sldNum" sz="quarter" idx="16"/>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DCA5C9-2E11-4C67-86EB-AE1DE127DC64}" type="slidenum">
              <a:rPr kumimoji="0" lang="en-NZ" sz="800" b="1" i="0" u="none" strike="noStrike" kern="1200" cap="none" spc="0" normalizeH="0" baseline="0" noProof="0" smtClean="0">
                <a:ln>
                  <a:noFill/>
                </a:ln>
                <a:solidFill>
                  <a:srgbClr val="000000"/>
                </a:solidFill>
                <a:effectLst/>
                <a:uLnTx/>
                <a:uFillTx/>
                <a:latin typeface="Century Gothic" panose="02116942222400000000"/>
                <a:ea typeface="Verdana" panose="020B060403050404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NZ" sz="800" b="1" i="0" u="none" strike="noStrike" kern="1200" cap="none" spc="0" normalizeH="0" baseline="0" noProof="0" dirty="0">
              <a:ln>
                <a:noFill/>
              </a:ln>
              <a:solidFill>
                <a:srgbClr val="000000"/>
              </a:solidFill>
              <a:effectLst/>
              <a:uLnTx/>
              <a:uFillTx/>
              <a:latin typeface="Century Gothic" panose="02116942222400000000"/>
              <a:ea typeface="Verdana" panose="020B0604030504040204" pitchFamily="34" charset="0"/>
            </a:endParaRPr>
          </a:p>
        </p:txBody>
      </p:sp>
      <p:sp>
        <p:nvSpPr>
          <p:cNvPr id="5" name="Title 4">
            <a:extLst>
              <a:ext uri="{FF2B5EF4-FFF2-40B4-BE49-F238E27FC236}">
                <a16:creationId xmlns:a16="http://schemas.microsoft.com/office/drawing/2014/main" id="{487E9B89-4BDD-5B29-6DF1-85FF1091F336}"/>
              </a:ext>
            </a:extLst>
          </p:cNvPr>
          <p:cNvSpPr txBox="1">
            <a:spLocks/>
          </p:cNvSpPr>
          <p:nvPr/>
        </p:nvSpPr>
        <p:spPr>
          <a:xfrm>
            <a:off x="290456" y="437193"/>
            <a:ext cx="11901544" cy="645075"/>
          </a:xfrm>
          <a:prstGeom prst="rect">
            <a:avLst/>
          </a:prstGeom>
        </p:spPr>
        <p:txBody>
          <a:bodyPr vert="horz" lIns="0" tIns="91440" rIns="0" bIns="0" rtlCol="0" anchor="t" anchorCtr="0">
            <a:noAutofit/>
          </a:bodyPr>
          <a:lstStyle>
            <a:lvl1pPr algn="l" defTabSz="914400" rtl="0" eaLnBrk="1" latinLnBrk="0" hangingPunct="1">
              <a:lnSpc>
                <a:spcPct val="100000"/>
              </a:lnSpc>
              <a:spcBef>
                <a:spcPct val="0"/>
              </a:spcBef>
              <a:buNone/>
              <a:defRPr sz="3200" b="0" i="0" kern="1200">
                <a:solidFill>
                  <a:schemeClr val="tx2"/>
                </a:solidFill>
                <a:latin typeface="Georgia" panose="02040502050405020303" pitchFamily="18" charset="0"/>
                <a:ea typeface="Georgia" panose="02040502050405020303" pitchFamily="18" charset="0"/>
                <a:cs typeface="Segoe UI" panose="020B0502040204020203" pitchFamily="34" charset="0"/>
              </a:defRPr>
            </a:lvl1pPr>
          </a:lstStyle>
          <a:p>
            <a:pPr lvl="0">
              <a:defRPr/>
            </a:pPr>
            <a:r>
              <a:rPr lang="en-NZ" sz="1900" noProof="0" dirty="0">
                <a:solidFill>
                  <a:srgbClr val="282626"/>
                </a:solidFill>
              </a:rPr>
              <a:t>Game preferences vary by age and gender multi-player games lead across the board. Younger children play educational, creative and world building games; games like Roblox and Fortnite are the go to for older children, with boys favouring fighting, racing and sports, and girls leaning toward creative and role playing games.</a:t>
            </a:r>
            <a:endParaRPr kumimoji="0" lang="en-NZ" sz="1900" b="0" i="0" u="none" strike="noStrike" kern="1200" cap="none" spc="0" normalizeH="0" baseline="0" noProof="0" dirty="0">
              <a:ln>
                <a:noFill/>
              </a:ln>
              <a:solidFill>
                <a:srgbClr val="282626"/>
              </a:solidFill>
              <a:effectLst/>
              <a:uLnTx/>
              <a:uFillTx/>
              <a:latin typeface="Georgia" panose="02040502050405020303" pitchFamily="18" charset="0"/>
              <a:cs typeface="Segoe UI" panose="020B0502040204020203" pitchFamily="34" charset="0"/>
            </a:endParaRPr>
          </a:p>
        </p:txBody>
      </p:sp>
      <p:cxnSp>
        <p:nvCxnSpPr>
          <p:cNvPr id="17" name="Straight Connector 16">
            <a:extLst>
              <a:ext uri="{FF2B5EF4-FFF2-40B4-BE49-F238E27FC236}">
                <a16:creationId xmlns:a16="http://schemas.microsoft.com/office/drawing/2014/main" id="{CB9E1408-C781-8520-34F5-3638A5222E51}"/>
              </a:ext>
            </a:extLst>
          </p:cNvPr>
          <p:cNvCxnSpPr>
            <a:cxnSpLocks/>
          </p:cNvCxnSpPr>
          <p:nvPr/>
        </p:nvCxnSpPr>
        <p:spPr>
          <a:xfrm>
            <a:off x="461965" y="6410325"/>
            <a:ext cx="112680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BF21B3-04C5-B846-F297-A7E54760EC1B}"/>
              </a:ext>
            </a:extLst>
          </p:cNvPr>
          <p:cNvCxnSpPr>
            <a:cxnSpLocks/>
          </p:cNvCxnSpPr>
          <p:nvPr/>
        </p:nvCxnSpPr>
        <p:spPr>
          <a:xfrm>
            <a:off x="460375" y="1531815"/>
            <a:ext cx="112680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91C7C94C-50DB-973F-EAD9-3C1BA5622161}"/>
              </a:ext>
            </a:extLst>
          </p:cNvPr>
          <p:cNvSpPr>
            <a:spLocks noGrp="1"/>
          </p:cNvSpPr>
          <p:nvPr>
            <p:ph type="ftr" sz="quarter" idx="28"/>
          </p:nvPr>
        </p:nvSpPr>
        <p:spPr/>
        <p:txBody>
          <a:bodyPr/>
          <a:lstStyle/>
          <a:p>
            <a:r>
              <a:rPr lang="en-US" dirty="0"/>
              <a:t>WATA Children’s Media Use 2025</a:t>
            </a:r>
          </a:p>
        </p:txBody>
      </p:sp>
      <p:graphicFrame>
        <p:nvGraphicFramePr>
          <p:cNvPr id="3" name="Table 2" descr="A table which shows the preferred sources of information largely have the same rank order across the segments – where they differ is in the absolute percentages of who would use each source. ">
            <a:extLst>
              <a:ext uri="{FF2B5EF4-FFF2-40B4-BE49-F238E27FC236}">
                <a16:creationId xmlns:a16="http://schemas.microsoft.com/office/drawing/2014/main" id="{9ABF7179-96A4-1904-A3E4-99CD4EF23224}"/>
              </a:ext>
            </a:extLst>
          </p:cNvPr>
          <p:cNvGraphicFramePr>
            <a:graphicFrameLocks noGrp="1"/>
          </p:cNvGraphicFramePr>
          <p:nvPr/>
        </p:nvGraphicFramePr>
        <p:xfrm>
          <a:off x="460374" y="1920241"/>
          <a:ext cx="11268072" cy="4301050"/>
        </p:xfrm>
        <a:graphic>
          <a:graphicData uri="http://schemas.openxmlformats.org/drawingml/2006/table">
            <a:tbl>
              <a:tblPr/>
              <a:tblGrid>
                <a:gridCol w="3623946">
                  <a:extLst>
                    <a:ext uri="{9D8B030D-6E8A-4147-A177-3AD203B41FA5}">
                      <a16:colId xmlns:a16="http://schemas.microsoft.com/office/drawing/2014/main" val="3410750372"/>
                    </a:ext>
                  </a:extLst>
                </a:gridCol>
                <a:gridCol w="1274021">
                  <a:extLst>
                    <a:ext uri="{9D8B030D-6E8A-4147-A177-3AD203B41FA5}">
                      <a16:colId xmlns:a16="http://schemas.microsoft.com/office/drawing/2014/main" val="1918777072"/>
                    </a:ext>
                  </a:extLst>
                </a:gridCol>
                <a:gridCol w="1274021">
                  <a:extLst>
                    <a:ext uri="{9D8B030D-6E8A-4147-A177-3AD203B41FA5}">
                      <a16:colId xmlns:a16="http://schemas.microsoft.com/office/drawing/2014/main" val="290354320"/>
                    </a:ext>
                  </a:extLst>
                </a:gridCol>
                <a:gridCol w="1274021">
                  <a:extLst>
                    <a:ext uri="{9D8B030D-6E8A-4147-A177-3AD203B41FA5}">
                      <a16:colId xmlns:a16="http://schemas.microsoft.com/office/drawing/2014/main" val="1190735161"/>
                    </a:ext>
                  </a:extLst>
                </a:gridCol>
                <a:gridCol w="1274021">
                  <a:extLst>
                    <a:ext uri="{9D8B030D-6E8A-4147-A177-3AD203B41FA5}">
                      <a16:colId xmlns:a16="http://schemas.microsoft.com/office/drawing/2014/main" val="1730894786"/>
                    </a:ext>
                  </a:extLst>
                </a:gridCol>
                <a:gridCol w="1274021">
                  <a:extLst>
                    <a:ext uri="{9D8B030D-6E8A-4147-A177-3AD203B41FA5}">
                      <a16:colId xmlns:a16="http://schemas.microsoft.com/office/drawing/2014/main" val="2274039039"/>
                    </a:ext>
                  </a:extLst>
                </a:gridCol>
                <a:gridCol w="1274021">
                  <a:extLst>
                    <a:ext uri="{9D8B030D-6E8A-4147-A177-3AD203B41FA5}">
                      <a16:colId xmlns:a16="http://schemas.microsoft.com/office/drawing/2014/main" val="2611664930"/>
                    </a:ext>
                  </a:extLst>
                </a:gridCol>
              </a:tblGrid>
              <a:tr h="415315">
                <a:tc>
                  <a:txBody>
                    <a:bodyPr/>
                    <a:lstStyle/>
                    <a:p>
                      <a:pPr algn="r" fontAlgn="ctr"/>
                      <a:endParaRPr lang="en-NZ" sz="1000" b="0" i="0" u="none" strike="noStrike" noProof="0" dirty="0">
                        <a:solidFill>
                          <a:srgbClr val="000000"/>
                        </a:solidFill>
                        <a:effectLst/>
                        <a:latin typeface="+mn-lt"/>
                      </a:endParaRPr>
                    </a:p>
                  </a:txBody>
                  <a:tcPr marL="9525" marR="9525" marT="9525" marB="0" anchor="ctr">
                    <a:lnL>
                      <a:noFill/>
                    </a:lnL>
                    <a:lnR w="76200" cap="flat" cmpd="sng" algn="ctr">
                      <a:noFill/>
                      <a:prstDash val="solid"/>
                      <a:round/>
                      <a:headEnd type="none" w="med" len="med"/>
                      <a:tailEnd type="none" w="med" len="med"/>
                    </a:lnR>
                    <a:lnT>
                      <a:noFill/>
                    </a:lnT>
                    <a:lnB>
                      <a:noFill/>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NZ" sz="1000" b="1" noProof="0" dirty="0"/>
                    </a:p>
                  </a:txBody>
                  <a:tcPr marL="9525" marR="9525" marT="9525" marB="0"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Age</a:t>
                      </a:r>
                    </a:p>
                  </a:txBody>
                  <a:tcPr marL="9525" marR="9525" marT="9525"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NZ"/>
                    </a:p>
                  </a:txBody>
                  <a:tcPr/>
                </a:tc>
                <a:tc hMerge="1">
                  <a:txBody>
                    <a:bodyPr/>
                    <a:lstStyle/>
                    <a:p>
                      <a:endParaRPr lang="en-NZ"/>
                    </a:p>
                  </a:txBody>
                  <a:tcPr>
                    <a:lnL w="12700" cap="flat" cmpd="sng" algn="ctr">
                      <a:solidFill>
                        <a:schemeClr val="tx2"/>
                      </a:solidFill>
                      <a:prstDash val="solid"/>
                      <a:round/>
                      <a:headEnd type="none" w="med" len="med"/>
                      <a:tailEnd type="none" w="med" len="med"/>
                    </a:ln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1000" b="1" noProof="0" dirty="0">
                          <a:solidFill>
                            <a:schemeClr val="bg1"/>
                          </a:solidFill>
                        </a:rPr>
                        <a:t>Gender</a:t>
                      </a:r>
                    </a:p>
                  </a:txBody>
                  <a:tcPr marL="9525" marR="9525" marT="9525" marB="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000" b="1" dirty="0"/>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5470050"/>
                  </a:ext>
                </a:extLst>
              </a:tr>
              <a:tr h="550713">
                <a:tc>
                  <a:txBody>
                    <a:bodyPr/>
                    <a:lstStyle/>
                    <a:p>
                      <a:pPr algn="r" fontAlgn="b">
                        <a:buNone/>
                      </a:pPr>
                      <a:endParaRPr lang="en-NZ" sz="1000" b="0" i="0" u="none" strike="noStrike" noProof="0" dirty="0">
                        <a:solidFill>
                          <a:srgbClr val="000000"/>
                        </a:solidFill>
                        <a:effectLst/>
                        <a:latin typeface="+mn-lt"/>
                      </a:endParaRPr>
                    </a:p>
                  </a:txBody>
                  <a:tcPr marL="6350" marR="6350" marT="6350" marB="0" anchor="ctr">
                    <a:lnL>
                      <a:noFill/>
                    </a:lnL>
                    <a:lnR w="76200" cap="flat" cmpd="sng" algn="ctr">
                      <a:noFill/>
                      <a:prstDash val="solid"/>
                      <a:round/>
                      <a:headEnd type="none" w="med" len="med"/>
                      <a:tailEnd type="none" w="med" len="med"/>
                    </a:lnR>
                    <a:lnT>
                      <a:noFill/>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NZ" sz="950" b="1" noProof="0" dirty="0">
                          <a:solidFill>
                            <a:schemeClr val="tx1"/>
                          </a:solidFill>
                        </a:rPr>
                        <a:t>Total</a:t>
                      </a:r>
                      <a:endParaRPr lang="en-NZ" sz="950" b="0" i="0" u="none" strike="noStrike" noProof="0" dirty="0">
                        <a:solidFill>
                          <a:schemeClr val="tx1"/>
                        </a:solidFill>
                        <a:effectLst/>
                        <a:latin typeface="+mn-lt"/>
                      </a:endParaRP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0060AD">
                        <a:alpha val="10000"/>
                      </a:srgbClr>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5 to 8 years</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0060AD">
                        <a:alpha val="10000"/>
                      </a:srgbClr>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9 to 11 years</a:t>
                      </a:r>
                    </a:p>
                  </a:txBody>
                  <a:tcPr marL="9525" marR="9525" marT="9525"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0060AD">
                        <a:alpha val="10000"/>
                      </a:srgbClr>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12 to 14 years</a:t>
                      </a:r>
                    </a:p>
                  </a:txBody>
                  <a:tcPr marL="9525" marR="9525" marT="9525"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mpd="sng">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0060AD">
                        <a:alpha val="10000"/>
                      </a:srgbClr>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Male</a:t>
                      </a:r>
                    </a:p>
                  </a:txBody>
                  <a:tcPr marL="9525" marR="9525" marT="9525"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0060AD">
                        <a:alpha val="10000"/>
                      </a:srgbClr>
                    </a:solidFill>
                  </a:tcPr>
                </a:tc>
                <a:tc>
                  <a:txBody>
                    <a:bodyPr/>
                    <a:lstStyle/>
                    <a:p>
                      <a:pPr algn="ctr" fontAlgn="b"/>
                      <a:r>
                        <a:rPr lang="en-NZ" sz="950" b="0" i="0" u="none" strike="noStrike" noProof="0" dirty="0">
                          <a:solidFill>
                            <a:schemeClr val="tx1"/>
                          </a:solidFill>
                          <a:effectLst/>
                          <a:latin typeface="+mn-lt"/>
                          <a:cs typeface="Arial" panose="020B0604020202020204" pitchFamily="34" charset="0"/>
                        </a:rPr>
                        <a:t>Female</a:t>
                      </a:r>
                    </a:p>
                  </a:txBody>
                  <a:tcPr marL="9525" marR="9525" marT="9525"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0060AD">
                        <a:alpha val="10000"/>
                      </a:srgbClr>
                    </a:solidFill>
                  </a:tcPr>
                </a:tc>
                <a:extLst>
                  <a:ext uri="{0D108BD9-81ED-4DB2-BD59-A6C34878D82A}">
                    <a16:rowId xmlns:a16="http://schemas.microsoft.com/office/drawing/2014/main" val="2364854516"/>
                  </a:ext>
                </a:extLst>
              </a:tr>
              <a:tr h="370558">
                <a:tc>
                  <a:txBody>
                    <a:bodyPr/>
                    <a:lstStyle/>
                    <a:p>
                      <a:pPr algn="r" fontAlgn="b">
                        <a:buNone/>
                      </a:pPr>
                      <a:r>
                        <a:rPr lang="en-NZ" sz="1000" b="1" i="0" u="none" strike="noStrike" noProof="0" dirty="0">
                          <a:solidFill>
                            <a:schemeClr val="tx1"/>
                          </a:solidFill>
                          <a:effectLst/>
                          <a:latin typeface="+mn-lt"/>
                        </a:rPr>
                        <a:t>Multi-player games </a:t>
                      </a:r>
                      <a:br>
                        <a:rPr lang="en-NZ" sz="1000" b="0" i="0" u="none" strike="noStrike" noProof="0" dirty="0">
                          <a:solidFill>
                            <a:schemeClr val="tx1"/>
                          </a:solidFill>
                          <a:effectLst/>
                          <a:latin typeface="+mn-lt"/>
                        </a:rPr>
                      </a:br>
                      <a:r>
                        <a:rPr lang="en-NZ" sz="1000" b="0" i="0" u="none" strike="noStrike" noProof="0" dirty="0">
                          <a:solidFill>
                            <a:schemeClr val="tx1"/>
                          </a:solidFill>
                          <a:effectLst/>
                          <a:latin typeface="+mn-lt"/>
                        </a:rPr>
                        <a:t>(e.g. Roblox, Fortnite, playing with others online)</a:t>
                      </a:r>
                    </a:p>
                  </a:txBody>
                  <a:tcPr marL="6350" marR="72000" marT="6350" marB="0" anchor="ctr">
                    <a:lnL>
                      <a:noFill/>
                    </a:lnL>
                    <a:lnR w="762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557DBE">
                        <a:alpha val="10000"/>
                      </a:srgbClr>
                    </a:solidFill>
                  </a:tcPr>
                </a:tc>
                <a:tc>
                  <a:txBody>
                    <a:bodyPr/>
                    <a:lstStyle/>
                    <a:p>
                      <a:pPr algn="ctr" fontAlgn="b">
                        <a:buNone/>
                      </a:pPr>
                      <a:r>
                        <a:rPr lang="en-NZ" sz="1100" b="1" i="0" u="none" strike="noStrike" noProof="0" dirty="0">
                          <a:solidFill>
                            <a:srgbClr val="000000"/>
                          </a:solidFill>
                          <a:effectLst/>
                          <a:latin typeface="+mn-lt"/>
                        </a:rPr>
                        <a:t>74%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58%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79%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78%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71%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78%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4543621"/>
                  </a:ext>
                </a:extLst>
              </a:tr>
              <a:tr h="370558">
                <a:tc>
                  <a:txBody>
                    <a:bodyPr/>
                    <a:lstStyle/>
                    <a:p>
                      <a:pPr algn="r" fontAlgn="b">
                        <a:buNone/>
                      </a:pPr>
                      <a:r>
                        <a:rPr lang="en-NZ" sz="1000" b="1" i="0" u="none" strike="noStrike" noProof="0" dirty="0">
                          <a:solidFill>
                            <a:schemeClr val="tx1"/>
                          </a:solidFill>
                          <a:effectLst/>
                          <a:latin typeface="+mn-lt"/>
                        </a:rPr>
                        <a:t>World building games </a:t>
                      </a:r>
                      <a:br>
                        <a:rPr lang="en-NZ" sz="1000" b="0" i="0" u="none" strike="noStrike" noProof="0" dirty="0">
                          <a:solidFill>
                            <a:schemeClr val="tx1"/>
                          </a:solidFill>
                          <a:effectLst/>
                          <a:latin typeface="+mn-lt"/>
                        </a:rPr>
                      </a:br>
                      <a:r>
                        <a:rPr lang="en-NZ" sz="1000" b="0" i="0" u="none" strike="noStrike" noProof="0" dirty="0">
                          <a:solidFill>
                            <a:schemeClr val="tx1"/>
                          </a:solidFill>
                          <a:effectLst/>
                          <a:latin typeface="+mn-lt"/>
                        </a:rPr>
                        <a:t>(e.g. Minecraft, Terraria)</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557DBE">
                        <a:alpha val="10000"/>
                      </a:srgbClr>
                    </a:solidFill>
                  </a:tcPr>
                </a:tc>
                <a:tc>
                  <a:txBody>
                    <a:bodyPr/>
                    <a:lstStyle/>
                    <a:p>
                      <a:pPr algn="ctr" fontAlgn="b">
                        <a:buNone/>
                      </a:pPr>
                      <a:r>
                        <a:rPr lang="en-NZ" sz="1100" b="1" i="0" u="none" strike="noStrike" noProof="0" dirty="0">
                          <a:solidFill>
                            <a:srgbClr val="000000"/>
                          </a:solidFill>
                          <a:effectLst/>
                          <a:latin typeface="+mn-lt"/>
                        </a:rPr>
                        <a:t>46%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53%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43%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45%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52%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37%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2755249"/>
                  </a:ext>
                </a:extLst>
              </a:tr>
              <a:tr h="370558">
                <a:tc>
                  <a:txBody>
                    <a:bodyPr/>
                    <a:lstStyle/>
                    <a:p>
                      <a:pPr algn="r" fontAlgn="b">
                        <a:buNone/>
                      </a:pPr>
                      <a:r>
                        <a:rPr lang="en-NZ" sz="1000" b="1" i="0" u="none" strike="noStrike" noProof="0" dirty="0">
                          <a:solidFill>
                            <a:schemeClr val="tx1"/>
                          </a:solidFill>
                          <a:effectLst/>
                          <a:latin typeface="+mn-lt"/>
                        </a:rPr>
                        <a:t>Creative games </a:t>
                      </a:r>
                      <a:br>
                        <a:rPr lang="en-NZ" sz="1000" b="0" i="0" u="none" strike="noStrike" noProof="0" dirty="0">
                          <a:solidFill>
                            <a:schemeClr val="tx1"/>
                          </a:solidFill>
                          <a:effectLst/>
                          <a:latin typeface="+mn-lt"/>
                        </a:rPr>
                      </a:br>
                      <a:r>
                        <a:rPr lang="en-NZ" sz="1000" b="0" i="0" u="none" strike="noStrike" noProof="0" dirty="0">
                          <a:solidFill>
                            <a:schemeClr val="tx1"/>
                          </a:solidFill>
                          <a:effectLst/>
                          <a:latin typeface="+mn-lt"/>
                        </a:rPr>
                        <a:t>(e.g. designing, building, making things)</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557DBE">
                        <a:alpha val="10000"/>
                      </a:srgbClr>
                    </a:solidFill>
                  </a:tcPr>
                </a:tc>
                <a:tc>
                  <a:txBody>
                    <a:bodyPr/>
                    <a:lstStyle/>
                    <a:p>
                      <a:pPr algn="ctr" fontAlgn="b">
                        <a:buNone/>
                      </a:pPr>
                      <a:r>
                        <a:rPr lang="en-NZ" sz="1100" b="1" i="0" u="none" strike="noStrike" noProof="0" dirty="0">
                          <a:solidFill>
                            <a:srgbClr val="000000"/>
                          </a:solidFill>
                          <a:effectLst/>
                          <a:latin typeface="+mn-lt"/>
                        </a:rPr>
                        <a:t>41%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44%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43%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39%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37%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47%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2225927"/>
                  </a:ext>
                </a:extLst>
              </a:tr>
              <a:tr h="370558">
                <a:tc>
                  <a:txBody>
                    <a:bodyPr/>
                    <a:lstStyle/>
                    <a:p>
                      <a:pPr algn="r" fontAlgn="b">
                        <a:buNone/>
                      </a:pPr>
                      <a:r>
                        <a:rPr lang="en-NZ" sz="1000" b="1" i="0" u="none" strike="noStrike" noProof="0" dirty="0">
                          <a:solidFill>
                            <a:schemeClr val="tx1"/>
                          </a:solidFill>
                          <a:effectLst/>
                          <a:latin typeface="+mn-lt"/>
                        </a:rPr>
                        <a:t>Fighting / shooting games </a:t>
                      </a:r>
                      <a:br>
                        <a:rPr lang="en-NZ" sz="1000" b="0" i="0" u="none" strike="noStrike" noProof="0" dirty="0">
                          <a:solidFill>
                            <a:schemeClr val="tx1"/>
                          </a:solidFill>
                          <a:effectLst/>
                          <a:latin typeface="+mn-lt"/>
                        </a:rPr>
                      </a:br>
                      <a:r>
                        <a:rPr lang="en-NZ" sz="1000" b="0" i="0" u="none" strike="noStrike" noProof="0" dirty="0">
                          <a:solidFill>
                            <a:schemeClr val="tx1"/>
                          </a:solidFill>
                          <a:effectLst/>
                          <a:latin typeface="+mn-lt"/>
                        </a:rPr>
                        <a:t>(e.g. combat, action games)</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557DBE">
                        <a:alpha val="10000"/>
                      </a:srgbClr>
                    </a:solidFill>
                  </a:tcPr>
                </a:tc>
                <a:tc>
                  <a:txBody>
                    <a:bodyPr/>
                    <a:lstStyle/>
                    <a:p>
                      <a:pPr algn="ctr" fontAlgn="b">
                        <a:buNone/>
                      </a:pPr>
                      <a:r>
                        <a:rPr lang="en-NZ" sz="1100" b="1" i="0" u="none" strike="noStrike" noProof="0" dirty="0">
                          <a:solidFill>
                            <a:srgbClr val="000000"/>
                          </a:solidFill>
                          <a:effectLst/>
                          <a:latin typeface="+mn-lt"/>
                        </a:rPr>
                        <a:t>35%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26%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44%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50%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13%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9050283"/>
                  </a:ext>
                </a:extLst>
              </a:tr>
              <a:tr h="370558">
                <a:tc>
                  <a:txBody>
                    <a:bodyPr/>
                    <a:lstStyle/>
                    <a:p>
                      <a:pPr algn="r" fontAlgn="b">
                        <a:buNone/>
                      </a:pPr>
                      <a:r>
                        <a:rPr lang="en-NZ" sz="1000" b="1" i="0" u="none" strike="noStrike" noProof="0" dirty="0">
                          <a:solidFill>
                            <a:schemeClr val="tx1"/>
                          </a:solidFill>
                          <a:effectLst/>
                          <a:latin typeface="+mn-lt"/>
                        </a:rPr>
                        <a:t>Adventure games </a:t>
                      </a:r>
                      <a:br>
                        <a:rPr lang="en-NZ" sz="1000" b="0" i="0" u="none" strike="noStrike" noProof="0" dirty="0">
                          <a:solidFill>
                            <a:schemeClr val="tx1"/>
                          </a:solidFill>
                          <a:effectLst/>
                          <a:latin typeface="+mn-lt"/>
                        </a:rPr>
                      </a:br>
                      <a:r>
                        <a:rPr lang="en-NZ" sz="1000" b="0" i="0" u="none" strike="noStrike" noProof="0" dirty="0">
                          <a:solidFill>
                            <a:schemeClr val="tx1"/>
                          </a:solidFill>
                          <a:effectLst/>
                          <a:latin typeface="+mn-lt"/>
                        </a:rPr>
                        <a:t>(e.g. exploring new worlds)</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557DBE">
                        <a:alpha val="10000"/>
                      </a:srgbClr>
                    </a:solidFill>
                  </a:tcPr>
                </a:tc>
                <a:tc>
                  <a:txBody>
                    <a:bodyPr/>
                    <a:lstStyle/>
                    <a:p>
                      <a:pPr algn="ctr" fontAlgn="b">
                        <a:buNone/>
                      </a:pPr>
                      <a:r>
                        <a:rPr lang="en-NZ" sz="1100" b="1" i="0" u="none" strike="noStrike" noProof="0" dirty="0">
                          <a:solidFill>
                            <a:srgbClr val="000000"/>
                          </a:solidFill>
                          <a:effectLst/>
                          <a:latin typeface="+mn-lt"/>
                        </a:rPr>
                        <a:t>33%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33%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31%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32%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8590465"/>
                  </a:ext>
                </a:extLst>
              </a:tr>
              <a:tr h="370558">
                <a:tc>
                  <a:txBody>
                    <a:bodyPr/>
                    <a:lstStyle/>
                    <a:p>
                      <a:pPr algn="r" fontAlgn="b">
                        <a:buNone/>
                      </a:pPr>
                      <a:r>
                        <a:rPr lang="en-NZ" sz="1000" b="1" i="0" u="none" strike="noStrike" noProof="0" dirty="0">
                          <a:solidFill>
                            <a:schemeClr val="tx1"/>
                          </a:solidFill>
                          <a:effectLst/>
                          <a:latin typeface="+mn-lt"/>
                        </a:rPr>
                        <a:t>Role-playing games </a:t>
                      </a:r>
                      <a:br>
                        <a:rPr lang="en-NZ" sz="1000" b="0" i="0" u="none" strike="noStrike" noProof="0" dirty="0">
                          <a:solidFill>
                            <a:schemeClr val="tx1"/>
                          </a:solidFill>
                          <a:effectLst/>
                          <a:latin typeface="+mn-lt"/>
                        </a:rPr>
                      </a:br>
                      <a:r>
                        <a:rPr lang="en-NZ" sz="1000" b="0" i="0" u="none" strike="noStrike" noProof="0" dirty="0">
                          <a:solidFill>
                            <a:schemeClr val="tx1"/>
                          </a:solidFill>
                          <a:effectLst/>
                          <a:latin typeface="+mn-lt"/>
                        </a:rPr>
                        <a:t>(e.g. pretending to be characters, making choices)</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557DBE">
                        <a:alpha val="10000"/>
                      </a:srgbClr>
                    </a:solidFill>
                  </a:tcPr>
                </a:tc>
                <a:tc>
                  <a:txBody>
                    <a:bodyPr/>
                    <a:lstStyle/>
                    <a:p>
                      <a:pPr algn="ctr" fontAlgn="b">
                        <a:buNone/>
                      </a:pPr>
                      <a:r>
                        <a:rPr lang="en-NZ" sz="1100" b="1" i="0" u="none" strike="noStrike" noProof="0" dirty="0">
                          <a:solidFill>
                            <a:srgbClr val="000000"/>
                          </a:solidFill>
                          <a:effectLst/>
                          <a:latin typeface="+mn-lt"/>
                        </a:rPr>
                        <a:t>29%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34%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22%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26%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34%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0491490"/>
                  </a:ext>
                </a:extLst>
              </a:tr>
              <a:tr h="370558">
                <a:tc>
                  <a:txBody>
                    <a:bodyPr/>
                    <a:lstStyle/>
                    <a:p>
                      <a:pPr algn="r" fontAlgn="b">
                        <a:buNone/>
                      </a:pPr>
                      <a:r>
                        <a:rPr lang="en-NZ" sz="1000" b="1" i="0" u="none" strike="noStrike" noProof="0" dirty="0">
                          <a:solidFill>
                            <a:schemeClr val="tx1"/>
                          </a:solidFill>
                          <a:effectLst/>
                          <a:latin typeface="+mn-lt"/>
                        </a:rPr>
                        <a:t>Racing games </a:t>
                      </a:r>
                      <a:br>
                        <a:rPr lang="en-NZ" sz="1000" b="0" i="0" u="none" strike="noStrike" noProof="0" dirty="0">
                          <a:solidFill>
                            <a:schemeClr val="tx1"/>
                          </a:solidFill>
                          <a:effectLst/>
                          <a:latin typeface="+mn-lt"/>
                        </a:rPr>
                      </a:br>
                      <a:r>
                        <a:rPr lang="en-NZ" sz="1000" b="0" i="0" u="none" strike="noStrike" noProof="0" dirty="0">
                          <a:solidFill>
                            <a:schemeClr val="tx1"/>
                          </a:solidFill>
                          <a:effectLst/>
                          <a:latin typeface="+mn-lt"/>
                        </a:rPr>
                        <a:t>(e.g. car, bike, or obstacle races)</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557DBE">
                        <a:alpha val="10000"/>
                      </a:srgbClr>
                    </a:solidFill>
                  </a:tcPr>
                </a:tc>
                <a:tc>
                  <a:txBody>
                    <a:bodyPr/>
                    <a:lstStyle/>
                    <a:p>
                      <a:pPr algn="ctr" fontAlgn="b">
                        <a:buNone/>
                      </a:pPr>
                      <a:r>
                        <a:rPr lang="en-NZ" sz="1100" b="1" i="0" u="none" strike="noStrike" noProof="0" dirty="0">
                          <a:solidFill>
                            <a:srgbClr val="000000"/>
                          </a:solidFill>
                          <a:effectLst/>
                          <a:latin typeface="+mn-lt"/>
                        </a:rPr>
                        <a:t>24%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16%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25%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31%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13%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5697665"/>
                  </a:ext>
                </a:extLst>
              </a:tr>
              <a:tr h="370558">
                <a:tc>
                  <a:txBody>
                    <a:bodyPr/>
                    <a:lstStyle/>
                    <a:p>
                      <a:pPr algn="r" fontAlgn="b">
                        <a:buNone/>
                      </a:pPr>
                      <a:r>
                        <a:rPr lang="en-NZ" sz="1000" b="1" i="0" u="none" strike="noStrike" noProof="0" dirty="0">
                          <a:solidFill>
                            <a:schemeClr val="tx1"/>
                          </a:solidFill>
                          <a:effectLst/>
                          <a:latin typeface="+mn-lt"/>
                        </a:rPr>
                        <a:t>Sports games</a:t>
                      </a:r>
                      <a:br>
                        <a:rPr lang="en-NZ" sz="1000" b="0" i="0" u="none" strike="noStrike" noProof="0" dirty="0">
                          <a:solidFill>
                            <a:schemeClr val="tx1"/>
                          </a:solidFill>
                          <a:effectLst/>
                          <a:latin typeface="+mn-lt"/>
                        </a:rPr>
                      </a:br>
                      <a:r>
                        <a:rPr lang="en-NZ" sz="1000" b="0" i="0" u="none" strike="noStrike" noProof="0" dirty="0">
                          <a:solidFill>
                            <a:schemeClr val="tx1"/>
                          </a:solidFill>
                          <a:effectLst/>
                          <a:latin typeface="+mn-lt"/>
                        </a:rPr>
                        <a:t>(e.g. football, basketball, skateboarding)</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557DBE">
                        <a:alpha val="10000"/>
                      </a:srgbClr>
                    </a:solidFill>
                  </a:tcPr>
                </a:tc>
                <a:tc>
                  <a:txBody>
                    <a:bodyPr/>
                    <a:lstStyle/>
                    <a:p>
                      <a:pPr algn="ctr" fontAlgn="b">
                        <a:buNone/>
                      </a:pPr>
                      <a:r>
                        <a:rPr lang="en-NZ" sz="1100" b="1" i="0" u="none" strike="noStrike" noProof="0" dirty="0">
                          <a:solidFill>
                            <a:srgbClr val="000000"/>
                          </a:solidFill>
                          <a:effectLst/>
                          <a:latin typeface="+mn-lt"/>
                        </a:rPr>
                        <a:t>21%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23%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15%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25%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28%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11%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0179900"/>
                  </a:ext>
                </a:extLst>
              </a:tr>
              <a:tr h="370558">
                <a:tc>
                  <a:txBody>
                    <a:bodyPr/>
                    <a:lstStyle/>
                    <a:p>
                      <a:pPr algn="r" fontAlgn="b">
                        <a:buNone/>
                      </a:pPr>
                      <a:r>
                        <a:rPr lang="en-NZ" sz="1000" b="1" i="0" u="none" strike="noStrike" noProof="0" dirty="0">
                          <a:solidFill>
                            <a:schemeClr val="tx1"/>
                          </a:solidFill>
                          <a:effectLst/>
                          <a:latin typeface="+mn-lt"/>
                        </a:rPr>
                        <a:t>Educational games </a:t>
                      </a:r>
                      <a:br>
                        <a:rPr lang="en-NZ" sz="1000" b="0" i="0" u="none" strike="noStrike" noProof="0" dirty="0">
                          <a:solidFill>
                            <a:schemeClr val="tx1"/>
                          </a:solidFill>
                          <a:effectLst/>
                          <a:latin typeface="+mn-lt"/>
                        </a:rPr>
                      </a:br>
                      <a:r>
                        <a:rPr lang="en-NZ" sz="1000" b="0" i="0" u="none" strike="noStrike" noProof="0" dirty="0">
                          <a:solidFill>
                            <a:schemeClr val="tx1"/>
                          </a:solidFill>
                          <a:effectLst/>
                          <a:latin typeface="+mn-lt"/>
                        </a:rPr>
                        <a:t>(e.g. maths, puzzles, learning games)</a:t>
                      </a:r>
                    </a:p>
                  </a:txBody>
                  <a:tcPr marL="6350" marR="72000" marT="6350" marB="0" anchor="ctr">
                    <a:lnL>
                      <a:noFill/>
                    </a:lnL>
                    <a:lnR w="762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rgbClr val="557DBE">
                        <a:alpha val="10000"/>
                      </a:srgbClr>
                    </a:solidFill>
                  </a:tcPr>
                </a:tc>
                <a:tc>
                  <a:txBody>
                    <a:bodyPr/>
                    <a:lstStyle/>
                    <a:p>
                      <a:pPr algn="ctr" fontAlgn="b">
                        <a:buNone/>
                      </a:pPr>
                      <a:r>
                        <a:rPr lang="en-NZ" sz="1100" b="1" i="0" u="none" strike="noStrike" noProof="0" dirty="0">
                          <a:solidFill>
                            <a:srgbClr val="000000"/>
                          </a:solidFill>
                          <a:effectLst/>
                          <a:latin typeface="+mn-lt"/>
                        </a:rPr>
                        <a:t>21%        </a:t>
                      </a:r>
                    </a:p>
                  </a:txBody>
                  <a:tcPr marL="6350" marR="6350" marT="6350" marB="0" anchor="ctr">
                    <a:lnL w="762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37%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15%        </a:t>
                      </a:r>
                    </a:p>
                  </a:txBody>
                  <a:tcPr marL="6350" marR="6350" marT="635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17%        </a:t>
                      </a:r>
                    </a:p>
                  </a:txBody>
                  <a:tcPr marL="6350" marR="6350" marT="6350" marB="0" anchor="ctr">
                    <a:lnL w="6350" cap="flat" cmpd="sng" algn="ctr">
                      <a:solidFill>
                        <a:schemeClr val="accent5"/>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20%        </a:t>
                      </a:r>
                    </a:p>
                  </a:txBody>
                  <a:tcPr marL="6350" marR="6350" marT="6350" marB="0" anchor="ctr">
                    <a:lnL w="12700" cap="flat" cmpd="sng" algn="ctr">
                      <a:solidFill>
                        <a:schemeClr val="tx2"/>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NZ" sz="1100" b="0" i="0" u="none" strike="noStrike" noProof="0" dirty="0">
                          <a:solidFill>
                            <a:srgbClr val="000000"/>
                          </a:solidFill>
                          <a:effectLst/>
                          <a:latin typeface="+mn-lt"/>
                        </a:rPr>
                        <a:t>22%        </a:t>
                      </a:r>
                    </a:p>
                  </a:txBody>
                  <a:tcPr marL="6350" marR="6350" marT="6350" marB="0"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6637270"/>
                  </a:ext>
                </a:extLst>
              </a:tr>
            </a:tbl>
          </a:graphicData>
        </a:graphic>
      </p:graphicFrame>
      <p:grpSp>
        <p:nvGrpSpPr>
          <p:cNvPr id="9" name="Group 8">
            <a:extLst>
              <a:ext uri="{FF2B5EF4-FFF2-40B4-BE49-F238E27FC236}">
                <a16:creationId xmlns:a16="http://schemas.microsoft.com/office/drawing/2014/main" id="{7C5A9237-DCE4-11EE-519C-FE4B40F6DE82}"/>
              </a:ext>
            </a:extLst>
          </p:cNvPr>
          <p:cNvGrpSpPr/>
          <p:nvPr/>
        </p:nvGrpSpPr>
        <p:grpSpPr>
          <a:xfrm>
            <a:off x="8979365" y="6510213"/>
            <a:ext cx="2346178" cy="276475"/>
            <a:chOff x="9561659" y="6274524"/>
            <a:chExt cx="1900091" cy="242532"/>
          </a:xfrm>
        </p:grpSpPr>
        <p:sp>
          <p:nvSpPr>
            <p:cNvPr id="10" name="Text Placeholder 3">
              <a:extLst>
                <a:ext uri="{FF2B5EF4-FFF2-40B4-BE49-F238E27FC236}">
                  <a16:creationId xmlns:a16="http://schemas.microsoft.com/office/drawing/2014/main" id="{5163C568-40C4-AB6D-3F2D-25CA0ED923C0}"/>
                </a:ext>
              </a:extLst>
            </p:cNvPr>
            <p:cNvSpPr txBox="1">
              <a:spLocks/>
            </p:cNvSpPr>
            <p:nvPr/>
          </p:nvSpPr>
          <p:spPr>
            <a:xfrm>
              <a:off x="9561659" y="6274524"/>
              <a:ext cx="1754039" cy="24253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higher than Total</a:t>
              </a:r>
            </a:p>
            <a:p>
              <a:pPr marL="0" marR="0" lvl="6" indent="0" algn="r"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Significantly lower than Total</a:t>
              </a:r>
            </a:p>
          </p:txBody>
        </p:sp>
        <p:sp>
          <p:nvSpPr>
            <p:cNvPr id="11" name="Isosceles Triangle 10">
              <a:extLst>
                <a:ext uri="{FF2B5EF4-FFF2-40B4-BE49-F238E27FC236}">
                  <a16:creationId xmlns:a16="http://schemas.microsoft.com/office/drawing/2014/main" id="{A911EA79-C4C4-308D-3ACB-4F845327A4A6}"/>
                </a:ext>
              </a:extLst>
            </p:cNvPr>
            <p:cNvSpPr/>
            <p:nvPr/>
          </p:nvSpPr>
          <p:spPr bwMode="auto">
            <a:xfrm>
              <a:off x="11356975" y="6283307"/>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12" name="Isosceles Triangle 11">
              <a:extLst>
                <a:ext uri="{FF2B5EF4-FFF2-40B4-BE49-F238E27FC236}">
                  <a16:creationId xmlns:a16="http://schemas.microsoft.com/office/drawing/2014/main" id="{DE93E736-F387-430D-CCC9-889BD4E2AC98}"/>
                </a:ext>
              </a:extLst>
            </p:cNvPr>
            <p:cNvSpPr/>
            <p:nvPr/>
          </p:nvSpPr>
          <p:spPr bwMode="auto">
            <a:xfrm rot="10800000">
              <a:off x="11356974" y="6421851"/>
              <a:ext cx="104775" cy="90323"/>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
        <p:nvSpPr>
          <p:cNvPr id="6" name="Text Placeholder 3">
            <a:extLst>
              <a:ext uri="{FF2B5EF4-FFF2-40B4-BE49-F238E27FC236}">
                <a16:creationId xmlns:a16="http://schemas.microsoft.com/office/drawing/2014/main" id="{7F7D0158-B1DB-371E-0F72-A40AE093C748}"/>
              </a:ext>
            </a:extLst>
          </p:cNvPr>
          <p:cNvSpPr txBox="1">
            <a:spLocks/>
          </p:cNvSpPr>
          <p:nvPr/>
        </p:nvSpPr>
        <p:spPr>
          <a:xfrm>
            <a:off x="482330" y="1560440"/>
            <a:ext cx="7021594" cy="1707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600"/>
              </a:spcAft>
              <a:buClr>
                <a:srgbClr val="000000"/>
              </a:buClr>
              <a:buSzPct val="100000"/>
              <a:buFontTx/>
              <a:buNone/>
              <a:tabLst/>
              <a:defRPr/>
            </a:pPr>
            <a:r>
              <a:rPr lang="en-NZ" sz="1100" noProof="0" dirty="0">
                <a:solidFill>
                  <a:srgbClr val="000000"/>
                </a:solidFill>
                <a:latin typeface="Century Gothic" panose="02116942222400000000"/>
              </a:rPr>
              <a:t>Types of online games children like playing</a:t>
            </a:r>
            <a:endParaRPr kumimoji="0" lang="en-NZ" sz="1100" b="1" i="0" u="none" strike="noStrike" kern="1200" cap="none" spc="0" normalizeH="0" baseline="0" noProof="0" dirty="0">
              <a:ln>
                <a:noFill/>
              </a:ln>
              <a:solidFill>
                <a:srgbClr val="000000"/>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7" name="Text Placeholder 3">
            <a:extLst>
              <a:ext uri="{FF2B5EF4-FFF2-40B4-BE49-F238E27FC236}">
                <a16:creationId xmlns:a16="http://schemas.microsoft.com/office/drawing/2014/main" id="{39789E9A-4559-748E-D0CC-0F37A4CE2732}"/>
              </a:ext>
            </a:extLst>
          </p:cNvPr>
          <p:cNvSpPr txBox="1">
            <a:spLocks/>
          </p:cNvSpPr>
          <p:nvPr/>
        </p:nvSpPr>
        <p:spPr>
          <a:xfrm>
            <a:off x="2784474" y="6599361"/>
            <a:ext cx="7780655" cy="399841"/>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0" i="0" kern="1200">
                <a:solidFill>
                  <a:schemeClr val="tx1"/>
                </a:solidFill>
                <a:latin typeface="+mn-lt"/>
                <a:ea typeface="Roboto" panose="02000000000000000000" pitchFamily="2" charset="0"/>
                <a:cs typeface="Segoe UI" panose="020B0502040204020203" pitchFamily="34" charset="0"/>
              </a:defRPr>
            </a:lvl1pPr>
            <a:lvl2pPr marL="0" indent="0" algn="l" defTabSz="914400" rtl="0" eaLnBrk="1" latinLnBrk="0" hangingPunct="1">
              <a:lnSpc>
                <a:spcPct val="100000"/>
              </a:lnSpc>
              <a:spcBef>
                <a:spcPts val="0"/>
              </a:spcBef>
              <a:spcAft>
                <a:spcPts val="1200"/>
              </a:spcAft>
              <a:buClr>
                <a:schemeClr val="accent1"/>
              </a:buClr>
              <a:buFontTx/>
              <a:buNone/>
              <a:tabLst>
                <a:tab pos="280988" algn="l"/>
              </a:tabLst>
              <a:defRPr sz="1800" b="1" i="0" kern="1200">
                <a:solidFill>
                  <a:schemeClr val="tx2"/>
                </a:solidFill>
                <a:latin typeface="+mn-lt"/>
                <a:ea typeface="Roboto" panose="02000000000000000000" pitchFamily="2" charset="0"/>
                <a:cs typeface="Segoe UI" panose="020B0502040204020203" pitchFamily="34" charset="0"/>
              </a:defRPr>
            </a:lvl2pPr>
            <a:lvl3pPr marL="228600" indent="-228600" algn="l" defTabSz="292608" rtl="0" eaLnBrk="1" latinLnBrk="0" hangingPunct="1">
              <a:lnSpc>
                <a:spcPct val="100000"/>
              </a:lnSpc>
              <a:spcBef>
                <a:spcPts val="0"/>
              </a:spcBef>
              <a:spcAft>
                <a:spcPts val="600"/>
              </a:spcAft>
              <a:buClr>
                <a:schemeClr val="tx1"/>
              </a:buClr>
              <a:buFont typeface="Arial" panose="020B0604020202020204" pitchFamily="34" charset="0"/>
              <a:buChar char="•"/>
              <a:tabLst>
                <a:tab pos="276225" algn="l"/>
                <a:tab pos="584200" algn="l"/>
              </a:tabLst>
              <a:defRPr sz="1800" b="0" i="0" kern="1200">
                <a:solidFill>
                  <a:schemeClr val="tx1"/>
                </a:solidFill>
                <a:latin typeface="+mn-lt"/>
                <a:ea typeface="Roboto" panose="02000000000000000000" pitchFamily="2" charset="0"/>
                <a:cs typeface="Segoe UI" panose="020B0502040204020203" pitchFamily="34" charset="0"/>
              </a:defRPr>
            </a:lvl3pPr>
            <a:lvl4pPr marL="457200" marR="0" indent="-228600" algn="l" defTabSz="292608" rtl="0" eaLnBrk="1" fontAlgn="auto" latinLnBrk="0" hangingPunct="1">
              <a:lnSpc>
                <a:spcPct val="100000"/>
              </a:lnSpc>
              <a:spcBef>
                <a:spcPts val="0"/>
              </a:spcBef>
              <a:spcAft>
                <a:spcPts val="600"/>
              </a:spcAft>
              <a:buClr>
                <a:schemeClr val="tx1"/>
              </a:buClr>
              <a:buSzPct val="100000"/>
              <a:buFont typeface="Arial" panose="020B0604020202020204" pitchFamily="34" charset="0"/>
              <a:buChar char="•"/>
              <a:tabLst/>
              <a:defRPr sz="1600" b="0" i="0" kern="1200">
                <a:solidFill>
                  <a:schemeClr val="tx1"/>
                </a:solidFill>
                <a:latin typeface="+mn-lt"/>
                <a:ea typeface="Roboto" panose="02000000000000000000" pitchFamily="2" charset="0"/>
                <a:cs typeface="Segoe UI" panose="020B0502040204020203" pitchFamily="34" charset="0"/>
              </a:defRPr>
            </a:lvl4pPr>
            <a:lvl5pPr marL="685800" indent="-228600" algn="l" defTabSz="292608" rtl="0" eaLnBrk="1" latinLnBrk="0" hangingPunct="1">
              <a:lnSpc>
                <a:spcPct val="100000"/>
              </a:lnSpc>
              <a:spcBef>
                <a:spcPts val="0"/>
              </a:spcBef>
              <a:spcAft>
                <a:spcPts val="600"/>
              </a:spcAft>
              <a:buClr>
                <a:schemeClr val="tx1"/>
              </a:buClr>
              <a:buSzPct val="100000"/>
              <a:buFont typeface="Arial" panose="020B0604020202020204" pitchFamily="34" charset="0"/>
              <a:buChar char="•"/>
              <a:tabLst>
                <a:tab pos="292608" algn="l"/>
                <a:tab pos="585216" algn="l"/>
              </a:tabLst>
              <a:defRPr sz="1600" b="0" i="0" kern="1200">
                <a:solidFill>
                  <a:schemeClr val="tx1"/>
                </a:solidFill>
                <a:latin typeface="+mn-lt"/>
                <a:ea typeface="Roboto" panose="02000000000000000000" pitchFamily="2" charset="0"/>
                <a:cs typeface="Segoe UI" panose="020B0502040204020203" pitchFamily="34" charset="0"/>
              </a:defRPr>
            </a:lvl5pPr>
            <a:lvl6pPr marL="0" indent="0" algn="l" defTabSz="914400" rtl="0" eaLnBrk="1" latinLnBrk="0" hangingPunct="1">
              <a:lnSpc>
                <a:spcPct val="100000"/>
              </a:lnSpc>
              <a:spcBef>
                <a:spcPts val="0"/>
              </a:spcBef>
              <a:spcAft>
                <a:spcPts val="600"/>
              </a:spcAft>
              <a:buClr>
                <a:schemeClr val="tx1"/>
              </a:buClr>
              <a:buSzPct val="100000"/>
              <a:buFontTx/>
              <a:buNone/>
              <a:tabLst/>
              <a:defRPr sz="1400" b="0" i="0" kern="1200">
                <a:solidFill>
                  <a:schemeClr val="tx1"/>
                </a:solidFill>
                <a:latin typeface="+mn-lt"/>
                <a:ea typeface="Roboto" panose="02000000000000000000" pitchFamily="2" charset="0"/>
                <a:cs typeface="Segoe UI" panose="020B0502040204020203" pitchFamily="34" charset="0"/>
              </a:defRPr>
            </a:lvl6pPr>
            <a:lvl7pPr marL="0" indent="0" algn="l" defTabSz="914400" rtl="0" eaLnBrk="1" latinLnBrk="0" hangingPunct="1">
              <a:lnSpc>
                <a:spcPct val="100000"/>
              </a:lnSpc>
              <a:spcBef>
                <a:spcPts val="0"/>
              </a:spcBef>
              <a:spcAft>
                <a:spcPts val="600"/>
              </a:spcAft>
              <a:buClr>
                <a:schemeClr val="tx1"/>
              </a:buClr>
              <a:buSzPct val="100000"/>
              <a:buFontTx/>
              <a:buNone/>
              <a:tabLst/>
              <a:defRPr sz="1400" b="1" i="0" kern="1200">
                <a:solidFill>
                  <a:schemeClr val="tx1"/>
                </a:solidFill>
                <a:latin typeface="+mn-lt"/>
                <a:ea typeface="Roboto" panose="02000000000000000000" pitchFamily="2" charset="0"/>
                <a:cs typeface="Segoe UI" panose="020B0502040204020203" pitchFamily="34" charset="0"/>
              </a:defRPr>
            </a:lvl7pPr>
            <a:lvl8pPr marL="228600" indent="-228600" algn="l" defTabSz="914400" rtl="0" eaLnBrk="1" latinLnBrk="0" hangingPunct="1">
              <a:lnSpc>
                <a:spcPct val="100000"/>
              </a:lnSpc>
              <a:spcBef>
                <a:spcPts val="0"/>
              </a:spcBef>
              <a:spcAft>
                <a:spcPts val="600"/>
              </a:spcAft>
              <a:buClr>
                <a:schemeClr val="tx1"/>
              </a:buClr>
              <a:buSzPct val="100000"/>
              <a:buFont typeface="Arial" panose="020B0604020202020204" pitchFamily="34" charset="0"/>
              <a:buChar char="•"/>
              <a:tabLst/>
              <a:defRPr sz="1400" b="0" i="0" kern="1200">
                <a:solidFill>
                  <a:schemeClr val="tx1"/>
                </a:solidFill>
                <a:latin typeface="+mn-lt"/>
                <a:ea typeface="Roboto" panose="02000000000000000000" pitchFamily="2" charset="0"/>
                <a:cs typeface="Segoe UI" panose="020B0502040204020203" pitchFamily="34" charset="0"/>
              </a:defRPr>
            </a:lvl8pPr>
            <a:lvl9pPr marL="0" indent="0" algn="l" defTabSz="914400" rtl="0" eaLnBrk="1" latinLnBrk="0" hangingPunct="1">
              <a:lnSpc>
                <a:spcPct val="100000"/>
              </a:lnSpc>
              <a:spcBef>
                <a:spcPts val="0"/>
              </a:spcBef>
              <a:spcAft>
                <a:spcPts val="600"/>
              </a:spcAft>
              <a:buClr>
                <a:schemeClr val="tx1"/>
              </a:buClr>
              <a:buSzPct val="100000"/>
              <a:buFontTx/>
              <a:buNone/>
              <a:tabLst/>
              <a:defRPr sz="5400" b="0" i="0" kern="1200">
                <a:solidFill>
                  <a:schemeClr val="accent6"/>
                </a:solidFill>
                <a:latin typeface="Georgia" panose="02040502050405020303" pitchFamily="18" charset="0"/>
                <a:ea typeface="Roboto" panose="02000000000000000000" pitchFamily="2" charset="0"/>
                <a:cs typeface="Segoe UI" panose="020B0502040204020203" pitchFamily="34" charset="0"/>
              </a:defRPr>
            </a:lvl9pPr>
          </a:lstStyle>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Source: </a:t>
            </a:r>
            <a:r>
              <a:rPr kumimoji="0" lang="en-NZ" sz="80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Q73a. </a:t>
            </a:r>
            <a:r>
              <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What types of games do you like to play?</a:t>
            </a:r>
          </a:p>
          <a:p>
            <a:pPr marL="0" marR="0" lvl="6" indent="0" algn="l" defTabSz="914400" rtl="0" eaLnBrk="1" fontAlgn="auto" latinLnBrk="0" hangingPunct="1">
              <a:lnSpc>
                <a:spcPct val="100000"/>
              </a:lnSpc>
              <a:spcBef>
                <a:spcPts val="0"/>
              </a:spcBef>
              <a:spcAft>
                <a:spcPts val="0"/>
              </a:spcAft>
              <a:buClr>
                <a:srgbClr val="000000"/>
              </a:buClr>
              <a:buSzPct val="100000"/>
              <a:buFontTx/>
              <a:buNone/>
              <a:tabLst/>
              <a:defRPr/>
            </a:pPr>
            <a: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t>Base: </a:t>
            </a:r>
            <a:r>
              <a:rPr lang="en-NZ" sz="800" b="0" noProof="0" dirty="0">
                <a:solidFill>
                  <a:srgbClr val="736868"/>
                </a:solidFill>
                <a:latin typeface="Century Gothic" panose="02116942222400000000"/>
              </a:rPr>
              <a:t>Children aged 5 to 14 years who play online games n=409</a:t>
            </a:r>
            <a:br>
              <a:rPr lang="en-NZ" sz="800" b="0" noProof="0" dirty="0">
                <a:solidFill>
                  <a:srgbClr val="736868"/>
                </a:solidFill>
                <a:latin typeface="Century Gothic" panose="02116942222400000000"/>
              </a:rPr>
            </a:br>
            <a:br>
              <a:rPr kumimoji="0" lang="en-NZ" sz="800" b="1"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rPr>
            </a:br>
            <a:endParaRPr kumimoji="0" lang="en-NZ" sz="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nvGrpSpPr>
          <p:cNvPr id="13" name="Group 12">
            <a:extLst>
              <a:ext uri="{FF2B5EF4-FFF2-40B4-BE49-F238E27FC236}">
                <a16:creationId xmlns:a16="http://schemas.microsoft.com/office/drawing/2014/main" id="{6D9D1D3C-F61F-4AFD-5866-B92AF0EC667B}"/>
              </a:ext>
            </a:extLst>
          </p:cNvPr>
          <p:cNvGrpSpPr/>
          <p:nvPr/>
        </p:nvGrpSpPr>
        <p:grpSpPr>
          <a:xfrm>
            <a:off x="6161950" y="3033279"/>
            <a:ext cx="5207827" cy="3058316"/>
            <a:chOff x="3395621" y="2964699"/>
            <a:chExt cx="5207827" cy="3058316"/>
          </a:xfrm>
        </p:grpSpPr>
        <p:sp>
          <p:nvSpPr>
            <p:cNvPr id="22" name="Isosceles Triangle 21">
              <a:extLst>
                <a:ext uri="{FF2B5EF4-FFF2-40B4-BE49-F238E27FC236}">
                  <a16:creationId xmlns:a16="http://schemas.microsoft.com/office/drawing/2014/main" id="{7128D677-5682-4CC6-9A4F-AD33FBE5D3E2}"/>
                </a:ext>
              </a:extLst>
            </p:cNvPr>
            <p:cNvSpPr/>
            <p:nvPr/>
          </p:nvSpPr>
          <p:spPr bwMode="auto">
            <a:xfrm rot="10800000">
              <a:off x="3395621" y="2964699"/>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3" name="Isosceles Triangle 22">
              <a:extLst>
                <a:ext uri="{FF2B5EF4-FFF2-40B4-BE49-F238E27FC236}">
                  <a16:creationId xmlns:a16="http://schemas.microsoft.com/office/drawing/2014/main" id="{D416B49A-109C-6887-2836-186B17B817D1}"/>
                </a:ext>
              </a:extLst>
            </p:cNvPr>
            <p:cNvSpPr/>
            <p:nvPr/>
          </p:nvSpPr>
          <p:spPr bwMode="auto">
            <a:xfrm rot="10800000">
              <a:off x="8474075" y="406463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4" name="Isosceles Triangle 23">
              <a:extLst>
                <a:ext uri="{FF2B5EF4-FFF2-40B4-BE49-F238E27FC236}">
                  <a16:creationId xmlns:a16="http://schemas.microsoft.com/office/drawing/2014/main" id="{F8F9E809-385B-5FAD-A652-512639485378}"/>
                </a:ext>
              </a:extLst>
            </p:cNvPr>
            <p:cNvSpPr/>
            <p:nvPr/>
          </p:nvSpPr>
          <p:spPr bwMode="auto">
            <a:xfrm rot="10800000">
              <a:off x="8474075" y="5166550"/>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5" name="Isosceles Triangle 24">
              <a:extLst>
                <a:ext uri="{FF2B5EF4-FFF2-40B4-BE49-F238E27FC236}">
                  <a16:creationId xmlns:a16="http://schemas.microsoft.com/office/drawing/2014/main" id="{44FF0905-04E5-1627-CB9D-A1FFC80A4AED}"/>
                </a:ext>
              </a:extLst>
            </p:cNvPr>
            <p:cNvSpPr/>
            <p:nvPr/>
          </p:nvSpPr>
          <p:spPr bwMode="auto">
            <a:xfrm rot="10800000">
              <a:off x="8474075" y="5550964"/>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7" name="Isosceles Triangle 26">
              <a:extLst>
                <a:ext uri="{FF2B5EF4-FFF2-40B4-BE49-F238E27FC236}">
                  <a16:creationId xmlns:a16="http://schemas.microsoft.com/office/drawing/2014/main" id="{729D8C1D-4C4D-E452-7B8F-7A4C2BB1833E}"/>
                </a:ext>
              </a:extLst>
            </p:cNvPr>
            <p:cNvSpPr/>
            <p:nvPr/>
          </p:nvSpPr>
          <p:spPr bwMode="auto">
            <a:xfrm>
              <a:off x="3395621" y="5920051"/>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sp>
          <p:nvSpPr>
            <p:cNvPr id="28" name="Isosceles Triangle 27">
              <a:extLst>
                <a:ext uri="{FF2B5EF4-FFF2-40B4-BE49-F238E27FC236}">
                  <a16:creationId xmlns:a16="http://schemas.microsoft.com/office/drawing/2014/main" id="{F2BA2CE7-C3FA-FA4D-584C-EA7003038C66}"/>
                </a:ext>
              </a:extLst>
            </p:cNvPr>
            <p:cNvSpPr/>
            <p:nvPr/>
          </p:nvSpPr>
          <p:spPr bwMode="auto">
            <a:xfrm>
              <a:off x="7193167" y="4064632"/>
              <a:ext cx="129373" cy="102964"/>
            </a:xfrm>
            <a:prstGeom prst="triangle">
              <a:avLst/>
            </a:prstGeom>
            <a:solidFill>
              <a:schemeClr val="tx1"/>
            </a:solidFill>
            <a:ln>
              <a:noFill/>
            </a:ln>
            <a:effectLst/>
          </p:spPr>
          <p:txBody>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srgbClr val="736868"/>
                </a:solidFill>
                <a:effectLst/>
                <a:uLnTx/>
                <a:uFillTx/>
                <a:latin typeface="Century Gothic" panose="02116942222400000000"/>
                <a:ea typeface="Roboto" panose="02000000000000000000" pitchFamily="2" charset="0"/>
                <a:cs typeface="Segoe UI" panose="020B0502040204020203" pitchFamily="34" charset="0"/>
              </a:endParaRPr>
            </a:p>
          </p:txBody>
        </p:sp>
      </p:grpSp>
    </p:spTree>
    <p:extLst>
      <p:ext uri="{BB962C8B-B14F-4D97-AF65-F5344CB8AC3E}">
        <p14:creationId xmlns:p14="http://schemas.microsoft.com/office/powerpoint/2010/main" val="14965099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9EF5608-8352-0A16-C88C-464CD1C65A7F}"/>
              </a:ext>
            </a:extLst>
          </p:cNvPr>
          <p:cNvSpPr>
            <a:spLocks noGrp="1"/>
          </p:cNvSpPr>
          <p:nvPr>
            <p:ph type="body" sz="quarter" idx="28"/>
          </p:nvPr>
        </p:nvSpPr>
        <p:spPr/>
        <p:txBody>
          <a:bodyPr/>
          <a:lstStyle/>
          <a:p>
            <a:endParaRPr lang="en-NZ" noProof="0" dirty="0"/>
          </a:p>
        </p:txBody>
      </p:sp>
    </p:spTree>
    <p:extLst>
      <p:ext uri="{BB962C8B-B14F-4D97-AF65-F5344CB8AC3E}">
        <p14:creationId xmlns:p14="http://schemas.microsoft.com/office/powerpoint/2010/main" val="1405021827"/>
      </p:ext>
    </p:extLst>
  </p:cSld>
  <p:clrMapOvr>
    <a:masterClrMapping/>
  </p:clrMapOvr>
</p:sld>
</file>

<file path=ppt/theme/theme1.xml><?xml version="1.0" encoding="utf-8"?>
<a:theme xmlns:a="http://schemas.openxmlformats.org/drawingml/2006/main" name="2_Content slides">
  <a:themeElements>
    <a:clrScheme name="Verian 1">
      <a:dk1>
        <a:srgbClr val="000000"/>
      </a:dk1>
      <a:lt1>
        <a:srgbClr val="FFFFFF"/>
      </a:lt1>
      <a:dk2>
        <a:srgbClr val="776A6A"/>
      </a:dk2>
      <a:lt2>
        <a:srgbClr val="F9EEE3"/>
      </a:lt2>
      <a:accent1>
        <a:srgbClr val="FF7D04"/>
      </a:accent1>
      <a:accent2>
        <a:srgbClr val="FF9847"/>
      </a:accent2>
      <a:accent3>
        <a:srgbClr val="FFB175"/>
      </a:accent3>
      <a:accent4>
        <a:srgbClr val="20BAAF"/>
      </a:accent4>
      <a:accent5>
        <a:srgbClr val="64C8BF"/>
      </a:accent5>
      <a:accent6>
        <a:srgbClr val="8FD6CE"/>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noFill/>
      </a:spPr>
      <a:bodyPr wrap="square" lIns="0" tIns="0" rIns="0" bIns="0" rtlCol="0">
        <a:normAutofit/>
      </a:bodyPr>
      <a:lstStyle>
        <a:defPPr marL="0" indent="-3657600" algn="l">
          <a:spcAft>
            <a:spcPts val="600"/>
          </a:spcAft>
          <a:defRPr sz="1800" b="0" i="0" dirty="0" smtClean="0">
            <a:solidFill>
              <a:schemeClr val="tx2"/>
            </a:solidFill>
            <a:latin typeface="+mn-lt"/>
            <a:ea typeface="Roboto" panose="02000000000000000000" pitchFamily="2" charset="0"/>
            <a:cs typeface="Segoe UI" panose="020B0502040204020203" pitchFamily="34" charset="0"/>
          </a:defRPr>
        </a:defPPr>
      </a:lstStyle>
    </a:txDef>
  </a:objectDefaults>
  <a:extraClrSchemeLst/>
  <a:extLst>
    <a:ext uri="{05A4C25C-085E-4340-85A3-A5531E510DB2}">
      <thm15:themeFamily xmlns:thm15="http://schemas.microsoft.com/office/thememl/2012/main" name="Verian Best Practice Deck for Graphs and Charts v1 Nov2023 (1).pptx" id="{31BE172B-8260-45D9-8407-D07365828AE9}" vid="{F0547FC3-7B85-4843-A851-15538F0F082F}"/>
    </a:ext>
  </a:extLst>
</a:theme>
</file>

<file path=ppt/theme/theme2.xml><?xml version="1.0" encoding="utf-8"?>
<a:theme xmlns:a="http://schemas.openxmlformats.org/drawingml/2006/main" name="2_Master elements">
  <a:themeElements>
    <a:clrScheme name="Verian">
      <a:dk1>
        <a:srgbClr val="000000"/>
      </a:dk1>
      <a:lt1>
        <a:srgbClr val="FFFFFF"/>
      </a:lt1>
      <a:dk2>
        <a:srgbClr val="282626"/>
      </a:dk2>
      <a:lt2>
        <a:srgbClr val="F9EEE3"/>
      </a:lt2>
      <a:accent1>
        <a:srgbClr val="FF7D04"/>
      </a:accent1>
      <a:accent2>
        <a:srgbClr val="20BAAF"/>
      </a:accent2>
      <a:accent3>
        <a:srgbClr val="D3C8BD"/>
      </a:accent3>
      <a:accent4>
        <a:srgbClr val="BAB0AB"/>
      </a:accent4>
      <a:accent5>
        <a:srgbClr val="9C9090"/>
      </a:accent5>
      <a:accent6>
        <a:srgbClr val="736868"/>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noFill/>
      </a:spPr>
      <a:bodyPr wrap="square" lIns="0" tIns="0" rIns="0" bIns="0" rtlCol="0">
        <a:normAutofit/>
      </a:bodyPr>
      <a:lstStyle>
        <a:defPPr marL="0" indent="-3657600" algn="l">
          <a:spcAft>
            <a:spcPts val="600"/>
          </a:spcAft>
          <a:defRPr sz="1800" b="0" i="0" dirty="0" smtClean="0">
            <a:solidFill>
              <a:schemeClr val="tx2"/>
            </a:solidFill>
            <a:latin typeface="+mn-lt"/>
            <a:ea typeface="Roboto" panose="02000000000000000000" pitchFamily="2" charset="0"/>
            <a:cs typeface="Segoe UI" panose="020B0502040204020203" pitchFamily="34" charset="0"/>
          </a:defRPr>
        </a:defPPr>
      </a:lstStyle>
    </a:txDef>
  </a:objectDefaults>
  <a:extraClrSchemeLst/>
  <a:extLst>
    <a:ext uri="{05A4C25C-085E-4340-85A3-A5531E510DB2}">
      <thm15:themeFamily xmlns:thm15="http://schemas.microsoft.com/office/thememl/2012/main" name="Presentation2" id="{14C38A5D-AE07-46FE-85EF-447D24DAD257}" vid="{23FC1A74-C2CB-4D6E-9467-73FE51FF6ECE}"/>
    </a:ext>
  </a:extLst>
</a:theme>
</file>

<file path=ppt/theme/theme3.xml><?xml version="1.0" encoding="utf-8"?>
<a:theme xmlns:a="http://schemas.openxmlformats.org/drawingml/2006/main" name="Cover slides">
  <a:themeElements>
    <a:clrScheme name="Verian">
      <a:dk1>
        <a:srgbClr val="000000"/>
      </a:dk1>
      <a:lt1>
        <a:srgbClr val="FFFFFF"/>
      </a:lt1>
      <a:dk2>
        <a:srgbClr val="282626"/>
      </a:dk2>
      <a:lt2>
        <a:srgbClr val="F9EEE3"/>
      </a:lt2>
      <a:accent1>
        <a:srgbClr val="FF7D04"/>
      </a:accent1>
      <a:accent2>
        <a:srgbClr val="20BAAF"/>
      </a:accent2>
      <a:accent3>
        <a:srgbClr val="D3C8BD"/>
      </a:accent3>
      <a:accent4>
        <a:srgbClr val="BAB0AB"/>
      </a:accent4>
      <a:accent5>
        <a:srgbClr val="9C9090"/>
      </a:accent5>
      <a:accent6>
        <a:srgbClr val="736868"/>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noFill/>
      </a:spPr>
      <a:bodyPr wrap="square" lIns="0" tIns="0" rIns="0" bIns="0" rtlCol="0">
        <a:normAutofit/>
      </a:bodyPr>
      <a:lstStyle>
        <a:defPPr marL="0" indent="-3657600" algn="l">
          <a:spcAft>
            <a:spcPts val="600"/>
          </a:spcAft>
          <a:defRPr sz="1800" b="0" i="0" dirty="0" smtClean="0">
            <a:solidFill>
              <a:schemeClr val="tx2"/>
            </a:solidFill>
            <a:latin typeface="+mn-lt"/>
            <a:ea typeface="Roboto" panose="02000000000000000000" pitchFamily="2" charset="0"/>
            <a:cs typeface="Segoe UI" panose="020B0502040204020203" pitchFamily="34" charset="0"/>
          </a:defRPr>
        </a:defPPr>
      </a:lstStyle>
    </a:txDef>
  </a:objectDefaults>
  <a:extraClrSchemeLst/>
  <a:extLst>
    <a:ext uri="{05A4C25C-085E-4340-85A3-A5531E510DB2}">
      <thm15:themeFamily xmlns:thm15="http://schemas.microsoft.com/office/thememl/2012/main" name="Presentation2" id="{14C38A5D-AE07-46FE-85EF-447D24DAD257}" vid="{EB61D3AD-A37A-4239-8C7D-1465763FEA71}"/>
    </a:ext>
  </a:extLst>
</a:theme>
</file>

<file path=ppt/theme/theme4.xml><?xml version="1.0" encoding="utf-8"?>
<a:theme xmlns:a="http://schemas.openxmlformats.org/drawingml/2006/main" name="Content slides">
  <a:themeElements>
    <a:clrScheme name="Verian">
      <a:dk1>
        <a:srgbClr val="000000"/>
      </a:dk1>
      <a:lt1>
        <a:srgbClr val="FFFFFF"/>
      </a:lt1>
      <a:dk2>
        <a:srgbClr val="282626"/>
      </a:dk2>
      <a:lt2>
        <a:srgbClr val="F9EEE3"/>
      </a:lt2>
      <a:accent1>
        <a:srgbClr val="FF7D04"/>
      </a:accent1>
      <a:accent2>
        <a:srgbClr val="20BAAF"/>
      </a:accent2>
      <a:accent3>
        <a:srgbClr val="D3C8BD"/>
      </a:accent3>
      <a:accent4>
        <a:srgbClr val="BAB0AB"/>
      </a:accent4>
      <a:accent5>
        <a:srgbClr val="9C9090"/>
      </a:accent5>
      <a:accent6>
        <a:srgbClr val="736868"/>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bodyPr vert="horz" lIns="0" tIns="0" rIns="0" bIns="0" rtlCol="0">
        <a:spAutoFit/>
      </a:bodyPr>
      <a:lstStyle>
        <a:defPPr algn="l">
          <a:defRPr smtClean="0"/>
        </a:defPPr>
      </a:lstStyle>
    </a:txDef>
  </a:objectDefaults>
  <a:extraClrSchemeLst/>
  <a:extLst>
    <a:ext uri="{05A4C25C-085E-4340-85A3-A5531E510DB2}">
      <thm15:themeFamily xmlns:thm15="http://schemas.microsoft.com/office/thememl/2012/main" name="Presentation2" id="{14C38A5D-AE07-46FE-85EF-447D24DAD257}" vid="{BCF40753-2B45-4D86-BB76-3E531FC7BB1F}"/>
    </a:ext>
  </a:extLst>
</a:theme>
</file>

<file path=ppt/theme/theme5.xml><?xml version="1.0" encoding="utf-8"?>
<a:theme xmlns:a="http://schemas.openxmlformats.org/drawingml/2006/main" name="1_Content slides">
  <a:themeElements>
    <a:clrScheme name="Verian">
      <a:dk1>
        <a:srgbClr val="000000"/>
      </a:dk1>
      <a:lt1>
        <a:srgbClr val="FFFFFF"/>
      </a:lt1>
      <a:dk2>
        <a:srgbClr val="282626"/>
      </a:dk2>
      <a:lt2>
        <a:srgbClr val="F9EEE3"/>
      </a:lt2>
      <a:accent1>
        <a:srgbClr val="FF7D04"/>
      </a:accent1>
      <a:accent2>
        <a:srgbClr val="20BAAF"/>
      </a:accent2>
      <a:accent3>
        <a:srgbClr val="D3C8BD"/>
      </a:accent3>
      <a:accent4>
        <a:srgbClr val="BAB0AB"/>
      </a:accent4>
      <a:accent5>
        <a:srgbClr val="9C9090"/>
      </a:accent5>
      <a:accent6>
        <a:srgbClr val="736868"/>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bodyPr vert="horz" lIns="0" tIns="0" rIns="0" bIns="0" rtlCol="0">
        <a:spAutoFit/>
      </a:bodyPr>
      <a:lstStyle>
        <a:defPPr algn="l">
          <a:defRPr smtClean="0"/>
        </a:defPPr>
      </a:lstStyle>
    </a:txDef>
  </a:objectDefaults>
  <a:extraClrSchemeLst/>
  <a:extLst>
    <a:ext uri="{05A4C25C-085E-4340-85A3-A5531E510DB2}">
      <thm15:themeFamily xmlns:thm15="http://schemas.microsoft.com/office/thememl/2012/main" name="Presentation2" id="{14C38A5D-AE07-46FE-85EF-447D24DAD257}" vid="{BCF40753-2B45-4D86-BB76-3E531FC7BB1F}"/>
    </a:ext>
  </a:extLst>
</a:theme>
</file>

<file path=ppt/theme/theme6.xml><?xml version="1.0" encoding="utf-8"?>
<a:theme xmlns:a="http://schemas.openxmlformats.org/drawingml/2006/main" name="1_Master elements">
  <a:themeElements>
    <a:clrScheme name="Verian">
      <a:dk1>
        <a:srgbClr val="000000"/>
      </a:dk1>
      <a:lt1>
        <a:srgbClr val="FFFFFF"/>
      </a:lt1>
      <a:dk2>
        <a:srgbClr val="282626"/>
      </a:dk2>
      <a:lt2>
        <a:srgbClr val="F9EEE3"/>
      </a:lt2>
      <a:accent1>
        <a:srgbClr val="FF7D04"/>
      </a:accent1>
      <a:accent2>
        <a:srgbClr val="20BAAF"/>
      </a:accent2>
      <a:accent3>
        <a:srgbClr val="D3C8BD"/>
      </a:accent3>
      <a:accent4>
        <a:srgbClr val="BAB0AB"/>
      </a:accent4>
      <a:accent5>
        <a:srgbClr val="9C9090"/>
      </a:accent5>
      <a:accent6>
        <a:srgbClr val="736868"/>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noFill/>
      </a:spPr>
      <a:bodyPr wrap="square" lIns="0" tIns="0" rIns="0" bIns="0" rtlCol="0">
        <a:normAutofit/>
      </a:bodyPr>
      <a:lstStyle>
        <a:defPPr marL="0" indent="-3657600" algn="l">
          <a:spcAft>
            <a:spcPts val="600"/>
          </a:spcAft>
          <a:defRPr sz="1800" b="0" i="0" dirty="0" smtClean="0">
            <a:solidFill>
              <a:schemeClr val="tx2"/>
            </a:solidFill>
            <a:latin typeface="+mn-lt"/>
            <a:ea typeface="Roboto" panose="02000000000000000000" pitchFamily="2" charset="0"/>
            <a:cs typeface="Segoe UI" panose="020B0502040204020203" pitchFamily="34" charset="0"/>
          </a:defRPr>
        </a:defPPr>
      </a:lstStyle>
    </a:txDef>
  </a:objectDefaults>
  <a:extraClrSchemeLst/>
  <a:extLst>
    <a:ext uri="{05A4C25C-085E-4340-85A3-A5531E510DB2}">
      <thm15:themeFamily xmlns:thm15="http://schemas.microsoft.com/office/thememl/2012/main" name="Presentation2" id="{14C38A5D-AE07-46FE-85EF-447D24DAD257}" vid="{23FC1A74-C2CB-4D6E-9467-73FE51FF6ECE}"/>
    </a:ext>
  </a:extLst>
</a:theme>
</file>

<file path=ppt/theme/theme7.xml><?xml version="1.0" encoding="utf-8"?>
<a:theme xmlns:a="http://schemas.openxmlformats.org/drawingml/2006/main" name="3_Master elements">
  <a:themeElements>
    <a:clrScheme name="Verian">
      <a:dk1>
        <a:srgbClr val="000000"/>
      </a:dk1>
      <a:lt1>
        <a:srgbClr val="FFFFFF"/>
      </a:lt1>
      <a:dk2>
        <a:srgbClr val="282626"/>
      </a:dk2>
      <a:lt2>
        <a:srgbClr val="F9EEE3"/>
      </a:lt2>
      <a:accent1>
        <a:srgbClr val="FF7D04"/>
      </a:accent1>
      <a:accent2>
        <a:srgbClr val="20BAAF"/>
      </a:accent2>
      <a:accent3>
        <a:srgbClr val="D3C8BD"/>
      </a:accent3>
      <a:accent4>
        <a:srgbClr val="BAB0AB"/>
      </a:accent4>
      <a:accent5>
        <a:srgbClr val="9C9090"/>
      </a:accent5>
      <a:accent6>
        <a:srgbClr val="736868"/>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noFill/>
      </a:spPr>
      <a:bodyPr wrap="square" lIns="0" tIns="0" rIns="0" bIns="0" rtlCol="0">
        <a:normAutofit/>
      </a:bodyPr>
      <a:lstStyle>
        <a:defPPr marL="0" indent="-3657600" algn="l">
          <a:spcAft>
            <a:spcPts val="600"/>
          </a:spcAft>
          <a:defRPr sz="1800" b="0" i="0" dirty="0" smtClean="0">
            <a:solidFill>
              <a:schemeClr val="tx2"/>
            </a:solidFill>
            <a:latin typeface="+mn-lt"/>
            <a:ea typeface="Roboto" panose="02000000000000000000" pitchFamily="2" charset="0"/>
            <a:cs typeface="Segoe UI" panose="020B0502040204020203" pitchFamily="34" charset="0"/>
          </a:defRPr>
        </a:defPPr>
      </a:lstStyle>
    </a:txDef>
  </a:objectDefaults>
  <a:extraClrSchemeLst/>
  <a:extLst>
    <a:ext uri="{05A4C25C-085E-4340-85A3-A5531E510DB2}">
      <thm15:themeFamily xmlns:thm15="http://schemas.microsoft.com/office/thememl/2012/main" name="Presentation2" id="{14C38A5D-AE07-46FE-85EF-447D24DAD257}" vid="{23FC1A74-C2CB-4D6E-9467-73FE51FF6ECE}"/>
    </a:ext>
  </a:extLst>
</a:theme>
</file>

<file path=ppt/theme/theme8.xml><?xml version="1.0" encoding="utf-8"?>
<a:theme xmlns:a="http://schemas.openxmlformats.org/drawingml/2006/main" name="4_Master elements">
  <a:themeElements>
    <a:clrScheme name="Verian">
      <a:dk1>
        <a:srgbClr val="000000"/>
      </a:dk1>
      <a:lt1>
        <a:srgbClr val="FFFFFF"/>
      </a:lt1>
      <a:dk2>
        <a:srgbClr val="282626"/>
      </a:dk2>
      <a:lt2>
        <a:srgbClr val="F9EEE3"/>
      </a:lt2>
      <a:accent1>
        <a:srgbClr val="FF7D04"/>
      </a:accent1>
      <a:accent2>
        <a:srgbClr val="20BAAF"/>
      </a:accent2>
      <a:accent3>
        <a:srgbClr val="D3C8BD"/>
      </a:accent3>
      <a:accent4>
        <a:srgbClr val="BAB0AB"/>
      </a:accent4>
      <a:accent5>
        <a:srgbClr val="9C9090"/>
      </a:accent5>
      <a:accent6>
        <a:srgbClr val="736868"/>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noFill/>
      </a:spPr>
      <a:bodyPr wrap="square" lIns="0" tIns="0" rIns="0" bIns="0" rtlCol="0">
        <a:normAutofit/>
      </a:bodyPr>
      <a:lstStyle>
        <a:defPPr marL="0" indent="-3657600" algn="l">
          <a:spcAft>
            <a:spcPts val="600"/>
          </a:spcAft>
          <a:defRPr sz="1800" b="0" i="0" dirty="0" smtClean="0">
            <a:solidFill>
              <a:schemeClr val="tx2"/>
            </a:solidFill>
            <a:latin typeface="+mn-lt"/>
            <a:ea typeface="Roboto" panose="02000000000000000000" pitchFamily="2" charset="0"/>
            <a:cs typeface="Segoe UI" panose="020B0502040204020203" pitchFamily="34" charset="0"/>
          </a:defRPr>
        </a:defPPr>
      </a:lstStyle>
    </a:txDef>
  </a:objectDefaults>
  <a:extraClrSchemeLst/>
  <a:extLst>
    <a:ext uri="{05A4C25C-085E-4340-85A3-A5531E510DB2}">
      <thm15:themeFamily xmlns:thm15="http://schemas.microsoft.com/office/thememl/2012/main" name="Presentation2" id="{14C38A5D-AE07-46FE-85EF-447D24DAD257}" vid="{23FC1A74-C2CB-4D6E-9467-73FE51FF6ECE}"/>
    </a:ext>
  </a:extLst>
</a:theme>
</file>

<file path=ppt/theme/theme9.xml><?xml version="1.0" encoding="utf-8"?>
<a:theme xmlns:a="http://schemas.openxmlformats.org/drawingml/2006/main" name="5_Master elements">
  <a:themeElements>
    <a:clrScheme name="Verian">
      <a:dk1>
        <a:srgbClr val="000000"/>
      </a:dk1>
      <a:lt1>
        <a:srgbClr val="FFFFFF"/>
      </a:lt1>
      <a:dk2>
        <a:srgbClr val="282626"/>
      </a:dk2>
      <a:lt2>
        <a:srgbClr val="F9EEE3"/>
      </a:lt2>
      <a:accent1>
        <a:srgbClr val="FF7D04"/>
      </a:accent1>
      <a:accent2>
        <a:srgbClr val="20BAAF"/>
      </a:accent2>
      <a:accent3>
        <a:srgbClr val="D3C8BD"/>
      </a:accent3>
      <a:accent4>
        <a:srgbClr val="BAB0AB"/>
      </a:accent4>
      <a:accent5>
        <a:srgbClr val="9C9090"/>
      </a:accent5>
      <a:accent6>
        <a:srgbClr val="736868"/>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noFill/>
      </a:spPr>
      <a:bodyPr wrap="square" lIns="0" tIns="0" rIns="0" bIns="0" rtlCol="0">
        <a:normAutofit/>
      </a:bodyPr>
      <a:lstStyle>
        <a:defPPr marL="0" indent="-3657600" algn="l">
          <a:spcAft>
            <a:spcPts val="600"/>
          </a:spcAft>
          <a:defRPr sz="1800" b="0" i="0" dirty="0" smtClean="0">
            <a:solidFill>
              <a:schemeClr val="tx2"/>
            </a:solidFill>
            <a:latin typeface="+mn-lt"/>
            <a:ea typeface="Roboto" panose="02000000000000000000" pitchFamily="2" charset="0"/>
            <a:cs typeface="Segoe UI" panose="020B0502040204020203" pitchFamily="34" charset="0"/>
          </a:defRPr>
        </a:defPPr>
      </a:lstStyle>
    </a:txDef>
  </a:objectDefaults>
  <a:extraClrSchemeLst/>
  <a:extLst>
    <a:ext uri="{05A4C25C-085E-4340-85A3-A5531E510DB2}">
      <thm15:themeFamily xmlns:thm15="http://schemas.microsoft.com/office/thememl/2012/main" name="Presentation2" id="{14C38A5D-AE07-46FE-85EF-447D24DAD257}" vid="{23FC1A74-C2CB-4D6E-9467-73FE51FF6ECE}"/>
    </a:ext>
  </a:extLst>
</a:theme>
</file>

<file path=ppt/theme/theme10.xml><?xml version="1.0" encoding="utf-8"?>
<a:theme xmlns:a="http://schemas.openxmlformats.org/drawingml/2006/main" name="Master elements">
  <a:themeElements>
    <a:clrScheme name="Verian">
      <a:dk1>
        <a:srgbClr val="000000"/>
      </a:dk1>
      <a:lt1>
        <a:srgbClr val="FFFFFF"/>
      </a:lt1>
      <a:dk2>
        <a:srgbClr val="282626"/>
      </a:dk2>
      <a:lt2>
        <a:srgbClr val="F9EEE3"/>
      </a:lt2>
      <a:accent1>
        <a:srgbClr val="FF7D04"/>
      </a:accent1>
      <a:accent2>
        <a:srgbClr val="20BAAF"/>
      </a:accent2>
      <a:accent3>
        <a:srgbClr val="D3C8BD"/>
      </a:accent3>
      <a:accent4>
        <a:srgbClr val="BAB0AB"/>
      </a:accent4>
      <a:accent5>
        <a:srgbClr val="9C9090"/>
      </a:accent5>
      <a:accent6>
        <a:srgbClr val="736868"/>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rot="0" spcFirstLastPara="0" vertOverflow="overflow" horzOverflow="overflow" vert="horz" wrap="square" lIns="137160" tIns="0" rIns="137160" bIns="0" numCol="1" spcCol="0" rtlCol="0" fromWordArt="0" anchor="ctr" anchorCtr="0" forceAA="0" compatLnSpc="1">
        <a:prstTxWarp prst="textNoShape">
          <a:avLst/>
        </a:prstTxWarp>
        <a:noAutofit/>
      </a:bodyPr>
      <a:lstStyle>
        <a:defPPr algn="ctr">
          <a:defRPr sz="1800" b="0" i="0" dirty="0" smtClean="0">
            <a:solidFill>
              <a:schemeClr val="bg1"/>
            </a:solidFill>
            <a:latin typeface="+mn-lt"/>
            <a:ea typeface="Roboto" panose="02000000000000000000" pitchFamily="2" charset="0"/>
            <a:cs typeface="Segoe UI" panose="020B0502040204020203" pitchFamily="34" charset="0"/>
          </a:defRPr>
        </a:defPPr>
      </a:lstStyle>
    </a:spDef>
    <a:txDef>
      <a:spPr>
        <a:noFill/>
      </a:spPr>
      <a:bodyPr wrap="square" lIns="0" tIns="0" rIns="0" bIns="0" rtlCol="0">
        <a:normAutofit/>
      </a:bodyPr>
      <a:lstStyle>
        <a:defPPr marL="0" indent="-3657600" algn="l">
          <a:spcAft>
            <a:spcPts val="600"/>
          </a:spcAft>
          <a:defRPr sz="1800" b="0" i="0" dirty="0" smtClean="0">
            <a:solidFill>
              <a:schemeClr val="tx2"/>
            </a:solidFill>
            <a:latin typeface="+mn-lt"/>
            <a:ea typeface="Roboto" panose="02000000000000000000" pitchFamily="2" charset="0"/>
            <a:cs typeface="Segoe UI" panose="020B0502040204020203" pitchFamily="34" charset="0"/>
          </a:defRPr>
        </a:defPPr>
      </a:lstStyle>
    </a:txDef>
  </a:objectDefaults>
  <a:extraClrSchemeLst/>
  <a:extLst>
    <a:ext uri="{05A4C25C-085E-4340-85A3-A5531E510DB2}">
      <thm15:themeFamily xmlns:thm15="http://schemas.microsoft.com/office/thememl/2012/main" name="Presentation2" id="{14C38A5D-AE07-46FE-85EF-447D24DAD257}" vid="{23FC1A74-C2CB-4D6E-9467-73FE51FF6EC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erian Chart Colours">
    <a:dk1>
      <a:srgbClr val="000000"/>
    </a:dk1>
    <a:lt1>
      <a:srgbClr val="FFFFFF"/>
    </a:lt1>
    <a:dk2>
      <a:srgbClr val="776A6A"/>
    </a:dk2>
    <a:lt2>
      <a:srgbClr val="F9EEE3"/>
    </a:lt2>
    <a:accent1>
      <a:srgbClr val="FF7D04"/>
    </a:accent1>
    <a:accent2>
      <a:srgbClr val="FF9847"/>
    </a:accent2>
    <a:accent3>
      <a:srgbClr val="FFB175"/>
    </a:accent3>
    <a:accent4>
      <a:srgbClr val="20BAAF"/>
    </a:accent4>
    <a:accent5>
      <a:srgbClr val="64C8BF"/>
    </a:accent5>
    <a:accent6>
      <a:srgbClr val="8FD6CE"/>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Verian Chart Colours">
    <a:dk1>
      <a:srgbClr val="000000"/>
    </a:dk1>
    <a:lt1>
      <a:srgbClr val="FFFFFF"/>
    </a:lt1>
    <a:dk2>
      <a:srgbClr val="776A6A"/>
    </a:dk2>
    <a:lt2>
      <a:srgbClr val="F9EEE3"/>
    </a:lt2>
    <a:accent1>
      <a:srgbClr val="FF7D04"/>
    </a:accent1>
    <a:accent2>
      <a:srgbClr val="FF9847"/>
    </a:accent2>
    <a:accent3>
      <a:srgbClr val="FFB175"/>
    </a:accent3>
    <a:accent4>
      <a:srgbClr val="20BAAF"/>
    </a:accent4>
    <a:accent5>
      <a:srgbClr val="64C8BF"/>
    </a:accent5>
    <a:accent6>
      <a:srgbClr val="8FD6CE"/>
    </a:accent6>
    <a:hlink>
      <a:srgbClr val="282626"/>
    </a:hlink>
    <a:folHlink>
      <a:srgbClr val="954F72"/>
    </a:folHlink>
  </a:clrScheme>
  <a:fontScheme name="Verian">
    <a:majorFont>
      <a:latin typeface="Georgia" panose="226354523400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116942222400000000"/>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24E51B0-B6BC-4F34-8738-B8A222F963E4}">
  <we:reference id="wa104381063" version="1.0.0.1" store="en-US" storeType="OMEX"/>
  <we:alternateReferences>
    <we:reference id="wa104381063" version="1.0.0.1"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fd2a2c0-764c-4b99-899b-8cea6b31f8d6" xsi:nil="true"/>
    <lcf76f155ced4ddcb4097134ff3c332f xmlns="0327fbaf-975b-4e1e-90cf-bd7fc371166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199615A7836A40B26C1164EAD1F968" ma:contentTypeVersion="6" ma:contentTypeDescription="Create a new document." ma:contentTypeScope="" ma:versionID="a8e7da8d3383e77aaeb93d54866ef807">
  <xsd:schema xmlns:xsd="http://www.w3.org/2001/XMLSchema" xmlns:xs="http://www.w3.org/2001/XMLSchema" xmlns:p="http://schemas.microsoft.com/office/2006/metadata/properties" xmlns:ns2="202e4749-6224-4d1a-ba25-19679c3a6e65" xmlns:ns3="0327fbaf-975b-4e1e-90cf-bd7fc371166f" xmlns:ns4="3fd2a2c0-764c-4b99-899b-8cea6b31f8d6" targetNamespace="http://schemas.microsoft.com/office/2006/metadata/properties" ma:root="true" ma:fieldsID="28382e912386eab9b535a84bbfc7a44a" ns2:_="" ns3:_="" ns4:_="">
    <xsd:import namespace="202e4749-6224-4d1a-ba25-19679c3a6e65"/>
    <xsd:import namespace="0327fbaf-975b-4e1e-90cf-bd7fc371166f"/>
    <xsd:import namespace="3fd2a2c0-764c-4b99-899b-8cea6b31f8d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lcf76f155ced4ddcb4097134ff3c332f" minOccurs="0"/>
                <xsd:element ref="ns4:TaxCatchAll" minOccurs="0"/>
                <xsd:element ref="ns3:MediaServiceOCR"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e4749-6224-4d1a-ba25-19679c3a6e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327fbaf-975b-4e1e-90cf-bd7fc371166f" elementFormDefault="qualified">
    <xsd:import namespace="http://schemas.microsoft.com/office/2006/documentManagement/types"/>
    <xsd:import namespace="http://schemas.microsoft.com/office/infopath/2007/PartnerControls"/>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8c41be98-d9ca-4af1-9b61-9963f450c58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fd2a2c0-764c-4b99-899b-8cea6b31f8d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1d0b138-16c5-4bc9-9b59-9518825134b2}" ma:internalName="TaxCatchAll" ma:showField="CatchAllData" ma:web="3fd2a2c0-764c-4b99-899b-8cea6b31f8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F607C6-A57A-4B03-A83A-45F6327B7BA6}">
  <ds:schemaRefs>
    <ds:schemaRef ds:uri="http://schemas.microsoft.com/office/2006/documentManagement/types"/>
    <ds:schemaRef ds:uri="http://purl.org/dc/elements/1.1/"/>
    <ds:schemaRef ds:uri="http://www.w3.org/XML/1998/namespace"/>
    <ds:schemaRef ds:uri="3fd2a2c0-764c-4b99-899b-8cea6b31f8d6"/>
    <ds:schemaRef ds:uri="http://purl.org/dc/terms/"/>
    <ds:schemaRef ds:uri="202e4749-6224-4d1a-ba25-19679c3a6e65"/>
    <ds:schemaRef ds:uri="http://schemas.microsoft.com/office/2006/metadata/properties"/>
    <ds:schemaRef ds:uri="http://schemas.microsoft.com/office/infopath/2007/PartnerControls"/>
    <ds:schemaRef ds:uri="http://schemas.openxmlformats.org/package/2006/metadata/core-properties"/>
    <ds:schemaRef ds:uri="0327fbaf-975b-4e1e-90cf-bd7fc371166f"/>
    <ds:schemaRef ds:uri="http://purl.org/dc/dcmitype/"/>
  </ds:schemaRefs>
</ds:datastoreItem>
</file>

<file path=customXml/itemProps2.xml><?xml version="1.0" encoding="utf-8"?>
<ds:datastoreItem xmlns:ds="http://schemas.openxmlformats.org/officeDocument/2006/customXml" ds:itemID="{356053A9-37A9-4366-B1B0-D5842B61903C}">
  <ds:schemaRefs>
    <ds:schemaRef ds:uri="0327fbaf-975b-4e1e-90cf-bd7fc371166f"/>
    <ds:schemaRef ds:uri="202e4749-6224-4d1a-ba25-19679c3a6e65"/>
    <ds:schemaRef ds:uri="3fd2a2c0-764c-4b99-899b-8cea6b31f8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4EE1DD2-7369-4637-890C-945791B462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Verian PPT Presentation V3.5</Template>
  <TotalTime>9253</TotalTime>
  <Words>12129</Words>
  <Application>Microsoft Office PowerPoint</Application>
  <PresentationFormat>Widescreen</PresentationFormat>
  <Paragraphs>1873</Paragraphs>
  <Slides>79</Slides>
  <Notes>60</Notes>
  <HiddenSlides>0</HiddenSlides>
  <MMClips>0</MMClips>
  <ScaleCrop>false</ScaleCrop>
  <HeadingPairs>
    <vt:vector size="6" baseType="variant">
      <vt:variant>
        <vt:lpstr>Fonts Used</vt:lpstr>
      </vt:variant>
      <vt:variant>
        <vt:i4>8</vt:i4>
      </vt:variant>
      <vt:variant>
        <vt:lpstr>Theme</vt:lpstr>
      </vt:variant>
      <vt:variant>
        <vt:i4>10</vt:i4>
      </vt:variant>
      <vt:variant>
        <vt:lpstr>Slide Titles</vt:lpstr>
      </vt:variant>
      <vt:variant>
        <vt:i4>79</vt:i4>
      </vt:variant>
    </vt:vector>
  </HeadingPairs>
  <TitlesOfParts>
    <vt:vector size="97" baseType="lpstr">
      <vt:lpstr>Aptos Narrow</vt:lpstr>
      <vt:lpstr>Arial</vt:lpstr>
      <vt:lpstr>Calibri</vt:lpstr>
      <vt:lpstr>Century Gothic</vt:lpstr>
      <vt:lpstr>DB Sans</vt:lpstr>
      <vt:lpstr>Georgia</vt:lpstr>
      <vt:lpstr>Roboto</vt:lpstr>
      <vt:lpstr>Verdana</vt:lpstr>
      <vt:lpstr>2_Content slides</vt:lpstr>
      <vt:lpstr>2_Master elements</vt:lpstr>
      <vt:lpstr>Cover slides</vt:lpstr>
      <vt:lpstr>Content slides</vt:lpstr>
      <vt:lpstr>1_Content slides</vt:lpstr>
      <vt:lpstr>1_Master elements</vt:lpstr>
      <vt:lpstr>3_Master elements</vt:lpstr>
      <vt:lpstr>4_Master elements</vt:lpstr>
      <vt:lpstr>5_Master elements</vt:lpstr>
      <vt:lpstr>Master elements</vt:lpstr>
      <vt:lpstr>PowerPoint Presentation</vt:lpstr>
      <vt:lpstr>Contents</vt:lpstr>
      <vt:lpstr>Background</vt:lpstr>
      <vt:lpstr>PowerPoint Presentation</vt:lpstr>
      <vt:lpstr>What we did  </vt:lpstr>
      <vt:lpstr>PowerPoint Presentation</vt:lpstr>
      <vt:lpstr>Summary</vt:lpstr>
      <vt:lpstr>PowerPoint Presentation</vt:lpstr>
      <vt:lpstr>Devices available at home – summary</vt:lpstr>
      <vt:lpstr>Smart tech is everywhere, streaming climbs, traditional devices dip. </vt:lpstr>
      <vt:lpstr>Smartphones and TVs are nearly universal, but device ownership varies by income and ethnicity.</vt:lpstr>
      <vt:lpstr>PowerPoint Presentation</vt:lpstr>
      <vt:lpstr>Media consumption – summary</vt:lpstr>
      <vt:lpstr>PowerPoint Presentation</vt:lpstr>
      <vt:lpstr>PowerPoint Presentation</vt:lpstr>
      <vt:lpstr>PowerPoint Presentation</vt:lpstr>
      <vt:lpstr>PowerPoint Presentation</vt:lpstr>
      <vt:lpstr>PowerPoint Presentation</vt:lpstr>
      <vt:lpstr>When children consume media</vt:lpstr>
      <vt:lpstr>When children consume audio and play online games</vt:lpstr>
      <vt:lpstr>PowerPoint Presentation</vt:lpstr>
      <vt:lpstr>PowerPoint Presentation</vt:lpstr>
      <vt:lpstr>PowerPoint Presentation</vt:lpstr>
      <vt:lpstr>Programmes and shows – summary</vt:lpstr>
      <vt:lpstr>YouTube and Netflix still lead children’s viewing, but streaming gains are mixed and traditional viewing shows some declines. </vt:lpstr>
      <vt:lpstr>Netflix appeals broadly but peaks among Māori and high income households, while TVNZ shows strength with Pacific children and children of mixed ages.</vt:lpstr>
      <vt:lpstr>PowerPoint Presentation</vt:lpstr>
      <vt:lpstr>Preschooler content preferences – summary</vt:lpstr>
      <vt:lpstr>PowerPoint Presentation</vt:lpstr>
      <vt:lpstr>PowerPoint Presentation</vt:lpstr>
      <vt:lpstr>PowerPoint Presentation</vt:lpstr>
      <vt:lpstr>PowerPoint Presentation</vt:lpstr>
      <vt:lpstr>Social media and audio – summary</vt:lpstr>
      <vt:lpstr>PowerPoint Presentation</vt:lpstr>
      <vt:lpstr>PowerPoint Presentation</vt:lpstr>
      <vt:lpstr>PowerPoint Presentation</vt:lpstr>
      <vt:lpstr>PowerPoint Presentation</vt:lpstr>
      <vt:lpstr>PowerPoint Presentation</vt:lpstr>
      <vt:lpstr>Online games –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Content choices – summary</vt:lpstr>
      <vt:lpstr>From playful learning to identity affirmation, children move through distinct stages of engagement. </vt:lpstr>
      <vt:lpstr>PowerPoint Presentation</vt:lpstr>
      <vt:lpstr>PowerPoint Presentation</vt:lpstr>
      <vt:lpstr>PowerPoint Presentation</vt:lpstr>
      <vt:lpstr>When it comes to discovering their own content, children use a mix of behaviours and tools and they’re all popular – from active self discovery, influence from others, and relying on algorithms.</vt:lpstr>
      <vt:lpstr>PowerPoint Presentation</vt:lpstr>
      <vt:lpstr>YouTube –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Zealand and te reo Māori content –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Smart tech ownership is relatively high for all incomes, traditional device ownership is low and consistent.</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WATA Childrens Media Report 2025</dc:title>
  <dc:subject/>
  <dc:creator>Yui Chen</dc:creator>
  <cp:keywords/>
  <dc:description/>
  <cp:lastModifiedBy>Rachel Pita</cp:lastModifiedBy>
  <cp:revision>202</cp:revision>
  <dcterms:created xsi:type="dcterms:W3CDTF">2024-07-29T03:36:12Z</dcterms:created>
  <dcterms:modified xsi:type="dcterms:W3CDTF">2025-11-04T19:31:18Z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0x010100AA199615A7836A40B26C1164EAD1F968</vt:lpwstr>
  </property>
  <property fmtid="{D5CDD505-2E9C-101B-9397-08002B2CF9AE}" pid="3" name="MediaServiceImageTags">
    <vt:lpwstr/>
  </property>
  <property fmtid="{D5CDD505-2E9C-101B-9397-08002B2CF9AE}" pid="4" name="MSIP_Label_3741da7a-79c1-417c-b408-16c0bfe99fca_Enabled">
    <vt:lpwstr>true</vt:lpwstr>
  </property>
  <property fmtid="{D5CDD505-2E9C-101B-9397-08002B2CF9AE}" pid="5" name="MSIP_Label_3741da7a-79c1-417c-b408-16c0bfe99fca_SetDate">
    <vt:lpwstr>2023-09-14T15:11:27Z</vt:lpwstr>
  </property>
  <property fmtid="{D5CDD505-2E9C-101B-9397-08002B2CF9AE}" pid="6" name="MSIP_Label_3741da7a-79c1-417c-b408-16c0bfe99fca_Method">
    <vt:lpwstr>Standard</vt:lpwstr>
  </property>
  <property fmtid="{D5CDD505-2E9C-101B-9397-08002B2CF9AE}" pid="7" name="MSIP_Label_3741da7a-79c1-417c-b408-16c0bfe99fca_Name">
    <vt:lpwstr>Internal Only - Amber</vt:lpwstr>
  </property>
  <property fmtid="{D5CDD505-2E9C-101B-9397-08002B2CF9AE}" pid="8" name="MSIP_Label_3741da7a-79c1-417c-b408-16c0bfe99fca_SiteId">
    <vt:lpwstr>1e355c04-e0a4-42ed-8e2d-7351591f0ef1</vt:lpwstr>
  </property>
  <property fmtid="{D5CDD505-2E9C-101B-9397-08002B2CF9AE}" pid="9" name="MSIP_Label_3741da7a-79c1-417c-b408-16c0bfe99fca_ActionId">
    <vt:lpwstr>867cb716-2a5b-486d-bdd8-8cc5054f2796</vt:lpwstr>
  </property>
  <property fmtid="{D5CDD505-2E9C-101B-9397-08002B2CF9AE}" pid="10" name="MSIP_Label_3741da7a-79c1-417c-b408-16c0bfe99fca_ContentBits">
    <vt:lpwstr>0</vt:lpwstr>
  </property>
</Properties>
</file>